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8" r:id="rId22"/>
    <p:sldId id="297" r:id="rId23"/>
    <p:sldId id="299" r:id="rId24"/>
    <p:sldId id="300" r:id="rId25"/>
    <p:sldId id="302" r:id="rId26"/>
    <p:sldId id="303" r:id="rId27"/>
    <p:sldId id="301" r:id="rId28"/>
    <p:sldId id="304" r:id="rId29"/>
    <p:sldId id="306" r:id="rId30"/>
    <p:sldId id="307" r:id="rId31"/>
    <p:sldId id="308" r:id="rId32"/>
    <p:sldId id="316" r:id="rId33"/>
    <p:sldId id="309" r:id="rId34"/>
    <p:sldId id="310" r:id="rId35"/>
    <p:sldId id="311" r:id="rId36"/>
    <p:sldId id="312" r:id="rId37"/>
    <p:sldId id="313" r:id="rId38"/>
    <p:sldId id="314" r:id="rId39"/>
    <p:sldId id="315" r:id="rId40"/>
    <p:sldId id="276" r:id="rId41"/>
    <p:sldId id="305" r:id="rId42"/>
    <p:sldId id="27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ar Amer" initials="OA" lastIdx="1" clrIdx="0">
    <p:extLst>
      <p:ext uri="{19B8F6BF-5375-455C-9EA6-DF929625EA0E}">
        <p15:presenceInfo xmlns:p15="http://schemas.microsoft.com/office/powerpoint/2012/main" userId="c24b8c2d43b1cb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3D3E"/>
    <a:srgbClr val="FF404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8" autoAdjust="0"/>
    <p:restoredTop sz="82609" autoAdjust="0"/>
  </p:normalViewPr>
  <p:slideViewPr>
    <p:cSldViewPr snapToGrid="0">
      <p:cViewPr>
        <p:scale>
          <a:sx n="70" d="100"/>
          <a:sy n="70" d="100"/>
        </p:scale>
        <p:origin x="115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DF250-48C8-4E1C-A780-4C0AFF6E8487}" type="datetimeFigureOut">
              <a:rPr lang="en-US" smtClean="0"/>
              <a:t>11/10/2023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7653F-5843-4E7E-B495-11B31E589C27}" type="slidenum">
              <a:rPr lang="en-US" smtClean="0"/>
              <a:t>‹#›</a:t>
            </a:fld>
            <a:endParaRPr lang="en-US"/>
          </a:p>
        </p:txBody>
      </p:sp>
    </p:spTree>
    <p:extLst>
      <p:ext uri="{BB962C8B-B14F-4D97-AF65-F5344CB8AC3E}">
        <p14:creationId xmlns:p14="http://schemas.microsoft.com/office/powerpoint/2010/main" val="978574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D7653F-5843-4E7E-B495-11B31E589C27}" type="slidenum">
              <a:rPr lang="en-US" smtClean="0"/>
              <a:t>1</a:t>
            </a:fld>
            <a:endParaRPr lang="en-US"/>
          </a:p>
        </p:txBody>
      </p:sp>
    </p:spTree>
    <p:extLst>
      <p:ext uri="{BB962C8B-B14F-4D97-AF65-F5344CB8AC3E}">
        <p14:creationId xmlns:p14="http://schemas.microsoft.com/office/powerpoint/2010/main" val="3935979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bottom table shows all 32 bits of course.</a:t>
            </a:r>
          </a:p>
          <a:p>
            <a:r>
              <a:rPr lang="en-US" dirty="0"/>
              <a:t>Truncated to fit the slide.</a:t>
            </a:r>
          </a:p>
          <a:p>
            <a:endParaRPr lang="en-US" dirty="0"/>
          </a:p>
          <a:p>
            <a:r>
              <a:rPr lang="en-US" dirty="0"/>
              <a:t>Explain each column in the table.</a:t>
            </a:r>
          </a:p>
        </p:txBody>
      </p:sp>
      <p:sp>
        <p:nvSpPr>
          <p:cNvPr id="4" name="Slide Number Placeholder 3"/>
          <p:cNvSpPr>
            <a:spLocks noGrp="1"/>
          </p:cNvSpPr>
          <p:nvPr>
            <p:ph type="sldNum" sz="quarter" idx="5"/>
          </p:nvPr>
        </p:nvSpPr>
        <p:spPr/>
        <p:txBody>
          <a:bodyPr/>
          <a:lstStyle/>
          <a:p>
            <a:fld id="{D1D7653F-5843-4E7E-B495-11B31E589C27}" type="slidenum">
              <a:rPr lang="en-US" smtClean="0"/>
              <a:t>22</a:t>
            </a:fld>
            <a:endParaRPr lang="en-US"/>
          </a:p>
        </p:txBody>
      </p:sp>
    </p:spTree>
    <p:extLst>
      <p:ext uri="{BB962C8B-B14F-4D97-AF65-F5344CB8AC3E}">
        <p14:creationId xmlns:p14="http://schemas.microsoft.com/office/powerpoint/2010/main" val="2109399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is a good time to talk about this: The Cortex M3 doesn’t have a fancy memory management unit (</a:t>
            </a:r>
            <a:r>
              <a:rPr lang="en-US" b="1" dirty="0"/>
              <a:t>MMU)</a:t>
            </a:r>
            <a:r>
              <a:rPr lang="en-US" dirty="0"/>
              <a:t> to get the physical address from the base and the offset of the “virtual address” (the virtual address in ARM is the logical address in x86). To get the physical address apply this very hard equation: </a:t>
            </a:r>
          </a:p>
          <a:p>
            <a:r>
              <a:rPr lang="en-US" dirty="0"/>
              <a:t>Physical address = base + offset.</a:t>
            </a:r>
          </a:p>
        </p:txBody>
      </p:sp>
      <p:sp>
        <p:nvSpPr>
          <p:cNvPr id="4" name="Slide Number Placeholder 3"/>
          <p:cNvSpPr>
            <a:spLocks noGrp="1"/>
          </p:cNvSpPr>
          <p:nvPr>
            <p:ph type="sldNum" sz="quarter" idx="5"/>
          </p:nvPr>
        </p:nvSpPr>
        <p:spPr/>
        <p:txBody>
          <a:bodyPr/>
          <a:lstStyle/>
          <a:p>
            <a:fld id="{D1D7653F-5843-4E7E-B495-11B31E589C27}" type="slidenum">
              <a:rPr lang="en-US" smtClean="0"/>
              <a:t>26</a:t>
            </a:fld>
            <a:endParaRPr lang="en-US"/>
          </a:p>
        </p:txBody>
      </p:sp>
    </p:spTree>
    <p:extLst>
      <p:ext uri="{BB962C8B-B14F-4D97-AF65-F5344CB8AC3E}">
        <p14:creationId xmlns:p14="http://schemas.microsoft.com/office/powerpoint/2010/main" val="59600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fix this.</a:t>
            </a:r>
          </a:p>
        </p:txBody>
      </p:sp>
      <p:sp>
        <p:nvSpPr>
          <p:cNvPr id="4" name="Slide Number Placeholder 3"/>
          <p:cNvSpPr>
            <a:spLocks noGrp="1"/>
          </p:cNvSpPr>
          <p:nvPr>
            <p:ph type="sldNum" sz="quarter" idx="5"/>
          </p:nvPr>
        </p:nvSpPr>
        <p:spPr/>
        <p:txBody>
          <a:bodyPr/>
          <a:lstStyle/>
          <a:p>
            <a:fld id="{D1D7653F-5843-4E7E-B495-11B31E589C27}" type="slidenum">
              <a:rPr lang="en-US" smtClean="0"/>
              <a:t>30</a:t>
            </a:fld>
            <a:endParaRPr lang="en-US"/>
          </a:p>
        </p:txBody>
      </p:sp>
    </p:spTree>
    <p:extLst>
      <p:ext uri="{BB962C8B-B14F-4D97-AF65-F5344CB8AC3E}">
        <p14:creationId xmlns:p14="http://schemas.microsoft.com/office/powerpoint/2010/main" val="2888349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D7653F-5843-4E7E-B495-11B31E589C27}" type="slidenum">
              <a:rPr lang="en-US" smtClean="0"/>
              <a:t>33</a:t>
            </a:fld>
            <a:endParaRPr lang="en-US"/>
          </a:p>
        </p:txBody>
      </p:sp>
    </p:spTree>
    <p:extLst>
      <p:ext uri="{BB962C8B-B14F-4D97-AF65-F5344CB8AC3E}">
        <p14:creationId xmlns:p14="http://schemas.microsoft.com/office/powerpoint/2010/main" val="4170100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D7653F-5843-4E7E-B495-11B31E589C27}" type="slidenum">
              <a:rPr lang="en-US" smtClean="0"/>
              <a:t>34</a:t>
            </a:fld>
            <a:endParaRPr lang="en-US"/>
          </a:p>
        </p:txBody>
      </p:sp>
    </p:spTree>
    <p:extLst>
      <p:ext uri="{BB962C8B-B14F-4D97-AF65-F5344CB8AC3E}">
        <p14:creationId xmlns:p14="http://schemas.microsoft.com/office/powerpoint/2010/main" val="3352793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D7653F-5843-4E7E-B495-11B31E589C27}" type="slidenum">
              <a:rPr lang="en-US" smtClean="0"/>
              <a:t>35</a:t>
            </a:fld>
            <a:endParaRPr lang="en-US"/>
          </a:p>
        </p:txBody>
      </p:sp>
    </p:spTree>
    <p:extLst>
      <p:ext uri="{BB962C8B-B14F-4D97-AF65-F5344CB8AC3E}">
        <p14:creationId xmlns:p14="http://schemas.microsoft.com/office/powerpoint/2010/main" val="812895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D7653F-5843-4E7E-B495-11B31E589C27}" type="slidenum">
              <a:rPr lang="en-US" smtClean="0"/>
              <a:t>2</a:t>
            </a:fld>
            <a:endParaRPr lang="en-US"/>
          </a:p>
        </p:txBody>
      </p:sp>
    </p:spTree>
    <p:extLst>
      <p:ext uri="{BB962C8B-B14F-4D97-AF65-F5344CB8AC3E}">
        <p14:creationId xmlns:p14="http://schemas.microsoft.com/office/powerpoint/2010/main" val="1858819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Explain the advantages of using a development kit over using a bare microcontroller and using a breadboard for connections.</a:t>
            </a:r>
          </a:p>
          <a:p>
            <a:pPr marL="228600" indent="-228600">
              <a:buAutoNum type="arabicPeriod"/>
            </a:pPr>
            <a:r>
              <a:rPr lang="en-US" dirty="0"/>
              <a:t>Explain what can be done using a sub-1 GHz module.</a:t>
            </a:r>
          </a:p>
          <a:p>
            <a:pPr marL="685800" lvl="1" indent="-228600">
              <a:buAutoNum type="arabicPeriod"/>
            </a:pPr>
            <a:r>
              <a:rPr lang="en-US" dirty="0"/>
              <a:t>Home automation.</a:t>
            </a:r>
          </a:p>
          <a:p>
            <a:pPr marL="685800" lvl="1" indent="-228600">
              <a:buAutoNum type="arabicPeriod"/>
            </a:pPr>
            <a:r>
              <a:rPr lang="en-US" dirty="0"/>
              <a:t>Door remote control</a:t>
            </a:r>
          </a:p>
          <a:p>
            <a:pPr marL="685800" lvl="1" indent="-228600">
              <a:buAutoNum type="arabicPeriod"/>
            </a:pPr>
            <a:r>
              <a:rPr lang="en-US" dirty="0"/>
              <a:t>RFID</a:t>
            </a:r>
          </a:p>
        </p:txBody>
      </p:sp>
      <p:sp>
        <p:nvSpPr>
          <p:cNvPr id="4" name="Slide Number Placeholder 3"/>
          <p:cNvSpPr>
            <a:spLocks noGrp="1"/>
          </p:cNvSpPr>
          <p:nvPr>
            <p:ph type="sldNum" sz="quarter" idx="5"/>
          </p:nvPr>
        </p:nvSpPr>
        <p:spPr/>
        <p:txBody>
          <a:bodyPr/>
          <a:lstStyle/>
          <a:p>
            <a:fld id="{D1D7653F-5843-4E7E-B495-11B31E589C27}" type="slidenum">
              <a:rPr lang="en-US" smtClean="0"/>
              <a:t>4</a:t>
            </a:fld>
            <a:endParaRPr lang="en-US"/>
          </a:p>
        </p:txBody>
      </p:sp>
    </p:spTree>
    <p:extLst>
      <p:ext uri="{BB962C8B-B14F-4D97-AF65-F5344CB8AC3E}">
        <p14:creationId xmlns:p14="http://schemas.microsoft.com/office/powerpoint/2010/main" val="1253844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the students about 30 seconds to figure out what pins are the LEDs (and buttons) connected to.</a:t>
            </a:r>
          </a:p>
        </p:txBody>
      </p:sp>
      <p:sp>
        <p:nvSpPr>
          <p:cNvPr id="4" name="Slide Number Placeholder 3"/>
          <p:cNvSpPr>
            <a:spLocks noGrp="1"/>
          </p:cNvSpPr>
          <p:nvPr>
            <p:ph type="sldNum" sz="quarter" idx="5"/>
          </p:nvPr>
        </p:nvSpPr>
        <p:spPr/>
        <p:txBody>
          <a:bodyPr/>
          <a:lstStyle/>
          <a:p>
            <a:fld id="{D1D7653F-5843-4E7E-B495-11B31E589C27}" type="slidenum">
              <a:rPr lang="en-US" smtClean="0"/>
              <a:t>5</a:t>
            </a:fld>
            <a:endParaRPr lang="en-US"/>
          </a:p>
        </p:txBody>
      </p:sp>
    </p:spTree>
    <p:extLst>
      <p:ext uri="{BB962C8B-B14F-4D97-AF65-F5344CB8AC3E}">
        <p14:creationId xmlns:p14="http://schemas.microsoft.com/office/powerpoint/2010/main" val="469031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using Adobe reader. </a:t>
            </a:r>
          </a:p>
        </p:txBody>
      </p:sp>
      <p:sp>
        <p:nvSpPr>
          <p:cNvPr id="4" name="Slide Number Placeholder 3"/>
          <p:cNvSpPr>
            <a:spLocks noGrp="1"/>
          </p:cNvSpPr>
          <p:nvPr>
            <p:ph type="sldNum" sz="quarter" idx="5"/>
          </p:nvPr>
        </p:nvSpPr>
        <p:spPr/>
        <p:txBody>
          <a:bodyPr/>
          <a:lstStyle/>
          <a:p>
            <a:fld id="{D1D7653F-5843-4E7E-B495-11B31E589C27}" type="slidenum">
              <a:rPr lang="en-US" smtClean="0"/>
              <a:t>17</a:t>
            </a:fld>
            <a:endParaRPr lang="en-US"/>
          </a:p>
        </p:txBody>
      </p:sp>
    </p:spTree>
    <p:extLst>
      <p:ext uri="{BB962C8B-B14F-4D97-AF65-F5344CB8AC3E}">
        <p14:creationId xmlns:p14="http://schemas.microsoft.com/office/powerpoint/2010/main" val="3625446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need to read the GPIO section first. But teach the students that it is ok to go back and forth between different sections of the document.</a:t>
            </a:r>
          </a:p>
        </p:txBody>
      </p:sp>
      <p:sp>
        <p:nvSpPr>
          <p:cNvPr id="4" name="Slide Number Placeholder 3"/>
          <p:cNvSpPr>
            <a:spLocks noGrp="1"/>
          </p:cNvSpPr>
          <p:nvPr>
            <p:ph type="sldNum" sz="quarter" idx="5"/>
          </p:nvPr>
        </p:nvSpPr>
        <p:spPr/>
        <p:txBody>
          <a:bodyPr/>
          <a:lstStyle/>
          <a:p>
            <a:fld id="{D1D7653F-5843-4E7E-B495-11B31E589C27}" type="slidenum">
              <a:rPr lang="en-US" smtClean="0"/>
              <a:t>18</a:t>
            </a:fld>
            <a:endParaRPr lang="en-US"/>
          </a:p>
        </p:txBody>
      </p:sp>
    </p:spTree>
    <p:extLst>
      <p:ext uri="{BB962C8B-B14F-4D97-AF65-F5344CB8AC3E}">
        <p14:creationId xmlns:p14="http://schemas.microsoft.com/office/powerpoint/2010/main" val="2677502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the students that we still haven’t read a single word from the PDF</a:t>
            </a:r>
          </a:p>
        </p:txBody>
      </p:sp>
      <p:sp>
        <p:nvSpPr>
          <p:cNvPr id="4" name="Slide Number Placeholder 3"/>
          <p:cNvSpPr>
            <a:spLocks noGrp="1"/>
          </p:cNvSpPr>
          <p:nvPr>
            <p:ph type="sldNum" sz="quarter" idx="5"/>
          </p:nvPr>
        </p:nvSpPr>
        <p:spPr/>
        <p:txBody>
          <a:bodyPr/>
          <a:lstStyle/>
          <a:p>
            <a:fld id="{D1D7653F-5843-4E7E-B495-11B31E589C27}" type="slidenum">
              <a:rPr lang="en-US" smtClean="0"/>
              <a:t>19</a:t>
            </a:fld>
            <a:endParaRPr lang="en-US"/>
          </a:p>
        </p:txBody>
      </p:sp>
    </p:spTree>
    <p:extLst>
      <p:ext uri="{BB962C8B-B14F-4D97-AF65-F5344CB8AC3E}">
        <p14:creationId xmlns:p14="http://schemas.microsoft.com/office/powerpoint/2010/main" val="84979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have to go through the data sheet to find where the correct base address is.</a:t>
            </a:r>
          </a:p>
        </p:txBody>
      </p:sp>
      <p:sp>
        <p:nvSpPr>
          <p:cNvPr id="4" name="Slide Number Placeholder 3"/>
          <p:cNvSpPr>
            <a:spLocks noGrp="1"/>
          </p:cNvSpPr>
          <p:nvPr>
            <p:ph type="sldNum" sz="quarter" idx="5"/>
          </p:nvPr>
        </p:nvSpPr>
        <p:spPr/>
        <p:txBody>
          <a:bodyPr/>
          <a:lstStyle/>
          <a:p>
            <a:fld id="{D1D7653F-5843-4E7E-B495-11B31E589C27}" type="slidenum">
              <a:rPr lang="en-US" smtClean="0"/>
              <a:t>20</a:t>
            </a:fld>
            <a:endParaRPr lang="en-US"/>
          </a:p>
        </p:txBody>
      </p:sp>
    </p:spTree>
    <p:extLst>
      <p:ext uri="{BB962C8B-B14F-4D97-AF65-F5344CB8AC3E}">
        <p14:creationId xmlns:p14="http://schemas.microsoft.com/office/powerpoint/2010/main" val="1812290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would be a good time to remind the students of why this register is just what we need.</a:t>
            </a:r>
          </a:p>
          <a:p>
            <a:r>
              <a:rPr lang="en-US" dirty="0"/>
              <a:t>The lab requirement is the LEDs switch when a button is pressed. (If the red LED is on at startup, toggling both the red and green LEDs would meet the requirements.)</a:t>
            </a:r>
          </a:p>
        </p:txBody>
      </p:sp>
      <p:sp>
        <p:nvSpPr>
          <p:cNvPr id="4" name="Slide Number Placeholder 3"/>
          <p:cNvSpPr>
            <a:spLocks noGrp="1"/>
          </p:cNvSpPr>
          <p:nvPr>
            <p:ph type="sldNum" sz="quarter" idx="5"/>
          </p:nvPr>
        </p:nvSpPr>
        <p:spPr/>
        <p:txBody>
          <a:bodyPr/>
          <a:lstStyle/>
          <a:p>
            <a:fld id="{D1D7653F-5843-4E7E-B495-11B31E589C27}" type="slidenum">
              <a:rPr lang="en-US" smtClean="0"/>
              <a:t>21</a:t>
            </a:fld>
            <a:endParaRPr lang="en-US"/>
          </a:p>
        </p:txBody>
      </p:sp>
    </p:spTree>
    <p:extLst>
      <p:ext uri="{BB962C8B-B14F-4D97-AF65-F5344CB8AC3E}">
        <p14:creationId xmlns:p14="http://schemas.microsoft.com/office/powerpoint/2010/main" val="843997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FB8A-17B2-793B-46A5-92F2CD1D313B}"/>
              </a:ext>
            </a:extLst>
          </p:cNvPr>
          <p:cNvSpPr>
            <a:spLocks noGrp="1"/>
          </p:cNvSpPr>
          <p:nvPr>
            <p:ph type="ctrTitle"/>
          </p:nvPr>
        </p:nvSpPr>
        <p:spPr>
          <a:xfrm>
            <a:off x="1524000" y="1122363"/>
            <a:ext cx="9144000" cy="2387600"/>
          </a:xfrm>
        </p:spPr>
        <p:txBody>
          <a:bodyPr anchor="ctr"/>
          <a:lstStyle>
            <a:lvl1pPr algn="ctr">
              <a:defRPr sz="6000">
                <a:solidFill>
                  <a:schemeClr val="bg2"/>
                </a:solidFill>
                <a:highlight>
                  <a:srgbClr val="000000"/>
                </a:highlight>
                <a:latin typeface="Consolas" panose="020B0609020204030204" pitchFamily="49" charset="0"/>
                <a:ea typeface="Futura" panose="02020800000000000000" pitchFamily="18" charset="0"/>
                <a:cs typeface="Futura" panose="02020800000000000000"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CAFC461C-DE9E-ADF1-6EB6-33E5AE432162}"/>
              </a:ext>
            </a:extLst>
          </p:cNvPr>
          <p:cNvSpPr>
            <a:spLocks noGrp="1"/>
          </p:cNvSpPr>
          <p:nvPr>
            <p:ph type="subTitle" idx="1"/>
          </p:nvPr>
        </p:nvSpPr>
        <p:spPr>
          <a:xfrm>
            <a:off x="1524000" y="3602038"/>
            <a:ext cx="9144000" cy="1655762"/>
          </a:xfrm>
        </p:spPr>
        <p:txBody>
          <a:bodyPr anchor="ctr"/>
          <a:lstStyle>
            <a:lvl1pPr marL="0" indent="0" algn="ctr">
              <a:buNone/>
              <a:defRPr sz="2400" i="1">
                <a:latin typeface="Cascadia Code PL Light" panose="020B0609020000020004" pitchFamily="49" charset="0"/>
                <a:ea typeface="Cascadia Code PL Light" panose="020B0609020000020004" pitchFamily="49" charset="0"/>
                <a:cs typeface="Cascadia Code PL Light" panose="020B0609020000020004"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87BD7-8ADB-2BC9-AEEF-E80DEF3DB98F}"/>
              </a:ext>
            </a:extLst>
          </p:cNvPr>
          <p:cNvSpPr>
            <a:spLocks noGrp="1"/>
          </p:cNvSpPr>
          <p:nvPr>
            <p:ph type="dt" sz="half" idx="10"/>
          </p:nvPr>
        </p:nvSpPr>
        <p:spPr>
          <a:xfrm>
            <a:off x="5607843" y="5991225"/>
            <a:ext cx="976313" cy="365125"/>
          </a:xfrm>
        </p:spPr>
        <p:txBody>
          <a:bodyPr/>
          <a:lstStyle>
            <a:lvl1pPr>
              <a:defRPr b="0">
                <a:latin typeface="Aptos Display" panose="020B0004020202020204" pitchFamily="34" charset="0"/>
              </a:defRPr>
            </a:lvl1pPr>
          </a:lstStyle>
          <a:p>
            <a:fld id="{1E12CF79-2930-41F5-8BEC-2BF6E4CF9B4F}" type="datetime1">
              <a:rPr lang="en-US" smtClean="0"/>
              <a:t>11/10/2023</a:t>
            </a:fld>
            <a:endParaRPr lang="en-US"/>
          </a:p>
        </p:txBody>
      </p:sp>
      <p:sp>
        <p:nvSpPr>
          <p:cNvPr id="5" name="Footer Placeholder 4">
            <a:extLst>
              <a:ext uri="{FF2B5EF4-FFF2-40B4-BE49-F238E27FC236}">
                <a16:creationId xmlns:a16="http://schemas.microsoft.com/office/drawing/2014/main" id="{7A03EBBA-EABC-99D0-348A-08FD1A110845}"/>
              </a:ext>
            </a:extLst>
          </p:cNvPr>
          <p:cNvSpPr>
            <a:spLocks noGrp="1"/>
          </p:cNvSpPr>
          <p:nvPr>
            <p:ph type="ftr" sz="quarter" idx="11"/>
          </p:nvPr>
        </p:nvSpPr>
        <p:spPr/>
        <p:txBody>
          <a:bodyPr/>
          <a:lstStyle>
            <a:lvl1pPr>
              <a:defRPr b="0">
                <a:latin typeface="Aptos Display" panose="020B0004020202020204" pitchFamily="34" charset="0"/>
              </a:defRPr>
            </a:lvl1pPr>
          </a:lstStyle>
          <a:p>
            <a:r>
              <a:rPr lang="en-US"/>
              <a:t>CMPS-201</a:t>
            </a:r>
            <a:endParaRPr lang="en-US" dirty="0"/>
          </a:p>
        </p:txBody>
      </p:sp>
    </p:spTree>
    <p:extLst>
      <p:ext uri="{BB962C8B-B14F-4D97-AF65-F5344CB8AC3E}">
        <p14:creationId xmlns:p14="http://schemas.microsoft.com/office/powerpoint/2010/main" val="286068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CFE26-67D1-7278-81C7-64902597AC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9B45F6-3C7A-8966-8B7A-A06DACD53E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F4F32-67B4-64C6-E058-61A9140963A3}"/>
              </a:ext>
            </a:extLst>
          </p:cNvPr>
          <p:cNvSpPr>
            <a:spLocks noGrp="1"/>
          </p:cNvSpPr>
          <p:nvPr>
            <p:ph type="dt" sz="half" idx="10"/>
          </p:nvPr>
        </p:nvSpPr>
        <p:spPr/>
        <p:txBody>
          <a:bodyPr/>
          <a:lstStyle/>
          <a:p>
            <a:fld id="{0138604B-AA79-42ED-A1CB-6BF43A8DC463}" type="datetime1">
              <a:rPr lang="en-US" smtClean="0"/>
              <a:t>11/10/2023</a:t>
            </a:fld>
            <a:endParaRPr lang="en-US"/>
          </a:p>
        </p:txBody>
      </p:sp>
      <p:sp>
        <p:nvSpPr>
          <p:cNvPr id="5" name="Footer Placeholder 4">
            <a:extLst>
              <a:ext uri="{FF2B5EF4-FFF2-40B4-BE49-F238E27FC236}">
                <a16:creationId xmlns:a16="http://schemas.microsoft.com/office/drawing/2014/main" id="{79505E6B-F587-27A0-7EC5-893C2A134DE0}"/>
              </a:ext>
            </a:extLst>
          </p:cNvPr>
          <p:cNvSpPr>
            <a:spLocks noGrp="1"/>
          </p:cNvSpPr>
          <p:nvPr>
            <p:ph type="ftr" sz="quarter" idx="11"/>
          </p:nvPr>
        </p:nvSpPr>
        <p:spPr/>
        <p:txBody>
          <a:bodyPr/>
          <a:lstStyle/>
          <a:p>
            <a:r>
              <a:rPr lang="en-US"/>
              <a:t>CMPS-201</a:t>
            </a:r>
          </a:p>
        </p:txBody>
      </p:sp>
      <p:sp>
        <p:nvSpPr>
          <p:cNvPr id="6" name="Slide Number Placeholder 5">
            <a:extLst>
              <a:ext uri="{FF2B5EF4-FFF2-40B4-BE49-F238E27FC236}">
                <a16:creationId xmlns:a16="http://schemas.microsoft.com/office/drawing/2014/main" id="{D463DEFB-C8E5-A660-6D60-B5A097D171B4}"/>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156944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3E6AC4-45EC-45E5-47B6-566A6E2FC4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36E9F4-143D-0BB9-A032-DF27D2E592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49487-10AA-3AB3-0BD9-14CAAC6DB012}"/>
              </a:ext>
            </a:extLst>
          </p:cNvPr>
          <p:cNvSpPr>
            <a:spLocks noGrp="1"/>
          </p:cNvSpPr>
          <p:nvPr>
            <p:ph type="dt" sz="half" idx="10"/>
          </p:nvPr>
        </p:nvSpPr>
        <p:spPr/>
        <p:txBody>
          <a:bodyPr/>
          <a:lstStyle/>
          <a:p>
            <a:fld id="{FD9718E7-6E62-4B3C-A6F4-D2B24614BD8A}" type="datetime1">
              <a:rPr lang="en-US" smtClean="0"/>
              <a:t>11/10/2023</a:t>
            </a:fld>
            <a:endParaRPr lang="en-US"/>
          </a:p>
        </p:txBody>
      </p:sp>
      <p:sp>
        <p:nvSpPr>
          <p:cNvPr id="5" name="Footer Placeholder 4">
            <a:extLst>
              <a:ext uri="{FF2B5EF4-FFF2-40B4-BE49-F238E27FC236}">
                <a16:creationId xmlns:a16="http://schemas.microsoft.com/office/drawing/2014/main" id="{4A23797E-6EAA-07C9-CA58-AB9E619F0EDE}"/>
              </a:ext>
            </a:extLst>
          </p:cNvPr>
          <p:cNvSpPr>
            <a:spLocks noGrp="1"/>
          </p:cNvSpPr>
          <p:nvPr>
            <p:ph type="ftr" sz="quarter" idx="11"/>
          </p:nvPr>
        </p:nvSpPr>
        <p:spPr/>
        <p:txBody>
          <a:bodyPr/>
          <a:lstStyle/>
          <a:p>
            <a:r>
              <a:rPr lang="en-US"/>
              <a:t>CMPS-201</a:t>
            </a:r>
          </a:p>
        </p:txBody>
      </p:sp>
      <p:sp>
        <p:nvSpPr>
          <p:cNvPr id="6" name="Slide Number Placeholder 5">
            <a:extLst>
              <a:ext uri="{FF2B5EF4-FFF2-40B4-BE49-F238E27FC236}">
                <a16:creationId xmlns:a16="http://schemas.microsoft.com/office/drawing/2014/main" id="{7F74BDA5-66F6-C707-C8D2-8F277A221F2A}"/>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226975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0836-F5A9-1F94-BB5D-30B950D65950}"/>
              </a:ext>
            </a:extLst>
          </p:cNvPr>
          <p:cNvSpPr>
            <a:spLocks noGrp="1"/>
          </p:cNvSpPr>
          <p:nvPr>
            <p:ph type="title"/>
          </p:nvPr>
        </p:nvSpPr>
        <p:spPr/>
        <p:txBody>
          <a:bodyPr/>
          <a:lstStyle>
            <a:lvl1pPr>
              <a:defRPr>
                <a:solidFill>
                  <a:schemeClr val="bg2"/>
                </a:solidFill>
                <a:highlight>
                  <a:srgbClr val="000000"/>
                </a:highlight>
                <a:latin typeface="Consolas" panose="020B0609020204030204" pitchFamily="49"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3043A171-E5A8-B3E5-91B0-9165E2E3924B}"/>
              </a:ext>
            </a:extLst>
          </p:cNvPr>
          <p:cNvSpPr>
            <a:spLocks noGrp="1"/>
          </p:cNvSpPr>
          <p:nvPr>
            <p:ph idx="1"/>
          </p:nvPr>
        </p:nvSpPr>
        <p:spPr/>
        <p:txBody>
          <a:bodyPr/>
          <a:lstStyle>
            <a:lvl1pPr>
              <a:defRPr>
                <a:latin typeface="Aptos Display" panose="020B0004020202020204" pitchFamily="34" charset="0"/>
                <a:ea typeface="Futura" panose="02020800000000000000" pitchFamily="18" charset="0"/>
                <a:cs typeface="Futura" panose="02020800000000000000" pitchFamily="18" charset="0"/>
              </a:defRPr>
            </a:lvl1pPr>
            <a:lvl2pPr>
              <a:defRPr>
                <a:latin typeface="Aptos Display" panose="020B0004020202020204" pitchFamily="34" charset="0"/>
                <a:ea typeface="Futura" panose="02020800000000000000" pitchFamily="18" charset="0"/>
                <a:cs typeface="Futura" panose="02020800000000000000" pitchFamily="18" charset="0"/>
              </a:defRPr>
            </a:lvl2pPr>
            <a:lvl3pPr>
              <a:defRPr>
                <a:latin typeface="Aptos Display" panose="020B0004020202020204" pitchFamily="34" charset="0"/>
                <a:ea typeface="Futura" panose="02020800000000000000" pitchFamily="18" charset="0"/>
                <a:cs typeface="Futura" panose="02020800000000000000" pitchFamily="18" charset="0"/>
              </a:defRPr>
            </a:lvl3pPr>
            <a:lvl4pPr>
              <a:defRPr>
                <a:latin typeface="Aptos Display" panose="020B0004020202020204" pitchFamily="34" charset="0"/>
                <a:ea typeface="Futura" panose="02020800000000000000" pitchFamily="18" charset="0"/>
                <a:cs typeface="Futura" panose="02020800000000000000" pitchFamily="18" charset="0"/>
              </a:defRPr>
            </a:lvl4pPr>
            <a:lvl5pPr>
              <a:defRPr>
                <a:latin typeface="Aptos Display" panose="020B0004020202020204" pitchFamily="34" charset="0"/>
                <a:ea typeface="Futura" panose="02020800000000000000" pitchFamily="18" charset="0"/>
                <a:cs typeface="Futura" panose="02020800000000000000"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79B7D90-CF5D-5D14-F2AB-82A42623A547}"/>
              </a:ext>
            </a:extLst>
          </p:cNvPr>
          <p:cNvSpPr>
            <a:spLocks noGrp="1"/>
          </p:cNvSpPr>
          <p:nvPr>
            <p:ph type="dt" sz="half" idx="10"/>
          </p:nvPr>
        </p:nvSpPr>
        <p:spPr/>
        <p:txBody>
          <a:bodyPr/>
          <a:lstStyle/>
          <a:p>
            <a:fld id="{26F88083-A109-4E29-8EE8-0B6003BFF49E}" type="datetime1">
              <a:rPr lang="en-US" smtClean="0"/>
              <a:t>11/10/2023</a:t>
            </a:fld>
            <a:endParaRPr lang="en-US"/>
          </a:p>
        </p:txBody>
      </p:sp>
      <p:sp>
        <p:nvSpPr>
          <p:cNvPr id="5" name="Footer Placeholder 4">
            <a:extLst>
              <a:ext uri="{FF2B5EF4-FFF2-40B4-BE49-F238E27FC236}">
                <a16:creationId xmlns:a16="http://schemas.microsoft.com/office/drawing/2014/main" id="{B28417C9-143F-BA86-3BD3-D8A4EE73E108}"/>
              </a:ext>
            </a:extLst>
          </p:cNvPr>
          <p:cNvSpPr>
            <a:spLocks noGrp="1"/>
          </p:cNvSpPr>
          <p:nvPr>
            <p:ph type="ftr" sz="quarter" idx="11"/>
          </p:nvPr>
        </p:nvSpPr>
        <p:spPr/>
        <p:txBody>
          <a:bodyPr/>
          <a:lstStyle>
            <a:lvl1pPr>
              <a:defRPr b="0">
                <a:latin typeface="Aptos Display" panose="020B0004020202020204" pitchFamily="34" charset="0"/>
              </a:defRPr>
            </a:lvl1pPr>
          </a:lstStyle>
          <a:p>
            <a:r>
              <a:rPr lang="en-US"/>
              <a:t>CMPS-201</a:t>
            </a:r>
            <a:endParaRPr lang="en-US" dirty="0"/>
          </a:p>
        </p:txBody>
      </p:sp>
      <p:sp>
        <p:nvSpPr>
          <p:cNvPr id="6" name="Slide Number Placeholder 5">
            <a:extLst>
              <a:ext uri="{FF2B5EF4-FFF2-40B4-BE49-F238E27FC236}">
                <a16:creationId xmlns:a16="http://schemas.microsoft.com/office/drawing/2014/main" id="{B447E7A5-F9A0-E4EE-3ED8-2817FA200ACC}"/>
              </a:ext>
            </a:extLst>
          </p:cNvPr>
          <p:cNvSpPr>
            <a:spLocks noGrp="1"/>
          </p:cNvSpPr>
          <p:nvPr>
            <p:ph type="sldNum" sz="quarter" idx="12"/>
          </p:nvPr>
        </p:nvSpPr>
        <p:spPr/>
        <p:txBody>
          <a:bodyPr/>
          <a:lstStyle/>
          <a:p>
            <a:fld id="{2FEB4479-D22B-484D-8CD5-C4BFA81D8A5B}" type="slidenum">
              <a:rPr lang="en-US" smtClean="0"/>
              <a:pPr/>
              <a:t>‹#›</a:t>
            </a:fld>
            <a:endParaRPr lang="en-US" dirty="0"/>
          </a:p>
        </p:txBody>
      </p:sp>
    </p:spTree>
    <p:extLst>
      <p:ext uri="{BB962C8B-B14F-4D97-AF65-F5344CB8AC3E}">
        <p14:creationId xmlns:p14="http://schemas.microsoft.com/office/powerpoint/2010/main" val="49469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9A15A-0326-AE52-5844-37568C612D12}"/>
              </a:ext>
            </a:extLst>
          </p:cNvPr>
          <p:cNvSpPr>
            <a:spLocks noGrp="1"/>
          </p:cNvSpPr>
          <p:nvPr>
            <p:ph type="title"/>
          </p:nvPr>
        </p:nvSpPr>
        <p:spPr>
          <a:xfrm>
            <a:off x="831850" y="1709738"/>
            <a:ext cx="10515600" cy="2852737"/>
          </a:xfrm>
        </p:spPr>
        <p:txBody>
          <a:bodyPr anchor="b"/>
          <a:lstStyle>
            <a:lvl1pPr>
              <a:defRPr sz="6000">
                <a:solidFill>
                  <a:schemeClr val="bg1"/>
                </a:solidFill>
                <a:highlight>
                  <a:srgbClr val="000000"/>
                </a:highlight>
                <a:latin typeface="Consolas" panose="020B0609020204030204" pitchFamily="49" charset="0"/>
                <a:ea typeface="Cascadia Code PL Light" panose="020B0609020000020004" pitchFamily="49" charset="0"/>
                <a:cs typeface="Cascadia Code PL Light" panose="020B0609020000020004" pitchFamily="49"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19BB916E-D831-0183-309C-68DDA00B57A9}"/>
              </a:ext>
            </a:extLst>
          </p:cNvPr>
          <p:cNvSpPr>
            <a:spLocks noGrp="1"/>
          </p:cNvSpPr>
          <p:nvPr>
            <p:ph type="body" idx="1"/>
          </p:nvPr>
        </p:nvSpPr>
        <p:spPr>
          <a:xfrm>
            <a:off x="831850" y="4562475"/>
            <a:ext cx="10515600" cy="1500187"/>
          </a:xfrm>
        </p:spPr>
        <p:txBody>
          <a:bodyPr/>
          <a:lstStyle>
            <a:lvl1pPr marL="0" indent="0" algn="ctr">
              <a:buNone/>
              <a:defRPr sz="2400" b="0" i="1">
                <a:solidFill>
                  <a:schemeClr val="tx1">
                    <a:tint val="75000"/>
                  </a:schemeClr>
                </a:solidFill>
                <a:latin typeface="Cascadia Code PL Light" panose="020B0609020000020004" pitchFamily="49" charset="0"/>
                <a:ea typeface="Cascadia Code PL Light" panose="020B0609020000020004" pitchFamily="49" charset="0"/>
                <a:cs typeface="Cascadia Code PL Light" panose="020B0609020000020004" pitchFamily="49"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A95F651B-1A82-6670-C931-A67FFD049A3C}"/>
              </a:ext>
            </a:extLst>
          </p:cNvPr>
          <p:cNvSpPr>
            <a:spLocks noGrp="1"/>
          </p:cNvSpPr>
          <p:nvPr>
            <p:ph type="dt" sz="half" idx="10"/>
          </p:nvPr>
        </p:nvSpPr>
        <p:spPr/>
        <p:txBody>
          <a:bodyPr/>
          <a:lstStyle/>
          <a:p>
            <a:fld id="{31DECE91-5876-4BC3-80A4-216BE3DB55B6}" type="datetime1">
              <a:rPr lang="en-US" smtClean="0"/>
              <a:t>11/10/2023</a:t>
            </a:fld>
            <a:endParaRPr lang="en-US"/>
          </a:p>
        </p:txBody>
      </p:sp>
      <p:sp>
        <p:nvSpPr>
          <p:cNvPr id="5" name="Footer Placeholder 4">
            <a:extLst>
              <a:ext uri="{FF2B5EF4-FFF2-40B4-BE49-F238E27FC236}">
                <a16:creationId xmlns:a16="http://schemas.microsoft.com/office/drawing/2014/main" id="{FFA98196-EB82-D3E7-5C7A-89077C282C54}"/>
              </a:ext>
            </a:extLst>
          </p:cNvPr>
          <p:cNvSpPr>
            <a:spLocks noGrp="1"/>
          </p:cNvSpPr>
          <p:nvPr>
            <p:ph type="ftr" sz="quarter" idx="11"/>
          </p:nvPr>
        </p:nvSpPr>
        <p:spPr/>
        <p:txBody>
          <a:bodyPr/>
          <a:lstStyle>
            <a:lvl1pPr>
              <a:defRPr b="0">
                <a:latin typeface="Aptos Display" panose="020B0004020202020204" pitchFamily="34" charset="0"/>
              </a:defRPr>
            </a:lvl1pPr>
          </a:lstStyle>
          <a:p>
            <a:r>
              <a:rPr lang="en-US"/>
              <a:t>CMPS-201</a:t>
            </a:r>
            <a:endParaRPr lang="en-US" dirty="0"/>
          </a:p>
        </p:txBody>
      </p:sp>
      <p:sp>
        <p:nvSpPr>
          <p:cNvPr id="6" name="Slide Number Placeholder 5">
            <a:extLst>
              <a:ext uri="{FF2B5EF4-FFF2-40B4-BE49-F238E27FC236}">
                <a16:creationId xmlns:a16="http://schemas.microsoft.com/office/drawing/2014/main" id="{DB21B199-1FAB-20E6-9FC5-5BA283F1861A}"/>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228742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D230-939F-501C-F2FD-0AF94109026A}"/>
              </a:ext>
            </a:extLst>
          </p:cNvPr>
          <p:cNvSpPr>
            <a:spLocks noGrp="1"/>
          </p:cNvSpPr>
          <p:nvPr>
            <p:ph type="title"/>
          </p:nvPr>
        </p:nvSpPr>
        <p:spPr/>
        <p:txBody>
          <a:bodyPr/>
          <a:lstStyle>
            <a:lvl1pPr>
              <a:defRPr>
                <a:latin typeface="Aptos Display" panose="020B00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477174F0-3FDA-8919-B5A0-29786FC1321C}"/>
              </a:ext>
            </a:extLst>
          </p:cNvPr>
          <p:cNvSpPr>
            <a:spLocks noGrp="1"/>
          </p:cNvSpPr>
          <p:nvPr>
            <p:ph sz="half" idx="1"/>
          </p:nvPr>
        </p:nvSpPr>
        <p:spPr>
          <a:xfrm>
            <a:off x="838200" y="1825625"/>
            <a:ext cx="5181600" cy="4351338"/>
          </a:xfr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92338F-F82E-3F21-6377-24EA184D1FC6}"/>
              </a:ext>
            </a:extLst>
          </p:cNvPr>
          <p:cNvSpPr>
            <a:spLocks noGrp="1"/>
          </p:cNvSpPr>
          <p:nvPr>
            <p:ph sz="half" idx="2"/>
          </p:nvPr>
        </p:nvSpPr>
        <p:spPr>
          <a:xfrm>
            <a:off x="6172200" y="1825625"/>
            <a:ext cx="5181600" cy="4351338"/>
          </a:xfr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7C3A10-F7DE-2323-3D6E-5D75D9901271}"/>
              </a:ext>
            </a:extLst>
          </p:cNvPr>
          <p:cNvSpPr>
            <a:spLocks noGrp="1"/>
          </p:cNvSpPr>
          <p:nvPr>
            <p:ph type="dt" sz="half" idx="10"/>
          </p:nvPr>
        </p:nvSpPr>
        <p:spPr/>
        <p:txBody>
          <a:bodyPr/>
          <a:lstStyle/>
          <a:p>
            <a:fld id="{A7B6EC4A-D021-414F-9B5D-12053FEF7AFA}" type="datetime1">
              <a:rPr lang="en-US" smtClean="0"/>
              <a:t>11/10/2023</a:t>
            </a:fld>
            <a:endParaRPr lang="en-US"/>
          </a:p>
        </p:txBody>
      </p:sp>
      <p:sp>
        <p:nvSpPr>
          <p:cNvPr id="6" name="Footer Placeholder 5">
            <a:extLst>
              <a:ext uri="{FF2B5EF4-FFF2-40B4-BE49-F238E27FC236}">
                <a16:creationId xmlns:a16="http://schemas.microsoft.com/office/drawing/2014/main" id="{7706B598-19F2-4555-2306-B950DA307A30}"/>
              </a:ext>
            </a:extLst>
          </p:cNvPr>
          <p:cNvSpPr>
            <a:spLocks noGrp="1"/>
          </p:cNvSpPr>
          <p:nvPr>
            <p:ph type="ftr" sz="quarter" idx="11"/>
          </p:nvPr>
        </p:nvSpPr>
        <p:spPr/>
        <p:txBody>
          <a:bodyPr/>
          <a:lstStyle/>
          <a:p>
            <a:r>
              <a:rPr lang="en-US"/>
              <a:t>CMPS-201</a:t>
            </a:r>
          </a:p>
        </p:txBody>
      </p:sp>
      <p:sp>
        <p:nvSpPr>
          <p:cNvPr id="7" name="Slide Number Placeholder 6">
            <a:extLst>
              <a:ext uri="{FF2B5EF4-FFF2-40B4-BE49-F238E27FC236}">
                <a16:creationId xmlns:a16="http://schemas.microsoft.com/office/drawing/2014/main" id="{B472AD00-874D-A4FD-6555-1BF116B57E3B}"/>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38395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FF71-56EB-E78E-ACA9-1371C5C5E5F7}"/>
              </a:ext>
            </a:extLst>
          </p:cNvPr>
          <p:cNvSpPr>
            <a:spLocks noGrp="1"/>
          </p:cNvSpPr>
          <p:nvPr>
            <p:ph type="title"/>
          </p:nvPr>
        </p:nvSpPr>
        <p:spPr>
          <a:xfrm>
            <a:off x="839788" y="365125"/>
            <a:ext cx="10515600" cy="1325563"/>
          </a:xfrm>
        </p:spPr>
        <p:txBody>
          <a:bodyPr/>
          <a:lstStyle>
            <a:lvl1pPr>
              <a:defRPr>
                <a:latin typeface="Aptos Display" panose="020B0004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094B52FA-151B-7F43-72A4-DC0C278650E5}"/>
              </a:ext>
            </a:extLst>
          </p:cNvPr>
          <p:cNvSpPr>
            <a:spLocks noGrp="1"/>
          </p:cNvSpPr>
          <p:nvPr>
            <p:ph type="body" idx="1"/>
          </p:nvPr>
        </p:nvSpPr>
        <p:spPr>
          <a:xfrm>
            <a:off x="839788" y="1681163"/>
            <a:ext cx="5157787" cy="823912"/>
          </a:xfrm>
        </p:spPr>
        <p:txBody>
          <a:bodyPr anchor="b"/>
          <a:lstStyle>
            <a:lvl1pPr marL="0" indent="0">
              <a:buNone/>
              <a:defRPr sz="2400" b="1">
                <a:latin typeface="Aptos Display" panose="020B00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B1E713-2926-7F82-4B69-B88BAEA14499}"/>
              </a:ext>
            </a:extLst>
          </p:cNvPr>
          <p:cNvSpPr>
            <a:spLocks noGrp="1"/>
          </p:cNvSpPr>
          <p:nvPr>
            <p:ph sz="half" idx="2"/>
          </p:nvPr>
        </p:nvSpPr>
        <p:spPr>
          <a:xfrm>
            <a:off x="839788" y="2505075"/>
            <a:ext cx="5157787" cy="3684588"/>
          </a:xfr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67A8A0-871C-5B4B-8C84-7771C9EFD962}"/>
              </a:ext>
            </a:extLst>
          </p:cNvPr>
          <p:cNvSpPr>
            <a:spLocks noGrp="1"/>
          </p:cNvSpPr>
          <p:nvPr>
            <p:ph type="body" sz="quarter" idx="3"/>
          </p:nvPr>
        </p:nvSpPr>
        <p:spPr>
          <a:xfrm>
            <a:off x="6172200" y="1681163"/>
            <a:ext cx="5183188" cy="823912"/>
          </a:xfrm>
        </p:spPr>
        <p:txBody>
          <a:bodyPr anchor="b"/>
          <a:lstStyle>
            <a:lvl1pPr marL="0" indent="0">
              <a:buNone/>
              <a:defRPr sz="2400" b="1">
                <a:latin typeface="Aptos Display" panose="020B00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128A31-F555-1A80-D842-24B6769D6E59}"/>
              </a:ext>
            </a:extLst>
          </p:cNvPr>
          <p:cNvSpPr>
            <a:spLocks noGrp="1"/>
          </p:cNvSpPr>
          <p:nvPr>
            <p:ph sz="quarter" idx="4"/>
          </p:nvPr>
        </p:nvSpPr>
        <p:spPr>
          <a:xfrm>
            <a:off x="6172200" y="2505075"/>
            <a:ext cx="5183188" cy="3684588"/>
          </a:xfr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411253-3EF8-C279-789B-0E410CC9E130}"/>
              </a:ext>
            </a:extLst>
          </p:cNvPr>
          <p:cNvSpPr>
            <a:spLocks noGrp="1"/>
          </p:cNvSpPr>
          <p:nvPr>
            <p:ph type="dt" sz="half" idx="10"/>
          </p:nvPr>
        </p:nvSpPr>
        <p:spPr/>
        <p:txBody>
          <a:bodyPr/>
          <a:lstStyle>
            <a:lvl1pPr>
              <a:defRPr>
                <a:latin typeface="Aptos Display" panose="020B0004020202020204" pitchFamily="34" charset="0"/>
              </a:defRPr>
            </a:lvl1pPr>
          </a:lstStyle>
          <a:p>
            <a:fld id="{E7DA25DA-3090-499B-856F-F708ECA8EF8B}" type="datetime1">
              <a:rPr lang="en-US" smtClean="0"/>
              <a:t>11/10/2023</a:t>
            </a:fld>
            <a:endParaRPr lang="en-US"/>
          </a:p>
        </p:txBody>
      </p:sp>
      <p:sp>
        <p:nvSpPr>
          <p:cNvPr id="8" name="Footer Placeholder 7">
            <a:extLst>
              <a:ext uri="{FF2B5EF4-FFF2-40B4-BE49-F238E27FC236}">
                <a16:creationId xmlns:a16="http://schemas.microsoft.com/office/drawing/2014/main" id="{9E2A03AA-6D44-5596-39A7-FEB7D91BC59C}"/>
              </a:ext>
            </a:extLst>
          </p:cNvPr>
          <p:cNvSpPr>
            <a:spLocks noGrp="1"/>
          </p:cNvSpPr>
          <p:nvPr>
            <p:ph type="ftr" sz="quarter" idx="11"/>
          </p:nvPr>
        </p:nvSpPr>
        <p:spPr/>
        <p:txBody>
          <a:bodyPr/>
          <a:lstStyle>
            <a:lvl1pPr>
              <a:defRPr>
                <a:latin typeface="Aptos Display" panose="020B0004020202020204" pitchFamily="34" charset="0"/>
              </a:defRPr>
            </a:lvl1pPr>
          </a:lstStyle>
          <a:p>
            <a:r>
              <a:rPr lang="en-US" dirty="0"/>
              <a:t>CMPS-201</a:t>
            </a:r>
          </a:p>
        </p:txBody>
      </p:sp>
      <p:sp>
        <p:nvSpPr>
          <p:cNvPr id="9" name="Slide Number Placeholder 8">
            <a:extLst>
              <a:ext uri="{FF2B5EF4-FFF2-40B4-BE49-F238E27FC236}">
                <a16:creationId xmlns:a16="http://schemas.microsoft.com/office/drawing/2014/main" id="{974B8381-8AD6-DBB7-3800-6E21ED856E86}"/>
              </a:ext>
            </a:extLst>
          </p:cNvPr>
          <p:cNvSpPr>
            <a:spLocks noGrp="1"/>
          </p:cNvSpPr>
          <p:nvPr>
            <p:ph type="sldNum" sz="quarter" idx="12"/>
          </p:nvPr>
        </p:nvSpPr>
        <p:spPr/>
        <p:txBody>
          <a:bodyPr/>
          <a:lstStyle>
            <a:lvl1pPr>
              <a:defRPr>
                <a:latin typeface="Aptos Display" panose="020B0004020202020204" pitchFamily="34" charset="0"/>
              </a:defRPr>
            </a:lvl1pPr>
          </a:lstStyle>
          <a:p>
            <a:fld id="{2FEB4479-D22B-484D-8CD5-C4BFA81D8A5B}" type="slidenum">
              <a:rPr lang="en-US" smtClean="0"/>
              <a:pPr/>
              <a:t>‹#›</a:t>
            </a:fld>
            <a:endParaRPr lang="en-US"/>
          </a:p>
        </p:txBody>
      </p:sp>
    </p:spTree>
    <p:extLst>
      <p:ext uri="{BB962C8B-B14F-4D97-AF65-F5344CB8AC3E}">
        <p14:creationId xmlns:p14="http://schemas.microsoft.com/office/powerpoint/2010/main" val="296837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8E804-1146-B8FE-D18E-7ED1BF035D31}"/>
              </a:ext>
            </a:extLst>
          </p:cNvPr>
          <p:cNvSpPr>
            <a:spLocks noGrp="1"/>
          </p:cNvSpPr>
          <p:nvPr>
            <p:ph type="title"/>
          </p:nvPr>
        </p:nvSpPr>
        <p:spPr/>
        <p:txBody>
          <a:bodyPr/>
          <a:lstStyle>
            <a:lvl1pPr>
              <a:defRPr>
                <a:solidFill>
                  <a:schemeClr val="bg1"/>
                </a:solidFill>
                <a:highlight>
                  <a:srgbClr val="000000"/>
                </a:highlight>
                <a:latin typeface="Consolas" panose="020B0609020204030204" pitchFamily="49"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818BB1F1-C2BC-3E1C-38BC-3CBDD71954DB}"/>
              </a:ext>
            </a:extLst>
          </p:cNvPr>
          <p:cNvSpPr>
            <a:spLocks noGrp="1"/>
          </p:cNvSpPr>
          <p:nvPr>
            <p:ph type="dt" sz="half" idx="10"/>
          </p:nvPr>
        </p:nvSpPr>
        <p:spPr/>
        <p:txBody>
          <a:bodyPr/>
          <a:lstStyle/>
          <a:p>
            <a:fld id="{4F90618B-1632-49AF-AA6B-3D637F82AC54}" type="datetime1">
              <a:rPr lang="en-US" smtClean="0"/>
              <a:t>11/10/2023</a:t>
            </a:fld>
            <a:endParaRPr lang="en-US"/>
          </a:p>
        </p:txBody>
      </p:sp>
      <p:sp>
        <p:nvSpPr>
          <p:cNvPr id="4" name="Footer Placeholder 3">
            <a:extLst>
              <a:ext uri="{FF2B5EF4-FFF2-40B4-BE49-F238E27FC236}">
                <a16:creationId xmlns:a16="http://schemas.microsoft.com/office/drawing/2014/main" id="{F2CA6FAE-1EA9-0D47-B6E6-AB348AF7CD00}"/>
              </a:ext>
            </a:extLst>
          </p:cNvPr>
          <p:cNvSpPr>
            <a:spLocks noGrp="1"/>
          </p:cNvSpPr>
          <p:nvPr>
            <p:ph type="ftr" sz="quarter" idx="11"/>
          </p:nvPr>
        </p:nvSpPr>
        <p:spPr/>
        <p:txBody>
          <a:bodyPr/>
          <a:lstStyle/>
          <a:p>
            <a:r>
              <a:rPr lang="en-US"/>
              <a:t>CMPS-201</a:t>
            </a:r>
          </a:p>
        </p:txBody>
      </p:sp>
      <p:sp>
        <p:nvSpPr>
          <p:cNvPr id="5" name="Slide Number Placeholder 4">
            <a:extLst>
              <a:ext uri="{FF2B5EF4-FFF2-40B4-BE49-F238E27FC236}">
                <a16:creationId xmlns:a16="http://schemas.microsoft.com/office/drawing/2014/main" id="{3ADAED57-1BD4-617C-DAA6-59BA46E72230}"/>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5220762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9D081D-4A2D-8383-5BD9-628023E1C4B8}"/>
              </a:ext>
            </a:extLst>
          </p:cNvPr>
          <p:cNvSpPr>
            <a:spLocks noGrp="1"/>
          </p:cNvSpPr>
          <p:nvPr>
            <p:ph type="dt" sz="half" idx="10"/>
          </p:nvPr>
        </p:nvSpPr>
        <p:spPr/>
        <p:txBody>
          <a:bodyPr/>
          <a:lstStyle/>
          <a:p>
            <a:fld id="{A1FB3665-41EA-4F71-AB38-BF4B0098B48F}" type="datetime1">
              <a:rPr lang="en-US" smtClean="0"/>
              <a:t>11/10/2023</a:t>
            </a:fld>
            <a:endParaRPr lang="en-US"/>
          </a:p>
        </p:txBody>
      </p:sp>
      <p:sp>
        <p:nvSpPr>
          <p:cNvPr id="3" name="Footer Placeholder 2">
            <a:extLst>
              <a:ext uri="{FF2B5EF4-FFF2-40B4-BE49-F238E27FC236}">
                <a16:creationId xmlns:a16="http://schemas.microsoft.com/office/drawing/2014/main" id="{A1389544-2D45-0F0B-87B6-922957D112AC}"/>
              </a:ext>
            </a:extLst>
          </p:cNvPr>
          <p:cNvSpPr>
            <a:spLocks noGrp="1"/>
          </p:cNvSpPr>
          <p:nvPr>
            <p:ph type="ftr" sz="quarter" idx="11"/>
          </p:nvPr>
        </p:nvSpPr>
        <p:spPr/>
        <p:txBody>
          <a:bodyPr/>
          <a:lstStyle/>
          <a:p>
            <a:r>
              <a:rPr lang="en-US"/>
              <a:t>CMPS-201</a:t>
            </a:r>
          </a:p>
        </p:txBody>
      </p:sp>
      <p:sp>
        <p:nvSpPr>
          <p:cNvPr id="4" name="Slide Number Placeholder 3">
            <a:extLst>
              <a:ext uri="{FF2B5EF4-FFF2-40B4-BE49-F238E27FC236}">
                <a16:creationId xmlns:a16="http://schemas.microsoft.com/office/drawing/2014/main" id="{FCE3D8BE-0240-00E6-6328-DC933FFE8334}"/>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421146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D092-BE80-23C4-3DFF-8A8D01B02039}"/>
              </a:ext>
            </a:extLst>
          </p:cNvPr>
          <p:cNvSpPr>
            <a:spLocks noGrp="1"/>
          </p:cNvSpPr>
          <p:nvPr>
            <p:ph type="title"/>
          </p:nvPr>
        </p:nvSpPr>
        <p:spPr>
          <a:xfrm>
            <a:off x="839788" y="457200"/>
            <a:ext cx="3932237" cy="1600200"/>
          </a:xfrm>
        </p:spPr>
        <p:txBody>
          <a:bodyPr anchor="b"/>
          <a:lstStyle>
            <a:lvl1pPr>
              <a:defRPr sz="3200">
                <a:solidFill>
                  <a:schemeClr val="bg1"/>
                </a:solidFill>
                <a:highlight>
                  <a:srgbClr val="000000"/>
                </a:highlight>
                <a:latin typeface="Consolas" panose="020B0609020204030204" pitchFamily="49"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DA565FD7-B9F7-21D9-2CC1-A3C2A0813F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A02109-2EB7-0086-4ECD-78CAF7AD3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698D77C-E87B-6FBF-E0DD-D156D99B8C60}"/>
              </a:ext>
            </a:extLst>
          </p:cNvPr>
          <p:cNvSpPr>
            <a:spLocks noGrp="1"/>
          </p:cNvSpPr>
          <p:nvPr>
            <p:ph type="dt" sz="half" idx="10"/>
          </p:nvPr>
        </p:nvSpPr>
        <p:spPr/>
        <p:txBody>
          <a:bodyPr/>
          <a:lstStyle/>
          <a:p>
            <a:fld id="{87A4A1DB-B6B0-47CA-BA95-952FE07916E8}" type="datetime1">
              <a:rPr lang="en-US" smtClean="0"/>
              <a:t>11/10/2023</a:t>
            </a:fld>
            <a:endParaRPr lang="en-US"/>
          </a:p>
        </p:txBody>
      </p:sp>
      <p:sp>
        <p:nvSpPr>
          <p:cNvPr id="6" name="Footer Placeholder 5">
            <a:extLst>
              <a:ext uri="{FF2B5EF4-FFF2-40B4-BE49-F238E27FC236}">
                <a16:creationId xmlns:a16="http://schemas.microsoft.com/office/drawing/2014/main" id="{4059D2E8-680C-5528-6A37-E4A23AFA76BB}"/>
              </a:ext>
            </a:extLst>
          </p:cNvPr>
          <p:cNvSpPr>
            <a:spLocks noGrp="1"/>
          </p:cNvSpPr>
          <p:nvPr>
            <p:ph type="ftr" sz="quarter" idx="11"/>
          </p:nvPr>
        </p:nvSpPr>
        <p:spPr/>
        <p:txBody>
          <a:bodyPr/>
          <a:lstStyle/>
          <a:p>
            <a:r>
              <a:rPr lang="en-US"/>
              <a:t>CMPS-201</a:t>
            </a:r>
          </a:p>
        </p:txBody>
      </p:sp>
      <p:sp>
        <p:nvSpPr>
          <p:cNvPr id="7" name="Slide Number Placeholder 6">
            <a:extLst>
              <a:ext uri="{FF2B5EF4-FFF2-40B4-BE49-F238E27FC236}">
                <a16:creationId xmlns:a16="http://schemas.microsoft.com/office/drawing/2014/main" id="{F9A73D4D-FF0C-4F05-79A7-524ED869BC4B}"/>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3702764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8422-63FB-7A8C-58D6-0F93F0836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568196-2544-4B0A-DB2D-B76731650F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238EDAB-9320-53BE-B6F2-6CC824D83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FCA40D-63B4-8F05-5C35-57FCB64C6533}"/>
              </a:ext>
            </a:extLst>
          </p:cNvPr>
          <p:cNvSpPr>
            <a:spLocks noGrp="1"/>
          </p:cNvSpPr>
          <p:nvPr>
            <p:ph type="dt" sz="half" idx="10"/>
          </p:nvPr>
        </p:nvSpPr>
        <p:spPr/>
        <p:txBody>
          <a:bodyPr/>
          <a:lstStyle/>
          <a:p>
            <a:fld id="{DE2CBA01-5ECE-4D04-965C-C9F4C73B78D8}" type="datetime1">
              <a:rPr lang="en-US" smtClean="0"/>
              <a:t>11/10/2023</a:t>
            </a:fld>
            <a:endParaRPr lang="en-US"/>
          </a:p>
        </p:txBody>
      </p:sp>
      <p:sp>
        <p:nvSpPr>
          <p:cNvPr id="6" name="Footer Placeholder 5">
            <a:extLst>
              <a:ext uri="{FF2B5EF4-FFF2-40B4-BE49-F238E27FC236}">
                <a16:creationId xmlns:a16="http://schemas.microsoft.com/office/drawing/2014/main" id="{7AD25B78-EED0-6A09-70EE-0F52616BA854}"/>
              </a:ext>
            </a:extLst>
          </p:cNvPr>
          <p:cNvSpPr>
            <a:spLocks noGrp="1"/>
          </p:cNvSpPr>
          <p:nvPr>
            <p:ph type="ftr" sz="quarter" idx="11"/>
          </p:nvPr>
        </p:nvSpPr>
        <p:spPr/>
        <p:txBody>
          <a:bodyPr/>
          <a:lstStyle/>
          <a:p>
            <a:r>
              <a:rPr lang="en-US"/>
              <a:t>CMPS-201</a:t>
            </a:r>
          </a:p>
        </p:txBody>
      </p:sp>
      <p:sp>
        <p:nvSpPr>
          <p:cNvPr id="7" name="Slide Number Placeholder 6">
            <a:extLst>
              <a:ext uri="{FF2B5EF4-FFF2-40B4-BE49-F238E27FC236}">
                <a16:creationId xmlns:a16="http://schemas.microsoft.com/office/drawing/2014/main" id="{DB113806-8190-5F99-8669-FB828ECA2EFF}"/>
              </a:ext>
            </a:extLst>
          </p:cNvPr>
          <p:cNvSpPr>
            <a:spLocks noGrp="1"/>
          </p:cNvSpPr>
          <p:nvPr>
            <p:ph type="sldNum" sz="quarter" idx="12"/>
          </p:nvPr>
        </p:nvSpPr>
        <p:spPr/>
        <p:txBody>
          <a:bodyPr/>
          <a:lstStyle/>
          <a:p>
            <a:fld id="{2FEB4479-D22B-484D-8CD5-C4BFA81D8A5B}" type="slidenum">
              <a:rPr lang="en-US" smtClean="0"/>
              <a:t>‹#›</a:t>
            </a:fld>
            <a:endParaRPr lang="en-US"/>
          </a:p>
        </p:txBody>
      </p:sp>
    </p:spTree>
    <p:extLst>
      <p:ext uri="{BB962C8B-B14F-4D97-AF65-F5344CB8AC3E}">
        <p14:creationId xmlns:p14="http://schemas.microsoft.com/office/powerpoint/2010/main" val="1593851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AB2EFA-76FD-2A8D-770A-182048D8FA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1D6EE3-D69F-C22B-D115-42E3535215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98C633-217A-DB5F-78A3-EAE46D2D8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435843-FC91-4363-9D9C-6CA1E24B367F}" type="datetime1">
              <a:rPr lang="en-US" smtClean="0"/>
              <a:t>11/10/2023</a:t>
            </a:fld>
            <a:endParaRPr lang="en-US"/>
          </a:p>
        </p:txBody>
      </p:sp>
      <p:sp>
        <p:nvSpPr>
          <p:cNvPr id="5" name="Footer Placeholder 4">
            <a:extLst>
              <a:ext uri="{FF2B5EF4-FFF2-40B4-BE49-F238E27FC236}">
                <a16:creationId xmlns:a16="http://schemas.microsoft.com/office/drawing/2014/main" id="{2CE1BAED-4826-38C9-6530-5C45E1866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CMPS-201</a:t>
            </a:r>
          </a:p>
        </p:txBody>
      </p:sp>
      <p:sp>
        <p:nvSpPr>
          <p:cNvPr id="6" name="Slide Number Placeholder 5">
            <a:extLst>
              <a:ext uri="{FF2B5EF4-FFF2-40B4-BE49-F238E27FC236}">
                <a16:creationId xmlns:a16="http://schemas.microsoft.com/office/drawing/2014/main" id="{7747BE76-180F-5C76-C839-0C8DE9442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EB4479-D22B-484D-8CD5-C4BFA81D8A5B}" type="slidenum">
              <a:rPr lang="en-US" smtClean="0"/>
              <a:t>‹#›</a:t>
            </a:fld>
            <a:endParaRPr lang="en-US"/>
          </a:p>
        </p:txBody>
      </p:sp>
    </p:spTree>
    <p:extLst>
      <p:ext uri="{BB962C8B-B14F-4D97-AF65-F5344CB8AC3E}">
        <p14:creationId xmlns:p14="http://schemas.microsoft.com/office/powerpoint/2010/main" val="4155002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9FF0-31CF-34BD-0542-DC90EF662C53}"/>
              </a:ext>
            </a:extLst>
          </p:cNvPr>
          <p:cNvSpPr>
            <a:spLocks noGrp="1"/>
          </p:cNvSpPr>
          <p:nvPr>
            <p:ph type="ctrTitle"/>
          </p:nvPr>
        </p:nvSpPr>
        <p:spPr/>
        <p:txBody>
          <a:bodyPr anchor="ctr"/>
          <a:lstStyle/>
          <a:p>
            <a:r>
              <a:rPr lang="en-US" dirty="0">
                <a:solidFill>
                  <a:schemeClr val="bg2"/>
                </a:solidFill>
                <a:highlight>
                  <a:srgbClr val="000000"/>
                </a:highlight>
                <a:latin typeface="Consolas" panose="020B0609020204030204" pitchFamily="49" charset="0"/>
              </a:rPr>
              <a:t>Lab </a:t>
            </a:r>
            <a:r>
              <a:rPr lang="en-US" i="1" dirty="0">
                <a:solidFill>
                  <a:srgbClr val="00B0F0"/>
                </a:solidFill>
                <a:highlight>
                  <a:srgbClr val="000000"/>
                </a:highlight>
                <a:latin typeface="Cascadia Code" panose="020B0609020000020004" pitchFamily="49" charset="0"/>
                <a:ea typeface="Cascadia Code" panose="020B0609020000020004" pitchFamily="49" charset="0"/>
                <a:cs typeface="Cascadia Code" panose="020B0609020000020004" pitchFamily="49" charset="0"/>
              </a:rPr>
              <a:t>4</a:t>
            </a:r>
          </a:p>
        </p:txBody>
      </p:sp>
      <p:sp>
        <p:nvSpPr>
          <p:cNvPr id="3" name="Subtitle 2">
            <a:extLst>
              <a:ext uri="{FF2B5EF4-FFF2-40B4-BE49-F238E27FC236}">
                <a16:creationId xmlns:a16="http://schemas.microsoft.com/office/drawing/2014/main" id="{0ADAFD1A-1C7B-8843-95BB-F1D8C63CCDE4}"/>
              </a:ext>
            </a:extLst>
          </p:cNvPr>
          <p:cNvSpPr>
            <a:spLocks noGrp="1"/>
          </p:cNvSpPr>
          <p:nvPr>
            <p:ph type="subTitle" idx="1"/>
          </p:nvPr>
        </p:nvSpPr>
        <p:spPr/>
        <p:txBody>
          <a:bodyPr anchor="ctr"/>
          <a:lstStyle/>
          <a:p>
            <a:r>
              <a:rPr lang="en-US" i="1" dirty="0"/>
              <a:t>Microprocessors</a:t>
            </a:r>
            <a:br>
              <a:rPr lang="en-US" i="1" dirty="0"/>
            </a:br>
            <a:r>
              <a:rPr lang="en-US" i="1" dirty="0"/>
              <a:t>CMPS-201</a:t>
            </a:r>
          </a:p>
          <a:p>
            <a:r>
              <a:rPr lang="en-US" sz="1600" dirty="0"/>
              <a:t>Prepared by Eng. Omar Amer</a:t>
            </a:r>
            <a:endParaRPr lang="en-US" sz="1600" i="1" dirty="0"/>
          </a:p>
        </p:txBody>
      </p:sp>
      <p:sp>
        <p:nvSpPr>
          <p:cNvPr id="11" name="Footer Placeholder 10">
            <a:extLst>
              <a:ext uri="{FF2B5EF4-FFF2-40B4-BE49-F238E27FC236}">
                <a16:creationId xmlns:a16="http://schemas.microsoft.com/office/drawing/2014/main" id="{5DF50B52-520B-5DE5-FE7B-8F02D3B3E489}"/>
              </a:ext>
            </a:extLst>
          </p:cNvPr>
          <p:cNvSpPr>
            <a:spLocks noGrp="1"/>
          </p:cNvSpPr>
          <p:nvPr>
            <p:ph type="ftr" sz="quarter" idx="11"/>
          </p:nvPr>
        </p:nvSpPr>
        <p:spPr/>
        <p:txBody>
          <a:bodyPr/>
          <a:lstStyle/>
          <a:p>
            <a:r>
              <a:rPr lang="en-US"/>
              <a:t>CMPS-201</a:t>
            </a:r>
          </a:p>
        </p:txBody>
      </p:sp>
    </p:spTree>
    <p:extLst>
      <p:ext uri="{BB962C8B-B14F-4D97-AF65-F5344CB8AC3E}">
        <p14:creationId xmlns:p14="http://schemas.microsoft.com/office/powerpoint/2010/main" val="172485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7235-1C82-E777-4143-D6D462047BEA}"/>
              </a:ext>
            </a:extLst>
          </p:cNvPr>
          <p:cNvSpPr>
            <a:spLocks noGrp="1"/>
          </p:cNvSpPr>
          <p:nvPr>
            <p:ph type="title"/>
          </p:nvPr>
        </p:nvSpPr>
        <p:spPr/>
        <p:txBody>
          <a:bodyPr/>
          <a:lstStyle/>
          <a:p>
            <a:r>
              <a:rPr lang="en-US" dirty="0"/>
              <a:t>Pin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direction</a:t>
            </a:r>
          </a:p>
        </p:txBody>
      </p:sp>
      <p:sp>
        <p:nvSpPr>
          <p:cNvPr id="3" name="Content Placeholder 2">
            <a:extLst>
              <a:ext uri="{FF2B5EF4-FFF2-40B4-BE49-F238E27FC236}">
                <a16:creationId xmlns:a16="http://schemas.microsoft.com/office/drawing/2014/main" id="{5ECF6778-BF7C-84B1-4F77-4B05F1260542}"/>
              </a:ext>
            </a:extLst>
          </p:cNvPr>
          <p:cNvSpPr>
            <a:spLocks noGrp="1"/>
          </p:cNvSpPr>
          <p:nvPr>
            <p:ph idx="1"/>
          </p:nvPr>
        </p:nvSpPr>
        <p:spPr/>
        <p:txBody>
          <a:bodyPr/>
          <a:lstStyle/>
          <a:p>
            <a:r>
              <a:rPr lang="en-US" dirty="0"/>
              <a:t>Most architectures that have pins that can be inputs and outputs have registers that store the direction data of each pin.</a:t>
            </a:r>
          </a:p>
          <a:p>
            <a:pPr lvl="1"/>
            <a:r>
              <a:rPr lang="en-US" dirty="0"/>
              <a:t>But what register controls which pin? Is it a full register for all GPIOs or a single register for each pin? So many questions…</a:t>
            </a:r>
          </a:p>
        </p:txBody>
      </p:sp>
      <p:sp>
        <p:nvSpPr>
          <p:cNvPr id="4" name="Footer Placeholder 3">
            <a:extLst>
              <a:ext uri="{FF2B5EF4-FFF2-40B4-BE49-F238E27FC236}">
                <a16:creationId xmlns:a16="http://schemas.microsoft.com/office/drawing/2014/main" id="{9BC67D00-593E-94FD-BEA7-3FF2382AB278}"/>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B40B666D-70C1-D546-211D-5D29BE343F98}"/>
              </a:ext>
            </a:extLst>
          </p:cNvPr>
          <p:cNvSpPr>
            <a:spLocks noGrp="1"/>
          </p:cNvSpPr>
          <p:nvPr>
            <p:ph type="sldNum" sz="quarter" idx="12"/>
          </p:nvPr>
        </p:nvSpPr>
        <p:spPr/>
        <p:txBody>
          <a:bodyPr/>
          <a:lstStyle/>
          <a:p>
            <a:fld id="{2FEB4479-D22B-484D-8CD5-C4BFA81D8A5B}" type="slidenum">
              <a:rPr lang="en-US" smtClean="0"/>
              <a:pPr/>
              <a:t>10</a:t>
            </a:fld>
            <a:endParaRPr lang="en-US" dirty="0"/>
          </a:p>
        </p:txBody>
      </p:sp>
    </p:spTree>
    <p:extLst>
      <p:ext uri="{BB962C8B-B14F-4D97-AF65-F5344CB8AC3E}">
        <p14:creationId xmlns:p14="http://schemas.microsoft.com/office/powerpoint/2010/main" val="128502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A3FA-6C6B-AA85-9449-579C1475B6C2}"/>
              </a:ext>
            </a:extLst>
          </p:cNvPr>
          <p:cNvSpPr>
            <a:spLocks noGrp="1"/>
          </p:cNvSpPr>
          <p:nvPr>
            <p:ph type="title"/>
          </p:nvPr>
        </p:nvSpPr>
        <p:spPr/>
        <p:txBody>
          <a:bodyPr/>
          <a:lstStyle/>
          <a:p>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Registers</a:t>
            </a:r>
          </a:p>
        </p:txBody>
      </p:sp>
      <p:sp>
        <p:nvSpPr>
          <p:cNvPr id="3" name="Content Placeholder 2">
            <a:extLst>
              <a:ext uri="{FF2B5EF4-FFF2-40B4-BE49-F238E27FC236}">
                <a16:creationId xmlns:a16="http://schemas.microsoft.com/office/drawing/2014/main" id="{2580B40F-314A-70A1-18CC-F27CE1BB098D}"/>
              </a:ext>
            </a:extLst>
          </p:cNvPr>
          <p:cNvSpPr>
            <a:spLocks noGrp="1"/>
          </p:cNvSpPr>
          <p:nvPr>
            <p:ph idx="1"/>
          </p:nvPr>
        </p:nvSpPr>
        <p:spPr/>
        <p:txBody>
          <a:bodyPr/>
          <a:lstStyle/>
          <a:p>
            <a:r>
              <a:rPr lang="en-US" dirty="0"/>
              <a:t>Referring to </a:t>
            </a:r>
            <a:r>
              <a:rPr lang="en-US" b="1" dirty="0"/>
              <a:t>r0</a:t>
            </a:r>
            <a:r>
              <a:rPr lang="en-US" dirty="0"/>
              <a:t>, </a:t>
            </a:r>
            <a:r>
              <a:rPr lang="en-US" b="1" dirty="0"/>
              <a:t>r1</a:t>
            </a:r>
            <a:r>
              <a:rPr lang="en-US" dirty="0"/>
              <a:t>, </a:t>
            </a:r>
            <a:r>
              <a:rPr lang="en-US" b="1" dirty="0">
                <a:latin typeface="Consolas" panose="020B0609020204030204" pitchFamily="49" charset="0"/>
              </a:rPr>
              <a:t>r2</a:t>
            </a:r>
            <a:r>
              <a:rPr lang="en-US" dirty="0"/>
              <a:t>, etc.. as </a:t>
            </a:r>
            <a:r>
              <a:rPr lang="en-US" i="1" dirty="0"/>
              <a:t>general</a:t>
            </a:r>
            <a:r>
              <a:rPr lang="en-US" dirty="0"/>
              <a:t> purpose registers implies the existence of “</a:t>
            </a:r>
            <a:r>
              <a:rPr lang="en-US" i="1" dirty="0"/>
              <a:t>specific”</a:t>
            </a:r>
            <a:r>
              <a:rPr lang="en-US" dirty="0"/>
              <a:t> purpose registers.</a:t>
            </a:r>
          </a:p>
          <a:p>
            <a:r>
              <a:rPr lang="en-US" dirty="0"/>
              <a:t>Think of these “specific” purpose registers as the control panel for the device  or peripheral you are using. Any parameter that can be modified has to be in a register.</a:t>
            </a:r>
          </a:p>
          <a:p>
            <a:r>
              <a:rPr lang="en-US" dirty="0"/>
              <a:t>But the microprocessor has a set number of registers. Where can we add more registers to control all these different parameters?</a:t>
            </a:r>
          </a:p>
          <a:p>
            <a:endParaRPr lang="en-US" dirty="0"/>
          </a:p>
        </p:txBody>
      </p:sp>
      <p:sp>
        <p:nvSpPr>
          <p:cNvPr id="4" name="Footer Placeholder 3">
            <a:extLst>
              <a:ext uri="{FF2B5EF4-FFF2-40B4-BE49-F238E27FC236}">
                <a16:creationId xmlns:a16="http://schemas.microsoft.com/office/drawing/2014/main" id="{4B459CDD-5C95-940C-3E78-D9CA507297A7}"/>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1CE9651C-B17D-134B-C169-457BB56C2475}"/>
              </a:ext>
            </a:extLst>
          </p:cNvPr>
          <p:cNvSpPr>
            <a:spLocks noGrp="1"/>
          </p:cNvSpPr>
          <p:nvPr>
            <p:ph type="sldNum" sz="quarter" idx="12"/>
          </p:nvPr>
        </p:nvSpPr>
        <p:spPr/>
        <p:txBody>
          <a:bodyPr/>
          <a:lstStyle/>
          <a:p>
            <a:fld id="{2FEB4479-D22B-484D-8CD5-C4BFA81D8A5B}" type="slidenum">
              <a:rPr lang="en-US" smtClean="0"/>
              <a:pPr/>
              <a:t>11</a:t>
            </a:fld>
            <a:endParaRPr lang="en-US" dirty="0"/>
          </a:p>
        </p:txBody>
      </p:sp>
    </p:spTree>
    <p:extLst>
      <p:ext uri="{BB962C8B-B14F-4D97-AF65-F5344CB8AC3E}">
        <p14:creationId xmlns:p14="http://schemas.microsoft.com/office/powerpoint/2010/main" val="357035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C4F4B-CC85-D051-E4B5-9FCC7DEEC4DF}"/>
              </a:ext>
            </a:extLst>
          </p:cNvPr>
          <p:cNvSpPr>
            <a:spLocks noGrp="1"/>
          </p:cNvSpPr>
          <p:nvPr>
            <p:ph type="title"/>
          </p:nvPr>
        </p:nvSpPr>
        <p:spPr/>
        <p:txBody>
          <a:bodyPr/>
          <a:lstStyle/>
          <a:p>
            <a:r>
              <a:rPr lang="en-US" dirty="0"/>
              <a:t>Memory-Mapped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registers</a:t>
            </a:r>
          </a:p>
        </p:txBody>
      </p:sp>
      <p:sp>
        <p:nvSpPr>
          <p:cNvPr id="3" name="Content Placeholder 2">
            <a:extLst>
              <a:ext uri="{FF2B5EF4-FFF2-40B4-BE49-F238E27FC236}">
                <a16:creationId xmlns:a16="http://schemas.microsoft.com/office/drawing/2014/main" id="{C3D97EEF-0468-7536-83F8-A97C643F6BC6}"/>
              </a:ext>
            </a:extLst>
          </p:cNvPr>
          <p:cNvSpPr>
            <a:spLocks noGrp="1"/>
          </p:cNvSpPr>
          <p:nvPr>
            <p:ph idx="1"/>
          </p:nvPr>
        </p:nvSpPr>
        <p:spPr/>
        <p:txBody>
          <a:bodyPr/>
          <a:lstStyle/>
          <a:p>
            <a:r>
              <a:rPr lang="en-US" dirty="0"/>
              <a:t>It’s a normal register, only located somewhere else (not next to the general purpose registers).</a:t>
            </a:r>
          </a:p>
          <a:p>
            <a:r>
              <a:rPr lang="en-US" dirty="0"/>
              <a:t>It lies in the address space of the microprocessor.</a:t>
            </a:r>
          </a:p>
        </p:txBody>
      </p:sp>
      <p:sp>
        <p:nvSpPr>
          <p:cNvPr id="4" name="Footer Placeholder 3">
            <a:extLst>
              <a:ext uri="{FF2B5EF4-FFF2-40B4-BE49-F238E27FC236}">
                <a16:creationId xmlns:a16="http://schemas.microsoft.com/office/drawing/2014/main" id="{8469DB01-FE23-FA98-CD29-4763F13F0D02}"/>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534BFCBD-E148-47E6-6046-0FC0165E1BA9}"/>
              </a:ext>
            </a:extLst>
          </p:cNvPr>
          <p:cNvSpPr>
            <a:spLocks noGrp="1"/>
          </p:cNvSpPr>
          <p:nvPr>
            <p:ph type="sldNum" sz="quarter" idx="12"/>
          </p:nvPr>
        </p:nvSpPr>
        <p:spPr/>
        <p:txBody>
          <a:bodyPr/>
          <a:lstStyle/>
          <a:p>
            <a:fld id="{2FEB4479-D22B-484D-8CD5-C4BFA81D8A5B}" type="slidenum">
              <a:rPr lang="en-US" smtClean="0"/>
              <a:pPr/>
              <a:t>12</a:t>
            </a:fld>
            <a:endParaRPr lang="en-US" dirty="0"/>
          </a:p>
        </p:txBody>
      </p:sp>
    </p:spTree>
    <p:extLst>
      <p:ext uri="{BB962C8B-B14F-4D97-AF65-F5344CB8AC3E}">
        <p14:creationId xmlns:p14="http://schemas.microsoft.com/office/powerpoint/2010/main" val="22201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59F0-64C9-EF44-B458-6BEFDA529003}"/>
              </a:ext>
            </a:extLst>
          </p:cNvPr>
          <p:cNvSpPr>
            <a:spLocks noGrp="1"/>
          </p:cNvSpPr>
          <p:nvPr>
            <p:ph type="title"/>
          </p:nvPr>
        </p:nvSpPr>
        <p:spPr/>
        <p:txBody>
          <a:bodyPr/>
          <a:lstStyle/>
          <a:p>
            <a:r>
              <a:rPr lang="en-US" dirty="0"/>
              <a:t>The address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space </a:t>
            </a:r>
          </a:p>
        </p:txBody>
      </p:sp>
      <p:sp>
        <p:nvSpPr>
          <p:cNvPr id="3" name="Content Placeholder 2">
            <a:extLst>
              <a:ext uri="{FF2B5EF4-FFF2-40B4-BE49-F238E27FC236}">
                <a16:creationId xmlns:a16="http://schemas.microsoft.com/office/drawing/2014/main" id="{7A3562F0-36EF-B622-7A03-67F14CC25671}"/>
              </a:ext>
            </a:extLst>
          </p:cNvPr>
          <p:cNvSpPr>
            <a:spLocks noGrp="1"/>
          </p:cNvSpPr>
          <p:nvPr>
            <p:ph idx="1"/>
          </p:nvPr>
        </p:nvSpPr>
        <p:spPr/>
        <p:txBody>
          <a:bodyPr/>
          <a:lstStyle/>
          <a:p>
            <a:r>
              <a:rPr lang="en-US" dirty="0"/>
              <a:t>The microprocessor works by performing operations </a:t>
            </a:r>
            <a:r>
              <a:rPr lang="en-US" sz="2400" b="1" dirty="0">
                <a:latin typeface="Consolas" panose="020B0609020204030204" pitchFamily="49" charset="0"/>
              </a:rPr>
              <a:t>“X”</a:t>
            </a:r>
            <a:r>
              <a:rPr lang="en-US" dirty="0"/>
              <a:t> on data </a:t>
            </a:r>
            <a:r>
              <a:rPr lang="en-US" sz="2400" b="1" dirty="0">
                <a:latin typeface="Consolas" panose="020B0609020204030204" pitchFamily="49" charset="0"/>
              </a:rPr>
              <a:t>“D”</a:t>
            </a:r>
            <a:r>
              <a:rPr lang="en-US" dirty="0"/>
              <a:t> that exists at address </a:t>
            </a:r>
            <a:r>
              <a:rPr lang="en-US" sz="2400" b="1" dirty="0">
                <a:latin typeface="Consolas" panose="020B0609020204030204" pitchFamily="49" charset="0"/>
              </a:rPr>
              <a:t>“A”</a:t>
            </a:r>
            <a:r>
              <a:rPr lang="en-US" dirty="0"/>
              <a:t>.</a:t>
            </a:r>
          </a:p>
          <a:p>
            <a:r>
              <a:rPr lang="en-US" dirty="0"/>
              <a:t>The range of addresses that a processor can access is called the address space.</a:t>
            </a:r>
          </a:p>
          <a:p>
            <a:r>
              <a:rPr lang="en-US" dirty="0"/>
              <a:t>What type of things do we expect to find at the address space of a microprocessor?</a:t>
            </a:r>
          </a:p>
        </p:txBody>
      </p:sp>
      <p:sp>
        <p:nvSpPr>
          <p:cNvPr id="4" name="Footer Placeholder 3">
            <a:extLst>
              <a:ext uri="{FF2B5EF4-FFF2-40B4-BE49-F238E27FC236}">
                <a16:creationId xmlns:a16="http://schemas.microsoft.com/office/drawing/2014/main" id="{7F4E7217-1A95-9232-BCE3-E0BE686CACE8}"/>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E2A1C0DA-C7FF-15A4-B030-F3B78C74A420}"/>
              </a:ext>
            </a:extLst>
          </p:cNvPr>
          <p:cNvSpPr>
            <a:spLocks noGrp="1"/>
          </p:cNvSpPr>
          <p:nvPr>
            <p:ph type="sldNum" sz="quarter" idx="12"/>
          </p:nvPr>
        </p:nvSpPr>
        <p:spPr/>
        <p:txBody>
          <a:bodyPr/>
          <a:lstStyle/>
          <a:p>
            <a:fld id="{2FEB4479-D22B-484D-8CD5-C4BFA81D8A5B}" type="slidenum">
              <a:rPr lang="en-US" smtClean="0"/>
              <a:pPr/>
              <a:t>13</a:t>
            </a:fld>
            <a:endParaRPr lang="en-US" dirty="0"/>
          </a:p>
        </p:txBody>
      </p:sp>
    </p:spTree>
    <p:extLst>
      <p:ext uri="{BB962C8B-B14F-4D97-AF65-F5344CB8AC3E}">
        <p14:creationId xmlns:p14="http://schemas.microsoft.com/office/powerpoint/2010/main" val="3613172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AC15-7B0F-0D5E-ECDB-7A2A073568E2}"/>
              </a:ext>
            </a:extLst>
          </p:cNvPr>
          <p:cNvSpPr>
            <a:spLocks noGrp="1"/>
          </p:cNvSpPr>
          <p:nvPr>
            <p:ph type="title"/>
          </p:nvPr>
        </p:nvSpPr>
        <p:spPr/>
        <p:txBody>
          <a:bodyPr/>
          <a:lstStyle/>
          <a:p>
            <a:r>
              <a:rPr lang="en-US" dirty="0">
                <a:solidFill>
                  <a:schemeClr val="bg1"/>
                </a:solidFill>
                <a:highlight>
                  <a:srgbClr val="000000"/>
                </a:highlight>
                <a:latin typeface="Consolas" panose="020B0609020204030204" pitchFamily="49" charset="0"/>
              </a:rPr>
              <a:t>The Cortex-M3 memory </a:t>
            </a:r>
            <a:r>
              <a:rPr lang="en-US" i="1" dirty="0">
                <a:solidFill>
                  <a:srgbClr val="00B0F0"/>
                </a:solidFill>
                <a:highlight>
                  <a:srgbClr val="000000"/>
                </a:highlight>
                <a:latin typeface="Cascadia Code PL Light" panose="020B0609020000020004" pitchFamily="49" charset="0"/>
                <a:ea typeface="Cascadia Code PL Light" panose="020B0609020000020004" pitchFamily="49" charset="0"/>
                <a:cs typeface="Cascadia Code PL Light" panose="020B0609020000020004" pitchFamily="49" charset="0"/>
              </a:rPr>
              <a:t>map</a:t>
            </a:r>
          </a:p>
        </p:txBody>
      </p:sp>
      <p:sp>
        <p:nvSpPr>
          <p:cNvPr id="4" name="Footer Placeholder 3">
            <a:extLst>
              <a:ext uri="{FF2B5EF4-FFF2-40B4-BE49-F238E27FC236}">
                <a16:creationId xmlns:a16="http://schemas.microsoft.com/office/drawing/2014/main" id="{FCD20C17-1D06-A2D4-052C-73C70027B6E9}"/>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CDA87B97-4C98-3786-CBB2-7AC1EEA69A68}"/>
              </a:ext>
            </a:extLst>
          </p:cNvPr>
          <p:cNvSpPr>
            <a:spLocks noGrp="1"/>
          </p:cNvSpPr>
          <p:nvPr>
            <p:ph type="sldNum" sz="quarter" idx="12"/>
          </p:nvPr>
        </p:nvSpPr>
        <p:spPr/>
        <p:txBody>
          <a:bodyPr/>
          <a:lstStyle/>
          <a:p>
            <a:fld id="{2FEB4479-D22B-484D-8CD5-C4BFA81D8A5B}" type="slidenum">
              <a:rPr lang="en-US" smtClean="0"/>
              <a:pPr/>
              <a:t>14</a:t>
            </a:fld>
            <a:endParaRPr lang="en-US" dirty="0"/>
          </a:p>
        </p:txBody>
      </p:sp>
      <p:pic>
        <p:nvPicPr>
          <p:cNvPr id="10" name="Picture 9">
            <a:extLst>
              <a:ext uri="{FF2B5EF4-FFF2-40B4-BE49-F238E27FC236}">
                <a16:creationId xmlns:a16="http://schemas.microsoft.com/office/drawing/2014/main" id="{1B167C7E-342D-56E6-E2E6-7935BC1C162E}"/>
              </a:ext>
            </a:extLst>
          </p:cNvPr>
          <p:cNvPicPr>
            <a:picLocks noChangeAspect="1"/>
          </p:cNvPicPr>
          <p:nvPr/>
        </p:nvPicPr>
        <p:blipFill rotWithShape="1">
          <a:blip r:embed="rId2"/>
          <a:srcRect t="227"/>
          <a:stretch/>
        </p:blipFill>
        <p:spPr>
          <a:xfrm>
            <a:off x="4772025" y="360680"/>
            <a:ext cx="2857748" cy="5618858"/>
          </a:xfrm>
          <a:prstGeom prst="rect">
            <a:avLst/>
          </a:prstGeom>
        </p:spPr>
      </p:pic>
      <p:sp>
        <p:nvSpPr>
          <p:cNvPr id="13" name="TextBox 12">
            <a:extLst>
              <a:ext uri="{FF2B5EF4-FFF2-40B4-BE49-F238E27FC236}">
                <a16:creationId xmlns:a16="http://schemas.microsoft.com/office/drawing/2014/main" id="{EB471C1D-6AB1-E9BB-A229-81B179B55A85}"/>
              </a:ext>
            </a:extLst>
          </p:cNvPr>
          <p:cNvSpPr txBox="1"/>
          <p:nvPr/>
        </p:nvSpPr>
        <p:spPr>
          <a:xfrm>
            <a:off x="7921487" y="1752966"/>
            <a:ext cx="3289852" cy="1384995"/>
          </a:xfrm>
          <a:prstGeom prst="rect">
            <a:avLst/>
          </a:prstGeom>
          <a:noFill/>
        </p:spPr>
        <p:txBody>
          <a:bodyPr wrap="square" rtlCol="0">
            <a:spAutoFit/>
          </a:bodyPr>
          <a:lstStyle/>
          <a:p>
            <a:r>
              <a:rPr lang="en-US" sz="2800" b="1" dirty="0">
                <a:solidFill>
                  <a:srgbClr val="FF0000"/>
                </a:solidFill>
              </a:rPr>
              <a:t>Still, where are the registers that control the GPIOs?</a:t>
            </a:r>
          </a:p>
        </p:txBody>
      </p:sp>
      <p:pic>
        <p:nvPicPr>
          <p:cNvPr id="15" name="Picture 14">
            <a:extLst>
              <a:ext uri="{FF2B5EF4-FFF2-40B4-BE49-F238E27FC236}">
                <a16:creationId xmlns:a16="http://schemas.microsoft.com/office/drawing/2014/main" id="{8BD3CBDB-9891-A4E2-F0AB-D24FC0B6B81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724" b="89494" l="9766" r="89844">
                        <a14:foregroundMark x1="37500" y1="67315" x2="35547" y2="66537"/>
                        <a14:foregroundMark x1="37615" y1="11342" x2="38281" y2="11673"/>
                        <a14:foregroundMark x1="30469" y1="8949" x2="51284" y2="7162"/>
                        <a14:foregroundMark x1="33898" y1="8949" x2="35156" y2="7393"/>
                        <a14:foregroundMark x1="23828" y1="21401" x2="33898" y2="8949"/>
                        <a14:backgroundMark x1="27734" y1="3502" x2="32167" y2="4483"/>
                        <a14:backgroundMark x1="32319" y1="4769" x2="26172" y2="3502"/>
                        <a14:backgroundMark x1="35547" y1="67315" x2="35547" y2="67315"/>
                        <a14:backgroundMark x1="36328" y1="65759" x2="36328" y2="65759"/>
                        <a14:backgroundMark x1="62109" y1="9728" x2="58594" y2="10117"/>
                        <a14:backgroundMark x1="58594" y1="10117" x2="57031" y2="9339"/>
                        <a14:backgroundMark x1="57031" y1="9339" x2="55859" y2="7782"/>
                        <a14:backgroundMark x1="55859" y1="7782" x2="50781" y2="6226"/>
                        <a14:backgroundMark x1="31250" y1="8949" x2="31250" y2="8949"/>
                        <a14:backgroundMark x1="30078" y1="8949" x2="30078" y2="8949"/>
                        <a14:backgroundMark x1="30469" y1="8949" x2="30469" y2="8949"/>
                        <a14:backgroundMark x1="35156" y1="66537" x2="35156" y2="66537"/>
                      </a14:backgroundRemoval>
                    </a14:imgEffect>
                  </a14:imgLayer>
                </a14:imgProps>
              </a:ext>
              <a:ext uri="{28A0092B-C50C-407E-A947-70E740481C1C}">
                <a14:useLocalDpi xmlns:a14="http://schemas.microsoft.com/office/drawing/2010/main" val="0"/>
              </a:ext>
            </a:extLst>
          </a:blip>
          <a:stretch>
            <a:fillRect/>
          </a:stretch>
        </p:blipFill>
        <p:spPr>
          <a:xfrm>
            <a:off x="8347213" y="3263490"/>
            <a:ext cx="2438400" cy="2447925"/>
          </a:xfrm>
          <a:prstGeom prst="rect">
            <a:avLst/>
          </a:prstGeom>
        </p:spPr>
      </p:pic>
    </p:spTree>
    <p:extLst>
      <p:ext uri="{BB962C8B-B14F-4D97-AF65-F5344CB8AC3E}">
        <p14:creationId xmlns:p14="http://schemas.microsoft.com/office/powerpoint/2010/main" val="114417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AC68C-5A36-070A-BEAB-684C1544F3C1}"/>
              </a:ext>
            </a:extLst>
          </p:cNvPr>
          <p:cNvSpPr>
            <a:spLocks noGrp="1"/>
          </p:cNvSpPr>
          <p:nvPr>
            <p:ph type="title"/>
          </p:nvPr>
        </p:nvSpPr>
        <p:spPr/>
        <p:txBody>
          <a:bodyPr/>
          <a:lstStyle/>
          <a:p>
            <a:r>
              <a:rPr lang="en-US" dirty="0"/>
              <a:t>The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datasheet</a:t>
            </a:r>
          </a:p>
        </p:txBody>
      </p:sp>
      <p:sp>
        <p:nvSpPr>
          <p:cNvPr id="8" name="Content Placeholder 7">
            <a:extLst>
              <a:ext uri="{FF2B5EF4-FFF2-40B4-BE49-F238E27FC236}">
                <a16:creationId xmlns:a16="http://schemas.microsoft.com/office/drawing/2014/main" id="{54717350-0CB6-8161-D5DA-72776D274F3B}"/>
              </a:ext>
            </a:extLst>
          </p:cNvPr>
          <p:cNvSpPr>
            <a:spLocks noGrp="1"/>
          </p:cNvSpPr>
          <p:nvPr>
            <p:ph idx="1"/>
          </p:nvPr>
        </p:nvSpPr>
        <p:spPr/>
        <p:txBody>
          <a:bodyPr/>
          <a:lstStyle/>
          <a:p>
            <a:r>
              <a:rPr lang="en-US" dirty="0"/>
              <a:t>Every single question that ever came, comes, will come to your mind had been already answered long ago in the datasheet.</a:t>
            </a:r>
          </a:p>
          <a:p>
            <a:pPr lvl="1"/>
            <a:r>
              <a:rPr lang="en-US" dirty="0"/>
              <a:t>This includes the question from the last slide.</a:t>
            </a:r>
          </a:p>
          <a:p>
            <a:r>
              <a:rPr lang="en-US" dirty="0"/>
              <a:t>The datasheet explains every single thing about the device in full detail.</a:t>
            </a:r>
          </a:p>
          <a:p>
            <a:r>
              <a:rPr lang="en-US" dirty="0"/>
              <a:t>Datasheets have one problem.</a:t>
            </a:r>
          </a:p>
          <a:p>
            <a:pPr lvl="1"/>
            <a:r>
              <a:rPr lang="en-US" dirty="0"/>
              <a:t>Too much information. We need to learn how to efficiently find what we need, and nothing more.</a:t>
            </a:r>
          </a:p>
        </p:txBody>
      </p:sp>
      <p:sp>
        <p:nvSpPr>
          <p:cNvPr id="5" name="Footer Placeholder 4">
            <a:extLst>
              <a:ext uri="{FF2B5EF4-FFF2-40B4-BE49-F238E27FC236}">
                <a16:creationId xmlns:a16="http://schemas.microsoft.com/office/drawing/2014/main" id="{5F616F7B-982B-361F-E92E-1BA4FC0239E9}"/>
              </a:ext>
            </a:extLst>
          </p:cNvPr>
          <p:cNvSpPr>
            <a:spLocks noGrp="1"/>
          </p:cNvSpPr>
          <p:nvPr>
            <p:ph type="ftr" sz="quarter" idx="11"/>
          </p:nvPr>
        </p:nvSpPr>
        <p:spPr/>
        <p:txBody>
          <a:bodyPr/>
          <a:lstStyle/>
          <a:p>
            <a:r>
              <a:rPr lang="en-US"/>
              <a:t>CMPS-201</a:t>
            </a:r>
          </a:p>
        </p:txBody>
      </p:sp>
      <p:sp>
        <p:nvSpPr>
          <p:cNvPr id="6" name="Slide Number Placeholder 5">
            <a:extLst>
              <a:ext uri="{FF2B5EF4-FFF2-40B4-BE49-F238E27FC236}">
                <a16:creationId xmlns:a16="http://schemas.microsoft.com/office/drawing/2014/main" id="{0D8C03EA-E34E-CAFD-E396-CCB034463766}"/>
              </a:ext>
            </a:extLst>
          </p:cNvPr>
          <p:cNvSpPr>
            <a:spLocks noGrp="1"/>
          </p:cNvSpPr>
          <p:nvPr>
            <p:ph type="sldNum" sz="quarter" idx="12"/>
          </p:nvPr>
        </p:nvSpPr>
        <p:spPr/>
        <p:txBody>
          <a:bodyPr/>
          <a:lstStyle/>
          <a:p>
            <a:fld id="{2FEB4479-D22B-484D-8CD5-C4BFA81D8A5B}" type="slidenum">
              <a:rPr lang="en-US" smtClean="0"/>
              <a:t>15</a:t>
            </a:fld>
            <a:endParaRPr lang="en-US"/>
          </a:p>
        </p:txBody>
      </p:sp>
    </p:spTree>
    <p:extLst>
      <p:ext uri="{BB962C8B-B14F-4D97-AF65-F5344CB8AC3E}">
        <p14:creationId xmlns:p14="http://schemas.microsoft.com/office/powerpoint/2010/main" val="393298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C3BB-F105-B652-54BF-2E7EB67A54A2}"/>
              </a:ext>
            </a:extLst>
          </p:cNvPr>
          <p:cNvSpPr>
            <a:spLocks noGrp="1"/>
          </p:cNvSpPr>
          <p:nvPr>
            <p:ph type="title"/>
          </p:nvPr>
        </p:nvSpPr>
        <p:spPr/>
        <p:txBody>
          <a:bodyPr/>
          <a:lstStyle/>
          <a:p>
            <a:r>
              <a:rPr lang="en-US" dirty="0"/>
              <a:t>How to read any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datasheet</a:t>
            </a:r>
          </a:p>
        </p:txBody>
      </p:sp>
      <p:sp>
        <p:nvSpPr>
          <p:cNvPr id="3" name="Content Placeholder 2">
            <a:extLst>
              <a:ext uri="{FF2B5EF4-FFF2-40B4-BE49-F238E27FC236}">
                <a16:creationId xmlns:a16="http://schemas.microsoft.com/office/drawing/2014/main" id="{320AA960-98F6-F0A7-5767-15D07932DB67}"/>
              </a:ext>
            </a:extLst>
          </p:cNvPr>
          <p:cNvSpPr>
            <a:spLocks noGrp="1"/>
          </p:cNvSpPr>
          <p:nvPr>
            <p:ph idx="1"/>
          </p:nvPr>
        </p:nvSpPr>
        <p:spPr/>
        <p:txBody>
          <a:bodyPr/>
          <a:lstStyle/>
          <a:p>
            <a:r>
              <a:rPr lang="en-US" dirty="0"/>
              <a:t>If the datasheet is 50 pages or less:</a:t>
            </a:r>
          </a:p>
          <a:p>
            <a:pPr lvl="1"/>
            <a:r>
              <a:rPr lang="en-US" dirty="0"/>
              <a:t>Do yourself a huge favor and read it all.</a:t>
            </a:r>
          </a:p>
          <a:p>
            <a:pPr lvl="1"/>
            <a:r>
              <a:rPr lang="en-US" dirty="0"/>
              <a:t>Our datasheet is a “little bit” more than 50 pages.</a:t>
            </a:r>
          </a:p>
          <a:p>
            <a:r>
              <a:rPr lang="en-US" dirty="0"/>
              <a:t>Things to read no matter what:</a:t>
            </a:r>
          </a:p>
          <a:p>
            <a:pPr marL="914400" lvl="1" indent="-457200">
              <a:buFont typeface="+mj-lt"/>
              <a:buAutoNum type="arabicPeriod"/>
            </a:pPr>
            <a:r>
              <a:rPr lang="en-US" dirty="0"/>
              <a:t>The preface.</a:t>
            </a:r>
          </a:p>
          <a:p>
            <a:pPr lvl="2"/>
            <a:r>
              <a:rPr lang="en-US" dirty="0"/>
              <a:t>This has any naming conventions, the intended audience,  and everything that can make reading the document easier.</a:t>
            </a:r>
          </a:p>
          <a:p>
            <a:pPr marL="914400" lvl="1" indent="-457200">
              <a:buFont typeface="+mj-lt"/>
              <a:buAutoNum type="arabicPeriod"/>
            </a:pPr>
            <a:r>
              <a:rPr lang="en-US" dirty="0"/>
              <a:t>The table of contents.</a:t>
            </a:r>
          </a:p>
          <a:p>
            <a:pPr lvl="2"/>
            <a:r>
              <a:rPr lang="en-US" dirty="0"/>
              <a:t>Either read it from the document itself or from your PDF reader.</a:t>
            </a:r>
          </a:p>
        </p:txBody>
      </p:sp>
      <p:sp>
        <p:nvSpPr>
          <p:cNvPr id="4" name="Footer Placeholder 3">
            <a:extLst>
              <a:ext uri="{FF2B5EF4-FFF2-40B4-BE49-F238E27FC236}">
                <a16:creationId xmlns:a16="http://schemas.microsoft.com/office/drawing/2014/main" id="{1A8B1E15-37EE-FFB1-9FEB-964E76FABF67}"/>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085071C9-E6C9-62E4-80AD-633C183966C1}"/>
              </a:ext>
            </a:extLst>
          </p:cNvPr>
          <p:cNvSpPr>
            <a:spLocks noGrp="1"/>
          </p:cNvSpPr>
          <p:nvPr>
            <p:ph type="sldNum" sz="quarter" idx="12"/>
          </p:nvPr>
        </p:nvSpPr>
        <p:spPr/>
        <p:txBody>
          <a:bodyPr/>
          <a:lstStyle/>
          <a:p>
            <a:fld id="{2FEB4479-D22B-484D-8CD5-C4BFA81D8A5B}" type="slidenum">
              <a:rPr lang="en-US" smtClean="0"/>
              <a:pPr/>
              <a:t>16</a:t>
            </a:fld>
            <a:endParaRPr lang="en-US" dirty="0"/>
          </a:p>
        </p:txBody>
      </p:sp>
    </p:spTree>
    <p:extLst>
      <p:ext uri="{BB962C8B-B14F-4D97-AF65-F5344CB8AC3E}">
        <p14:creationId xmlns:p14="http://schemas.microsoft.com/office/powerpoint/2010/main" val="327614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C3B4C-0B30-EAAC-C013-2384731D7610}"/>
              </a:ext>
            </a:extLst>
          </p:cNvPr>
          <p:cNvSpPr>
            <a:spLocks noGrp="1"/>
          </p:cNvSpPr>
          <p:nvPr>
            <p:ph type="title"/>
          </p:nvPr>
        </p:nvSpPr>
        <p:spPr/>
        <p:txBody>
          <a:bodyPr/>
          <a:lstStyle/>
          <a:p>
            <a:r>
              <a:rPr lang="en-US" dirty="0"/>
              <a:t>Table of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contents</a:t>
            </a:r>
          </a:p>
        </p:txBody>
      </p:sp>
      <p:sp>
        <p:nvSpPr>
          <p:cNvPr id="3" name="Content Placeholder 2">
            <a:extLst>
              <a:ext uri="{FF2B5EF4-FFF2-40B4-BE49-F238E27FC236}">
                <a16:creationId xmlns:a16="http://schemas.microsoft.com/office/drawing/2014/main" id="{69982C14-3A08-B223-3A24-27B3D2E5FC49}"/>
              </a:ext>
            </a:extLst>
          </p:cNvPr>
          <p:cNvSpPr>
            <a:spLocks noGrp="1"/>
          </p:cNvSpPr>
          <p:nvPr>
            <p:ph idx="1"/>
          </p:nvPr>
        </p:nvSpPr>
        <p:spPr/>
        <p:txBody>
          <a:bodyPr/>
          <a:lstStyle/>
          <a:p>
            <a:r>
              <a:rPr lang="en-US" dirty="0"/>
              <a:t>First we need to know: what are we looking for?</a:t>
            </a:r>
          </a:p>
          <a:p>
            <a:pPr lvl="1"/>
            <a:r>
              <a:rPr lang="en-US" dirty="0"/>
              <a:t>We are looking for the register that sets the direction of a GPIO pin.</a:t>
            </a:r>
          </a:p>
          <a:p>
            <a:pPr marL="457200" lvl="1" indent="0">
              <a:buNone/>
            </a:pPr>
            <a:endParaRPr lang="en-US" dirty="0"/>
          </a:p>
        </p:txBody>
      </p:sp>
      <p:sp>
        <p:nvSpPr>
          <p:cNvPr id="4" name="Footer Placeholder 3">
            <a:extLst>
              <a:ext uri="{FF2B5EF4-FFF2-40B4-BE49-F238E27FC236}">
                <a16:creationId xmlns:a16="http://schemas.microsoft.com/office/drawing/2014/main" id="{2EA79E85-0B60-7CE9-5842-178AEB08A8A0}"/>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A71BC359-6AD8-A9C5-D4AF-ED85977FEB4B}"/>
              </a:ext>
            </a:extLst>
          </p:cNvPr>
          <p:cNvSpPr>
            <a:spLocks noGrp="1"/>
          </p:cNvSpPr>
          <p:nvPr>
            <p:ph type="sldNum" sz="quarter" idx="12"/>
          </p:nvPr>
        </p:nvSpPr>
        <p:spPr/>
        <p:txBody>
          <a:bodyPr/>
          <a:lstStyle/>
          <a:p>
            <a:fld id="{2FEB4479-D22B-484D-8CD5-C4BFA81D8A5B}" type="slidenum">
              <a:rPr lang="en-US" smtClean="0"/>
              <a:pPr/>
              <a:t>17</a:t>
            </a:fld>
            <a:endParaRPr lang="en-US" dirty="0"/>
          </a:p>
        </p:txBody>
      </p:sp>
      <p:pic>
        <p:nvPicPr>
          <p:cNvPr id="7" name="Picture 6">
            <a:extLst>
              <a:ext uri="{FF2B5EF4-FFF2-40B4-BE49-F238E27FC236}">
                <a16:creationId xmlns:a16="http://schemas.microsoft.com/office/drawing/2014/main" id="{47521A2D-5C99-2271-A19C-470060CB2497}"/>
              </a:ext>
            </a:extLst>
          </p:cNvPr>
          <p:cNvPicPr>
            <a:picLocks noChangeAspect="1"/>
          </p:cNvPicPr>
          <p:nvPr/>
        </p:nvPicPr>
        <p:blipFill>
          <a:blip r:embed="rId3"/>
          <a:stretch>
            <a:fillRect/>
          </a:stretch>
        </p:blipFill>
        <p:spPr>
          <a:xfrm>
            <a:off x="4441875" y="2793810"/>
            <a:ext cx="3308249" cy="3383153"/>
          </a:xfrm>
          <a:prstGeom prst="rect">
            <a:avLst/>
          </a:prstGeom>
        </p:spPr>
      </p:pic>
    </p:spTree>
    <p:extLst>
      <p:ext uri="{BB962C8B-B14F-4D97-AF65-F5344CB8AC3E}">
        <p14:creationId xmlns:p14="http://schemas.microsoft.com/office/powerpoint/2010/main" val="75960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C3B4C-0B30-EAAC-C013-2384731D7610}"/>
              </a:ext>
            </a:extLst>
          </p:cNvPr>
          <p:cNvSpPr>
            <a:spLocks noGrp="1"/>
          </p:cNvSpPr>
          <p:nvPr>
            <p:ph type="title"/>
          </p:nvPr>
        </p:nvSpPr>
        <p:spPr/>
        <p:txBody>
          <a:bodyPr/>
          <a:lstStyle/>
          <a:p>
            <a:r>
              <a:rPr lang="en-US" dirty="0"/>
              <a:t>Table of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contents</a:t>
            </a:r>
          </a:p>
        </p:txBody>
      </p:sp>
      <p:sp>
        <p:nvSpPr>
          <p:cNvPr id="3" name="Content Placeholder 2">
            <a:extLst>
              <a:ext uri="{FF2B5EF4-FFF2-40B4-BE49-F238E27FC236}">
                <a16:creationId xmlns:a16="http://schemas.microsoft.com/office/drawing/2014/main" id="{69982C14-3A08-B223-3A24-27B3D2E5FC49}"/>
              </a:ext>
            </a:extLst>
          </p:cNvPr>
          <p:cNvSpPr>
            <a:spLocks noGrp="1"/>
          </p:cNvSpPr>
          <p:nvPr>
            <p:ph idx="1"/>
          </p:nvPr>
        </p:nvSpPr>
        <p:spPr/>
        <p:txBody>
          <a:bodyPr/>
          <a:lstStyle/>
          <a:p>
            <a:pPr lvl="1"/>
            <a:r>
              <a:rPr lang="en-US" dirty="0"/>
              <a:t>We know we want to control the IOs of the device. Check the I/O Control section.</a:t>
            </a:r>
          </a:p>
        </p:txBody>
      </p:sp>
      <p:sp>
        <p:nvSpPr>
          <p:cNvPr id="4" name="Footer Placeholder 3">
            <a:extLst>
              <a:ext uri="{FF2B5EF4-FFF2-40B4-BE49-F238E27FC236}">
                <a16:creationId xmlns:a16="http://schemas.microsoft.com/office/drawing/2014/main" id="{2EA79E85-0B60-7CE9-5842-178AEB08A8A0}"/>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A71BC359-6AD8-A9C5-D4AF-ED85977FEB4B}"/>
              </a:ext>
            </a:extLst>
          </p:cNvPr>
          <p:cNvSpPr>
            <a:spLocks noGrp="1"/>
          </p:cNvSpPr>
          <p:nvPr>
            <p:ph type="sldNum" sz="quarter" idx="12"/>
          </p:nvPr>
        </p:nvSpPr>
        <p:spPr/>
        <p:txBody>
          <a:bodyPr/>
          <a:lstStyle/>
          <a:p>
            <a:fld id="{2FEB4479-D22B-484D-8CD5-C4BFA81D8A5B}" type="slidenum">
              <a:rPr lang="en-US" smtClean="0"/>
              <a:pPr/>
              <a:t>18</a:t>
            </a:fld>
            <a:endParaRPr lang="en-US" dirty="0"/>
          </a:p>
        </p:txBody>
      </p:sp>
      <p:pic>
        <p:nvPicPr>
          <p:cNvPr id="8" name="Picture 7">
            <a:extLst>
              <a:ext uri="{FF2B5EF4-FFF2-40B4-BE49-F238E27FC236}">
                <a16:creationId xmlns:a16="http://schemas.microsoft.com/office/drawing/2014/main" id="{0E5865EF-42F9-F434-2575-0310D457EA4C}"/>
              </a:ext>
            </a:extLst>
          </p:cNvPr>
          <p:cNvPicPr>
            <a:picLocks noChangeAspect="1"/>
          </p:cNvPicPr>
          <p:nvPr/>
        </p:nvPicPr>
        <p:blipFill>
          <a:blip r:embed="rId3"/>
          <a:stretch>
            <a:fillRect/>
          </a:stretch>
        </p:blipFill>
        <p:spPr>
          <a:xfrm>
            <a:off x="4038600" y="2473322"/>
            <a:ext cx="4298052" cy="3703641"/>
          </a:xfrm>
          <a:prstGeom prst="rect">
            <a:avLst/>
          </a:prstGeom>
        </p:spPr>
      </p:pic>
      <p:sp>
        <p:nvSpPr>
          <p:cNvPr id="9" name="TextBox 8">
            <a:extLst>
              <a:ext uri="{FF2B5EF4-FFF2-40B4-BE49-F238E27FC236}">
                <a16:creationId xmlns:a16="http://schemas.microsoft.com/office/drawing/2014/main" id="{03657F8B-CB95-EA09-221A-BA363A2CC700}"/>
              </a:ext>
            </a:extLst>
          </p:cNvPr>
          <p:cNvSpPr txBox="1"/>
          <p:nvPr/>
        </p:nvSpPr>
        <p:spPr>
          <a:xfrm>
            <a:off x="8336652" y="3619874"/>
            <a:ext cx="3017148" cy="1569660"/>
          </a:xfrm>
          <a:prstGeom prst="rect">
            <a:avLst/>
          </a:prstGeom>
          <a:noFill/>
        </p:spPr>
        <p:txBody>
          <a:bodyPr wrap="square" rtlCol="0">
            <a:spAutoFit/>
          </a:bodyPr>
          <a:lstStyle/>
          <a:p>
            <a:pPr algn="ctr"/>
            <a:r>
              <a:rPr lang="en-US" sz="2400" i="1" dirty="0">
                <a:solidFill>
                  <a:srgbClr val="FF0000"/>
                </a:solidFill>
                <a:latin typeface="Consolas" panose="020B0609020204030204" pitchFamily="49" charset="0"/>
                <a:ea typeface="Cascadia Code PL Light" panose="020B0609020000020004" pitchFamily="49" charset="0"/>
                <a:cs typeface="Cascadia Code PL Light" panose="020B0609020000020004" pitchFamily="49" charset="0"/>
              </a:rPr>
              <a:t>Won’t hurt to skim through the introduction and the overview.</a:t>
            </a:r>
          </a:p>
        </p:txBody>
      </p:sp>
      <p:sp>
        <p:nvSpPr>
          <p:cNvPr id="10" name="TextBox 9">
            <a:extLst>
              <a:ext uri="{FF2B5EF4-FFF2-40B4-BE49-F238E27FC236}">
                <a16:creationId xmlns:a16="http://schemas.microsoft.com/office/drawing/2014/main" id="{CFC6600C-95C9-8D7F-571D-130DA23404BF}"/>
              </a:ext>
            </a:extLst>
          </p:cNvPr>
          <p:cNvSpPr txBox="1"/>
          <p:nvPr/>
        </p:nvSpPr>
        <p:spPr>
          <a:xfrm>
            <a:off x="838200" y="3904538"/>
            <a:ext cx="2651234" cy="1200329"/>
          </a:xfrm>
          <a:prstGeom prst="rect">
            <a:avLst/>
          </a:prstGeom>
          <a:noFill/>
        </p:spPr>
        <p:txBody>
          <a:bodyPr wrap="square" rtlCol="0">
            <a:spAutoFit/>
          </a:bodyPr>
          <a:lstStyle/>
          <a:p>
            <a:r>
              <a:rPr lang="en-US" b="1" dirty="0"/>
              <a:t>We found what we are looking for.</a:t>
            </a:r>
          </a:p>
          <a:p>
            <a:r>
              <a:rPr lang="en-US" b="1" dirty="0"/>
              <a:t>Lets check out the</a:t>
            </a:r>
          </a:p>
          <a:p>
            <a:r>
              <a:rPr lang="en-US" b="1" dirty="0"/>
              <a:t>I/O Control Registers.</a:t>
            </a:r>
          </a:p>
        </p:txBody>
      </p:sp>
      <p:sp>
        <p:nvSpPr>
          <p:cNvPr id="11" name="Rectangle 10">
            <a:extLst>
              <a:ext uri="{FF2B5EF4-FFF2-40B4-BE49-F238E27FC236}">
                <a16:creationId xmlns:a16="http://schemas.microsoft.com/office/drawing/2014/main" id="{63307884-2C5D-770C-CAED-82F2BD96E036}"/>
              </a:ext>
            </a:extLst>
          </p:cNvPr>
          <p:cNvSpPr/>
          <p:nvPr/>
        </p:nvSpPr>
        <p:spPr>
          <a:xfrm>
            <a:off x="4038600" y="2785241"/>
            <a:ext cx="4298052" cy="620111"/>
          </a:xfrm>
          <a:prstGeom prst="rect">
            <a:avLst/>
          </a:prstGeom>
          <a:solidFill>
            <a:srgbClr val="FFFF00">
              <a:alpha val="3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527668-CB86-1551-1091-D2DC439A54BD}"/>
              </a:ext>
            </a:extLst>
          </p:cNvPr>
          <p:cNvSpPr/>
          <p:nvPr/>
        </p:nvSpPr>
        <p:spPr>
          <a:xfrm>
            <a:off x="4038600" y="4704361"/>
            <a:ext cx="4298052" cy="298564"/>
          </a:xfrm>
          <a:prstGeom prst="rect">
            <a:avLst/>
          </a:prstGeom>
          <a:solidFill>
            <a:srgbClr val="FFFF00">
              <a:alpha val="3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59B3C3-BAFA-3E70-0173-4DEC930A2477}"/>
              </a:ext>
            </a:extLst>
          </p:cNvPr>
          <p:cNvSpPr/>
          <p:nvPr/>
        </p:nvSpPr>
        <p:spPr>
          <a:xfrm>
            <a:off x="4038600" y="5878399"/>
            <a:ext cx="4298052" cy="298564"/>
          </a:xfrm>
          <a:prstGeom prst="rect">
            <a:avLst/>
          </a:prstGeom>
          <a:solidFill>
            <a:srgbClr val="FFFF00">
              <a:alpha val="3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679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par>
                                <p:cTn id="8" presetID="10" presetClass="entr" presetSubtype="0" fill="hold" nodeType="withEffect">
                                  <p:stCondLst>
                                    <p:cond delay="0"/>
                                  </p:stCondLst>
                                  <p:iterate type="wd">
                                    <p:tmPct val="10000"/>
                                  </p:iterate>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25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C3B4C-0B30-EAAC-C013-2384731D7610}"/>
              </a:ext>
            </a:extLst>
          </p:cNvPr>
          <p:cNvSpPr>
            <a:spLocks noGrp="1"/>
          </p:cNvSpPr>
          <p:nvPr>
            <p:ph type="title"/>
          </p:nvPr>
        </p:nvSpPr>
        <p:spPr/>
        <p:txBody>
          <a:bodyPr/>
          <a:lstStyle/>
          <a:p>
            <a:r>
              <a:rPr lang="en-US" dirty="0"/>
              <a:t>Table of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contents</a:t>
            </a:r>
          </a:p>
        </p:txBody>
      </p:sp>
      <p:sp>
        <p:nvSpPr>
          <p:cNvPr id="3" name="Content Placeholder 2">
            <a:extLst>
              <a:ext uri="{FF2B5EF4-FFF2-40B4-BE49-F238E27FC236}">
                <a16:creationId xmlns:a16="http://schemas.microsoft.com/office/drawing/2014/main" id="{69982C14-3A08-B223-3A24-27B3D2E5FC49}"/>
              </a:ext>
            </a:extLst>
          </p:cNvPr>
          <p:cNvSpPr>
            <a:spLocks noGrp="1"/>
          </p:cNvSpPr>
          <p:nvPr>
            <p:ph idx="1"/>
          </p:nvPr>
        </p:nvSpPr>
        <p:spPr/>
        <p:txBody>
          <a:bodyPr/>
          <a:lstStyle/>
          <a:p>
            <a:pPr lvl="1"/>
            <a:r>
              <a:rPr lang="en-US" dirty="0"/>
              <a:t>We see some abbreviations. If we don’t know what these mean, then now is a good time to skim through the introduction and overview.</a:t>
            </a:r>
          </a:p>
          <a:p>
            <a:pPr lvl="1"/>
            <a:r>
              <a:rPr lang="en-US" dirty="0"/>
              <a:t>After reading the intro and the overview, we find the following:</a:t>
            </a:r>
          </a:p>
          <a:p>
            <a:pPr lvl="2"/>
            <a:r>
              <a:rPr lang="en-US" dirty="0"/>
              <a:t>AON = Always On. (Does this mean that some things are not “</a:t>
            </a:r>
            <a:r>
              <a:rPr lang="en-US" i="1" dirty="0"/>
              <a:t>always on</a:t>
            </a:r>
            <a:r>
              <a:rPr lang="en-US" dirty="0"/>
              <a:t>” ?)</a:t>
            </a:r>
          </a:p>
          <a:p>
            <a:pPr lvl="2"/>
            <a:r>
              <a:rPr lang="en-US" dirty="0"/>
              <a:t>GPIO = General Purpose Input/Output</a:t>
            </a:r>
          </a:p>
          <a:p>
            <a:pPr lvl="2"/>
            <a:r>
              <a:rPr lang="en-US" dirty="0"/>
              <a:t>IOC = IO Control</a:t>
            </a:r>
          </a:p>
        </p:txBody>
      </p:sp>
      <p:sp>
        <p:nvSpPr>
          <p:cNvPr id="4" name="Footer Placeholder 3">
            <a:extLst>
              <a:ext uri="{FF2B5EF4-FFF2-40B4-BE49-F238E27FC236}">
                <a16:creationId xmlns:a16="http://schemas.microsoft.com/office/drawing/2014/main" id="{2EA79E85-0B60-7CE9-5842-178AEB08A8A0}"/>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A71BC359-6AD8-A9C5-D4AF-ED85977FEB4B}"/>
              </a:ext>
            </a:extLst>
          </p:cNvPr>
          <p:cNvSpPr>
            <a:spLocks noGrp="1"/>
          </p:cNvSpPr>
          <p:nvPr>
            <p:ph type="sldNum" sz="quarter" idx="12"/>
          </p:nvPr>
        </p:nvSpPr>
        <p:spPr/>
        <p:txBody>
          <a:bodyPr/>
          <a:lstStyle/>
          <a:p>
            <a:fld id="{2FEB4479-D22B-484D-8CD5-C4BFA81D8A5B}" type="slidenum">
              <a:rPr lang="en-US" smtClean="0"/>
              <a:pPr/>
              <a:t>19</a:t>
            </a:fld>
            <a:endParaRPr lang="en-US" dirty="0"/>
          </a:p>
        </p:txBody>
      </p:sp>
      <p:pic>
        <p:nvPicPr>
          <p:cNvPr id="7" name="Picture 6">
            <a:extLst>
              <a:ext uri="{FF2B5EF4-FFF2-40B4-BE49-F238E27FC236}">
                <a16:creationId xmlns:a16="http://schemas.microsoft.com/office/drawing/2014/main" id="{F3924CCE-60D2-C80F-32CC-92F05F328166}"/>
              </a:ext>
            </a:extLst>
          </p:cNvPr>
          <p:cNvPicPr>
            <a:picLocks noChangeAspect="1"/>
          </p:cNvPicPr>
          <p:nvPr/>
        </p:nvPicPr>
        <p:blipFill>
          <a:blip r:embed="rId3"/>
          <a:stretch>
            <a:fillRect/>
          </a:stretch>
        </p:blipFill>
        <p:spPr>
          <a:xfrm>
            <a:off x="3092839" y="4154271"/>
            <a:ext cx="6006322" cy="1613483"/>
          </a:xfrm>
          <a:prstGeom prst="rect">
            <a:avLst/>
          </a:prstGeom>
        </p:spPr>
      </p:pic>
    </p:spTree>
    <p:extLst>
      <p:ext uri="{BB962C8B-B14F-4D97-AF65-F5344CB8AC3E}">
        <p14:creationId xmlns:p14="http://schemas.microsoft.com/office/powerpoint/2010/main" val="369761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D7DC-9E7A-1FD5-8111-D40B45C9ADB4}"/>
              </a:ext>
            </a:extLst>
          </p:cNvPr>
          <p:cNvSpPr>
            <a:spLocks noGrp="1"/>
          </p:cNvSpPr>
          <p:nvPr>
            <p:ph type="title"/>
          </p:nvPr>
        </p:nvSpPr>
        <p:spPr/>
        <p:txBody>
          <a:bodyPr/>
          <a:lstStyle/>
          <a:p>
            <a:r>
              <a:rPr lang="en-US" dirty="0">
                <a:solidFill>
                  <a:schemeClr val="bg1"/>
                </a:solidFill>
                <a:ea typeface="Cascadia Code PL Light" panose="020B0609020000020004" pitchFamily="49" charset="0"/>
                <a:cs typeface="Cascadia Code PL Light" panose="020B0609020000020004" pitchFamily="49" charset="0"/>
              </a:rPr>
              <a:t>Today we will</a:t>
            </a:r>
            <a:r>
              <a:rPr lang="en-US" dirty="0">
                <a:solidFill>
                  <a:schemeClr val="tx1"/>
                </a:solidFill>
                <a:ea typeface="Cascadia Code PL Light" panose="020B0609020000020004" pitchFamily="49" charset="0"/>
                <a:cs typeface="Cascadia Code PL Light" panose="020B0609020000020004" pitchFamily="49" charset="0"/>
              </a:rPr>
              <a:t>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learn:</a:t>
            </a:r>
          </a:p>
        </p:txBody>
      </p:sp>
      <p:sp>
        <p:nvSpPr>
          <p:cNvPr id="3" name="Content Placeholder 2">
            <a:extLst>
              <a:ext uri="{FF2B5EF4-FFF2-40B4-BE49-F238E27FC236}">
                <a16:creationId xmlns:a16="http://schemas.microsoft.com/office/drawing/2014/main" id="{2AD04A32-552F-A63C-0B6C-3C381A943EE4}"/>
              </a:ext>
            </a:extLst>
          </p:cNvPr>
          <p:cNvSpPr>
            <a:spLocks noGrp="1"/>
          </p:cNvSpPr>
          <p:nvPr>
            <p:ph idx="1"/>
          </p:nvPr>
        </p:nvSpPr>
        <p:spPr>
          <a:xfrm>
            <a:off x="838200" y="2636464"/>
            <a:ext cx="10515600" cy="2351928"/>
          </a:xfrm>
        </p:spPr>
        <p:txBody>
          <a:bodyPr anchor="t">
            <a:normAutofit/>
          </a:bodyPr>
          <a:lstStyle/>
          <a:p>
            <a:pPr marL="514350" indent="-514350">
              <a:buFont typeface="+mj-lt"/>
              <a:buAutoNum type="arabicPeriod"/>
            </a:pPr>
            <a:r>
              <a:rPr lang="en-US" dirty="0">
                <a:latin typeface="+mj-lt"/>
                <a:ea typeface="Cascadia Code PL Light" panose="020B0609020000020004" pitchFamily="49" charset="0"/>
                <a:cs typeface="Cascadia Code PL Light" panose="020B0609020000020004" pitchFamily="49" charset="0"/>
              </a:rPr>
              <a:t>How to use a datasheet.</a:t>
            </a:r>
          </a:p>
          <a:p>
            <a:pPr marL="514350" indent="-514350">
              <a:buFont typeface="+mj-lt"/>
              <a:buAutoNum type="arabicPeriod"/>
            </a:pPr>
            <a:r>
              <a:rPr lang="en-US" dirty="0">
                <a:latin typeface="+mj-lt"/>
                <a:ea typeface="Cascadia Code PL Light" panose="020B0609020000020004" pitchFamily="49" charset="0"/>
                <a:cs typeface="Cascadia Code PL Light" panose="020B0609020000020004" pitchFamily="49" charset="0"/>
              </a:rPr>
              <a:t>In-circuit debugging.</a:t>
            </a:r>
          </a:p>
          <a:p>
            <a:pPr marL="514350" indent="-514350">
              <a:buFont typeface="+mj-lt"/>
              <a:buAutoNum type="arabicPeriod"/>
            </a:pPr>
            <a:r>
              <a:rPr lang="en-US" dirty="0">
                <a:latin typeface="+mj-lt"/>
                <a:ea typeface="Cascadia Code PL Light" panose="020B0609020000020004" pitchFamily="49" charset="0"/>
                <a:cs typeface="Cascadia Code PL Light" panose="020B0609020000020004" pitchFamily="49" charset="0"/>
              </a:rPr>
              <a:t>Assembly hacks and techniques.</a:t>
            </a:r>
          </a:p>
          <a:p>
            <a:pPr marL="514350" indent="-514350">
              <a:buFont typeface="+mj-lt"/>
              <a:buAutoNum type="arabicPeriod"/>
            </a:pPr>
            <a:r>
              <a:rPr lang="en-US" dirty="0">
                <a:latin typeface="+mj-lt"/>
                <a:ea typeface="Cascadia Code PL Light" panose="020B0609020000020004" pitchFamily="49" charset="0"/>
                <a:cs typeface="Cascadia Code PL Light" panose="020B0609020000020004" pitchFamily="49" charset="0"/>
              </a:rPr>
              <a:t>More ARM assembly.</a:t>
            </a:r>
          </a:p>
        </p:txBody>
      </p:sp>
      <p:sp>
        <p:nvSpPr>
          <p:cNvPr id="4" name="Footer Placeholder 3">
            <a:extLst>
              <a:ext uri="{FF2B5EF4-FFF2-40B4-BE49-F238E27FC236}">
                <a16:creationId xmlns:a16="http://schemas.microsoft.com/office/drawing/2014/main" id="{68E089B7-426B-CF68-5913-AC0307C248CF}"/>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92659495-DD24-9962-684A-2C5FFB9855FC}"/>
              </a:ext>
            </a:extLst>
          </p:cNvPr>
          <p:cNvSpPr>
            <a:spLocks noGrp="1"/>
          </p:cNvSpPr>
          <p:nvPr>
            <p:ph type="sldNum" sz="quarter" idx="12"/>
          </p:nvPr>
        </p:nvSpPr>
        <p:spPr/>
        <p:txBody>
          <a:bodyPr/>
          <a:lstStyle/>
          <a:p>
            <a:fld id="{2FEB4479-D22B-484D-8CD5-C4BFA81D8A5B}" type="slidenum">
              <a:rPr lang="en-US" smtClean="0"/>
              <a:pPr/>
              <a:t>2</a:t>
            </a:fld>
            <a:endParaRPr lang="en-US" dirty="0"/>
          </a:p>
        </p:txBody>
      </p:sp>
    </p:spTree>
    <p:extLst>
      <p:ext uri="{BB962C8B-B14F-4D97-AF65-F5344CB8AC3E}">
        <p14:creationId xmlns:p14="http://schemas.microsoft.com/office/powerpoint/2010/main" val="63221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C3B4C-0B30-EAAC-C013-2384731D7610}"/>
              </a:ext>
            </a:extLst>
          </p:cNvPr>
          <p:cNvSpPr>
            <a:spLocks noGrp="1"/>
          </p:cNvSpPr>
          <p:nvPr>
            <p:ph type="title"/>
          </p:nvPr>
        </p:nvSpPr>
        <p:spPr/>
        <p:txBody>
          <a:bodyPr/>
          <a:lstStyle/>
          <a:p>
            <a:r>
              <a:rPr lang="en-US" dirty="0"/>
              <a:t>GPIO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registers</a:t>
            </a:r>
          </a:p>
        </p:txBody>
      </p:sp>
      <p:sp>
        <p:nvSpPr>
          <p:cNvPr id="3" name="Content Placeholder 2">
            <a:extLst>
              <a:ext uri="{FF2B5EF4-FFF2-40B4-BE49-F238E27FC236}">
                <a16:creationId xmlns:a16="http://schemas.microsoft.com/office/drawing/2014/main" id="{69982C14-3A08-B223-3A24-27B3D2E5FC49}"/>
              </a:ext>
            </a:extLst>
          </p:cNvPr>
          <p:cNvSpPr>
            <a:spLocks noGrp="1"/>
          </p:cNvSpPr>
          <p:nvPr>
            <p:ph idx="1"/>
          </p:nvPr>
        </p:nvSpPr>
        <p:spPr/>
        <p:txBody>
          <a:bodyPr/>
          <a:lstStyle/>
          <a:p>
            <a:pPr lvl="1"/>
            <a:r>
              <a:rPr lang="en-US" dirty="0"/>
              <a:t>Now, we can finally start reading the datasheet.</a:t>
            </a:r>
          </a:p>
        </p:txBody>
      </p:sp>
      <p:sp>
        <p:nvSpPr>
          <p:cNvPr id="4" name="Footer Placeholder 3">
            <a:extLst>
              <a:ext uri="{FF2B5EF4-FFF2-40B4-BE49-F238E27FC236}">
                <a16:creationId xmlns:a16="http://schemas.microsoft.com/office/drawing/2014/main" id="{2EA79E85-0B60-7CE9-5842-178AEB08A8A0}"/>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A71BC359-6AD8-A9C5-D4AF-ED85977FEB4B}"/>
              </a:ext>
            </a:extLst>
          </p:cNvPr>
          <p:cNvSpPr>
            <a:spLocks noGrp="1"/>
          </p:cNvSpPr>
          <p:nvPr>
            <p:ph type="sldNum" sz="quarter" idx="12"/>
          </p:nvPr>
        </p:nvSpPr>
        <p:spPr/>
        <p:txBody>
          <a:bodyPr/>
          <a:lstStyle/>
          <a:p>
            <a:fld id="{2FEB4479-D22B-484D-8CD5-C4BFA81D8A5B}" type="slidenum">
              <a:rPr lang="en-US" smtClean="0"/>
              <a:pPr/>
              <a:t>20</a:t>
            </a:fld>
            <a:endParaRPr lang="en-US" dirty="0"/>
          </a:p>
        </p:txBody>
      </p:sp>
      <p:pic>
        <p:nvPicPr>
          <p:cNvPr id="8" name="Picture 7">
            <a:extLst>
              <a:ext uri="{FF2B5EF4-FFF2-40B4-BE49-F238E27FC236}">
                <a16:creationId xmlns:a16="http://schemas.microsoft.com/office/drawing/2014/main" id="{475DC028-E893-F5CA-5593-E47A3089494C}"/>
              </a:ext>
            </a:extLst>
          </p:cNvPr>
          <p:cNvPicPr>
            <a:picLocks noChangeAspect="1"/>
          </p:cNvPicPr>
          <p:nvPr/>
        </p:nvPicPr>
        <p:blipFill>
          <a:blip r:embed="rId3"/>
          <a:stretch>
            <a:fillRect/>
          </a:stretch>
        </p:blipFill>
        <p:spPr>
          <a:xfrm>
            <a:off x="2750054" y="2223828"/>
            <a:ext cx="6976750" cy="3953135"/>
          </a:xfrm>
          <a:prstGeom prst="rect">
            <a:avLst/>
          </a:prstGeom>
        </p:spPr>
      </p:pic>
      <p:sp>
        <p:nvSpPr>
          <p:cNvPr id="9" name="Rectangle 8">
            <a:extLst>
              <a:ext uri="{FF2B5EF4-FFF2-40B4-BE49-F238E27FC236}">
                <a16:creationId xmlns:a16="http://schemas.microsoft.com/office/drawing/2014/main" id="{58C0FB99-447E-778D-5931-E48F0DA6E999}"/>
              </a:ext>
            </a:extLst>
          </p:cNvPr>
          <p:cNvSpPr/>
          <p:nvPr/>
        </p:nvSpPr>
        <p:spPr>
          <a:xfrm>
            <a:off x="5637123" y="3371850"/>
            <a:ext cx="2009671" cy="1386908"/>
          </a:xfrm>
          <a:prstGeom prst="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C407943-4F84-02C2-DF43-AA8BC05E0492}"/>
              </a:ext>
            </a:extLst>
          </p:cNvPr>
          <p:cNvSpPr/>
          <p:nvPr/>
        </p:nvSpPr>
        <p:spPr>
          <a:xfrm>
            <a:off x="5637124" y="4758758"/>
            <a:ext cx="2009671" cy="183548"/>
          </a:xfrm>
          <a:prstGeom prst="rect">
            <a:avLst/>
          </a:prstGeom>
          <a:solidFill>
            <a:srgbClr val="00B0F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0DEB78-7ADD-3DEA-A185-6351E56B9046}"/>
              </a:ext>
            </a:extLst>
          </p:cNvPr>
          <p:cNvSpPr/>
          <p:nvPr/>
        </p:nvSpPr>
        <p:spPr>
          <a:xfrm>
            <a:off x="5637124" y="4940226"/>
            <a:ext cx="2009671" cy="538554"/>
          </a:xfrm>
          <a:prstGeom prst="rect">
            <a:avLst/>
          </a:prstGeom>
          <a:solidFill>
            <a:srgbClr val="FF00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586049-F4BE-3DC6-9619-E0C4F18A63D4}"/>
              </a:ext>
            </a:extLst>
          </p:cNvPr>
          <p:cNvSpPr/>
          <p:nvPr/>
        </p:nvSpPr>
        <p:spPr>
          <a:xfrm>
            <a:off x="5637123" y="5478780"/>
            <a:ext cx="2009671" cy="177307"/>
          </a:xfrm>
          <a:prstGeom prst="rect">
            <a:avLst/>
          </a:prstGeom>
          <a:solidFill>
            <a:schemeClr val="accent6">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EFF403-87B9-EE74-1785-56DE5510DB87}"/>
              </a:ext>
            </a:extLst>
          </p:cNvPr>
          <p:cNvSpPr/>
          <p:nvPr/>
        </p:nvSpPr>
        <p:spPr>
          <a:xfrm>
            <a:off x="5637122" y="5657127"/>
            <a:ext cx="2009671" cy="177307"/>
          </a:xfrm>
          <a:prstGeom prst="rect">
            <a:avLst/>
          </a:prstGeom>
          <a:solidFill>
            <a:srgbClr val="7030A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09412D-D79F-CD46-9411-9B84801DA232}"/>
              </a:ext>
            </a:extLst>
          </p:cNvPr>
          <p:cNvSpPr/>
          <p:nvPr/>
        </p:nvSpPr>
        <p:spPr>
          <a:xfrm>
            <a:off x="5637122" y="5835474"/>
            <a:ext cx="2009671" cy="177307"/>
          </a:xfrm>
          <a:prstGeom prst="rect">
            <a:avLst/>
          </a:prstGeom>
          <a:solidFill>
            <a:schemeClr val="accent2">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8CBCF7-5D76-5E76-8438-F856E874086A}"/>
              </a:ext>
            </a:extLst>
          </p:cNvPr>
          <p:cNvSpPr/>
          <p:nvPr/>
        </p:nvSpPr>
        <p:spPr>
          <a:xfrm>
            <a:off x="2817724" y="3371849"/>
            <a:ext cx="739390" cy="2640931"/>
          </a:xfrm>
          <a:prstGeom prst="rect">
            <a:avLst/>
          </a:prstGeom>
          <a:gradFill flip="none" rotWithShape="1">
            <a:gsLst>
              <a:gs pos="0">
                <a:srgbClr val="00B0F0">
                  <a:shade val="30000"/>
                  <a:satMod val="115000"/>
                  <a:alpha val="40000"/>
                </a:srgbClr>
              </a:gs>
              <a:gs pos="50000">
                <a:srgbClr val="00B0F0">
                  <a:shade val="67500"/>
                  <a:satMod val="115000"/>
                  <a:alpha val="40000"/>
                </a:srgbClr>
              </a:gs>
              <a:gs pos="100000">
                <a:srgbClr val="7030A0">
                  <a:alpha val="40000"/>
                </a:srgbClr>
              </a:gs>
            </a:gsLst>
            <a:path path="circle">
              <a:fillToRect t="100000" r="100000"/>
            </a:path>
            <a:tileRect l="-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9549F6D-F4BC-6C31-654B-3E5ECE988331}"/>
              </a:ext>
            </a:extLst>
          </p:cNvPr>
          <p:cNvSpPr txBox="1"/>
          <p:nvPr/>
        </p:nvSpPr>
        <p:spPr>
          <a:xfrm>
            <a:off x="233679" y="3216464"/>
            <a:ext cx="2401163" cy="1569660"/>
          </a:xfrm>
          <a:prstGeom prst="rect">
            <a:avLst/>
          </a:prstGeom>
          <a:noFill/>
        </p:spPr>
        <p:txBody>
          <a:bodyPr wrap="square" rtlCol="0">
            <a:spAutoFit/>
          </a:bodyPr>
          <a:lstStyle/>
          <a:p>
            <a:pPr algn="ctr"/>
            <a:r>
              <a:rPr lang="en-US" sz="2400" i="1" dirty="0">
                <a:solidFill>
                  <a:srgbClr val="FF0000"/>
                </a:solidFill>
                <a:latin typeface="Consolas" panose="020B0609020204030204" pitchFamily="49" charset="0"/>
                <a:ea typeface="Cascadia Code PL Light" panose="020B0609020000020004" pitchFamily="49" charset="0"/>
                <a:cs typeface="Cascadia Code PL Light" panose="020B0609020000020004" pitchFamily="49" charset="0"/>
              </a:rPr>
              <a:t>Offset??</a:t>
            </a:r>
            <a:br>
              <a:rPr lang="en-US" sz="2400" i="1" dirty="0">
                <a:solidFill>
                  <a:srgbClr val="FF0000"/>
                </a:solidFill>
                <a:latin typeface="Consolas" panose="020B0609020204030204" pitchFamily="49" charset="0"/>
                <a:ea typeface="Cascadia Code PL Light" panose="020B0609020000020004" pitchFamily="49" charset="0"/>
                <a:cs typeface="Cascadia Code PL Light" panose="020B0609020000020004" pitchFamily="49" charset="0"/>
              </a:rPr>
            </a:br>
            <a:br>
              <a:rPr lang="en-US" sz="2400" i="1" dirty="0">
                <a:solidFill>
                  <a:srgbClr val="FF0000"/>
                </a:solidFill>
                <a:latin typeface="Consolas" panose="020B0609020204030204" pitchFamily="49" charset="0"/>
                <a:ea typeface="Cascadia Code PL Light" panose="020B0609020000020004" pitchFamily="49" charset="0"/>
                <a:cs typeface="Cascadia Code PL Light" panose="020B0609020000020004" pitchFamily="49" charset="0"/>
              </a:rPr>
            </a:br>
            <a:r>
              <a:rPr lang="en-US" sz="2400" i="1" dirty="0">
                <a:solidFill>
                  <a:srgbClr val="FF0000"/>
                </a:solidFill>
                <a:latin typeface="Consolas" panose="020B0609020204030204" pitchFamily="49" charset="0"/>
                <a:ea typeface="Cascadia Code PL Light" panose="020B0609020000020004" pitchFamily="49" charset="0"/>
                <a:cs typeface="Cascadia Code PL Light" panose="020B0609020000020004" pitchFamily="49" charset="0"/>
              </a:rPr>
              <a:t>What is the base address?</a:t>
            </a:r>
          </a:p>
        </p:txBody>
      </p:sp>
      <p:sp>
        <p:nvSpPr>
          <p:cNvPr id="17" name="Rectangle 16">
            <a:extLst>
              <a:ext uri="{FF2B5EF4-FFF2-40B4-BE49-F238E27FC236}">
                <a16:creationId xmlns:a16="http://schemas.microsoft.com/office/drawing/2014/main" id="{5004EAF9-CA30-FB06-DD73-61D23EB5D2EE}"/>
              </a:ext>
            </a:extLst>
          </p:cNvPr>
          <p:cNvSpPr/>
          <p:nvPr/>
        </p:nvSpPr>
        <p:spPr>
          <a:xfrm>
            <a:off x="7646793" y="5314950"/>
            <a:ext cx="1888367" cy="165910"/>
          </a:xfrm>
          <a:prstGeom prst="rect">
            <a:avLst/>
          </a:prstGeom>
          <a:solidFill>
            <a:srgbClr val="FF00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121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50"/>
                                        <p:tgtEl>
                                          <p:spTgt spid="10"/>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50"/>
                                        <p:tgtEl>
                                          <p:spTgt spid="11"/>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50"/>
                                        <p:tgtEl>
                                          <p:spTgt spid="13"/>
                                        </p:tgtEl>
                                      </p:cBhvr>
                                    </p:animEffect>
                                  </p:childTnLst>
                                </p:cTn>
                              </p:par>
                            </p:childTnLst>
                          </p:cTn>
                        </p:par>
                        <p:par>
                          <p:cTn id="24" fill="hold">
                            <p:stCondLst>
                              <p:cond delay="125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25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250"/>
                                        <p:tgtEl>
                                          <p:spTgt spid="15"/>
                                        </p:tgtEl>
                                      </p:cBhvr>
                                    </p:animEffect>
                                  </p:childTnLst>
                                </p:cTn>
                              </p:par>
                              <p:par>
                                <p:cTn id="33" presetID="10" presetClass="entr" presetSubtype="0" fill="hold" grpId="0" nodeType="withEffect">
                                  <p:stCondLst>
                                    <p:cond delay="0"/>
                                  </p:stCondLst>
                                  <p:iterate type="wd">
                                    <p:tmPct val="10000"/>
                                  </p:iterate>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3185-9F5A-8391-BB18-17A619E6E40B}"/>
              </a:ext>
            </a:extLst>
          </p:cNvPr>
          <p:cNvSpPr>
            <a:spLocks noGrp="1"/>
          </p:cNvSpPr>
          <p:nvPr>
            <p:ph type="title"/>
          </p:nvPr>
        </p:nvSpPr>
        <p:spPr/>
        <p:txBody>
          <a:bodyPr/>
          <a:lstStyle/>
          <a:p>
            <a:r>
              <a:rPr lang="en-US" dirty="0"/>
              <a:t>Data out toggle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register</a:t>
            </a:r>
          </a:p>
        </p:txBody>
      </p:sp>
      <p:sp>
        <p:nvSpPr>
          <p:cNvPr id="4" name="Footer Placeholder 3">
            <a:extLst>
              <a:ext uri="{FF2B5EF4-FFF2-40B4-BE49-F238E27FC236}">
                <a16:creationId xmlns:a16="http://schemas.microsoft.com/office/drawing/2014/main" id="{C188A43E-B0A1-BA25-0A82-E94FB5E9B598}"/>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142668F4-7459-CC70-5689-E6E139EAA283}"/>
              </a:ext>
            </a:extLst>
          </p:cNvPr>
          <p:cNvSpPr>
            <a:spLocks noGrp="1"/>
          </p:cNvSpPr>
          <p:nvPr>
            <p:ph type="sldNum" sz="quarter" idx="12"/>
          </p:nvPr>
        </p:nvSpPr>
        <p:spPr/>
        <p:txBody>
          <a:bodyPr/>
          <a:lstStyle/>
          <a:p>
            <a:fld id="{2FEB4479-D22B-484D-8CD5-C4BFA81D8A5B}" type="slidenum">
              <a:rPr lang="en-US" smtClean="0"/>
              <a:pPr/>
              <a:t>21</a:t>
            </a:fld>
            <a:endParaRPr lang="en-US" dirty="0"/>
          </a:p>
        </p:txBody>
      </p:sp>
      <p:pic>
        <p:nvPicPr>
          <p:cNvPr id="6" name="Picture 5">
            <a:extLst>
              <a:ext uri="{FF2B5EF4-FFF2-40B4-BE49-F238E27FC236}">
                <a16:creationId xmlns:a16="http://schemas.microsoft.com/office/drawing/2014/main" id="{ED4D284A-90C9-25E3-3DB2-976C9C3408F1}"/>
              </a:ext>
            </a:extLst>
          </p:cNvPr>
          <p:cNvPicPr>
            <a:picLocks noChangeAspect="1"/>
          </p:cNvPicPr>
          <p:nvPr/>
        </p:nvPicPr>
        <p:blipFill>
          <a:blip r:embed="rId3"/>
          <a:stretch>
            <a:fillRect/>
          </a:stretch>
        </p:blipFill>
        <p:spPr>
          <a:xfrm>
            <a:off x="1741222" y="2895453"/>
            <a:ext cx="8709556" cy="1798467"/>
          </a:xfrm>
          <a:prstGeom prst="rect">
            <a:avLst/>
          </a:prstGeom>
        </p:spPr>
      </p:pic>
    </p:spTree>
    <p:extLst>
      <p:ext uri="{BB962C8B-B14F-4D97-AF65-F5344CB8AC3E}">
        <p14:creationId xmlns:p14="http://schemas.microsoft.com/office/powerpoint/2010/main" val="165697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312C-0654-AC63-B246-BED67DD6CE10}"/>
              </a:ext>
            </a:extLst>
          </p:cNvPr>
          <p:cNvSpPr>
            <a:spLocks noGrp="1"/>
          </p:cNvSpPr>
          <p:nvPr>
            <p:ph type="title"/>
          </p:nvPr>
        </p:nvSpPr>
        <p:spPr/>
        <p:txBody>
          <a:bodyPr/>
          <a:lstStyle/>
          <a:p>
            <a:r>
              <a:rPr lang="en-US" dirty="0"/>
              <a:t>Data out toggle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register</a:t>
            </a:r>
          </a:p>
        </p:txBody>
      </p:sp>
      <p:pic>
        <p:nvPicPr>
          <p:cNvPr id="7" name="Content Placeholder 6">
            <a:extLst>
              <a:ext uri="{FF2B5EF4-FFF2-40B4-BE49-F238E27FC236}">
                <a16:creationId xmlns:a16="http://schemas.microsoft.com/office/drawing/2014/main" id="{DBD64776-0FA9-76AD-72C1-25A417B21205}"/>
              </a:ext>
            </a:extLst>
          </p:cNvPr>
          <p:cNvPicPr>
            <a:picLocks noGrp="1" noChangeAspect="1"/>
          </p:cNvPicPr>
          <p:nvPr>
            <p:ph idx="1"/>
          </p:nvPr>
        </p:nvPicPr>
        <p:blipFill rotWithShape="1">
          <a:blip r:embed="rId3"/>
          <a:srcRect l="1646" r="1417"/>
          <a:stretch/>
        </p:blipFill>
        <p:spPr>
          <a:xfrm>
            <a:off x="2439351" y="3993920"/>
            <a:ext cx="7313295" cy="2088061"/>
          </a:xfrm>
        </p:spPr>
      </p:pic>
      <p:sp>
        <p:nvSpPr>
          <p:cNvPr id="4" name="Footer Placeholder 3">
            <a:extLst>
              <a:ext uri="{FF2B5EF4-FFF2-40B4-BE49-F238E27FC236}">
                <a16:creationId xmlns:a16="http://schemas.microsoft.com/office/drawing/2014/main" id="{E6CB4F5B-450B-DC0F-6841-D7E00E2DA750}"/>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53EB2892-149E-A0DB-ECA2-6179D50EAE01}"/>
              </a:ext>
            </a:extLst>
          </p:cNvPr>
          <p:cNvSpPr>
            <a:spLocks noGrp="1"/>
          </p:cNvSpPr>
          <p:nvPr>
            <p:ph type="sldNum" sz="quarter" idx="12"/>
          </p:nvPr>
        </p:nvSpPr>
        <p:spPr/>
        <p:txBody>
          <a:bodyPr/>
          <a:lstStyle/>
          <a:p>
            <a:fld id="{2FEB4479-D22B-484D-8CD5-C4BFA81D8A5B}" type="slidenum">
              <a:rPr lang="en-US" smtClean="0"/>
              <a:pPr/>
              <a:t>22</a:t>
            </a:fld>
            <a:endParaRPr lang="en-US" dirty="0"/>
          </a:p>
        </p:txBody>
      </p:sp>
      <p:pic>
        <p:nvPicPr>
          <p:cNvPr id="9" name="Picture 8">
            <a:extLst>
              <a:ext uri="{FF2B5EF4-FFF2-40B4-BE49-F238E27FC236}">
                <a16:creationId xmlns:a16="http://schemas.microsoft.com/office/drawing/2014/main" id="{A417F7C5-90C1-CF06-E3CD-8266387C0142}"/>
              </a:ext>
            </a:extLst>
          </p:cNvPr>
          <p:cNvPicPr>
            <a:picLocks noChangeAspect="1"/>
          </p:cNvPicPr>
          <p:nvPr/>
        </p:nvPicPr>
        <p:blipFill>
          <a:blip r:embed="rId4"/>
          <a:stretch>
            <a:fillRect/>
          </a:stretch>
        </p:blipFill>
        <p:spPr>
          <a:xfrm>
            <a:off x="2629364" y="1514427"/>
            <a:ext cx="6933270" cy="2374222"/>
          </a:xfrm>
          <a:prstGeom prst="rect">
            <a:avLst/>
          </a:prstGeom>
        </p:spPr>
      </p:pic>
    </p:spTree>
    <p:extLst>
      <p:ext uri="{BB962C8B-B14F-4D97-AF65-F5344CB8AC3E}">
        <p14:creationId xmlns:p14="http://schemas.microsoft.com/office/powerpoint/2010/main" val="3255933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25D9-D196-771E-E67B-50C793967E3C}"/>
              </a:ext>
            </a:extLst>
          </p:cNvPr>
          <p:cNvSpPr>
            <a:spLocks noGrp="1"/>
          </p:cNvSpPr>
          <p:nvPr>
            <p:ph type="title"/>
          </p:nvPr>
        </p:nvSpPr>
        <p:spPr/>
        <p:txBody>
          <a:bodyPr/>
          <a:lstStyle/>
          <a:p>
            <a:r>
              <a:rPr lang="en-US" dirty="0"/>
              <a:t>But how do we use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it?</a:t>
            </a:r>
          </a:p>
        </p:txBody>
      </p:sp>
      <p:sp>
        <p:nvSpPr>
          <p:cNvPr id="3" name="Content Placeholder 2">
            <a:extLst>
              <a:ext uri="{FF2B5EF4-FFF2-40B4-BE49-F238E27FC236}">
                <a16:creationId xmlns:a16="http://schemas.microsoft.com/office/drawing/2014/main" id="{2E14630A-7535-3EF3-2A03-454638C6999D}"/>
              </a:ext>
            </a:extLst>
          </p:cNvPr>
          <p:cNvSpPr>
            <a:spLocks noGrp="1"/>
          </p:cNvSpPr>
          <p:nvPr>
            <p:ph idx="1"/>
          </p:nvPr>
        </p:nvSpPr>
        <p:spPr/>
        <p:txBody>
          <a:bodyPr/>
          <a:lstStyle/>
          <a:p>
            <a:r>
              <a:rPr lang="en-US" dirty="0"/>
              <a:t>We know that this register toggles the output pin we tell it to.</a:t>
            </a:r>
          </a:p>
          <a:p>
            <a:r>
              <a:rPr lang="en-US" dirty="0"/>
              <a:t>But what else do we need to do?</a:t>
            </a:r>
          </a:p>
          <a:p>
            <a:r>
              <a:rPr lang="en-US" dirty="0"/>
              <a:t>Let’s check out the GPIO section in the I/O Control chapter.</a:t>
            </a:r>
          </a:p>
        </p:txBody>
      </p:sp>
      <p:sp>
        <p:nvSpPr>
          <p:cNvPr id="4" name="Footer Placeholder 3">
            <a:extLst>
              <a:ext uri="{FF2B5EF4-FFF2-40B4-BE49-F238E27FC236}">
                <a16:creationId xmlns:a16="http://schemas.microsoft.com/office/drawing/2014/main" id="{09872E79-681B-C21E-64D8-C2E6722C91FD}"/>
              </a:ext>
            </a:extLst>
          </p:cNvPr>
          <p:cNvSpPr>
            <a:spLocks noGrp="1"/>
          </p:cNvSpPr>
          <p:nvPr>
            <p:ph type="ftr" sz="quarter" idx="11"/>
          </p:nvPr>
        </p:nvSpPr>
        <p:spPr/>
        <p:txBody>
          <a:bodyPr/>
          <a:lstStyle/>
          <a:p>
            <a:r>
              <a:rPr lang="en-US" dirty="0"/>
              <a:t>CMPS-201</a:t>
            </a:r>
          </a:p>
        </p:txBody>
      </p:sp>
      <p:sp>
        <p:nvSpPr>
          <p:cNvPr id="5" name="Slide Number Placeholder 4">
            <a:extLst>
              <a:ext uri="{FF2B5EF4-FFF2-40B4-BE49-F238E27FC236}">
                <a16:creationId xmlns:a16="http://schemas.microsoft.com/office/drawing/2014/main" id="{0DACC83F-D0C8-0C25-A681-B09337B44DB1}"/>
              </a:ext>
            </a:extLst>
          </p:cNvPr>
          <p:cNvSpPr>
            <a:spLocks noGrp="1"/>
          </p:cNvSpPr>
          <p:nvPr>
            <p:ph type="sldNum" sz="quarter" idx="12"/>
          </p:nvPr>
        </p:nvSpPr>
        <p:spPr/>
        <p:txBody>
          <a:bodyPr/>
          <a:lstStyle/>
          <a:p>
            <a:fld id="{2FEB4479-D22B-484D-8CD5-C4BFA81D8A5B}" type="slidenum">
              <a:rPr lang="en-US" smtClean="0"/>
              <a:pPr/>
              <a:t>23</a:t>
            </a:fld>
            <a:endParaRPr lang="en-US" dirty="0"/>
          </a:p>
        </p:txBody>
      </p:sp>
      <p:pic>
        <p:nvPicPr>
          <p:cNvPr id="6" name="Picture 5">
            <a:extLst>
              <a:ext uri="{FF2B5EF4-FFF2-40B4-BE49-F238E27FC236}">
                <a16:creationId xmlns:a16="http://schemas.microsoft.com/office/drawing/2014/main" id="{653AF7AF-9417-2224-1C49-C1D035659339}"/>
              </a:ext>
            </a:extLst>
          </p:cNvPr>
          <p:cNvPicPr>
            <a:picLocks noChangeAspect="1"/>
          </p:cNvPicPr>
          <p:nvPr/>
        </p:nvPicPr>
        <p:blipFill>
          <a:blip r:embed="rId2"/>
          <a:stretch>
            <a:fillRect/>
          </a:stretch>
        </p:blipFill>
        <p:spPr>
          <a:xfrm>
            <a:off x="4302760" y="3327245"/>
            <a:ext cx="3307080" cy="2849718"/>
          </a:xfrm>
          <a:prstGeom prst="rect">
            <a:avLst/>
          </a:prstGeom>
        </p:spPr>
      </p:pic>
      <p:sp>
        <p:nvSpPr>
          <p:cNvPr id="7" name="Rectangle 6">
            <a:extLst>
              <a:ext uri="{FF2B5EF4-FFF2-40B4-BE49-F238E27FC236}">
                <a16:creationId xmlns:a16="http://schemas.microsoft.com/office/drawing/2014/main" id="{ECF2AA61-FC18-AEFB-5A61-B2E4F1D3AEC2}"/>
              </a:ext>
            </a:extLst>
          </p:cNvPr>
          <p:cNvSpPr/>
          <p:nvPr/>
        </p:nvSpPr>
        <p:spPr>
          <a:xfrm>
            <a:off x="4302760" y="5057679"/>
            <a:ext cx="3307080" cy="229726"/>
          </a:xfrm>
          <a:prstGeom prst="rect">
            <a:avLst/>
          </a:prstGeom>
          <a:solidFill>
            <a:srgbClr val="FFFF00">
              <a:alpha val="3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241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410A-B089-93DD-55C6-3DE573D35FEB}"/>
              </a:ext>
            </a:extLst>
          </p:cNvPr>
          <p:cNvSpPr>
            <a:spLocks noGrp="1"/>
          </p:cNvSpPr>
          <p:nvPr>
            <p:ph type="title"/>
          </p:nvPr>
        </p:nvSpPr>
        <p:spPr/>
        <p:txBody>
          <a:bodyPr/>
          <a:lstStyle/>
          <a:p>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GPIO</a:t>
            </a:r>
          </a:p>
        </p:txBody>
      </p:sp>
      <p:sp>
        <p:nvSpPr>
          <p:cNvPr id="4" name="Footer Placeholder 3">
            <a:extLst>
              <a:ext uri="{FF2B5EF4-FFF2-40B4-BE49-F238E27FC236}">
                <a16:creationId xmlns:a16="http://schemas.microsoft.com/office/drawing/2014/main" id="{77E5E84C-6E50-E2AC-6B4B-41555593E575}"/>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CA497408-0190-EB44-72DF-26314D9FD6DB}"/>
              </a:ext>
            </a:extLst>
          </p:cNvPr>
          <p:cNvSpPr>
            <a:spLocks noGrp="1"/>
          </p:cNvSpPr>
          <p:nvPr>
            <p:ph type="sldNum" sz="quarter" idx="12"/>
          </p:nvPr>
        </p:nvSpPr>
        <p:spPr/>
        <p:txBody>
          <a:bodyPr/>
          <a:lstStyle/>
          <a:p>
            <a:fld id="{2FEB4479-D22B-484D-8CD5-C4BFA81D8A5B}" type="slidenum">
              <a:rPr lang="en-US" smtClean="0"/>
              <a:pPr/>
              <a:t>24</a:t>
            </a:fld>
            <a:endParaRPr lang="en-US" dirty="0"/>
          </a:p>
        </p:txBody>
      </p:sp>
      <p:pic>
        <p:nvPicPr>
          <p:cNvPr id="7" name="Picture 6">
            <a:extLst>
              <a:ext uri="{FF2B5EF4-FFF2-40B4-BE49-F238E27FC236}">
                <a16:creationId xmlns:a16="http://schemas.microsoft.com/office/drawing/2014/main" id="{84A968D9-AFED-9BD0-DD53-C9E65258445C}"/>
              </a:ext>
            </a:extLst>
          </p:cNvPr>
          <p:cNvPicPr>
            <a:picLocks noChangeAspect="1"/>
          </p:cNvPicPr>
          <p:nvPr/>
        </p:nvPicPr>
        <p:blipFill>
          <a:blip r:embed="rId2"/>
          <a:stretch>
            <a:fillRect/>
          </a:stretch>
        </p:blipFill>
        <p:spPr>
          <a:xfrm>
            <a:off x="1679940" y="1381759"/>
            <a:ext cx="8832120" cy="3385945"/>
          </a:xfrm>
          <a:prstGeom prst="rect">
            <a:avLst/>
          </a:prstGeom>
        </p:spPr>
      </p:pic>
      <p:sp>
        <p:nvSpPr>
          <p:cNvPr id="8" name="TextBox 7">
            <a:extLst>
              <a:ext uri="{FF2B5EF4-FFF2-40B4-BE49-F238E27FC236}">
                <a16:creationId xmlns:a16="http://schemas.microsoft.com/office/drawing/2014/main" id="{942A4E11-4D6B-9A83-D617-76D8E6AF20C5}"/>
              </a:ext>
            </a:extLst>
          </p:cNvPr>
          <p:cNvSpPr txBox="1"/>
          <p:nvPr/>
        </p:nvSpPr>
        <p:spPr>
          <a:xfrm>
            <a:off x="4109720" y="4915695"/>
            <a:ext cx="3972560" cy="1200329"/>
          </a:xfrm>
          <a:prstGeom prst="rect">
            <a:avLst/>
          </a:prstGeom>
          <a:solidFill>
            <a:schemeClr val="bg1"/>
          </a:solidFill>
        </p:spPr>
        <p:txBody>
          <a:bodyPr wrap="square" rtlCol="0">
            <a:spAutoFit/>
          </a:bodyPr>
          <a:lstStyle/>
          <a:p>
            <a:pPr algn="ctr"/>
            <a:r>
              <a:rPr lang="en-US" dirty="0"/>
              <a:t>From the </a:t>
            </a:r>
            <a:r>
              <a:rPr lang="en-US" b="1" dirty="0"/>
              <a:t>preface</a:t>
            </a:r>
            <a:r>
              <a:rPr lang="en-US" dirty="0"/>
              <a:t>: The </a:t>
            </a:r>
            <a:r>
              <a:rPr lang="en-US"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field</a:t>
            </a:r>
            <a:r>
              <a:rPr lang="en-US" dirty="0"/>
              <a:t> in a </a:t>
            </a:r>
            <a:r>
              <a:rPr lang="en-US" dirty="0">
                <a:solidFill>
                  <a:srgbClr val="7030A0"/>
                </a:solidFill>
                <a:latin typeface="Cascadia Code PL Light" panose="020B0609020000020004" pitchFamily="49" charset="0"/>
                <a:ea typeface="Cascadia Code PL Light" panose="020B0609020000020004" pitchFamily="49" charset="0"/>
                <a:cs typeface="Cascadia Code PL Light" panose="020B0609020000020004" pitchFamily="49" charset="0"/>
              </a:rPr>
              <a:t>register</a:t>
            </a:r>
            <a:r>
              <a:rPr lang="en-US" dirty="0"/>
              <a:t> of a </a:t>
            </a:r>
            <a:r>
              <a:rPr lang="en-US" dirty="0">
                <a:solidFill>
                  <a:srgbClr val="FF0000"/>
                </a:solidFill>
                <a:latin typeface="Cascadia Code PL Light" panose="020B0609020000020004" pitchFamily="49" charset="0"/>
                <a:ea typeface="Cascadia Code PL Light" panose="020B0609020000020004" pitchFamily="49" charset="0"/>
                <a:cs typeface="Cascadia Code PL Light" panose="020B0609020000020004" pitchFamily="49" charset="0"/>
              </a:rPr>
              <a:t>module</a:t>
            </a:r>
            <a:r>
              <a:rPr lang="en-US" dirty="0"/>
              <a:t> is written in the data sheet as:</a:t>
            </a:r>
          </a:p>
          <a:p>
            <a:pPr algn="ctr"/>
            <a:r>
              <a:rPr lang="en-US" dirty="0">
                <a:solidFill>
                  <a:srgbClr val="FF0000"/>
                </a:solidFill>
                <a:latin typeface="Cascadia Code PL Light" panose="020B0609020000020004" pitchFamily="49" charset="0"/>
                <a:ea typeface="Cascadia Code PL Light" panose="020B0609020000020004" pitchFamily="49" charset="0"/>
                <a:cs typeface="Cascadia Code PL Light" panose="020B0609020000020004" pitchFamily="49" charset="0"/>
              </a:rPr>
              <a:t>&lt;Module&gt;</a:t>
            </a:r>
            <a:r>
              <a:rPr lang="en-US" dirty="0">
                <a:latin typeface="Cascadia Code PL Light" panose="020B0609020000020004" pitchFamily="49" charset="0"/>
                <a:ea typeface="Cascadia Code PL Light" panose="020B0609020000020004" pitchFamily="49" charset="0"/>
                <a:cs typeface="Cascadia Code PL Light" panose="020B0609020000020004" pitchFamily="49" charset="0"/>
              </a:rPr>
              <a:t>:</a:t>
            </a:r>
            <a:r>
              <a:rPr lang="en-US" dirty="0">
                <a:solidFill>
                  <a:srgbClr val="7030A0"/>
                </a:solidFill>
                <a:latin typeface="Cascadia Code PL Light" panose="020B0609020000020004" pitchFamily="49" charset="0"/>
                <a:ea typeface="Cascadia Code PL Light" panose="020B0609020000020004" pitchFamily="49" charset="0"/>
                <a:cs typeface="Cascadia Code PL Light" panose="020B0609020000020004" pitchFamily="49" charset="0"/>
              </a:rPr>
              <a:t>&lt;Register&gt;</a:t>
            </a:r>
            <a:r>
              <a:rPr lang="en-US" dirty="0">
                <a:latin typeface="Cascadia Code PL Light" panose="020B0609020000020004" pitchFamily="49" charset="0"/>
                <a:ea typeface="Cascadia Code PL Light" panose="020B0609020000020004" pitchFamily="49" charset="0"/>
                <a:cs typeface="Cascadia Code PL Light" panose="020B0609020000020004" pitchFamily="49" charset="0"/>
              </a:rPr>
              <a:t>.</a:t>
            </a:r>
            <a:r>
              <a:rPr lang="en-US"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&lt;Field&gt;</a:t>
            </a:r>
          </a:p>
        </p:txBody>
      </p:sp>
      <p:sp>
        <p:nvSpPr>
          <p:cNvPr id="9" name="Rectangle 8">
            <a:extLst>
              <a:ext uri="{FF2B5EF4-FFF2-40B4-BE49-F238E27FC236}">
                <a16:creationId xmlns:a16="http://schemas.microsoft.com/office/drawing/2014/main" id="{5C3E0BDA-5A7C-447C-9C08-A4BCFBA36EA4}"/>
              </a:ext>
            </a:extLst>
          </p:cNvPr>
          <p:cNvSpPr/>
          <p:nvPr/>
        </p:nvSpPr>
        <p:spPr>
          <a:xfrm>
            <a:off x="5791200" y="2468880"/>
            <a:ext cx="2819400" cy="299720"/>
          </a:xfrm>
          <a:prstGeom prst="rect">
            <a:avLst/>
          </a:prstGeom>
          <a:solidFill>
            <a:srgbClr val="FF00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5A4438-A495-E819-6BA0-9C7446C9D77E}"/>
              </a:ext>
            </a:extLst>
          </p:cNvPr>
          <p:cNvSpPr/>
          <p:nvPr/>
        </p:nvSpPr>
        <p:spPr>
          <a:xfrm>
            <a:off x="5008880" y="2794000"/>
            <a:ext cx="2468880" cy="233680"/>
          </a:xfrm>
          <a:prstGeom prst="rect">
            <a:avLst/>
          </a:prstGeom>
          <a:solidFill>
            <a:srgbClr val="FF00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89286D-E018-EB6C-E2F9-0EC8E4651F06}"/>
              </a:ext>
            </a:extLst>
          </p:cNvPr>
          <p:cNvSpPr/>
          <p:nvPr/>
        </p:nvSpPr>
        <p:spPr>
          <a:xfrm>
            <a:off x="2539999" y="3244948"/>
            <a:ext cx="4865635" cy="184052"/>
          </a:xfrm>
          <a:prstGeom prst="rect">
            <a:avLst/>
          </a:prstGeom>
          <a:solidFill>
            <a:srgbClr val="FF00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6B70237-DFDE-AE2A-2DB6-9C96010885DA}"/>
              </a:ext>
            </a:extLst>
          </p:cNvPr>
          <p:cNvSpPr/>
          <p:nvPr/>
        </p:nvSpPr>
        <p:spPr>
          <a:xfrm>
            <a:off x="7162800" y="3636778"/>
            <a:ext cx="2819400" cy="299720"/>
          </a:xfrm>
          <a:prstGeom prst="rect">
            <a:avLst/>
          </a:prstGeom>
          <a:solidFill>
            <a:srgbClr val="FF00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83D3B0E-2717-C3DF-D929-2364F66FBCD5}"/>
              </a:ext>
            </a:extLst>
          </p:cNvPr>
          <p:cNvSpPr txBox="1"/>
          <p:nvPr/>
        </p:nvSpPr>
        <p:spPr>
          <a:xfrm>
            <a:off x="6665454" y="3948263"/>
            <a:ext cx="3814092" cy="584775"/>
          </a:xfrm>
          <a:prstGeom prst="rect">
            <a:avLst/>
          </a:prstGeom>
          <a:noFill/>
        </p:spPr>
        <p:txBody>
          <a:bodyPr wrap="square" rtlCol="0">
            <a:spAutoFit/>
          </a:bodyPr>
          <a:lstStyle/>
          <a:p>
            <a:pPr algn="ctr"/>
            <a:r>
              <a:rPr lang="en-US" sz="1600" dirty="0">
                <a:solidFill>
                  <a:srgbClr val="FF0000"/>
                </a:solidFill>
                <a:latin typeface="Consolas" panose="020B0609020204030204" pitchFamily="49" charset="0"/>
              </a:rPr>
              <a:t>Or you can use the register made specifically for toggling.</a:t>
            </a:r>
          </a:p>
        </p:txBody>
      </p:sp>
    </p:spTree>
    <p:extLst>
      <p:ext uri="{BB962C8B-B14F-4D97-AF65-F5344CB8AC3E}">
        <p14:creationId xmlns:p14="http://schemas.microsoft.com/office/powerpoint/2010/main" val="350451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25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25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250"/>
                                        <p:tgtEl>
                                          <p:spTgt spid="12"/>
                                        </p:tgtEl>
                                      </p:cBhvr>
                                    </p:animEffect>
                                  </p:childTnLst>
                                </p:cTn>
                              </p:par>
                            </p:childTnLst>
                          </p:cTn>
                        </p:par>
                        <p:par>
                          <p:cTn id="23" fill="hold">
                            <p:stCondLst>
                              <p:cond delay="250"/>
                            </p:stCondLst>
                            <p:childTnLst>
                              <p:par>
                                <p:cTn id="24" presetID="10"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AB4F-A7FF-0D6E-D526-2287DDD4B198}"/>
              </a:ext>
            </a:extLst>
          </p:cNvPr>
          <p:cNvSpPr>
            <a:spLocks noGrp="1"/>
          </p:cNvSpPr>
          <p:nvPr>
            <p:ph type="title"/>
          </p:nvPr>
        </p:nvSpPr>
        <p:spPr/>
        <p:txBody>
          <a:bodyPr/>
          <a:lstStyle/>
          <a:p>
            <a:r>
              <a:rPr lang="en-US" dirty="0"/>
              <a:t>How can we code </a:t>
            </a:r>
            <a:r>
              <a:rPr lang="en-US" i="1" dirty="0">
                <a:solidFill>
                  <a:srgbClr val="00B0F0"/>
                </a:solidFill>
              </a:rPr>
              <a:t>this?</a:t>
            </a:r>
          </a:p>
        </p:txBody>
      </p:sp>
      <p:sp>
        <p:nvSpPr>
          <p:cNvPr id="3" name="Content Placeholder 2">
            <a:extLst>
              <a:ext uri="{FF2B5EF4-FFF2-40B4-BE49-F238E27FC236}">
                <a16:creationId xmlns:a16="http://schemas.microsoft.com/office/drawing/2014/main" id="{A1D8489F-0BD4-C0E1-4815-993ED65BF9F5}"/>
              </a:ext>
            </a:extLst>
          </p:cNvPr>
          <p:cNvSpPr>
            <a:spLocks noGrp="1"/>
          </p:cNvSpPr>
          <p:nvPr>
            <p:ph idx="1"/>
          </p:nvPr>
        </p:nvSpPr>
        <p:spPr>
          <a:xfrm>
            <a:off x="838200" y="1825625"/>
            <a:ext cx="10515600" cy="2093232"/>
          </a:xfrm>
        </p:spPr>
        <p:txBody>
          <a:bodyPr/>
          <a:lstStyle/>
          <a:p>
            <a:r>
              <a:rPr lang="en-US" dirty="0"/>
              <a:t>The whole program is based on writing (reading) some values at (from) certain memory locations.</a:t>
            </a:r>
          </a:p>
          <a:p>
            <a:r>
              <a:rPr lang="en-US" dirty="0"/>
              <a:t>Remember the syntax for loading and storing data at/to memory locations:</a:t>
            </a:r>
          </a:p>
        </p:txBody>
      </p:sp>
      <p:sp>
        <p:nvSpPr>
          <p:cNvPr id="4" name="Footer Placeholder 3">
            <a:extLst>
              <a:ext uri="{FF2B5EF4-FFF2-40B4-BE49-F238E27FC236}">
                <a16:creationId xmlns:a16="http://schemas.microsoft.com/office/drawing/2014/main" id="{8422D1DE-AD9C-42B1-1E50-3850D5E6AB05}"/>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6CEF2A48-21D2-9CC5-9558-12AE1FBBCEBB}"/>
              </a:ext>
            </a:extLst>
          </p:cNvPr>
          <p:cNvSpPr>
            <a:spLocks noGrp="1"/>
          </p:cNvSpPr>
          <p:nvPr>
            <p:ph type="sldNum" sz="quarter" idx="12"/>
          </p:nvPr>
        </p:nvSpPr>
        <p:spPr/>
        <p:txBody>
          <a:bodyPr/>
          <a:lstStyle/>
          <a:p>
            <a:fld id="{2FEB4479-D22B-484D-8CD5-C4BFA81D8A5B}" type="slidenum">
              <a:rPr lang="en-US" smtClean="0"/>
              <a:pPr/>
              <a:t>25</a:t>
            </a:fld>
            <a:endParaRPr lang="en-US" dirty="0"/>
          </a:p>
        </p:txBody>
      </p:sp>
      <p:sp>
        <p:nvSpPr>
          <p:cNvPr id="6" name="TextBox 5">
            <a:extLst>
              <a:ext uri="{FF2B5EF4-FFF2-40B4-BE49-F238E27FC236}">
                <a16:creationId xmlns:a16="http://schemas.microsoft.com/office/drawing/2014/main" id="{F7CFBFAA-6636-45E1-2776-026B09ED0AF6}"/>
              </a:ext>
            </a:extLst>
          </p:cNvPr>
          <p:cNvSpPr txBox="1"/>
          <p:nvPr/>
        </p:nvSpPr>
        <p:spPr>
          <a:xfrm>
            <a:off x="838200" y="3690256"/>
            <a:ext cx="5004079" cy="1846659"/>
          </a:xfrm>
          <a:prstGeom prst="rect">
            <a:avLst/>
          </a:prstGeom>
          <a:solidFill>
            <a:schemeClr val="bg1"/>
          </a:solidFill>
        </p:spPr>
        <p:txBody>
          <a:bodyPr wrap="square" rtlCol="0">
            <a:spAutoFit/>
          </a:bodyPr>
          <a:lstStyle/>
          <a:p>
            <a:r>
              <a:rPr lang="pt-BR" sz="1600" b="1" dirty="0">
                <a:effectLst/>
                <a:latin typeface="Cascadia Code" panose="020B0609020000020004" pitchFamily="49" charset="0"/>
              </a:rPr>
              <a:t>@ Flip Bit 16 in r2 and write the result</a:t>
            </a:r>
            <a:br>
              <a:rPr lang="pt-BR" sz="1600" b="1" dirty="0">
                <a:effectLst/>
                <a:latin typeface="Cascadia Code" panose="020B0609020000020004" pitchFamily="49" charset="0"/>
              </a:rPr>
            </a:br>
            <a:r>
              <a:rPr lang="pt-BR" sz="1600" b="1" dirty="0">
                <a:effectLst/>
                <a:latin typeface="Cascadia Code" panose="020B0609020000020004" pitchFamily="49" charset="0"/>
              </a:rPr>
              <a:t>@ in the address that r0 points to.</a:t>
            </a:r>
          </a:p>
          <a:p>
            <a:r>
              <a:rPr lang="pt-BR" sz="1600" b="0" dirty="0">
                <a:solidFill>
                  <a:srgbClr val="9676D1"/>
                </a:solidFill>
                <a:effectLst/>
                <a:latin typeface="Cascadia Code" panose="020B0609020000020004" pitchFamily="49" charset="0"/>
              </a:rPr>
              <a:t>  mov</a:t>
            </a:r>
            <a:r>
              <a:rPr lang="pt-BR" sz="1600" b="0" dirty="0">
                <a:solidFill>
                  <a:srgbClr val="C0BAB1"/>
                </a:solidFill>
                <a:effectLst/>
                <a:latin typeface="Cascadia Code" panose="020B0609020000020004" pitchFamily="49" charset="0"/>
              </a:rPr>
              <a:t> </a:t>
            </a:r>
            <a:r>
              <a:rPr lang="pt-BR" sz="1600" b="0" dirty="0">
                <a:solidFill>
                  <a:srgbClr val="168AAD"/>
                </a:solidFill>
                <a:effectLst/>
                <a:latin typeface="Cascadia Code" panose="020B0609020000020004" pitchFamily="49" charset="0"/>
              </a:rPr>
              <a:t>r1</a:t>
            </a:r>
            <a:r>
              <a:rPr lang="pt-BR" sz="1600" b="0" dirty="0">
                <a:solidFill>
                  <a:srgbClr val="C0BAB1"/>
                </a:solidFill>
                <a:effectLst/>
                <a:latin typeface="Cascadia Code" panose="020B0609020000020004" pitchFamily="49" charset="0"/>
              </a:rPr>
              <a:t>, #</a:t>
            </a:r>
            <a:r>
              <a:rPr lang="pt-BR" sz="1600" dirty="0">
                <a:solidFill>
                  <a:srgbClr val="168AAD"/>
                </a:solidFill>
                <a:latin typeface="Cascadia Code" panose="020B0609020000020004" pitchFamily="49" charset="0"/>
              </a:rPr>
              <a:t>1</a:t>
            </a:r>
            <a:endParaRPr lang="pt-BR" sz="1600" b="0" dirty="0">
              <a:solidFill>
                <a:srgbClr val="C0BAB1"/>
              </a:solidFill>
              <a:effectLst/>
              <a:latin typeface="Cascadia Code" panose="020B0609020000020004" pitchFamily="49" charset="0"/>
            </a:endParaRPr>
          </a:p>
          <a:p>
            <a:r>
              <a:rPr lang="pt-BR" sz="1600" b="0" dirty="0">
                <a:solidFill>
                  <a:srgbClr val="C0BAB1"/>
                </a:solidFill>
                <a:effectLst/>
                <a:latin typeface="Cascadia Code" panose="020B0609020000020004" pitchFamily="49" charset="0"/>
              </a:rPr>
              <a:t>  </a:t>
            </a:r>
            <a:r>
              <a:rPr lang="pt-BR" sz="1600" dirty="0">
                <a:latin typeface="Cascadia Code" panose="020B0609020000020004" pitchFamily="49" charset="0"/>
              </a:rPr>
              <a:t>eor</a:t>
            </a:r>
            <a:r>
              <a:rPr lang="pt-BR" sz="1600" b="0" dirty="0">
                <a:solidFill>
                  <a:srgbClr val="C0BAB1"/>
                </a:solidFill>
                <a:effectLst/>
                <a:latin typeface="Cascadia Code" panose="020B0609020000020004" pitchFamily="49" charset="0"/>
              </a:rPr>
              <a:t> </a:t>
            </a:r>
            <a:r>
              <a:rPr lang="pt-BR" sz="1600" b="0" dirty="0">
                <a:solidFill>
                  <a:srgbClr val="168AAD"/>
                </a:solidFill>
                <a:effectLst/>
                <a:latin typeface="Cascadia Code" panose="020B0609020000020004" pitchFamily="49" charset="0"/>
              </a:rPr>
              <a:t>r2</a:t>
            </a:r>
            <a:r>
              <a:rPr lang="pt-BR" sz="1600" b="0" dirty="0">
                <a:solidFill>
                  <a:srgbClr val="C0BAB1"/>
                </a:solidFill>
                <a:effectLst/>
                <a:latin typeface="Cascadia Code" panose="020B0609020000020004" pitchFamily="49" charset="0"/>
              </a:rPr>
              <a:t>, </a:t>
            </a:r>
            <a:r>
              <a:rPr lang="pt-BR" sz="1600" b="0" dirty="0">
                <a:solidFill>
                  <a:srgbClr val="168AAD"/>
                </a:solidFill>
                <a:effectLst/>
                <a:latin typeface="Cascadia Code" panose="020B0609020000020004" pitchFamily="49" charset="0"/>
              </a:rPr>
              <a:t>r2</a:t>
            </a:r>
            <a:r>
              <a:rPr lang="pt-BR" sz="1600" b="0" dirty="0">
                <a:solidFill>
                  <a:srgbClr val="C0BAB1"/>
                </a:solidFill>
                <a:effectLst/>
                <a:latin typeface="Cascadia Code" panose="020B0609020000020004" pitchFamily="49" charset="0"/>
              </a:rPr>
              <a:t>, </a:t>
            </a:r>
            <a:r>
              <a:rPr lang="pt-BR" sz="1600" b="0" dirty="0">
                <a:solidFill>
                  <a:srgbClr val="168AAD"/>
                </a:solidFill>
                <a:effectLst/>
                <a:latin typeface="Cascadia Code" panose="020B0609020000020004" pitchFamily="49" charset="0"/>
              </a:rPr>
              <a:t>r1</a:t>
            </a:r>
            <a:r>
              <a:rPr lang="pt-BR" sz="1600" b="0" dirty="0">
                <a:solidFill>
                  <a:srgbClr val="C0BAB1"/>
                </a:solidFill>
                <a:effectLst/>
                <a:latin typeface="Cascadia Code" panose="020B0609020000020004" pitchFamily="49" charset="0"/>
              </a:rPr>
              <a:t>, </a:t>
            </a:r>
            <a:r>
              <a:rPr lang="pt-BR" sz="1600" dirty="0">
                <a:latin typeface="Cascadia Code" panose="020B0609020000020004" pitchFamily="49" charset="0"/>
              </a:rPr>
              <a:t>LSL</a:t>
            </a:r>
            <a:r>
              <a:rPr lang="pt-BR" sz="1600" b="0" dirty="0">
                <a:solidFill>
                  <a:srgbClr val="C0BAB1"/>
                </a:solidFill>
                <a:effectLst/>
                <a:latin typeface="Cascadia Code" panose="020B0609020000020004" pitchFamily="49" charset="0"/>
              </a:rPr>
              <a:t> #</a:t>
            </a:r>
            <a:r>
              <a:rPr lang="pt-BR" sz="1600" b="0" dirty="0">
                <a:solidFill>
                  <a:srgbClr val="168AAD"/>
                </a:solidFill>
                <a:effectLst/>
                <a:latin typeface="Cascadia Code" panose="020B0609020000020004" pitchFamily="49" charset="0"/>
              </a:rPr>
              <a:t>16</a:t>
            </a:r>
            <a:endParaRPr lang="pt-BR" sz="1600" b="0" dirty="0">
              <a:solidFill>
                <a:srgbClr val="C0BAB1"/>
              </a:solidFill>
              <a:effectLst/>
              <a:latin typeface="Cascadia Code" panose="020B0609020000020004" pitchFamily="49" charset="0"/>
            </a:endParaRPr>
          </a:p>
          <a:p>
            <a:r>
              <a:rPr lang="pt-BR" sz="1600" b="0" dirty="0">
                <a:solidFill>
                  <a:srgbClr val="C0BAB1"/>
                </a:solidFill>
                <a:effectLst/>
                <a:latin typeface="Cascadia Code" panose="020B0609020000020004" pitchFamily="49" charset="0"/>
              </a:rPr>
              <a:t>  </a:t>
            </a:r>
            <a:r>
              <a:rPr lang="pt-BR" sz="1600" dirty="0">
                <a:latin typeface="Cascadia Code" panose="020B0609020000020004" pitchFamily="49" charset="0"/>
              </a:rPr>
              <a:t>ldr</a:t>
            </a:r>
            <a:r>
              <a:rPr lang="pt-BR" sz="1600" b="0" dirty="0">
                <a:solidFill>
                  <a:srgbClr val="C0BAB1"/>
                </a:solidFill>
                <a:effectLst/>
                <a:latin typeface="Cascadia Code" panose="020B0609020000020004" pitchFamily="49" charset="0"/>
              </a:rPr>
              <a:t> </a:t>
            </a:r>
            <a:r>
              <a:rPr lang="pt-BR" sz="1600" b="0" dirty="0">
                <a:solidFill>
                  <a:srgbClr val="168AAD"/>
                </a:solidFill>
                <a:effectLst/>
                <a:latin typeface="Cascadia Code" panose="020B0609020000020004" pitchFamily="49" charset="0"/>
              </a:rPr>
              <a:t>r0</a:t>
            </a:r>
            <a:r>
              <a:rPr lang="pt-BR" sz="1600" b="0" dirty="0">
                <a:solidFill>
                  <a:srgbClr val="C0BAB1"/>
                </a:solidFill>
                <a:effectLst/>
                <a:latin typeface="Cascadia Code" panose="020B0609020000020004" pitchFamily="49" charset="0"/>
              </a:rPr>
              <a:t>, </a:t>
            </a:r>
            <a:r>
              <a:rPr lang="pt-BR" sz="1600" b="0" dirty="0">
                <a:effectLst/>
                <a:latin typeface="Cascadia Code" panose="020B0609020000020004" pitchFamily="49" charset="0"/>
              </a:rPr>
              <a:t>=dout4_7_reg</a:t>
            </a:r>
          </a:p>
          <a:p>
            <a:r>
              <a:rPr lang="pt-BR" sz="1600" b="0" dirty="0">
                <a:solidFill>
                  <a:srgbClr val="C0BAB1"/>
                </a:solidFill>
                <a:effectLst/>
                <a:latin typeface="Cascadia Code" panose="020B0609020000020004" pitchFamily="49" charset="0"/>
              </a:rPr>
              <a:t>  </a:t>
            </a:r>
            <a:r>
              <a:rPr lang="pt-BR" sz="1600" dirty="0">
                <a:latin typeface="Cascadia Code" panose="020B0609020000020004" pitchFamily="49" charset="0"/>
              </a:rPr>
              <a:t>str</a:t>
            </a:r>
            <a:r>
              <a:rPr lang="pt-BR" sz="1600" b="0" dirty="0">
                <a:solidFill>
                  <a:srgbClr val="C0BAB1"/>
                </a:solidFill>
                <a:effectLst/>
                <a:latin typeface="Cascadia Code" panose="020B0609020000020004" pitchFamily="49" charset="0"/>
              </a:rPr>
              <a:t> </a:t>
            </a:r>
            <a:r>
              <a:rPr lang="pt-BR" sz="1600" b="0" dirty="0">
                <a:solidFill>
                  <a:srgbClr val="168AAD"/>
                </a:solidFill>
                <a:effectLst/>
                <a:latin typeface="Cascadia Code" panose="020B0609020000020004" pitchFamily="49" charset="0"/>
              </a:rPr>
              <a:t>r2</a:t>
            </a:r>
            <a:r>
              <a:rPr lang="pt-BR" sz="1600" b="0" dirty="0">
                <a:solidFill>
                  <a:srgbClr val="C0BAB1"/>
                </a:solidFill>
                <a:effectLst/>
                <a:latin typeface="Cascadia Code" panose="020B0609020000020004" pitchFamily="49" charset="0"/>
              </a:rPr>
              <a:t>, [</a:t>
            </a:r>
            <a:r>
              <a:rPr lang="pt-BR" sz="1600" b="0" dirty="0">
                <a:solidFill>
                  <a:srgbClr val="168AAD"/>
                </a:solidFill>
                <a:effectLst/>
                <a:latin typeface="Cascadia Code" panose="020B0609020000020004" pitchFamily="49" charset="0"/>
              </a:rPr>
              <a:t>r0</a:t>
            </a:r>
            <a:r>
              <a:rPr lang="pt-BR" sz="1600" b="0" dirty="0">
                <a:solidFill>
                  <a:srgbClr val="C0BAB1"/>
                </a:solidFill>
                <a:effectLst/>
                <a:latin typeface="Cascadia Code" panose="020B0609020000020004" pitchFamily="49" charset="0"/>
              </a:rPr>
              <a:t>]</a:t>
            </a:r>
          </a:p>
          <a:p>
            <a:endParaRPr lang="en-US" dirty="0"/>
          </a:p>
        </p:txBody>
      </p:sp>
      <p:sp>
        <p:nvSpPr>
          <p:cNvPr id="7" name="TextBox 6">
            <a:extLst>
              <a:ext uri="{FF2B5EF4-FFF2-40B4-BE49-F238E27FC236}">
                <a16:creationId xmlns:a16="http://schemas.microsoft.com/office/drawing/2014/main" id="{C16C505A-371F-3F8B-5E99-A8B00CE15688}"/>
              </a:ext>
            </a:extLst>
          </p:cNvPr>
          <p:cNvSpPr txBox="1"/>
          <p:nvPr/>
        </p:nvSpPr>
        <p:spPr>
          <a:xfrm>
            <a:off x="6349721" y="3690256"/>
            <a:ext cx="5004079" cy="1847088"/>
          </a:xfrm>
          <a:prstGeom prst="rect">
            <a:avLst/>
          </a:prstGeom>
          <a:solidFill>
            <a:schemeClr val="bg1"/>
          </a:solidFill>
        </p:spPr>
        <p:txBody>
          <a:bodyPr wrap="square" rtlCol="0">
            <a:spAutoFit/>
          </a:bodyPr>
          <a:lstStyle/>
          <a:p>
            <a:r>
              <a:rPr lang="en-US" sz="1600" b="1" dirty="0">
                <a:latin typeface="Cascadia Code" panose="020B0609020000020004" pitchFamily="49" charset="0"/>
              </a:rPr>
              <a:t>@ Read button state</a:t>
            </a:r>
          </a:p>
          <a:p>
            <a:r>
              <a:rPr lang="en-US" b="0" dirty="0">
                <a:solidFill>
                  <a:srgbClr val="C0BAB1"/>
                </a:solidFill>
                <a:effectLst/>
                <a:latin typeface="Cascadia Code" panose="020B0609020000020004" pitchFamily="49" charset="0"/>
              </a:rPr>
              <a:t>    </a:t>
            </a:r>
            <a:r>
              <a:rPr lang="en-US" sz="1600" dirty="0">
                <a:latin typeface="Cascadia Code" panose="020B0609020000020004" pitchFamily="49" charset="0"/>
              </a:rPr>
              <a:t>ldr</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r1</a:t>
            </a:r>
            <a:r>
              <a:rPr lang="en-US" b="0" dirty="0">
                <a:solidFill>
                  <a:srgbClr val="C0BAB1"/>
                </a:solidFill>
                <a:effectLst/>
                <a:latin typeface="Cascadia Code" panose="020B0609020000020004" pitchFamily="49" charset="0"/>
              </a:rPr>
              <a:t>, </a:t>
            </a:r>
            <a:r>
              <a:rPr lang="en-US" sz="1600" dirty="0">
                <a:latin typeface="Cascadia Code" panose="020B0609020000020004" pitchFamily="49" charset="0"/>
              </a:rPr>
              <a:t>=din31_0_reg</a:t>
            </a:r>
          </a:p>
          <a:p>
            <a:r>
              <a:rPr lang="en-US" b="0" dirty="0">
                <a:solidFill>
                  <a:srgbClr val="C0BAB1"/>
                </a:solidFill>
                <a:effectLst/>
                <a:latin typeface="Cascadia Code" panose="020B0609020000020004" pitchFamily="49" charset="0"/>
              </a:rPr>
              <a:t>    </a:t>
            </a:r>
            <a:r>
              <a:rPr lang="en-US" sz="1600" dirty="0">
                <a:latin typeface="Cascadia Code" panose="020B0609020000020004" pitchFamily="49" charset="0"/>
              </a:rPr>
              <a:t>ldr</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r0</a:t>
            </a:r>
            <a:r>
              <a:rPr lang="en-US" b="0" dirty="0">
                <a:solidFill>
                  <a:srgbClr val="C0BAB1"/>
                </a:solidFill>
                <a:effectLst/>
                <a:latin typeface="Cascadia Code" panose="020B0609020000020004" pitchFamily="49" charset="0"/>
              </a:rPr>
              <a:t>, [</a:t>
            </a:r>
            <a:r>
              <a:rPr lang="en-US" b="0" dirty="0">
                <a:solidFill>
                  <a:srgbClr val="168AAD"/>
                </a:solidFill>
                <a:effectLst/>
                <a:latin typeface="Cascadia Code" panose="020B0609020000020004" pitchFamily="49" charset="0"/>
              </a:rPr>
              <a:t>r1</a:t>
            </a:r>
            <a:r>
              <a:rPr lang="en-US" b="0" dirty="0">
                <a:solidFill>
                  <a:srgbClr val="C0BAB1"/>
                </a:solidFill>
                <a:effectLst/>
                <a:latin typeface="Cascadia Code" panose="020B0609020000020004" pitchFamily="49" charset="0"/>
              </a:rPr>
              <a:t>]</a:t>
            </a:r>
          </a:p>
          <a:p>
            <a:endParaRPr lang="en-US" dirty="0"/>
          </a:p>
          <a:p>
            <a:endParaRPr lang="en-US" dirty="0"/>
          </a:p>
          <a:p>
            <a:endParaRPr lang="en-US" dirty="0"/>
          </a:p>
        </p:txBody>
      </p:sp>
    </p:spTree>
    <p:extLst>
      <p:ext uri="{BB962C8B-B14F-4D97-AF65-F5344CB8AC3E}">
        <p14:creationId xmlns:p14="http://schemas.microsoft.com/office/powerpoint/2010/main" val="156034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FB21-C6B8-4CE3-2EA1-DC71F18DDC3D}"/>
              </a:ext>
            </a:extLst>
          </p:cNvPr>
          <p:cNvSpPr>
            <a:spLocks noGrp="1"/>
          </p:cNvSpPr>
          <p:nvPr>
            <p:ph type="title"/>
          </p:nvPr>
        </p:nvSpPr>
        <p:spPr/>
        <p:txBody>
          <a:bodyPr/>
          <a:lstStyle/>
          <a:p>
            <a:r>
              <a:rPr lang="en-US" dirty="0"/>
              <a:t>To define a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constant…</a:t>
            </a:r>
          </a:p>
        </p:txBody>
      </p:sp>
      <p:sp>
        <p:nvSpPr>
          <p:cNvPr id="7" name="Content Placeholder 6">
            <a:extLst>
              <a:ext uri="{FF2B5EF4-FFF2-40B4-BE49-F238E27FC236}">
                <a16:creationId xmlns:a16="http://schemas.microsoft.com/office/drawing/2014/main" id="{CE35B03E-56CD-7FFB-B58C-1027FC556742}"/>
              </a:ext>
            </a:extLst>
          </p:cNvPr>
          <p:cNvSpPr>
            <a:spLocks noGrp="1"/>
          </p:cNvSpPr>
          <p:nvPr>
            <p:ph idx="1"/>
          </p:nvPr>
        </p:nvSpPr>
        <p:spPr/>
        <p:txBody>
          <a:bodyPr/>
          <a:lstStyle/>
          <a:p>
            <a:r>
              <a:rPr lang="en-US" dirty="0"/>
              <a:t>Magic numbers are any numbers in your code that can not be easily understood from their surrounding context.</a:t>
            </a:r>
          </a:p>
          <a:p>
            <a:r>
              <a:rPr lang="en-US" dirty="0"/>
              <a:t>This is horrible for readability and is considered unprofessional.</a:t>
            </a:r>
          </a:p>
          <a:p>
            <a:r>
              <a:rPr lang="en-US" dirty="0"/>
              <a:t>Use constants instead.</a:t>
            </a:r>
          </a:p>
        </p:txBody>
      </p:sp>
      <p:sp>
        <p:nvSpPr>
          <p:cNvPr id="4" name="Footer Placeholder 3">
            <a:extLst>
              <a:ext uri="{FF2B5EF4-FFF2-40B4-BE49-F238E27FC236}">
                <a16:creationId xmlns:a16="http://schemas.microsoft.com/office/drawing/2014/main" id="{E0C653F5-2A6D-014F-6DD3-D2512B2443FB}"/>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B5265CEB-1CEE-85FC-CEC2-095A8AD613F2}"/>
              </a:ext>
            </a:extLst>
          </p:cNvPr>
          <p:cNvSpPr>
            <a:spLocks noGrp="1"/>
          </p:cNvSpPr>
          <p:nvPr>
            <p:ph type="sldNum" sz="quarter" idx="12"/>
          </p:nvPr>
        </p:nvSpPr>
        <p:spPr/>
        <p:txBody>
          <a:bodyPr/>
          <a:lstStyle/>
          <a:p>
            <a:fld id="{2FEB4479-D22B-484D-8CD5-C4BFA81D8A5B}" type="slidenum">
              <a:rPr lang="en-US" smtClean="0"/>
              <a:pPr/>
              <a:t>26</a:t>
            </a:fld>
            <a:endParaRPr lang="en-US" dirty="0"/>
          </a:p>
        </p:txBody>
      </p:sp>
      <p:sp>
        <p:nvSpPr>
          <p:cNvPr id="6" name="TextBox 5">
            <a:extLst>
              <a:ext uri="{FF2B5EF4-FFF2-40B4-BE49-F238E27FC236}">
                <a16:creationId xmlns:a16="http://schemas.microsoft.com/office/drawing/2014/main" id="{B5F0ECD0-F082-BF93-C7C0-424399FF2F8C}"/>
              </a:ext>
            </a:extLst>
          </p:cNvPr>
          <p:cNvSpPr txBox="1"/>
          <p:nvPr/>
        </p:nvSpPr>
        <p:spPr>
          <a:xfrm>
            <a:off x="3593960" y="4011613"/>
            <a:ext cx="5004079" cy="1477328"/>
          </a:xfrm>
          <a:prstGeom prst="rect">
            <a:avLst/>
          </a:prstGeom>
          <a:solidFill>
            <a:schemeClr val="bg1"/>
          </a:solidFill>
        </p:spPr>
        <p:txBody>
          <a:bodyPr wrap="square" rtlCol="0">
            <a:spAutoFit/>
          </a:bodyPr>
          <a:lstStyle/>
          <a:p>
            <a:pPr algn="ctr"/>
            <a:r>
              <a:rPr lang="en-US" dirty="0">
                <a:solidFill>
                  <a:srgbClr val="FF0000"/>
                </a:solidFill>
                <a:latin typeface="Consolas" panose="020B0609020204030204" pitchFamily="49" charset="0"/>
              </a:rPr>
              <a:t>.equ </a:t>
            </a:r>
            <a:r>
              <a:rPr lang="en-US" dirty="0">
                <a:solidFill>
                  <a:srgbClr val="0070C0"/>
                </a:solidFill>
                <a:latin typeface="Consolas" panose="020B0609020204030204" pitchFamily="49" charset="0"/>
              </a:rPr>
              <a:t>constant_name, </a:t>
            </a:r>
            <a:r>
              <a:rPr lang="en-US" dirty="0">
                <a:solidFill>
                  <a:srgbClr val="00B050"/>
                </a:solidFill>
                <a:latin typeface="Consolas" panose="020B0609020204030204" pitchFamily="49" charset="0"/>
              </a:rPr>
              <a:t>value</a:t>
            </a:r>
          </a:p>
          <a:p>
            <a:endParaRPr lang="en-US" dirty="0">
              <a:latin typeface="Consolas" panose="020B0609020204030204" pitchFamily="49" charset="0"/>
            </a:endParaRPr>
          </a:p>
          <a:p>
            <a:pPr algn="l"/>
            <a:r>
              <a:rPr lang="it-IT" sz="1800" dirty="0">
                <a:latin typeface="Consolas" panose="020B0609020204030204" pitchFamily="49" charset="0"/>
              </a:rPr>
              <a:t>.equ base_addr, 0x4322A00</a:t>
            </a:r>
          </a:p>
          <a:p>
            <a:pPr algn="l"/>
            <a:r>
              <a:rPr lang="it-IT" dirty="0">
                <a:latin typeface="Consolas" panose="020B0609020204030204" pitchFamily="49" charset="0"/>
              </a:rPr>
              <a:t>.equ offset, 0xc</a:t>
            </a:r>
            <a:endParaRPr lang="it-IT" sz="1800" dirty="0">
              <a:latin typeface="Consolas" panose="020B0609020204030204" pitchFamily="49" charset="0"/>
            </a:endParaRPr>
          </a:p>
          <a:p>
            <a:pPr algn="l"/>
            <a:r>
              <a:rPr lang="en-US" sz="1800" dirty="0">
                <a:latin typeface="Consolas" panose="020B0609020204030204" pitchFamily="49" charset="0"/>
              </a:rPr>
              <a:t>.equ physical_addr, </a:t>
            </a:r>
            <a:r>
              <a:rPr lang="en-US" sz="1800" dirty="0" err="1">
                <a:latin typeface="Consolas" panose="020B0609020204030204" pitchFamily="49" charset="0"/>
              </a:rPr>
              <a:t>base_addr</a:t>
            </a:r>
            <a:r>
              <a:rPr lang="en-US" sz="1800" dirty="0">
                <a:latin typeface="Consolas" panose="020B0609020204030204" pitchFamily="49" charset="0"/>
              </a:rPr>
              <a:t> + offset</a:t>
            </a:r>
            <a:endParaRPr lang="en-US" dirty="0"/>
          </a:p>
        </p:txBody>
      </p:sp>
    </p:spTree>
    <p:extLst>
      <p:ext uri="{BB962C8B-B14F-4D97-AF65-F5344CB8AC3E}">
        <p14:creationId xmlns:p14="http://schemas.microsoft.com/office/powerpoint/2010/main" val="260951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111EE-E046-F211-B946-E85E5CC10262}"/>
              </a:ext>
            </a:extLst>
          </p:cNvPr>
          <p:cNvSpPr>
            <a:spLocks noGrp="1"/>
          </p:cNvSpPr>
          <p:nvPr>
            <p:ph type="title"/>
          </p:nvPr>
        </p:nvSpPr>
        <p:spPr/>
        <p:txBody>
          <a:bodyPr/>
          <a:lstStyle/>
          <a:p>
            <a:r>
              <a:rPr lang="en-US" dirty="0"/>
              <a:t>Are we missing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something?</a:t>
            </a:r>
          </a:p>
        </p:txBody>
      </p:sp>
      <p:sp>
        <p:nvSpPr>
          <p:cNvPr id="3" name="Content Placeholder 2">
            <a:extLst>
              <a:ext uri="{FF2B5EF4-FFF2-40B4-BE49-F238E27FC236}">
                <a16:creationId xmlns:a16="http://schemas.microsoft.com/office/drawing/2014/main" id="{813DC36F-DCB3-CEE5-DDE5-D07FD279CA2B}"/>
              </a:ext>
            </a:extLst>
          </p:cNvPr>
          <p:cNvSpPr>
            <a:spLocks noGrp="1"/>
          </p:cNvSpPr>
          <p:nvPr>
            <p:ph idx="1"/>
          </p:nvPr>
        </p:nvSpPr>
        <p:spPr/>
        <p:txBody>
          <a:bodyPr/>
          <a:lstStyle/>
          <a:p>
            <a:r>
              <a:rPr lang="en-US" dirty="0"/>
              <a:t>You have correctly coded the program in assembly.</a:t>
            </a:r>
          </a:p>
          <a:p>
            <a:r>
              <a:rPr lang="en-US" dirty="0"/>
              <a:t>You have successfully flashed the program onto the CC1350.</a:t>
            </a:r>
          </a:p>
          <a:p>
            <a:r>
              <a:rPr lang="en-US" dirty="0"/>
              <a:t>0 Errors 0 Warnings.</a:t>
            </a:r>
          </a:p>
          <a:p>
            <a:r>
              <a:rPr lang="en-US" dirty="0"/>
              <a:t>But nothing is working. The LEDs are not responding to our button presses.</a:t>
            </a:r>
          </a:p>
          <a:p>
            <a:r>
              <a:rPr lang="en-US" dirty="0"/>
              <a:t>What have we done wrong?</a:t>
            </a:r>
          </a:p>
        </p:txBody>
      </p:sp>
      <p:sp>
        <p:nvSpPr>
          <p:cNvPr id="4" name="Footer Placeholder 3">
            <a:extLst>
              <a:ext uri="{FF2B5EF4-FFF2-40B4-BE49-F238E27FC236}">
                <a16:creationId xmlns:a16="http://schemas.microsoft.com/office/drawing/2014/main" id="{3B341413-A34C-888D-094E-F344A6D10E34}"/>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0D04EF25-8142-EDC2-FEC4-09F0A26B2C4E}"/>
              </a:ext>
            </a:extLst>
          </p:cNvPr>
          <p:cNvSpPr>
            <a:spLocks noGrp="1"/>
          </p:cNvSpPr>
          <p:nvPr>
            <p:ph type="sldNum" sz="quarter" idx="12"/>
          </p:nvPr>
        </p:nvSpPr>
        <p:spPr/>
        <p:txBody>
          <a:bodyPr/>
          <a:lstStyle/>
          <a:p>
            <a:fld id="{2FEB4479-D22B-484D-8CD5-C4BFA81D8A5B}" type="slidenum">
              <a:rPr lang="en-US" smtClean="0"/>
              <a:pPr/>
              <a:t>27</a:t>
            </a:fld>
            <a:endParaRPr lang="en-US" dirty="0"/>
          </a:p>
        </p:txBody>
      </p:sp>
    </p:spTree>
    <p:extLst>
      <p:ext uri="{BB962C8B-B14F-4D97-AF65-F5344CB8AC3E}">
        <p14:creationId xmlns:p14="http://schemas.microsoft.com/office/powerpoint/2010/main" val="428582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A2FF8-CA15-1839-DE50-804B6C20B2FB}"/>
              </a:ext>
            </a:extLst>
          </p:cNvPr>
          <p:cNvSpPr>
            <a:spLocks noGrp="1"/>
          </p:cNvSpPr>
          <p:nvPr>
            <p:ph type="title"/>
          </p:nvPr>
        </p:nvSpPr>
        <p:spPr/>
        <p:txBody>
          <a:bodyPr/>
          <a:lstStyle/>
          <a:p>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Initializations</a:t>
            </a:r>
          </a:p>
        </p:txBody>
      </p:sp>
      <p:sp>
        <p:nvSpPr>
          <p:cNvPr id="3" name="Content Placeholder 2">
            <a:extLst>
              <a:ext uri="{FF2B5EF4-FFF2-40B4-BE49-F238E27FC236}">
                <a16:creationId xmlns:a16="http://schemas.microsoft.com/office/drawing/2014/main" id="{D962A2A5-1D1B-D405-FA82-0ADDA790AB8E}"/>
              </a:ext>
            </a:extLst>
          </p:cNvPr>
          <p:cNvSpPr>
            <a:spLocks noGrp="1"/>
          </p:cNvSpPr>
          <p:nvPr>
            <p:ph idx="1"/>
          </p:nvPr>
        </p:nvSpPr>
        <p:spPr/>
        <p:txBody>
          <a:bodyPr/>
          <a:lstStyle/>
          <a:p>
            <a:r>
              <a:rPr lang="en-US" dirty="0"/>
              <a:t>Not everything is powered on at startup.</a:t>
            </a:r>
          </a:p>
          <a:p>
            <a:r>
              <a:rPr lang="en-US" dirty="0"/>
              <a:t>Some peripherals may be powered on, but it’s clock is inactive at startup.</a:t>
            </a:r>
          </a:p>
          <a:p>
            <a:r>
              <a:rPr lang="en-US" dirty="0"/>
              <a:t>All of these are common power saving techniques:</a:t>
            </a:r>
          </a:p>
          <a:p>
            <a:pPr lvl="1"/>
            <a:r>
              <a:rPr lang="en-US" dirty="0"/>
              <a:t>Power on only what you need, power off what you don’t.</a:t>
            </a:r>
          </a:p>
          <a:p>
            <a:r>
              <a:rPr lang="en-US" dirty="0"/>
              <a:t>We need to power up these peripherals. This is the first thing you should do.</a:t>
            </a:r>
          </a:p>
        </p:txBody>
      </p:sp>
      <p:sp>
        <p:nvSpPr>
          <p:cNvPr id="4" name="Footer Placeholder 3">
            <a:extLst>
              <a:ext uri="{FF2B5EF4-FFF2-40B4-BE49-F238E27FC236}">
                <a16:creationId xmlns:a16="http://schemas.microsoft.com/office/drawing/2014/main" id="{3C342270-88F7-4863-C5EA-752D64E97FD8}"/>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53024D32-8244-57F2-439A-006CD364FE0B}"/>
              </a:ext>
            </a:extLst>
          </p:cNvPr>
          <p:cNvSpPr>
            <a:spLocks noGrp="1"/>
          </p:cNvSpPr>
          <p:nvPr>
            <p:ph type="sldNum" sz="quarter" idx="12"/>
          </p:nvPr>
        </p:nvSpPr>
        <p:spPr/>
        <p:txBody>
          <a:bodyPr/>
          <a:lstStyle/>
          <a:p>
            <a:fld id="{2FEB4479-D22B-484D-8CD5-C4BFA81D8A5B}" type="slidenum">
              <a:rPr lang="en-US" smtClean="0"/>
              <a:pPr/>
              <a:t>28</a:t>
            </a:fld>
            <a:endParaRPr lang="en-US" dirty="0"/>
          </a:p>
        </p:txBody>
      </p:sp>
    </p:spTree>
    <p:extLst>
      <p:ext uri="{BB962C8B-B14F-4D97-AF65-F5344CB8AC3E}">
        <p14:creationId xmlns:p14="http://schemas.microsoft.com/office/powerpoint/2010/main" val="67628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122B-1487-0A53-4364-EF1472BB3AA0}"/>
              </a:ext>
            </a:extLst>
          </p:cNvPr>
          <p:cNvSpPr>
            <a:spLocks noGrp="1"/>
          </p:cNvSpPr>
          <p:nvPr>
            <p:ph type="title"/>
          </p:nvPr>
        </p:nvSpPr>
        <p:spPr/>
        <p:txBody>
          <a:bodyPr/>
          <a:lstStyle/>
          <a:p>
            <a:r>
              <a:rPr lang="en-US" dirty="0"/>
              <a:t>Will it work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now?</a:t>
            </a:r>
          </a:p>
        </p:txBody>
      </p:sp>
      <p:sp>
        <p:nvSpPr>
          <p:cNvPr id="3" name="Content Placeholder 2">
            <a:extLst>
              <a:ext uri="{FF2B5EF4-FFF2-40B4-BE49-F238E27FC236}">
                <a16:creationId xmlns:a16="http://schemas.microsoft.com/office/drawing/2014/main" id="{B78DCD77-7944-80F0-199B-40BF48F538F0}"/>
              </a:ext>
            </a:extLst>
          </p:cNvPr>
          <p:cNvSpPr>
            <a:spLocks noGrp="1"/>
          </p:cNvSpPr>
          <p:nvPr>
            <p:ph idx="1"/>
          </p:nvPr>
        </p:nvSpPr>
        <p:spPr/>
        <p:txBody>
          <a:bodyPr/>
          <a:lstStyle/>
          <a:p>
            <a:r>
              <a:rPr lang="en-US" dirty="0"/>
              <a:t>The code will work, but it will work in an inconsistent manner.</a:t>
            </a:r>
          </a:p>
          <a:p>
            <a:pPr lvl="1"/>
            <a:r>
              <a:rPr lang="en-US" dirty="0"/>
              <a:t>Works once, doesn’t work the next two presses, etc.…</a:t>
            </a:r>
          </a:p>
          <a:p>
            <a:r>
              <a:rPr lang="en-US" dirty="0"/>
              <a:t>In this case, our inputs are nothing but suggestions to the hardware.</a:t>
            </a:r>
          </a:p>
          <a:p>
            <a:r>
              <a:rPr lang="en-US" dirty="0"/>
              <a:t>Why is that?</a:t>
            </a:r>
          </a:p>
        </p:txBody>
      </p:sp>
      <p:sp>
        <p:nvSpPr>
          <p:cNvPr id="4" name="Footer Placeholder 3">
            <a:extLst>
              <a:ext uri="{FF2B5EF4-FFF2-40B4-BE49-F238E27FC236}">
                <a16:creationId xmlns:a16="http://schemas.microsoft.com/office/drawing/2014/main" id="{F28AE915-79A8-B61E-A5A1-3A60911E377E}"/>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19967303-9F69-788D-027E-11980FBFC157}"/>
              </a:ext>
            </a:extLst>
          </p:cNvPr>
          <p:cNvSpPr>
            <a:spLocks noGrp="1"/>
          </p:cNvSpPr>
          <p:nvPr>
            <p:ph type="sldNum" sz="quarter" idx="12"/>
          </p:nvPr>
        </p:nvSpPr>
        <p:spPr/>
        <p:txBody>
          <a:bodyPr/>
          <a:lstStyle/>
          <a:p>
            <a:fld id="{2FEB4479-D22B-484D-8CD5-C4BFA81D8A5B}" type="slidenum">
              <a:rPr lang="en-US" smtClean="0"/>
              <a:pPr/>
              <a:t>29</a:t>
            </a:fld>
            <a:endParaRPr lang="en-US" dirty="0"/>
          </a:p>
        </p:txBody>
      </p:sp>
    </p:spTree>
    <p:extLst>
      <p:ext uri="{BB962C8B-B14F-4D97-AF65-F5344CB8AC3E}">
        <p14:creationId xmlns:p14="http://schemas.microsoft.com/office/powerpoint/2010/main" val="279489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0A19F7A-A7C8-4A16-596A-2573832B994A}"/>
              </a:ext>
            </a:extLst>
          </p:cNvPr>
          <p:cNvSpPr>
            <a:spLocks noGrp="1"/>
          </p:cNvSpPr>
          <p:nvPr>
            <p:ph type="title"/>
          </p:nvPr>
        </p:nvSpPr>
        <p:spPr/>
        <p:txBody>
          <a:bodyPr/>
          <a:lstStyle/>
          <a:p>
            <a:r>
              <a:rPr lang="en-US" dirty="0"/>
              <a:t>What is this </a:t>
            </a:r>
            <a:r>
              <a:rPr lang="en-US" i="1" dirty="0">
                <a:solidFill>
                  <a:srgbClr val="FF0000"/>
                </a:solidFill>
                <a:latin typeface="Cascadia Code PL Light" panose="020B0609020000020004" pitchFamily="49" charset="0"/>
              </a:rPr>
              <a:t>board?</a:t>
            </a:r>
          </a:p>
        </p:txBody>
      </p:sp>
      <p:sp>
        <p:nvSpPr>
          <p:cNvPr id="4" name="Footer Placeholder 3">
            <a:extLst>
              <a:ext uri="{FF2B5EF4-FFF2-40B4-BE49-F238E27FC236}">
                <a16:creationId xmlns:a16="http://schemas.microsoft.com/office/drawing/2014/main" id="{29BBD3DD-24B1-F408-C805-88C141891945}"/>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E0171620-6DEF-F59D-BED2-D2D34654F235}"/>
              </a:ext>
            </a:extLst>
          </p:cNvPr>
          <p:cNvSpPr>
            <a:spLocks noGrp="1"/>
          </p:cNvSpPr>
          <p:nvPr>
            <p:ph type="sldNum" sz="quarter" idx="12"/>
          </p:nvPr>
        </p:nvSpPr>
        <p:spPr/>
        <p:txBody>
          <a:bodyPr/>
          <a:lstStyle/>
          <a:p>
            <a:fld id="{2FEB4479-D22B-484D-8CD5-C4BFA81D8A5B}" type="slidenum">
              <a:rPr lang="en-US" smtClean="0"/>
              <a:pPr/>
              <a:t>3</a:t>
            </a:fld>
            <a:endParaRPr lang="en-US" dirty="0"/>
          </a:p>
        </p:txBody>
      </p:sp>
    </p:spTree>
    <p:extLst>
      <p:ext uri="{BB962C8B-B14F-4D97-AF65-F5344CB8AC3E}">
        <p14:creationId xmlns:p14="http://schemas.microsoft.com/office/powerpoint/2010/main" val="386819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3C5C3-798F-DEB4-864A-89122DFFD824}"/>
              </a:ext>
            </a:extLst>
          </p:cNvPr>
          <p:cNvSpPr>
            <a:spLocks noGrp="1"/>
          </p:cNvSpPr>
          <p:nvPr>
            <p:ph type="title"/>
          </p:nvPr>
        </p:nvSpPr>
        <p:spPr/>
        <p:txBody>
          <a:bodyPr/>
          <a:lstStyle/>
          <a:p>
            <a:r>
              <a:rPr lang="en-US" dirty="0"/>
              <a:t>How switches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work</a:t>
            </a:r>
          </a:p>
        </p:txBody>
      </p:sp>
      <p:sp>
        <p:nvSpPr>
          <p:cNvPr id="4" name="Footer Placeholder 3">
            <a:extLst>
              <a:ext uri="{FF2B5EF4-FFF2-40B4-BE49-F238E27FC236}">
                <a16:creationId xmlns:a16="http://schemas.microsoft.com/office/drawing/2014/main" id="{E3BBB210-FA47-5120-576C-2C72ABBF4668}"/>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3BA77FD6-896C-A4CC-482F-9C2EADC86837}"/>
              </a:ext>
            </a:extLst>
          </p:cNvPr>
          <p:cNvSpPr>
            <a:spLocks noGrp="1"/>
          </p:cNvSpPr>
          <p:nvPr>
            <p:ph type="sldNum" sz="quarter" idx="12"/>
          </p:nvPr>
        </p:nvSpPr>
        <p:spPr/>
        <p:txBody>
          <a:bodyPr/>
          <a:lstStyle/>
          <a:p>
            <a:fld id="{2FEB4479-D22B-484D-8CD5-C4BFA81D8A5B}" type="slidenum">
              <a:rPr lang="en-US" smtClean="0"/>
              <a:pPr/>
              <a:t>30</a:t>
            </a:fld>
            <a:endParaRPr lang="en-US" dirty="0"/>
          </a:p>
        </p:txBody>
      </p:sp>
      <p:pic>
        <p:nvPicPr>
          <p:cNvPr id="7" name="Picture 6">
            <a:extLst>
              <a:ext uri="{FF2B5EF4-FFF2-40B4-BE49-F238E27FC236}">
                <a16:creationId xmlns:a16="http://schemas.microsoft.com/office/drawing/2014/main" id="{12780DF3-76EB-1CCF-AE9A-F49B5DFF9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108" y="1443038"/>
            <a:ext cx="8351784" cy="4424362"/>
          </a:xfrm>
          <a:prstGeom prst="rect">
            <a:avLst/>
          </a:prstGeom>
        </p:spPr>
      </p:pic>
      <p:sp>
        <p:nvSpPr>
          <p:cNvPr id="8" name="Rectangle 7">
            <a:extLst>
              <a:ext uri="{FF2B5EF4-FFF2-40B4-BE49-F238E27FC236}">
                <a16:creationId xmlns:a16="http://schemas.microsoft.com/office/drawing/2014/main" id="{7A6BEE9B-1B67-013A-80DC-7BE088DB5A5B}"/>
              </a:ext>
            </a:extLst>
          </p:cNvPr>
          <p:cNvSpPr/>
          <p:nvPr/>
        </p:nvSpPr>
        <p:spPr>
          <a:xfrm>
            <a:off x="5305425" y="2886074"/>
            <a:ext cx="2486025" cy="263842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CA33A31-0973-C335-AEF9-E149CCFFD625}"/>
              </a:ext>
            </a:extLst>
          </p:cNvPr>
          <p:cNvSpPr/>
          <p:nvPr/>
        </p:nvSpPr>
        <p:spPr>
          <a:xfrm>
            <a:off x="5507420" y="1535113"/>
            <a:ext cx="2486025" cy="135096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4E104E-4AAC-D78D-AFC2-B5D773C2FC4F}"/>
              </a:ext>
            </a:extLst>
          </p:cNvPr>
          <p:cNvSpPr/>
          <p:nvPr/>
        </p:nvSpPr>
        <p:spPr>
          <a:xfrm>
            <a:off x="7783076" y="3552824"/>
            <a:ext cx="2486025" cy="4111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E76C6D-AB8D-2845-0B14-ED1401525689}"/>
              </a:ext>
            </a:extLst>
          </p:cNvPr>
          <p:cNvSpPr/>
          <p:nvPr/>
        </p:nvSpPr>
        <p:spPr>
          <a:xfrm>
            <a:off x="7886865" y="2201863"/>
            <a:ext cx="2190586" cy="135096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9975998-28F9-BEDB-762B-EDC91300751E}"/>
              </a:ext>
            </a:extLst>
          </p:cNvPr>
          <p:cNvSpPr/>
          <p:nvPr/>
        </p:nvSpPr>
        <p:spPr>
          <a:xfrm>
            <a:off x="7886865" y="4857750"/>
            <a:ext cx="333210" cy="238125"/>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01795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grpId="0" nodeType="afterEffect">
                                  <p:stCondLst>
                                    <p:cond delay="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childTnLst>
                          </p:cTn>
                        </p:par>
                        <p:par>
                          <p:cTn id="17" fill="hold">
                            <p:stCondLst>
                              <p:cond delay="500"/>
                            </p:stCondLst>
                            <p:childTnLst>
                              <p:par>
                                <p:cTn id="18" presetID="22" presetClass="exit" presetSubtype="8" fill="hold" grpId="0" nodeType="afterEffect">
                                  <p:stCondLst>
                                    <p:cond delay="0"/>
                                  </p:stCondLst>
                                  <p:childTnLst>
                                    <p:animEffect transition="out" filter="wipe(left)">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67BB5-39FF-E871-5E12-FDF952B359C7}"/>
              </a:ext>
            </a:extLst>
          </p:cNvPr>
          <p:cNvSpPr>
            <a:spLocks noGrp="1"/>
          </p:cNvSpPr>
          <p:nvPr>
            <p:ph type="title"/>
          </p:nvPr>
        </p:nvSpPr>
        <p:spPr/>
        <p:txBody>
          <a:bodyPr/>
          <a:lstStyle/>
          <a:p>
            <a:r>
              <a:rPr lang="en-US" dirty="0"/>
              <a:t>Switch </a:t>
            </a:r>
            <a:r>
              <a:rPr lang="en-US" dirty="0">
                <a:solidFill>
                  <a:srgbClr val="00B0F0"/>
                </a:solidFill>
              </a:rPr>
              <a:t>debouncing</a:t>
            </a:r>
          </a:p>
        </p:txBody>
      </p:sp>
      <p:sp>
        <p:nvSpPr>
          <p:cNvPr id="3" name="Content Placeholder 2">
            <a:extLst>
              <a:ext uri="{FF2B5EF4-FFF2-40B4-BE49-F238E27FC236}">
                <a16:creationId xmlns:a16="http://schemas.microsoft.com/office/drawing/2014/main" id="{06106B64-C72F-7C59-8095-A98DAEBE4B48}"/>
              </a:ext>
            </a:extLst>
          </p:cNvPr>
          <p:cNvSpPr>
            <a:spLocks noGrp="1"/>
          </p:cNvSpPr>
          <p:nvPr>
            <p:ph idx="1"/>
          </p:nvPr>
        </p:nvSpPr>
        <p:spPr/>
        <p:txBody>
          <a:bodyPr/>
          <a:lstStyle/>
          <a:p>
            <a:r>
              <a:rPr lang="en-US" dirty="0"/>
              <a:t>The switch bounces from </a:t>
            </a:r>
            <a:r>
              <a:rPr lang="en-US" b="1" dirty="0"/>
              <a:t>GND</a:t>
            </a:r>
            <a:r>
              <a:rPr lang="en-US" dirty="0"/>
              <a:t> to </a:t>
            </a:r>
            <a:r>
              <a:rPr lang="en-US" b="1" dirty="0"/>
              <a:t>VDD</a:t>
            </a:r>
            <a:r>
              <a:rPr lang="en-US" dirty="0"/>
              <a:t>.</a:t>
            </a:r>
          </a:p>
          <a:p>
            <a:pPr lvl="1"/>
            <a:r>
              <a:rPr lang="en-US" dirty="0"/>
              <a:t>This is equivalent to a </a:t>
            </a:r>
            <a:r>
              <a:rPr lang="en-US" i="1" dirty="0"/>
              <a:t>random amount </a:t>
            </a:r>
            <a:r>
              <a:rPr lang="en-US" dirty="0"/>
              <a:t>of presses per single “human” press.</a:t>
            </a:r>
          </a:p>
          <a:p>
            <a:pPr lvl="1"/>
            <a:r>
              <a:rPr lang="en-US" dirty="0"/>
              <a:t>Not reliable and unpredictable. This is a problem we need to solve.</a:t>
            </a:r>
          </a:p>
          <a:p>
            <a:r>
              <a:rPr lang="en-US" dirty="0"/>
              <a:t>A number of methods exist to debounce a switch.</a:t>
            </a:r>
          </a:p>
          <a:p>
            <a:pPr lvl="1"/>
            <a:r>
              <a:rPr lang="en-US" dirty="0"/>
              <a:t>Hardware solutions.</a:t>
            </a:r>
          </a:p>
          <a:p>
            <a:pPr lvl="1"/>
            <a:r>
              <a:rPr lang="en-US" dirty="0"/>
              <a:t>Software solutions.</a:t>
            </a:r>
          </a:p>
          <a:p>
            <a:r>
              <a:rPr lang="en-US" dirty="0"/>
              <a:t>Each solution has its own set of pros and cons.</a:t>
            </a:r>
          </a:p>
          <a:p>
            <a:r>
              <a:rPr lang="en-US" dirty="0"/>
              <a:t>We will be using a delay loop to wait out the	 part of this signal.</a:t>
            </a:r>
          </a:p>
          <a:p>
            <a:pPr lvl="1"/>
            <a:endParaRPr lang="en-US" dirty="0"/>
          </a:p>
        </p:txBody>
      </p:sp>
      <p:sp>
        <p:nvSpPr>
          <p:cNvPr id="4" name="Footer Placeholder 3">
            <a:extLst>
              <a:ext uri="{FF2B5EF4-FFF2-40B4-BE49-F238E27FC236}">
                <a16:creationId xmlns:a16="http://schemas.microsoft.com/office/drawing/2014/main" id="{F88BFE2C-A4FD-7CBB-94BC-82EB0DE86211}"/>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EE2F25D6-4F1F-CAEF-F87E-1C8EA01786E1}"/>
              </a:ext>
            </a:extLst>
          </p:cNvPr>
          <p:cNvSpPr>
            <a:spLocks noGrp="1"/>
          </p:cNvSpPr>
          <p:nvPr>
            <p:ph type="sldNum" sz="quarter" idx="12"/>
          </p:nvPr>
        </p:nvSpPr>
        <p:spPr/>
        <p:txBody>
          <a:bodyPr/>
          <a:lstStyle/>
          <a:p>
            <a:fld id="{2FEB4479-D22B-484D-8CD5-C4BFA81D8A5B}" type="slidenum">
              <a:rPr lang="en-US" smtClean="0"/>
              <a:pPr/>
              <a:t>31</a:t>
            </a:fld>
            <a:endParaRPr lang="en-US" dirty="0"/>
          </a:p>
        </p:txBody>
      </p:sp>
      <p:pic>
        <p:nvPicPr>
          <p:cNvPr id="7" name="Picture 6">
            <a:extLst>
              <a:ext uri="{FF2B5EF4-FFF2-40B4-BE49-F238E27FC236}">
                <a16:creationId xmlns:a16="http://schemas.microsoft.com/office/drawing/2014/main" id="{680E0D01-DF6E-C222-AF57-8CF5352B1CBE}"/>
              </a:ext>
            </a:extLst>
          </p:cNvPr>
          <p:cNvPicPr>
            <a:picLocks noChangeAspect="1"/>
          </p:cNvPicPr>
          <p:nvPr/>
        </p:nvPicPr>
        <p:blipFill>
          <a:blip r:embed="rId2"/>
          <a:stretch>
            <a:fillRect/>
          </a:stretch>
        </p:blipFill>
        <p:spPr>
          <a:xfrm>
            <a:off x="7456098" y="4795676"/>
            <a:ext cx="630627" cy="980654"/>
          </a:xfrm>
          <a:prstGeom prst="rect">
            <a:avLst/>
          </a:prstGeom>
        </p:spPr>
      </p:pic>
    </p:spTree>
    <p:extLst>
      <p:ext uri="{BB962C8B-B14F-4D97-AF65-F5344CB8AC3E}">
        <p14:creationId xmlns:p14="http://schemas.microsoft.com/office/powerpoint/2010/main" val="242771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3047-0058-58CF-977A-65855BE5F0F4}"/>
              </a:ext>
            </a:extLst>
          </p:cNvPr>
          <p:cNvSpPr>
            <a:spLocks noGrp="1"/>
          </p:cNvSpPr>
          <p:nvPr>
            <p:ph type="title"/>
          </p:nvPr>
        </p:nvSpPr>
        <p:spPr/>
        <p:txBody>
          <a:bodyPr/>
          <a:lstStyle/>
          <a:p>
            <a:r>
              <a:rPr lang="en-US" dirty="0"/>
              <a:t>Using the </a:t>
            </a:r>
            <a:r>
              <a:rPr lang="en-US" i="1" dirty="0">
                <a:solidFill>
                  <a:srgbClr val="00B0F0"/>
                </a:solidFill>
                <a:latin typeface="Cascadia Code PL Light" panose="020B0609020000020004" pitchFamily="49" charset="0"/>
              </a:rPr>
              <a:t>Program</a:t>
            </a:r>
          </a:p>
        </p:txBody>
      </p:sp>
      <p:sp>
        <p:nvSpPr>
          <p:cNvPr id="3" name="Text Placeholder 2">
            <a:extLst>
              <a:ext uri="{FF2B5EF4-FFF2-40B4-BE49-F238E27FC236}">
                <a16:creationId xmlns:a16="http://schemas.microsoft.com/office/drawing/2014/main" id="{F7FC7F8A-FD1E-3D89-36AC-A6CF3953AA6B}"/>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5A16C1F7-0448-5E82-FCF7-63E43CDDA19F}"/>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136F656F-BC99-F579-D88A-F6AA55EFF1CB}"/>
              </a:ext>
            </a:extLst>
          </p:cNvPr>
          <p:cNvSpPr>
            <a:spLocks noGrp="1"/>
          </p:cNvSpPr>
          <p:nvPr>
            <p:ph type="sldNum" sz="quarter" idx="12"/>
          </p:nvPr>
        </p:nvSpPr>
        <p:spPr/>
        <p:txBody>
          <a:bodyPr/>
          <a:lstStyle/>
          <a:p>
            <a:fld id="{2FEB4479-D22B-484D-8CD5-C4BFA81D8A5B}" type="slidenum">
              <a:rPr lang="en-US" smtClean="0"/>
              <a:t>32</a:t>
            </a:fld>
            <a:endParaRPr lang="en-US"/>
          </a:p>
        </p:txBody>
      </p:sp>
    </p:spTree>
    <p:extLst>
      <p:ext uri="{BB962C8B-B14F-4D97-AF65-F5344CB8AC3E}">
        <p14:creationId xmlns:p14="http://schemas.microsoft.com/office/powerpoint/2010/main" val="147787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DB46-12D3-8F59-EB25-7E145CDBB7D4}"/>
              </a:ext>
            </a:extLst>
          </p:cNvPr>
          <p:cNvSpPr>
            <a:spLocks noGrp="1"/>
          </p:cNvSpPr>
          <p:nvPr>
            <p:ph type="title"/>
          </p:nvPr>
        </p:nvSpPr>
        <p:spPr/>
        <p:txBody>
          <a:bodyPr/>
          <a:lstStyle/>
          <a:p>
            <a:r>
              <a:rPr lang="en-US" dirty="0"/>
              <a:t>Using the Code Composer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Studio</a:t>
            </a:r>
          </a:p>
        </p:txBody>
      </p:sp>
      <p:sp>
        <p:nvSpPr>
          <p:cNvPr id="3" name="Content Placeholder 2">
            <a:extLst>
              <a:ext uri="{FF2B5EF4-FFF2-40B4-BE49-F238E27FC236}">
                <a16:creationId xmlns:a16="http://schemas.microsoft.com/office/drawing/2014/main" id="{CE3E487D-DC68-97BC-81B7-1222C168468B}"/>
              </a:ext>
            </a:extLst>
          </p:cNvPr>
          <p:cNvSpPr>
            <a:spLocks noGrp="1"/>
          </p:cNvSpPr>
          <p:nvPr>
            <p:ph idx="1"/>
          </p:nvPr>
        </p:nvSpPr>
        <p:spPr>
          <a:xfrm>
            <a:off x="750518" y="3843903"/>
            <a:ext cx="10515600" cy="541794"/>
          </a:xfrm>
        </p:spPr>
        <p:txBody>
          <a:bodyPr/>
          <a:lstStyle/>
          <a:p>
            <a:r>
              <a:rPr lang="en-US" dirty="0"/>
              <a:t>Import the project you downloaded earlier:</a:t>
            </a:r>
          </a:p>
        </p:txBody>
      </p:sp>
      <p:sp>
        <p:nvSpPr>
          <p:cNvPr id="4" name="Footer Placeholder 3">
            <a:extLst>
              <a:ext uri="{FF2B5EF4-FFF2-40B4-BE49-F238E27FC236}">
                <a16:creationId xmlns:a16="http://schemas.microsoft.com/office/drawing/2014/main" id="{7F0FE509-09A2-93EF-2C9D-083BD2CC2209}"/>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2308B9B8-763B-007E-F0A9-5C05E2DD542C}"/>
              </a:ext>
            </a:extLst>
          </p:cNvPr>
          <p:cNvSpPr>
            <a:spLocks noGrp="1"/>
          </p:cNvSpPr>
          <p:nvPr>
            <p:ph type="sldNum" sz="quarter" idx="12"/>
          </p:nvPr>
        </p:nvSpPr>
        <p:spPr/>
        <p:txBody>
          <a:bodyPr/>
          <a:lstStyle/>
          <a:p>
            <a:fld id="{2FEB4479-D22B-484D-8CD5-C4BFA81D8A5B}" type="slidenum">
              <a:rPr lang="en-US" smtClean="0"/>
              <a:pPr/>
              <a:t>33</a:t>
            </a:fld>
            <a:endParaRPr lang="en-US" dirty="0"/>
          </a:p>
        </p:txBody>
      </p:sp>
      <p:pic>
        <p:nvPicPr>
          <p:cNvPr id="7" name="Picture 6">
            <a:extLst>
              <a:ext uri="{FF2B5EF4-FFF2-40B4-BE49-F238E27FC236}">
                <a16:creationId xmlns:a16="http://schemas.microsoft.com/office/drawing/2014/main" id="{E1FDBCAB-A10B-69A1-397A-806683A16AD8}"/>
              </a:ext>
            </a:extLst>
          </p:cNvPr>
          <p:cNvPicPr>
            <a:picLocks noChangeAspect="1"/>
          </p:cNvPicPr>
          <p:nvPr/>
        </p:nvPicPr>
        <p:blipFill>
          <a:blip r:embed="rId3"/>
          <a:stretch>
            <a:fillRect/>
          </a:stretch>
        </p:blipFill>
        <p:spPr>
          <a:xfrm>
            <a:off x="7718789" y="1690688"/>
            <a:ext cx="2879964" cy="4848224"/>
          </a:xfrm>
          <a:prstGeom prst="rect">
            <a:avLst/>
          </a:prstGeom>
        </p:spPr>
      </p:pic>
      <p:sp>
        <p:nvSpPr>
          <p:cNvPr id="8" name="Rectangle 7">
            <a:extLst>
              <a:ext uri="{FF2B5EF4-FFF2-40B4-BE49-F238E27FC236}">
                <a16:creationId xmlns:a16="http://schemas.microsoft.com/office/drawing/2014/main" id="{3C75E374-0646-5DA7-634B-DE6F68CECCA8}"/>
              </a:ext>
            </a:extLst>
          </p:cNvPr>
          <p:cNvSpPr/>
          <p:nvPr/>
        </p:nvSpPr>
        <p:spPr>
          <a:xfrm>
            <a:off x="7718789" y="1866378"/>
            <a:ext cx="297869" cy="200417"/>
          </a:xfrm>
          <a:prstGeom prst="rect">
            <a:avLst/>
          </a:prstGeom>
          <a:solidFill>
            <a:srgbClr val="FF4045">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8EDD51D-18A2-E2E4-A1D0-A6FF6D97311B}"/>
              </a:ext>
            </a:extLst>
          </p:cNvPr>
          <p:cNvSpPr/>
          <p:nvPr/>
        </p:nvSpPr>
        <p:spPr>
          <a:xfrm>
            <a:off x="7718789" y="5235879"/>
            <a:ext cx="2879964" cy="225469"/>
          </a:xfrm>
          <a:prstGeom prst="rect">
            <a:avLst/>
          </a:prstGeom>
          <a:solidFill>
            <a:srgbClr val="FE3D3E">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F80DBB3-79B9-4EBB-02E6-7B7335C3F974}"/>
              </a:ext>
            </a:extLst>
          </p:cNvPr>
          <p:cNvSpPr txBox="1"/>
          <p:nvPr/>
        </p:nvSpPr>
        <p:spPr>
          <a:xfrm>
            <a:off x="6262968" y="1781920"/>
            <a:ext cx="1455821" cy="369332"/>
          </a:xfrm>
          <a:prstGeom prst="rect">
            <a:avLst/>
          </a:prstGeom>
          <a:noFill/>
        </p:spPr>
        <p:txBody>
          <a:bodyPr wrap="square" rtlCol="0">
            <a:spAutoFit/>
          </a:bodyPr>
          <a:lstStyle/>
          <a:p>
            <a:r>
              <a:rPr lang="en-US" b="1" dirty="0">
                <a:solidFill>
                  <a:srgbClr val="FF0000"/>
                </a:solidFill>
              </a:rPr>
              <a:t>Step 1: File</a:t>
            </a:r>
          </a:p>
        </p:txBody>
      </p:sp>
      <p:sp>
        <p:nvSpPr>
          <p:cNvPr id="11" name="TextBox 10">
            <a:extLst>
              <a:ext uri="{FF2B5EF4-FFF2-40B4-BE49-F238E27FC236}">
                <a16:creationId xmlns:a16="http://schemas.microsoft.com/office/drawing/2014/main" id="{DD5E13AD-2B1A-E509-DED5-5CF678FBDD60}"/>
              </a:ext>
            </a:extLst>
          </p:cNvPr>
          <p:cNvSpPr txBox="1"/>
          <p:nvPr/>
        </p:nvSpPr>
        <p:spPr>
          <a:xfrm>
            <a:off x="5955632" y="5163947"/>
            <a:ext cx="1763157" cy="369332"/>
          </a:xfrm>
          <a:prstGeom prst="rect">
            <a:avLst/>
          </a:prstGeom>
          <a:noFill/>
        </p:spPr>
        <p:txBody>
          <a:bodyPr wrap="square" rtlCol="0">
            <a:spAutoFit/>
          </a:bodyPr>
          <a:lstStyle/>
          <a:p>
            <a:r>
              <a:rPr lang="en-US" b="1" dirty="0">
                <a:solidFill>
                  <a:srgbClr val="FF0000"/>
                </a:solidFill>
              </a:rPr>
              <a:t>Step 2: Import</a:t>
            </a:r>
          </a:p>
        </p:txBody>
      </p:sp>
    </p:spTree>
    <p:extLst>
      <p:ext uri="{BB962C8B-B14F-4D97-AF65-F5344CB8AC3E}">
        <p14:creationId xmlns:p14="http://schemas.microsoft.com/office/powerpoint/2010/main" val="1820272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26ADC-BEF8-20D9-591D-052AD87F34B9}"/>
              </a:ext>
            </a:extLst>
          </p:cNvPr>
          <p:cNvSpPr>
            <a:spLocks noGrp="1"/>
          </p:cNvSpPr>
          <p:nvPr>
            <p:ph type="title"/>
          </p:nvPr>
        </p:nvSpPr>
        <p:spPr/>
        <p:txBody>
          <a:bodyPr/>
          <a:lstStyle/>
          <a:p>
            <a:r>
              <a:rPr lang="en-US" dirty="0"/>
              <a:t>Importing a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project</a:t>
            </a:r>
          </a:p>
        </p:txBody>
      </p:sp>
      <p:pic>
        <p:nvPicPr>
          <p:cNvPr id="7" name="Content Placeholder 6">
            <a:extLst>
              <a:ext uri="{FF2B5EF4-FFF2-40B4-BE49-F238E27FC236}">
                <a16:creationId xmlns:a16="http://schemas.microsoft.com/office/drawing/2014/main" id="{4F86567A-7B9A-467D-7084-43EFB52224CB}"/>
              </a:ext>
            </a:extLst>
          </p:cNvPr>
          <p:cNvPicPr>
            <a:picLocks noGrp="1" noChangeAspect="1"/>
          </p:cNvPicPr>
          <p:nvPr>
            <p:ph idx="1"/>
          </p:nvPr>
        </p:nvPicPr>
        <p:blipFill>
          <a:blip r:embed="rId3"/>
          <a:stretch>
            <a:fillRect/>
          </a:stretch>
        </p:blipFill>
        <p:spPr>
          <a:xfrm>
            <a:off x="3785865" y="2135681"/>
            <a:ext cx="4620270" cy="3105583"/>
          </a:xfrm>
        </p:spPr>
      </p:pic>
      <p:sp>
        <p:nvSpPr>
          <p:cNvPr id="4" name="Footer Placeholder 3">
            <a:extLst>
              <a:ext uri="{FF2B5EF4-FFF2-40B4-BE49-F238E27FC236}">
                <a16:creationId xmlns:a16="http://schemas.microsoft.com/office/drawing/2014/main" id="{79927435-428B-35E9-3DFE-7E046B0241F9}"/>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928916FD-F930-D657-22AD-0653CE8263B5}"/>
              </a:ext>
            </a:extLst>
          </p:cNvPr>
          <p:cNvSpPr>
            <a:spLocks noGrp="1"/>
          </p:cNvSpPr>
          <p:nvPr>
            <p:ph type="sldNum" sz="quarter" idx="12"/>
          </p:nvPr>
        </p:nvSpPr>
        <p:spPr/>
        <p:txBody>
          <a:bodyPr/>
          <a:lstStyle/>
          <a:p>
            <a:fld id="{2FEB4479-D22B-484D-8CD5-C4BFA81D8A5B}" type="slidenum">
              <a:rPr lang="en-US" smtClean="0"/>
              <a:pPr/>
              <a:t>34</a:t>
            </a:fld>
            <a:endParaRPr lang="en-US" dirty="0"/>
          </a:p>
        </p:txBody>
      </p:sp>
      <p:sp>
        <p:nvSpPr>
          <p:cNvPr id="8" name="Rectangle 7">
            <a:extLst>
              <a:ext uri="{FF2B5EF4-FFF2-40B4-BE49-F238E27FC236}">
                <a16:creationId xmlns:a16="http://schemas.microsoft.com/office/drawing/2014/main" id="{554B5043-E415-90B6-B084-64F7D851F800}"/>
              </a:ext>
            </a:extLst>
          </p:cNvPr>
          <p:cNvSpPr/>
          <p:nvPr/>
        </p:nvSpPr>
        <p:spPr>
          <a:xfrm>
            <a:off x="3824872" y="3021764"/>
            <a:ext cx="1672390" cy="180474"/>
          </a:xfrm>
          <a:prstGeom prst="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920D455-8303-1303-F499-7BFFEB88CB76}"/>
              </a:ext>
            </a:extLst>
          </p:cNvPr>
          <p:cNvSpPr/>
          <p:nvPr/>
        </p:nvSpPr>
        <p:spPr>
          <a:xfrm>
            <a:off x="4099192" y="3376863"/>
            <a:ext cx="1672390" cy="180474"/>
          </a:xfrm>
          <a:prstGeom prst="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D82533E-FA21-7404-DAAF-9EEB5A00B496}"/>
              </a:ext>
            </a:extLst>
          </p:cNvPr>
          <p:cNvSpPr txBox="1"/>
          <p:nvPr/>
        </p:nvSpPr>
        <p:spPr>
          <a:xfrm>
            <a:off x="343664" y="2889053"/>
            <a:ext cx="3481208" cy="369332"/>
          </a:xfrm>
          <a:prstGeom prst="rect">
            <a:avLst/>
          </a:prstGeom>
          <a:noFill/>
        </p:spPr>
        <p:txBody>
          <a:bodyPr wrap="square" rtlCol="0">
            <a:spAutoFit/>
          </a:bodyPr>
          <a:lstStyle/>
          <a:p>
            <a:r>
              <a:rPr lang="en-US" b="1" dirty="0">
                <a:solidFill>
                  <a:srgbClr val="FF0000"/>
                </a:solidFill>
              </a:rPr>
              <a:t>Step 1: Code Composer Studio</a:t>
            </a:r>
          </a:p>
        </p:txBody>
      </p:sp>
      <p:sp>
        <p:nvSpPr>
          <p:cNvPr id="11" name="TextBox 10">
            <a:extLst>
              <a:ext uri="{FF2B5EF4-FFF2-40B4-BE49-F238E27FC236}">
                <a16:creationId xmlns:a16="http://schemas.microsoft.com/office/drawing/2014/main" id="{80BA02E3-D7BD-ABEA-1738-95A2F6DCAD02}"/>
              </a:ext>
            </a:extLst>
          </p:cNvPr>
          <p:cNvSpPr txBox="1"/>
          <p:nvPr/>
        </p:nvSpPr>
        <p:spPr>
          <a:xfrm>
            <a:off x="343664" y="3269951"/>
            <a:ext cx="3481208" cy="369332"/>
          </a:xfrm>
          <a:prstGeom prst="rect">
            <a:avLst/>
          </a:prstGeom>
          <a:noFill/>
        </p:spPr>
        <p:txBody>
          <a:bodyPr wrap="square" rtlCol="0">
            <a:spAutoFit/>
          </a:bodyPr>
          <a:lstStyle/>
          <a:p>
            <a:r>
              <a:rPr lang="en-US" b="1" dirty="0">
                <a:solidFill>
                  <a:srgbClr val="FF0000"/>
                </a:solidFill>
              </a:rPr>
              <a:t>Step 2: CCS Projects</a:t>
            </a:r>
          </a:p>
        </p:txBody>
      </p:sp>
    </p:spTree>
    <p:extLst>
      <p:ext uri="{BB962C8B-B14F-4D97-AF65-F5344CB8AC3E}">
        <p14:creationId xmlns:p14="http://schemas.microsoft.com/office/powerpoint/2010/main" val="2705391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80E39436-FD8D-B851-2426-A1C9E27AD53B}"/>
              </a:ext>
            </a:extLst>
          </p:cNvPr>
          <p:cNvSpPr>
            <a:spLocks noGrp="1"/>
          </p:cNvSpPr>
          <p:nvPr>
            <p:ph type="title"/>
          </p:nvPr>
        </p:nvSpPr>
        <p:spPr/>
        <p:txBody>
          <a:bodyPr/>
          <a:lstStyle/>
          <a:p>
            <a:r>
              <a:rPr lang="en-US" dirty="0"/>
              <a:t>Importing a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project</a:t>
            </a:r>
          </a:p>
        </p:txBody>
      </p:sp>
      <p:sp>
        <p:nvSpPr>
          <p:cNvPr id="22" name="Text Placeholder 21">
            <a:extLst>
              <a:ext uri="{FF2B5EF4-FFF2-40B4-BE49-F238E27FC236}">
                <a16:creationId xmlns:a16="http://schemas.microsoft.com/office/drawing/2014/main" id="{812138CF-79CD-740B-3675-AAF34C0DF9E8}"/>
              </a:ext>
            </a:extLst>
          </p:cNvPr>
          <p:cNvSpPr>
            <a:spLocks noGrp="1"/>
          </p:cNvSpPr>
          <p:nvPr>
            <p:ph type="body" sz="half" idx="2"/>
          </p:nvPr>
        </p:nvSpPr>
        <p:spPr>
          <a:xfrm>
            <a:off x="839788" y="2057400"/>
            <a:ext cx="5147454" cy="3811588"/>
          </a:xfrm>
        </p:spPr>
        <p:txBody>
          <a:bodyPr>
            <a:normAutofit/>
          </a:bodyPr>
          <a:lstStyle/>
          <a:p>
            <a:endParaRPr lang="en-US" sz="2400" b="1" dirty="0"/>
          </a:p>
          <a:p>
            <a:endParaRPr lang="en-US" sz="2400" b="1" dirty="0"/>
          </a:p>
          <a:p>
            <a:r>
              <a:rPr lang="en-US" sz="2400" b="1" dirty="0">
                <a:solidFill>
                  <a:srgbClr val="FF0000"/>
                </a:solidFill>
              </a:rPr>
              <a:t>Step 1: Browse for the downloaded project</a:t>
            </a:r>
          </a:p>
          <a:p>
            <a:r>
              <a:rPr lang="en-US" sz="2400" b="1" dirty="0">
                <a:solidFill>
                  <a:srgbClr val="FF0000"/>
                </a:solidFill>
              </a:rPr>
              <a:t>Step 2: Finish.</a:t>
            </a:r>
          </a:p>
        </p:txBody>
      </p:sp>
      <p:sp>
        <p:nvSpPr>
          <p:cNvPr id="4" name="Footer Placeholder 3">
            <a:extLst>
              <a:ext uri="{FF2B5EF4-FFF2-40B4-BE49-F238E27FC236}">
                <a16:creationId xmlns:a16="http://schemas.microsoft.com/office/drawing/2014/main" id="{79927435-428B-35E9-3DFE-7E046B0241F9}"/>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928916FD-F930-D657-22AD-0653CE8263B5}"/>
              </a:ext>
            </a:extLst>
          </p:cNvPr>
          <p:cNvSpPr>
            <a:spLocks noGrp="1"/>
          </p:cNvSpPr>
          <p:nvPr>
            <p:ph type="sldNum" sz="quarter" idx="12"/>
          </p:nvPr>
        </p:nvSpPr>
        <p:spPr/>
        <p:txBody>
          <a:bodyPr/>
          <a:lstStyle/>
          <a:p>
            <a:fld id="{2FEB4479-D22B-484D-8CD5-C4BFA81D8A5B}" type="slidenum">
              <a:rPr lang="en-US" smtClean="0"/>
              <a:pPr/>
              <a:t>35</a:t>
            </a:fld>
            <a:endParaRPr lang="en-US" dirty="0"/>
          </a:p>
        </p:txBody>
      </p:sp>
      <p:pic>
        <p:nvPicPr>
          <p:cNvPr id="19" name="Picture 18">
            <a:extLst>
              <a:ext uri="{FF2B5EF4-FFF2-40B4-BE49-F238E27FC236}">
                <a16:creationId xmlns:a16="http://schemas.microsoft.com/office/drawing/2014/main" id="{14B88AA9-2CDC-0218-0BD4-3EE778B73580}"/>
              </a:ext>
            </a:extLst>
          </p:cNvPr>
          <p:cNvPicPr>
            <a:picLocks noChangeAspect="1"/>
          </p:cNvPicPr>
          <p:nvPr/>
        </p:nvPicPr>
        <p:blipFill>
          <a:blip r:embed="rId3"/>
          <a:stretch>
            <a:fillRect/>
          </a:stretch>
        </p:blipFill>
        <p:spPr>
          <a:xfrm>
            <a:off x="6036873" y="457200"/>
            <a:ext cx="5147454" cy="5517648"/>
          </a:xfrm>
          <a:prstGeom prst="rect">
            <a:avLst/>
          </a:prstGeom>
        </p:spPr>
      </p:pic>
      <p:sp>
        <p:nvSpPr>
          <p:cNvPr id="14" name="Rectangle: Rounded Corners 13">
            <a:extLst>
              <a:ext uri="{FF2B5EF4-FFF2-40B4-BE49-F238E27FC236}">
                <a16:creationId xmlns:a16="http://schemas.microsoft.com/office/drawing/2014/main" id="{C3D0D860-8C71-5FD3-1D9F-6740EBC3FD78}"/>
              </a:ext>
            </a:extLst>
          </p:cNvPr>
          <p:cNvSpPr/>
          <p:nvPr/>
        </p:nvSpPr>
        <p:spPr>
          <a:xfrm>
            <a:off x="10321852" y="615816"/>
            <a:ext cx="813725" cy="214447"/>
          </a:xfrm>
          <a:prstGeom prst="round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2CEF440B-9F90-E46E-13A0-11B1DF4D62CF}"/>
              </a:ext>
            </a:extLst>
          </p:cNvPr>
          <p:cNvSpPr/>
          <p:nvPr/>
        </p:nvSpPr>
        <p:spPr>
          <a:xfrm>
            <a:off x="9441058" y="5656080"/>
            <a:ext cx="813725" cy="214447"/>
          </a:xfrm>
          <a:prstGeom prst="round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210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537BC93-7C93-1C1D-704D-EB2C8D534AF6}"/>
              </a:ext>
            </a:extLst>
          </p:cNvPr>
          <p:cNvSpPr>
            <a:spLocks noGrp="1"/>
          </p:cNvSpPr>
          <p:nvPr>
            <p:ph type="title"/>
          </p:nvPr>
        </p:nvSpPr>
        <p:spPr/>
        <p:txBody>
          <a:bodyPr/>
          <a:lstStyle/>
          <a:p>
            <a:r>
              <a:rPr lang="en-US" dirty="0"/>
              <a:t>Running and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debugging</a:t>
            </a:r>
          </a:p>
        </p:txBody>
      </p:sp>
      <p:sp>
        <p:nvSpPr>
          <p:cNvPr id="9" name="Content Placeholder 8">
            <a:extLst>
              <a:ext uri="{FF2B5EF4-FFF2-40B4-BE49-F238E27FC236}">
                <a16:creationId xmlns:a16="http://schemas.microsoft.com/office/drawing/2014/main" id="{7978BDD7-8E03-2A2E-2078-D04580A1BABD}"/>
              </a:ext>
            </a:extLst>
          </p:cNvPr>
          <p:cNvSpPr>
            <a:spLocks noGrp="1"/>
          </p:cNvSpPr>
          <p:nvPr>
            <p:ph idx="1"/>
          </p:nvPr>
        </p:nvSpPr>
        <p:spPr>
          <a:xfrm>
            <a:off x="838200" y="1825625"/>
            <a:ext cx="10515600" cy="472407"/>
          </a:xfrm>
        </p:spPr>
        <p:txBody>
          <a:bodyPr>
            <a:normAutofit lnSpcReduction="10000"/>
          </a:bodyPr>
          <a:lstStyle/>
          <a:p>
            <a:r>
              <a:rPr lang="en-US" dirty="0"/>
              <a:t>With the board connected to your computer:</a:t>
            </a:r>
          </a:p>
          <a:p>
            <a:endParaRPr lang="en-US" dirty="0"/>
          </a:p>
        </p:txBody>
      </p:sp>
      <p:sp>
        <p:nvSpPr>
          <p:cNvPr id="5" name="Footer Placeholder 4">
            <a:extLst>
              <a:ext uri="{FF2B5EF4-FFF2-40B4-BE49-F238E27FC236}">
                <a16:creationId xmlns:a16="http://schemas.microsoft.com/office/drawing/2014/main" id="{5022CDCD-413C-BC79-F3D3-56A2C4FA11D3}"/>
              </a:ext>
            </a:extLst>
          </p:cNvPr>
          <p:cNvSpPr>
            <a:spLocks noGrp="1"/>
          </p:cNvSpPr>
          <p:nvPr>
            <p:ph type="ftr" sz="quarter" idx="11"/>
          </p:nvPr>
        </p:nvSpPr>
        <p:spPr/>
        <p:txBody>
          <a:bodyPr/>
          <a:lstStyle/>
          <a:p>
            <a:r>
              <a:rPr lang="en-US"/>
              <a:t>CMPS-201</a:t>
            </a:r>
          </a:p>
        </p:txBody>
      </p:sp>
      <p:sp>
        <p:nvSpPr>
          <p:cNvPr id="6" name="Slide Number Placeholder 5">
            <a:extLst>
              <a:ext uri="{FF2B5EF4-FFF2-40B4-BE49-F238E27FC236}">
                <a16:creationId xmlns:a16="http://schemas.microsoft.com/office/drawing/2014/main" id="{60F8591F-29F4-0990-B991-59FE69880758}"/>
              </a:ext>
            </a:extLst>
          </p:cNvPr>
          <p:cNvSpPr>
            <a:spLocks noGrp="1"/>
          </p:cNvSpPr>
          <p:nvPr>
            <p:ph type="sldNum" sz="quarter" idx="12"/>
          </p:nvPr>
        </p:nvSpPr>
        <p:spPr/>
        <p:txBody>
          <a:bodyPr/>
          <a:lstStyle/>
          <a:p>
            <a:fld id="{2FEB4479-D22B-484D-8CD5-C4BFA81D8A5B}" type="slidenum">
              <a:rPr lang="en-US" smtClean="0"/>
              <a:t>36</a:t>
            </a:fld>
            <a:endParaRPr lang="en-US"/>
          </a:p>
        </p:txBody>
      </p:sp>
      <p:pic>
        <p:nvPicPr>
          <p:cNvPr id="11" name="Picture 10">
            <a:extLst>
              <a:ext uri="{FF2B5EF4-FFF2-40B4-BE49-F238E27FC236}">
                <a16:creationId xmlns:a16="http://schemas.microsoft.com/office/drawing/2014/main" id="{83BA1C66-8F56-A303-DE44-D86691E9A279}"/>
              </a:ext>
            </a:extLst>
          </p:cNvPr>
          <p:cNvPicPr>
            <a:picLocks noChangeAspect="1"/>
          </p:cNvPicPr>
          <p:nvPr/>
        </p:nvPicPr>
        <p:blipFill>
          <a:blip r:embed="rId2"/>
          <a:stretch>
            <a:fillRect/>
          </a:stretch>
        </p:blipFill>
        <p:spPr>
          <a:xfrm>
            <a:off x="4488100" y="2824246"/>
            <a:ext cx="3215799" cy="1735723"/>
          </a:xfrm>
          <a:prstGeom prst="rect">
            <a:avLst/>
          </a:prstGeom>
        </p:spPr>
      </p:pic>
      <p:sp>
        <p:nvSpPr>
          <p:cNvPr id="12" name="Rectangle 11">
            <a:extLst>
              <a:ext uri="{FF2B5EF4-FFF2-40B4-BE49-F238E27FC236}">
                <a16:creationId xmlns:a16="http://schemas.microsoft.com/office/drawing/2014/main" id="{330EDBF8-4200-DAC0-794D-CB72053CC6D3}"/>
              </a:ext>
            </a:extLst>
          </p:cNvPr>
          <p:cNvSpPr/>
          <p:nvPr/>
        </p:nvSpPr>
        <p:spPr>
          <a:xfrm>
            <a:off x="4488100" y="2824246"/>
            <a:ext cx="468911" cy="195680"/>
          </a:xfrm>
          <a:prstGeom prst="rect">
            <a:avLst/>
          </a:prstGeom>
          <a:solidFill>
            <a:srgbClr val="FF00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B242D7B-3EEC-F057-D333-D8D41D47BC52}"/>
              </a:ext>
            </a:extLst>
          </p:cNvPr>
          <p:cNvSpPr/>
          <p:nvPr/>
        </p:nvSpPr>
        <p:spPr>
          <a:xfrm>
            <a:off x="4488100" y="3428999"/>
            <a:ext cx="3215799" cy="409075"/>
          </a:xfrm>
          <a:prstGeom prst="rect">
            <a:avLst/>
          </a:prstGeom>
          <a:solidFill>
            <a:srgbClr val="FF00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0425C84-7B78-0BF2-C319-3B36ACA1440F}"/>
              </a:ext>
            </a:extLst>
          </p:cNvPr>
          <p:cNvSpPr txBox="1"/>
          <p:nvPr/>
        </p:nvSpPr>
        <p:spPr>
          <a:xfrm>
            <a:off x="1046747" y="3019926"/>
            <a:ext cx="1900990" cy="461665"/>
          </a:xfrm>
          <a:prstGeom prst="rect">
            <a:avLst/>
          </a:prstGeom>
          <a:noFill/>
        </p:spPr>
        <p:txBody>
          <a:bodyPr wrap="square" rtlCol="0">
            <a:spAutoFit/>
          </a:bodyPr>
          <a:lstStyle/>
          <a:p>
            <a:r>
              <a:rPr lang="en-US" sz="2400" b="1" dirty="0">
                <a:solidFill>
                  <a:srgbClr val="FF0000"/>
                </a:solidFill>
              </a:rPr>
              <a:t>Step 1: Run</a:t>
            </a:r>
          </a:p>
        </p:txBody>
      </p:sp>
      <p:sp>
        <p:nvSpPr>
          <p:cNvPr id="15" name="TextBox 14">
            <a:extLst>
              <a:ext uri="{FF2B5EF4-FFF2-40B4-BE49-F238E27FC236}">
                <a16:creationId xmlns:a16="http://schemas.microsoft.com/office/drawing/2014/main" id="{F3E915BA-E0C0-7E96-FF69-069E5808B114}"/>
              </a:ext>
            </a:extLst>
          </p:cNvPr>
          <p:cNvSpPr txBox="1"/>
          <p:nvPr/>
        </p:nvSpPr>
        <p:spPr>
          <a:xfrm>
            <a:off x="1046747" y="3461274"/>
            <a:ext cx="2550534" cy="461665"/>
          </a:xfrm>
          <a:prstGeom prst="rect">
            <a:avLst/>
          </a:prstGeom>
          <a:noFill/>
        </p:spPr>
        <p:txBody>
          <a:bodyPr wrap="square" rtlCol="0">
            <a:spAutoFit/>
          </a:bodyPr>
          <a:lstStyle/>
          <a:p>
            <a:r>
              <a:rPr lang="en-US" sz="2400" b="1" dirty="0">
                <a:solidFill>
                  <a:srgbClr val="FF0000"/>
                </a:solidFill>
              </a:rPr>
              <a:t>Step 2: Debug</a:t>
            </a:r>
          </a:p>
        </p:txBody>
      </p:sp>
    </p:spTree>
    <p:extLst>
      <p:ext uri="{BB962C8B-B14F-4D97-AF65-F5344CB8AC3E}">
        <p14:creationId xmlns:p14="http://schemas.microsoft.com/office/powerpoint/2010/main" val="55511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2B200-5556-7ABC-D545-1B0E02AB4AE9}"/>
              </a:ext>
            </a:extLst>
          </p:cNvPr>
          <p:cNvSpPr>
            <a:spLocks noGrp="1"/>
          </p:cNvSpPr>
          <p:nvPr>
            <p:ph type="title"/>
          </p:nvPr>
        </p:nvSpPr>
        <p:spPr/>
        <p:txBody>
          <a:bodyPr/>
          <a:lstStyle/>
          <a:p>
            <a:r>
              <a:rPr lang="en-US" dirty="0">
                <a:solidFill>
                  <a:schemeClr val="bg1"/>
                </a:solidFill>
                <a:ea typeface="Cascadia Code PL Light" panose="020B0609020000020004" pitchFamily="49" charset="0"/>
                <a:cs typeface="Cascadia Code PL Light" panose="020B0609020000020004" pitchFamily="49" charset="0"/>
              </a:rPr>
              <a:t>In circuit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debugging</a:t>
            </a:r>
          </a:p>
        </p:txBody>
      </p:sp>
      <p:sp>
        <p:nvSpPr>
          <p:cNvPr id="4" name="Footer Placeholder 3">
            <a:extLst>
              <a:ext uri="{FF2B5EF4-FFF2-40B4-BE49-F238E27FC236}">
                <a16:creationId xmlns:a16="http://schemas.microsoft.com/office/drawing/2014/main" id="{8DF5D230-8D67-D6EA-7318-0E11EF610414}"/>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72B15422-C9AF-5087-4068-579A7D4A3F9C}"/>
              </a:ext>
            </a:extLst>
          </p:cNvPr>
          <p:cNvSpPr>
            <a:spLocks noGrp="1"/>
          </p:cNvSpPr>
          <p:nvPr>
            <p:ph type="sldNum" sz="quarter" idx="12"/>
          </p:nvPr>
        </p:nvSpPr>
        <p:spPr/>
        <p:txBody>
          <a:bodyPr/>
          <a:lstStyle/>
          <a:p>
            <a:fld id="{2FEB4479-D22B-484D-8CD5-C4BFA81D8A5B}" type="slidenum">
              <a:rPr lang="en-US" smtClean="0"/>
              <a:pPr/>
              <a:t>37</a:t>
            </a:fld>
            <a:endParaRPr lang="en-US" dirty="0"/>
          </a:p>
        </p:txBody>
      </p:sp>
      <p:pic>
        <p:nvPicPr>
          <p:cNvPr id="9" name="Picture 8">
            <a:extLst>
              <a:ext uri="{FF2B5EF4-FFF2-40B4-BE49-F238E27FC236}">
                <a16:creationId xmlns:a16="http://schemas.microsoft.com/office/drawing/2014/main" id="{8CE94969-CEC7-8CE0-3B93-6C9064B71766}"/>
              </a:ext>
            </a:extLst>
          </p:cNvPr>
          <p:cNvPicPr>
            <a:picLocks noChangeAspect="1"/>
          </p:cNvPicPr>
          <p:nvPr/>
        </p:nvPicPr>
        <p:blipFill>
          <a:blip r:embed="rId2"/>
          <a:stretch>
            <a:fillRect/>
          </a:stretch>
        </p:blipFill>
        <p:spPr>
          <a:xfrm>
            <a:off x="838200" y="2936809"/>
            <a:ext cx="10514127" cy="631858"/>
          </a:xfrm>
          <a:prstGeom prst="rect">
            <a:avLst/>
          </a:prstGeom>
        </p:spPr>
      </p:pic>
      <p:sp>
        <p:nvSpPr>
          <p:cNvPr id="10" name="Rectangle 9">
            <a:extLst>
              <a:ext uri="{FF2B5EF4-FFF2-40B4-BE49-F238E27FC236}">
                <a16:creationId xmlns:a16="http://schemas.microsoft.com/office/drawing/2014/main" id="{91B607F2-5C75-D4C8-C433-79046194F408}"/>
              </a:ext>
            </a:extLst>
          </p:cNvPr>
          <p:cNvSpPr/>
          <p:nvPr/>
        </p:nvSpPr>
        <p:spPr>
          <a:xfrm>
            <a:off x="2276475" y="3203542"/>
            <a:ext cx="1914525" cy="365125"/>
          </a:xfrm>
          <a:prstGeom prst="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7D124C-77A8-F288-EFFB-79E580B1A614}"/>
              </a:ext>
            </a:extLst>
          </p:cNvPr>
          <p:cNvSpPr/>
          <p:nvPr/>
        </p:nvSpPr>
        <p:spPr>
          <a:xfrm>
            <a:off x="8001001" y="3203542"/>
            <a:ext cx="609600" cy="365125"/>
          </a:xfrm>
          <a:prstGeom prst="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CB8FCDC-A832-6A2A-E77C-B3CCC3170FF9}"/>
              </a:ext>
            </a:extLst>
          </p:cNvPr>
          <p:cNvSpPr txBox="1"/>
          <p:nvPr/>
        </p:nvSpPr>
        <p:spPr>
          <a:xfrm>
            <a:off x="2276475" y="3614459"/>
            <a:ext cx="2994025" cy="1200329"/>
          </a:xfrm>
          <a:prstGeom prst="rect">
            <a:avLst/>
          </a:prstGeom>
          <a:noFill/>
        </p:spPr>
        <p:txBody>
          <a:bodyPr wrap="square" rtlCol="0">
            <a:spAutoFit/>
          </a:bodyPr>
          <a:lstStyle/>
          <a:p>
            <a:r>
              <a:rPr lang="en-US" sz="2400" b="1" dirty="0">
                <a:solidFill>
                  <a:srgbClr val="FF0000"/>
                </a:solidFill>
              </a:rPr>
              <a:t>C++ Debugging</a:t>
            </a:r>
          </a:p>
          <a:p>
            <a:endParaRPr lang="en-US" sz="2400" b="1" dirty="0">
              <a:solidFill>
                <a:srgbClr val="FF0000"/>
              </a:solidFill>
            </a:endParaRPr>
          </a:p>
          <a:p>
            <a:r>
              <a:rPr lang="en-US" sz="2400" b="1" dirty="0">
                <a:solidFill>
                  <a:srgbClr val="FF0000"/>
                </a:solidFill>
              </a:rPr>
              <a:t>C++ Step Over/Into</a:t>
            </a:r>
          </a:p>
        </p:txBody>
      </p:sp>
      <p:sp>
        <p:nvSpPr>
          <p:cNvPr id="13" name="TextBox 12">
            <a:extLst>
              <a:ext uri="{FF2B5EF4-FFF2-40B4-BE49-F238E27FC236}">
                <a16:creationId xmlns:a16="http://schemas.microsoft.com/office/drawing/2014/main" id="{2FC1ECA8-843E-AF53-88F1-E4939A366371}"/>
              </a:ext>
            </a:extLst>
          </p:cNvPr>
          <p:cNvSpPr txBox="1"/>
          <p:nvPr/>
        </p:nvSpPr>
        <p:spPr>
          <a:xfrm>
            <a:off x="7113587" y="3614458"/>
            <a:ext cx="2994025" cy="1200329"/>
          </a:xfrm>
          <a:prstGeom prst="rect">
            <a:avLst/>
          </a:prstGeom>
          <a:noFill/>
        </p:spPr>
        <p:txBody>
          <a:bodyPr wrap="square" rtlCol="0">
            <a:spAutoFit/>
          </a:bodyPr>
          <a:lstStyle/>
          <a:p>
            <a:r>
              <a:rPr lang="en-US" sz="2400" b="1" dirty="0">
                <a:solidFill>
                  <a:srgbClr val="FF0000"/>
                </a:solidFill>
              </a:rPr>
              <a:t>ASM Debugging</a:t>
            </a:r>
          </a:p>
          <a:p>
            <a:endParaRPr lang="en-US" sz="2400" b="1" dirty="0">
              <a:solidFill>
                <a:srgbClr val="FF0000"/>
              </a:solidFill>
            </a:endParaRPr>
          </a:p>
          <a:p>
            <a:r>
              <a:rPr lang="en-US" sz="2400" b="1" dirty="0">
                <a:solidFill>
                  <a:srgbClr val="FF0000"/>
                </a:solidFill>
              </a:rPr>
              <a:t>ASM Step Over/Into</a:t>
            </a:r>
          </a:p>
        </p:txBody>
      </p:sp>
      <p:sp>
        <p:nvSpPr>
          <p:cNvPr id="14" name="TextBox 13">
            <a:extLst>
              <a:ext uri="{FF2B5EF4-FFF2-40B4-BE49-F238E27FC236}">
                <a16:creationId xmlns:a16="http://schemas.microsoft.com/office/drawing/2014/main" id="{5547E8C7-7A22-D383-F15B-1D9C0E8DEC3B}"/>
              </a:ext>
            </a:extLst>
          </p:cNvPr>
          <p:cNvSpPr txBox="1"/>
          <p:nvPr/>
        </p:nvSpPr>
        <p:spPr>
          <a:xfrm>
            <a:off x="977900" y="1690688"/>
            <a:ext cx="10261600" cy="830997"/>
          </a:xfrm>
          <a:prstGeom prst="rect">
            <a:avLst/>
          </a:prstGeom>
          <a:noFill/>
        </p:spPr>
        <p:txBody>
          <a:bodyPr wrap="square" rtlCol="0">
            <a:spAutoFit/>
          </a:bodyPr>
          <a:lstStyle/>
          <a:p>
            <a:pPr algn="ctr"/>
            <a:r>
              <a:rPr lang="en-US" sz="2400" dirty="0"/>
              <a:t>We run our code on the board, and the computer can tell the board to stop	</a:t>
            </a:r>
          </a:p>
          <a:p>
            <a:pPr algn="ctr"/>
            <a:r>
              <a:rPr lang="en-US" sz="2400" dirty="0"/>
              <a:t>execution and/or single step so that we can debug the hardware.</a:t>
            </a:r>
          </a:p>
        </p:txBody>
      </p:sp>
    </p:spTree>
    <p:extLst>
      <p:ext uri="{BB962C8B-B14F-4D97-AF65-F5344CB8AC3E}">
        <p14:creationId xmlns:p14="http://schemas.microsoft.com/office/powerpoint/2010/main" val="426279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6A0F-D5B0-3FAF-6ACB-82841B77D2FD}"/>
              </a:ext>
            </a:extLst>
          </p:cNvPr>
          <p:cNvSpPr>
            <a:spLocks noGrp="1"/>
          </p:cNvSpPr>
          <p:nvPr>
            <p:ph type="title"/>
          </p:nvPr>
        </p:nvSpPr>
        <p:spPr/>
        <p:txBody>
          <a:bodyPr/>
          <a:lstStyle/>
          <a:p>
            <a:r>
              <a:rPr lang="en-US" dirty="0">
                <a:solidFill>
                  <a:schemeClr val="bg1"/>
                </a:solidFill>
                <a:ea typeface="Cascadia Code PL Light" panose="020B0609020000020004" pitchFamily="49" charset="0"/>
                <a:cs typeface="Cascadia Code PL Light" panose="020B0609020000020004" pitchFamily="49" charset="0"/>
              </a:rPr>
              <a:t>Variables, expressions, and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registers</a:t>
            </a:r>
          </a:p>
        </p:txBody>
      </p:sp>
      <p:sp>
        <p:nvSpPr>
          <p:cNvPr id="4" name="Footer Placeholder 3">
            <a:extLst>
              <a:ext uri="{FF2B5EF4-FFF2-40B4-BE49-F238E27FC236}">
                <a16:creationId xmlns:a16="http://schemas.microsoft.com/office/drawing/2014/main" id="{6F09A719-6B04-B181-8BAA-345A99B8AF88}"/>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2BA6F5BE-3BF1-9E08-2B96-A4853D0BE98C}"/>
              </a:ext>
            </a:extLst>
          </p:cNvPr>
          <p:cNvSpPr>
            <a:spLocks noGrp="1"/>
          </p:cNvSpPr>
          <p:nvPr>
            <p:ph type="sldNum" sz="quarter" idx="12"/>
          </p:nvPr>
        </p:nvSpPr>
        <p:spPr/>
        <p:txBody>
          <a:bodyPr/>
          <a:lstStyle/>
          <a:p>
            <a:fld id="{2FEB4479-D22B-484D-8CD5-C4BFA81D8A5B}" type="slidenum">
              <a:rPr lang="en-US" smtClean="0"/>
              <a:pPr/>
              <a:t>38</a:t>
            </a:fld>
            <a:endParaRPr lang="en-US" dirty="0"/>
          </a:p>
        </p:txBody>
      </p:sp>
      <p:pic>
        <p:nvPicPr>
          <p:cNvPr id="7" name="Picture 6">
            <a:extLst>
              <a:ext uri="{FF2B5EF4-FFF2-40B4-BE49-F238E27FC236}">
                <a16:creationId xmlns:a16="http://schemas.microsoft.com/office/drawing/2014/main" id="{AE8E7AC3-95C2-94CB-B703-5020676B782D}"/>
              </a:ext>
            </a:extLst>
          </p:cNvPr>
          <p:cNvPicPr>
            <a:picLocks noChangeAspect="1"/>
          </p:cNvPicPr>
          <p:nvPr/>
        </p:nvPicPr>
        <p:blipFill>
          <a:blip r:embed="rId2"/>
          <a:stretch>
            <a:fillRect/>
          </a:stretch>
        </p:blipFill>
        <p:spPr>
          <a:xfrm>
            <a:off x="2047310" y="3049419"/>
            <a:ext cx="8097380" cy="2410161"/>
          </a:xfrm>
          <a:prstGeom prst="rect">
            <a:avLst/>
          </a:prstGeom>
        </p:spPr>
      </p:pic>
      <p:sp>
        <p:nvSpPr>
          <p:cNvPr id="9" name="TextBox 8">
            <a:extLst>
              <a:ext uri="{FF2B5EF4-FFF2-40B4-BE49-F238E27FC236}">
                <a16:creationId xmlns:a16="http://schemas.microsoft.com/office/drawing/2014/main" id="{A9B312C5-39D3-A924-556A-C97F399EA306}"/>
              </a:ext>
            </a:extLst>
          </p:cNvPr>
          <p:cNvSpPr txBox="1"/>
          <p:nvPr/>
        </p:nvSpPr>
        <p:spPr>
          <a:xfrm>
            <a:off x="1874555" y="2370202"/>
            <a:ext cx="8442890" cy="461665"/>
          </a:xfrm>
          <a:prstGeom prst="rect">
            <a:avLst/>
          </a:prstGeom>
          <a:noFill/>
        </p:spPr>
        <p:txBody>
          <a:bodyPr wrap="square" rtlCol="0">
            <a:spAutoFit/>
          </a:bodyPr>
          <a:lstStyle/>
          <a:p>
            <a:r>
              <a:rPr lang="en-US" sz="2400" dirty="0"/>
              <a:t>Here we can see the registers of the hardware and their values.</a:t>
            </a:r>
          </a:p>
        </p:txBody>
      </p:sp>
    </p:spTree>
    <p:extLst>
      <p:ext uri="{BB962C8B-B14F-4D97-AF65-F5344CB8AC3E}">
        <p14:creationId xmlns:p14="http://schemas.microsoft.com/office/powerpoint/2010/main" val="2934177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6A0F-D5B0-3FAF-6ACB-82841B77D2FD}"/>
              </a:ext>
            </a:extLst>
          </p:cNvPr>
          <p:cNvSpPr>
            <a:spLocks noGrp="1"/>
          </p:cNvSpPr>
          <p:nvPr>
            <p:ph type="title"/>
          </p:nvPr>
        </p:nvSpPr>
        <p:spPr/>
        <p:txBody>
          <a:bodyPr/>
          <a:lstStyle/>
          <a:p>
            <a:r>
              <a:rPr lang="en-US" dirty="0">
                <a:solidFill>
                  <a:schemeClr val="bg1"/>
                </a:solidFill>
                <a:ea typeface="Cascadia Code PL Light" panose="020B0609020000020004" pitchFamily="49" charset="0"/>
                <a:cs typeface="Cascadia Code PL Light" panose="020B0609020000020004" pitchFamily="49" charset="0"/>
              </a:rPr>
              <a:t>Variables, expressions, and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registers</a:t>
            </a:r>
          </a:p>
        </p:txBody>
      </p:sp>
      <p:sp>
        <p:nvSpPr>
          <p:cNvPr id="4" name="Footer Placeholder 3">
            <a:extLst>
              <a:ext uri="{FF2B5EF4-FFF2-40B4-BE49-F238E27FC236}">
                <a16:creationId xmlns:a16="http://schemas.microsoft.com/office/drawing/2014/main" id="{6F09A719-6B04-B181-8BAA-345A99B8AF88}"/>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2BA6F5BE-3BF1-9E08-2B96-A4853D0BE98C}"/>
              </a:ext>
            </a:extLst>
          </p:cNvPr>
          <p:cNvSpPr>
            <a:spLocks noGrp="1"/>
          </p:cNvSpPr>
          <p:nvPr>
            <p:ph type="sldNum" sz="quarter" idx="12"/>
          </p:nvPr>
        </p:nvSpPr>
        <p:spPr/>
        <p:txBody>
          <a:bodyPr/>
          <a:lstStyle/>
          <a:p>
            <a:fld id="{2FEB4479-D22B-484D-8CD5-C4BFA81D8A5B}" type="slidenum">
              <a:rPr lang="en-US" smtClean="0"/>
              <a:pPr/>
              <a:t>39</a:t>
            </a:fld>
            <a:endParaRPr lang="en-US" dirty="0"/>
          </a:p>
        </p:txBody>
      </p:sp>
      <p:sp>
        <p:nvSpPr>
          <p:cNvPr id="9" name="TextBox 8">
            <a:extLst>
              <a:ext uri="{FF2B5EF4-FFF2-40B4-BE49-F238E27FC236}">
                <a16:creationId xmlns:a16="http://schemas.microsoft.com/office/drawing/2014/main" id="{A9B312C5-39D3-A924-556A-C97F399EA306}"/>
              </a:ext>
            </a:extLst>
          </p:cNvPr>
          <p:cNvSpPr txBox="1"/>
          <p:nvPr/>
        </p:nvSpPr>
        <p:spPr>
          <a:xfrm>
            <a:off x="1825642" y="1927350"/>
            <a:ext cx="8442890" cy="830997"/>
          </a:xfrm>
          <a:prstGeom prst="rect">
            <a:avLst/>
          </a:prstGeom>
          <a:noFill/>
        </p:spPr>
        <p:txBody>
          <a:bodyPr wrap="square" rtlCol="0">
            <a:spAutoFit/>
          </a:bodyPr>
          <a:lstStyle/>
          <a:p>
            <a:r>
              <a:rPr lang="en-US" sz="2400" dirty="0"/>
              <a:t>Here we can watch certain values we care about instead of all the registers</a:t>
            </a:r>
          </a:p>
        </p:txBody>
      </p:sp>
      <p:pic>
        <p:nvPicPr>
          <p:cNvPr id="6" name="Picture 5">
            <a:extLst>
              <a:ext uri="{FF2B5EF4-FFF2-40B4-BE49-F238E27FC236}">
                <a16:creationId xmlns:a16="http://schemas.microsoft.com/office/drawing/2014/main" id="{96C9E142-A69F-5DBE-2F87-98CA5BC15FC9}"/>
              </a:ext>
            </a:extLst>
          </p:cNvPr>
          <p:cNvPicPr>
            <a:picLocks noChangeAspect="1"/>
          </p:cNvPicPr>
          <p:nvPr/>
        </p:nvPicPr>
        <p:blipFill>
          <a:blip r:embed="rId2"/>
          <a:stretch>
            <a:fillRect/>
          </a:stretch>
        </p:blipFill>
        <p:spPr>
          <a:xfrm>
            <a:off x="1874554" y="2865715"/>
            <a:ext cx="8345065" cy="1247949"/>
          </a:xfrm>
          <a:prstGeom prst="rect">
            <a:avLst/>
          </a:prstGeom>
        </p:spPr>
      </p:pic>
      <p:pic>
        <p:nvPicPr>
          <p:cNvPr id="10" name="Picture 9">
            <a:extLst>
              <a:ext uri="{FF2B5EF4-FFF2-40B4-BE49-F238E27FC236}">
                <a16:creationId xmlns:a16="http://schemas.microsoft.com/office/drawing/2014/main" id="{AC8C51AF-50EE-A8C3-3296-771572E5F7B0}"/>
              </a:ext>
            </a:extLst>
          </p:cNvPr>
          <p:cNvPicPr>
            <a:picLocks noChangeAspect="1"/>
          </p:cNvPicPr>
          <p:nvPr/>
        </p:nvPicPr>
        <p:blipFill>
          <a:blip r:embed="rId3"/>
          <a:stretch>
            <a:fillRect/>
          </a:stretch>
        </p:blipFill>
        <p:spPr>
          <a:xfrm>
            <a:off x="1874553" y="4486611"/>
            <a:ext cx="8345065" cy="1028844"/>
          </a:xfrm>
          <a:prstGeom prst="rect">
            <a:avLst/>
          </a:prstGeom>
        </p:spPr>
      </p:pic>
    </p:spTree>
    <p:extLst>
      <p:ext uri="{BB962C8B-B14F-4D97-AF65-F5344CB8AC3E}">
        <p14:creationId xmlns:p14="http://schemas.microsoft.com/office/powerpoint/2010/main" val="2410946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ADA1C7F-275C-76D3-1A1C-8DE176656C33}"/>
              </a:ext>
            </a:extLst>
          </p:cNvPr>
          <p:cNvSpPr>
            <a:spLocks noGrp="1"/>
          </p:cNvSpPr>
          <p:nvPr>
            <p:ph type="title"/>
          </p:nvPr>
        </p:nvSpPr>
        <p:spPr/>
        <p:txBody>
          <a:bodyPr/>
          <a:lstStyle/>
          <a:p>
            <a:r>
              <a:rPr lang="en-US" dirty="0"/>
              <a:t>CC1350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Launchpad</a:t>
            </a:r>
          </a:p>
        </p:txBody>
      </p:sp>
      <p:sp>
        <p:nvSpPr>
          <p:cNvPr id="9" name="Content Placeholder 8">
            <a:extLst>
              <a:ext uri="{FF2B5EF4-FFF2-40B4-BE49-F238E27FC236}">
                <a16:creationId xmlns:a16="http://schemas.microsoft.com/office/drawing/2014/main" id="{D80F9551-B1E7-AE9B-8A39-771734BF4207}"/>
              </a:ext>
            </a:extLst>
          </p:cNvPr>
          <p:cNvSpPr>
            <a:spLocks noGrp="1"/>
          </p:cNvSpPr>
          <p:nvPr>
            <p:ph idx="1"/>
          </p:nvPr>
        </p:nvSpPr>
        <p:spPr/>
        <p:txBody>
          <a:bodyPr/>
          <a:lstStyle/>
          <a:p>
            <a:r>
              <a:rPr lang="en-US" dirty="0"/>
              <a:t>This is an ARM-based “development” kit.</a:t>
            </a:r>
          </a:p>
          <a:p>
            <a:pPr lvl="1"/>
            <a:r>
              <a:rPr lang="en-US" dirty="0"/>
              <a:t>A development kit has a microprocessor along with some peripherals.</a:t>
            </a:r>
          </a:p>
          <a:p>
            <a:r>
              <a:rPr lang="en-US" dirty="0"/>
              <a:t>The CC1350 is a “wireless” microcontroller development kit.</a:t>
            </a:r>
          </a:p>
          <a:p>
            <a:pPr lvl="1"/>
            <a:r>
              <a:rPr lang="en-US" dirty="0"/>
              <a:t>It’s selling point is that it has two main peripherals:</a:t>
            </a:r>
          </a:p>
          <a:p>
            <a:pPr marL="1371600" lvl="2" indent="-457200">
              <a:buFont typeface="+mj-lt"/>
              <a:buAutoNum type="arabicPeriod"/>
            </a:pPr>
            <a:r>
              <a:rPr lang="en-US" dirty="0"/>
              <a:t>Low-energy Bluetooth module.</a:t>
            </a:r>
          </a:p>
          <a:p>
            <a:pPr marL="1371600" lvl="2" indent="-457200">
              <a:buFont typeface="+mj-lt"/>
              <a:buAutoNum type="arabicPeriod"/>
            </a:pPr>
            <a:r>
              <a:rPr lang="en-US" dirty="0"/>
              <a:t>Sub-1 GHz transceiver module.</a:t>
            </a:r>
          </a:p>
          <a:p>
            <a:r>
              <a:rPr lang="en-US" dirty="0"/>
              <a:t>Like any other kit, our kit has some </a:t>
            </a:r>
            <a:r>
              <a:rPr lang="en-US" i="1" dirty="0"/>
              <a:t>GPIO</a:t>
            </a:r>
            <a:r>
              <a:rPr lang="en-US" dirty="0"/>
              <a:t> pins.</a:t>
            </a:r>
          </a:p>
          <a:p>
            <a:pPr lvl="1"/>
            <a:r>
              <a:rPr lang="en-US" dirty="0"/>
              <a:t>All pins that are labeled </a:t>
            </a:r>
            <a:r>
              <a:rPr lang="en-US" b="1" dirty="0">
                <a:latin typeface="Consolas" panose="020B0609020204030204" pitchFamily="49" charset="0"/>
              </a:rPr>
              <a:t>DIOx</a:t>
            </a:r>
            <a:r>
              <a:rPr lang="en-US" sz="2800" dirty="0"/>
              <a:t> </a:t>
            </a:r>
            <a:r>
              <a:rPr lang="en-US" dirty="0"/>
              <a:t>on the PCB can be set as inputs or outputs depending on the application.</a:t>
            </a:r>
          </a:p>
          <a:p>
            <a:pPr lvl="1"/>
            <a:endParaRPr lang="en-US" dirty="0"/>
          </a:p>
        </p:txBody>
      </p:sp>
      <p:sp>
        <p:nvSpPr>
          <p:cNvPr id="4" name="Footer Placeholder 3">
            <a:extLst>
              <a:ext uri="{FF2B5EF4-FFF2-40B4-BE49-F238E27FC236}">
                <a16:creationId xmlns:a16="http://schemas.microsoft.com/office/drawing/2014/main" id="{DC8FD368-746B-6676-F138-71EE71B974E7}"/>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AE34C4A3-8B4C-593B-0150-4A046E1AEB2D}"/>
              </a:ext>
            </a:extLst>
          </p:cNvPr>
          <p:cNvSpPr>
            <a:spLocks noGrp="1"/>
          </p:cNvSpPr>
          <p:nvPr>
            <p:ph type="sldNum" sz="quarter" idx="12"/>
          </p:nvPr>
        </p:nvSpPr>
        <p:spPr/>
        <p:txBody>
          <a:bodyPr/>
          <a:lstStyle/>
          <a:p>
            <a:fld id="{2FEB4479-D22B-484D-8CD5-C4BFA81D8A5B}" type="slidenum">
              <a:rPr lang="en-US" smtClean="0"/>
              <a:t>4</a:t>
            </a:fld>
            <a:endParaRPr lang="en-US"/>
          </a:p>
        </p:txBody>
      </p:sp>
    </p:spTree>
    <p:extLst>
      <p:ext uri="{BB962C8B-B14F-4D97-AF65-F5344CB8AC3E}">
        <p14:creationId xmlns:p14="http://schemas.microsoft.com/office/powerpoint/2010/main" val="56149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500"/>
                                        <p:tgtEl>
                                          <p:spTgt spid="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fade">
                                      <p:cBhvr>
                                        <p:cTn id="18" dur="500"/>
                                        <p:tgtEl>
                                          <p:spTgt spid="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500"/>
                                        <p:tgtEl>
                                          <p:spTgt spid="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500"/>
                                        <p:tgtEl>
                                          <p:spTgt spid="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fade">
                                      <p:cBhvr>
                                        <p:cTn id="29" dur="500"/>
                                        <p:tgtEl>
                                          <p:spTgt spid="9">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fade">
                                      <p:cBhvr>
                                        <p:cTn id="3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C1958-2EFE-F895-1FBE-01F42389242C}"/>
              </a:ext>
            </a:extLst>
          </p:cNvPr>
          <p:cNvSpPr>
            <a:spLocks noGrp="1"/>
          </p:cNvSpPr>
          <p:nvPr>
            <p:ph type="title"/>
          </p:nvPr>
        </p:nvSpPr>
        <p:spPr/>
        <p:txBody>
          <a:bodyPr/>
          <a:lstStyle/>
          <a:p>
            <a:r>
              <a:rPr lang="en-US" dirty="0"/>
              <a:t>Any </a:t>
            </a:r>
            <a:r>
              <a:rPr lang="en-US" i="1" dirty="0">
                <a:solidFill>
                  <a:srgbClr val="00B0F0"/>
                </a:solidFill>
                <a:latin typeface="Cascadia Code PL Light" panose="020B0609020000020004" pitchFamily="49" charset="0"/>
              </a:rPr>
              <a:t>questions?</a:t>
            </a:r>
          </a:p>
        </p:txBody>
      </p:sp>
      <p:sp>
        <p:nvSpPr>
          <p:cNvPr id="3" name="Text Placeholder 2">
            <a:extLst>
              <a:ext uri="{FF2B5EF4-FFF2-40B4-BE49-F238E27FC236}">
                <a16:creationId xmlns:a16="http://schemas.microsoft.com/office/drawing/2014/main" id="{2492926A-2082-8618-CAE8-6B03626BE435}"/>
              </a:ext>
            </a:extLst>
          </p:cNvPr>
          <p:cNvSpPr>
            <a:spLocks noGrp="1"/>
          </p:cNvSpPr>
          <p:nvPr>
            <p:ph type="body" idx="1"/>
          </p:nvPr>
        </p:nvSpPr>
        <p:spPr/>
        <p:txBody>
          <a:bodyPr/>
          <a:lstStyle/>
          <a:p>
            <a:r>
              <a:rPr lang="en-US" b="0" i="0" dirty="0">
                <a:effectLst/>
                <a:latin typeface="-apple-system"/>
              </a:rPr>
              <a:t>“There are no foolish questions and no man becomes a fool until he has stopped asking questions.” – Charles Proteus Steinmetz</a:t>
            </a:r>
          </a:p>
          <a:p>
            <a:endParaRPr lang="en-US" dirty="0"/>
          </a:p>
        </p:txBody>
      </p:sp>
      <p:sp>
        <p:nvSpPr>
          <p:cNvPr id="4" name="Footer Placeholder 3">
            <a:extLst>
              <a:ext uri="{FF2B5EF4-FFF2-40B4-BE49-F238E27FC236}">
                <a16:creationId xmlns:a16="http://schemas.microsoft.com/office/drawing/2014/main" id="{08B36194-C738-F3D1-92B5-B97866C80DDA}"/>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9C1AC0EA-1326-26B3-07DA-1A5004A73704}"/>
              </a:ext>
            </a:extLst>
          </p:cNvPr>
          <p:cNvSpPr>
            <a:spLocks noGrp="1"/>
          </p:cNvSpPr>
          <p:nvPr>
            <p:ph type="sldNum" sz="quarter" idx="12"/>
          </p:nvPr>
        </p:nvSpPr>
        <p:spPr/>
        <p:txBody>
          <a:bodyPr/>
          <a:lstStyle/>
          <a:p>
            <a:fld id="{2FEB4479-D22B-484D-8CD5-C4BFA81D8A5B}" type="slidenum">
              <a:rPr lang="en-US" smtClean="0"/>
              <a:t>40</a:t>
            </a:fld>
            <a:endParaRPr lang="en-US"/>
          </a:p>
        </p:txBody>
      </p:sp>
    </p:spTree>
    <p:extLst>
      <p:ext uri="{BB962C8B-B14F-4D97-AF65-F5344CB8AC3E}">
        <p14:creationId xmlns:p14="http://schemas.microsoft.com/office/powerpoint/2010/main" val="130682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44411FE-B6E2-94B9-93A2-F3E9844A1F2F}"/>
              </a:ext>
            </a:extLst>
          </p:cNvPr>
          <p:cNvSpPr>
            <a:spLocks noGrp="1"/>
          </p:cNvSpPr>
          <p:nvPr>
            <p:ph type="title"/>
          </p:nvPr>
        </p:nvSpPr>
        <p:spPr/>
        <p:txBody>
          <a:bodyPr/>
          <a:lstStyle/>
          <a:p>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Requirements</a:t>
            </a:r>
          </a:p>
        </p:txBody>
      </p:sp>
      <p:sp>
        <p:nvSpPr>
          <p:cNvPr id="7" name="Content Placeholder 6">
            <a:extLst>
              <a:ext uri="{FF2B5EF4-FFF2-40B4-BE49-F238E27FC236}">
                <a16:creationId xmlns:a16="http://schemas.microsoft.com/office/drawing/2014/main" id="{16DA6C31-EBBD-0989-F57D-F0E55B40F2B3}"/>
              </a:ext>
            </a:extLst>
          </p:cNvPr>
          <p:cNvSpPr>
            <a:spLocks noGrp="1"/>
          </p:cNvSpPr>
          <p:nvPr>
            <p:ph idx="1"/>
          </p:nvPr>
        </p:nvSpPr>
        <p:spPr/>
        <p:txBody>
          <a:bodyPr/>
          <a:lstStyle/>
          <a:p>
            <a:pPr marL="514350" indent="-514350">
              <a:buFont typeface="+mj-lt"/>
              <a:buAutoNum type="arabicPeriod"/>
            </a:pPr>
            <a:r>
              <a:rPr lang="en-US" dirty="0"/>
              <a:t>Use the datasheet to find the memory map of the Cortex M3.</a:t>
            </a:r>
          </a:p>
          <a:p>
            <a:pPr lvl="1"/>
            <a:r>
              <a:rPr lang="en-US" dirty="0"/>
              <a:t>Memorize the page number. You will need this later.</a:t>
            </a:r>
          </a:p>
          <a:p>
            <a:pPr lvl="1"/>
            <a:r>
              <a:rPr lang="en-US" dirty="0"/>
              <a:t>[HINT] Try looking in the Cortex M3 peripheral chapter.</a:t>
            </a:r>
          </a:p>
          <a:p>
            <a:pPr marL="514350" indent="-514350">
              <a:buFont typeface="+mj-lt"/>
              <a:buAutoNum type="arabicPeriod"/>
            </a:pPr>
            <a:r>
              <a:rPr lang="en-US" dirty="0"/>
              <a:t>Complete the given code such that by pressing the left button the light switches from one LED to another.</a:t>
            </a:r>
          </a:p>
          <a:p>
            <a:pPr marL="514350" indent="-514350">
              <a:buFont typeface="+mj-lt"/>
              <a:buAutoNum type="arabicPeriod"/>
            </a:pPr>
            <a:r>
              <a:rPr lang="en-US" dirty="0"/>
              <a:t>Load the program onto the board.</a:t>
            </a:r>
          </a:p>
          <a:p>
            <a:pPr marL="0" indent="0">
              <a:buNone/>
            </a:pPr>
            <a:endParaRPr lang="en-US" dirty="0"/>
          </a:p>
          <a:p>
            <a:pPr marL="514350" indent="-514350">
              <a:buFont typeface="+mj-lt"/>
              <a:buAutoNum type="arabicPeriod"/>
            </a:pPr>
            <a:endParaRPr lang="en-US" dirty="0"/>
          </a:p>
        </p:txBody>
      </p:sp>
      <p:sp>
        <p:nvSpPr>
          <p:cNvPr id="4" name="Footer Placeholder 3">
            <a:extLst>
              <a:ext uri="{FF2B5EF4-FFF2-40B4-BE49-F238E27FC236}">
                <a16:creationId xmlns:a16="http://schemas.microsoft.com/office/drawing/2014/main" id="{3F1C124C-1C7C-FB90-013F-013DFC199175}"/>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E6684231-85D5-F5B5-78C5-E73839A15E01}"/>
              </a:ext>
            </a:extLst>
          </p:cNvPr>
          <p:cNvSpPr>
            <a:spLocks noGrp="1"/>
          </p:cNvSpPr>
          <p:nvPr>
            <p:ph type="sldNum" sz="quarter" idx="12"/>
          </p:nvPr>
        </p:nvSpPr>
        <p:spPr/>
        <p:txBody>
          <a:bodyPr/>
          <a:lstStyle/>
          <a:p>
            <a:fld id="{2FEB4479-D22B-484D-8CD5-C4BFA81D8A5B}" type="slidenum">
              <a:rPr lang="en-US" smtClean="0"/>
              <a:t>41</a:t>
            </a:fld>
            <a:endParaRPr lang="en-US"/>
          </a:p>
        </p:txBody>
      </p:sp>
    </p:spTree>
    <p:extLst>
      <p:ext uri="{BB962C8B-B14F-4D97-AF65-F5344CB8AC3E}">
        <p14:creationId xmlns:p14="http://schemas.microsoft.com/office/powerpoint/2010/main" val="120186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1FDE-C726-CCD2-1B3C-B055DF86EB64}"/>
              </a:ext>
            </a:extLst>
          </p:cNvPr>
          <p:cNvSpPr>
            <a:spLocks noGrp="1"/>
          </p:cNvSpPr>
          <p:nvPr>
            <p:ph type="title"/>
          </p:nvPr>
        </p:nvSpPr>
        <p:spPr/>
        <p:txBody>
          <a:bodyPr/>
          <a:lstStyle/>
          <a:p>
            <a:r>
              <a:rPr lang="en-US" dirty="0"/>
              <a:t>Thank </a:t>
            </a:r>
            <a:r>
              <a:rPr lang="en-US" i="1" dirty="0">
                <a:solidFill>
                  <a:srgbClr val="00B0F0"/>
                </a:solidFill>
                <a:latin typeface="Cascadia Code PL Light" panose="020B0609020000020004" pitchFamily="49" charset="0"/>
              </a:rPr>
              <a:t>you.</a:t>
            </a:r>
          </a:p>
        </p:txBody>
      </p:sp>
      <p:sp>
        <p:nvSpPr>
          <p:cNvPr id="4" name="Footer Placeholder 3">
            <a:extLst>
              <a:ext uri="{FF2B5EF4-FFF2-40B4-BE49-F238E27FC236}">
                <a16:creationId xmlns:a16="http://schemas.microsoft.com/office/drawing/2014/main" id="{F0293BCD-EEE5-E4E7-E263-95704E35B647}"/>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28C28A27-D205-3FD4-074C-F6ED9BE3BF71}"/>
              </a:ext>
            </a:extLst>
          </p:cNvPr>
          <p:cNvSpPr>
            <a:spLocks noGrp="1"/>
          </p:cNvSpPr>
          <p:nvPr>
            <p:ph type="sldNum" sz="quarter" idx="12"/>
          </p:nvPr>
        </p:nvSpPr>
        <p:spPr/>
        <p:txBody>
          <a:bodyPr/>
          <a:lstStyle/>
          <a:p>
            <a:fld id="{2FEB4479-D22B-484D-8CD5-C4BFA81D8A5B}" type="slidenum">
              <a:rPr lang="en-US" smtClean="0"/>
              <a:t>42</a:t>
            </a:fld>
            <a:endParaRPr lang="en-US"/>
          </a:p>
        </p:txBody>
      </p:sp>
    </p:spTree>
    <p:extLst>
      <p:ext uri="{BB962C8B-B14F-4D97-AF65-F5344CB8AC3E}">
        <p14:creationId xmlns:p14="http://schemas.microsoft.com/office/powerpoint/2010/main" val="184752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F813-D449-37EB-808E-4677C0455BC2}"/>
              </a:ext>
            </a:extLst>
          </p:cNvPr>
          <p:cNvSpPr>
            <a:spLocks noGrp="1"/>
          </p:cNvSpPr>
          <p:nvPr>
            <p:ph type="title"/>
          </p:nvPr>
        </p:nvSpPr>
        <p:spPr/>
        <p:txBody>
          <a:bodyPr/>
          <a:lstStyle/>
          <a:p>
            <a:r>
              <a:rPr lang="en-US" dirty="0"/>
              <a:t>GPIO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pins</a:t>
            </a:r>
          </a:p>
        </p:txBody>
      </p:sp>
      <p:sp>
        <p:nvSpPr>
          <p:cNvPr id="3" name="Content Placeholder 2">
            <a:extLst>
              <a:ext uri="{FF2B5EF4-FFF2-40B4-BE49-F238E27FC236}">
                <a16:creationId xmlns:a16="http://schemas.microsoft.com/office/drawing/2014/main" id="{BE248190-4C95-80DC-9F8F-180E0E4A422C}"/>
              </a:ext>
            </a:extLst>
          </p:cNvPr>
          <p:cNvSpPr>
            <a:spLocks noGrp="1"/>
          </p:cNvSpPr>
          <p:nvPr>
            <p:ph idx="1"/>
          </p:nvPr>
        </p:nvSpPr>
        <p:spPr/>
        <p:txBody>
          <a:bodyPr/>
          <a:lstStyle/>
          <a:p>
            <a:r>
              <a:rPr lang="en-US" dirty="0"/>
              <a:t>The board has two LEDs, and three buttons.</a:t>
            </a:r>
          </a:p>
          <a:p>
            <a:r>
              <a:rPr lang="en-US" dirty="0"/>
              <a:t>Can you spot them? To what pins are they connected to?</a:t>
            </a:r>
          </a:p>
          <a:p>
            <a:endParaRPr lang="en-US" dirty="0"/>
          </a:p>
        </p:txBody>
      </p:sp>
      <p:sp>
        <p:nvSpPr>
          <p:cNvPr id="4" name="Footer Placeholder 3">
            <a:extLst>
              <a:ext uri="{FF2B5EF4-FFF2-40B4-BE49-F238E27FC236}">
                <a16:creationId xmlns:a16="http://schemas.microsoft.com/office/drawing/2014/main" id="{F7865DDE-1E4C-4252-144C-D7FF8CABB9D1}"/>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736B8237-6A5C-282F-FBB6-6BD1A3801400}"/>
              </a:ext>
            </a:extLst>
          </p:cNvPr>
          <p:cNvSpPr>
            <a:spLocks noGrp="1"/>
          </p:cNvSpPr>
          <p:nvPr>
            <p:ph type="sldNum" sz="quarter" idx="12"/>
          </p:nvPr>
        </p:nvSpPr>
        <p:spPr/>
        <p:txBody>
          <a:bodyPr/>
          <a:lstStyle/>
          <a:p>
            <a:fld id="{2FEB4479-D22B-484D-8CD5-C4BFA81D8A5B}" type="slidenum">
              <a:rPr lang="en-US" smtClean="0"/>
              <a:pPr/>
              <a:t>5</a:t>
            </a:fld>
            <a:endParaRPr lang="en-US" dirty="0"/>
          </a:p>
        </p:txBody>
      </p:sp>
    </p:spTree>
    <p:extLst>
      <p:ext uri="{BB962C8B-B14F-4D97-AF65-F5344CB8AC3E}">
        <p14:creationId xmlns:p14="http://schemas.microsoft.com/office/powerpoint/2010/main" val="758074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499875D8-5686-CC2A-7C5C-365A794DAA3E}"/>
              </a:ext>
            </a:extLst>
          </p:cNvPr>
          <p:cNvSpPr>
            <a:spLocks noChangeAspect="1" noChangeArrowheads="1" noTextEdit="1"/>
          </p:cNvSpPr>
          <p:nvPr/>
        </p:nvSpPr>
        <p:spPr bwMode="auto">
          <a:xfrm>
            <a:off x="176213" y="1300163"/>
            <a:ext cx="3621087" cy="361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a:extLst>
              <a:ext uri="{FF2B5EF4-FFF2-40B4-BE49-F238E27FC236}">
                <a16:creationId xmlns:a16="http://schemas.microsoft.com/office/drawing/2014/main" id="{6624A921-A2C0-DD03-5750-4E70C337C996}"/>
              </a:ext>
            </a:extLst>
          </p:cNvPr>
          <p:cNvSpPr>
            <a:spLocks noChangeArrowheads="1"/>
          </p:cNvSpPr>
          <p:nvPr/>
        </p:nvSpPr>
        <p:spPr bwMode="auto">
          <a:xfrm>
            <a:off x="180975" y="1325563"/>
            <a:ext cx="1687512" cy="365125"/>
          </a:xfrm>
          <a:prstGeom prst="rect">
            <a:avLst/>
          </a:prstGeom>
          <a:solidFill>
            <a:srgbClr val="FF404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a:extLst>
              <a:ext uri="{FF2B5EF4-FFF2-40B4-BE49-F238E27FC236}">
                <a16:creationId xmlns:a16="http://schemas.microsoft.com/office/drawing/2014/main" id="{537901FD-284C-6427-87F1-3CE4665BA0D6}"/>
              </a:ext>
            </a:extLst>
          </p:cNvPr>
          <p:cNvSpPr>
            <a:spLocks noChangeArrowheads="1"/>
          </p:cNvSpPr>
          <p:nvPr/>
        </p:nvSpPr>
        <p:spPr bwMode="auto">
          <a:xfrm>
            <a:off x="1868488" y="1325563"/>
            <a:ext cx="1920875" cy="365125"/>
          </a:xfrm>
          <a:prstGeom prst="rect">
            <a:avLst/>
          </a:prstGeom>
          <a:solidFill>
            <a:srgbClr val="FE3D3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7">
            <a:extLst>
              <a:ext uri="{FF2B5EF4-FFF2-40B4-BE49-F238E27FC236}">
                <a16:creationId xmlns:a16="http://schemas.microsoft.com/office/drawing/2014/main" id="{052E7C7E-1C91-B17D-6E4A-BCECE313CC11}"/>
              </a:ext>
            </a:extLst>
          </p:cNvPr>
          <p:cNvSpPr>
            <a:spLocks noChangeShapeType="1"/>
          </p:cNvSpPr>
          <p:nvPr/>
        </p:nvSpPr>
        <p:spPr bwMode="auto">
          <a:xfrm>
            <a:off x="1868488" y="1690688"/>
            <a:ext cx="0" cy="3201987"/>
          </a:xfrm>
          <a:prstGeom prst="line">
            <a:avLst/>
          </a:prstGeom>
          <a:noFill/>
          <a:ln w="38100" cap="flat">
            <a:solidFill>
              <a:srgbClr val="FE3D3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8">
            <a:extLst>
              <a:ext uri="{FF2B5EF4-FFF2-40B4-BE49-F238E27FC236}">
                <a16:creationId xmlns:a16="http://schemas.microsoft.com/office/drawing/2014/main" id="{B904529E-D34C-7AC2-7A44-16DA541F1A3A}"/>
              </a:ext>
            </a:extLst>
          </p:cNvPr>
          <p:cNvSpPr>
            <a:spLocks noChangeShapeType="1"/>
          </p:cNvSpPr>
          <p:nvPr/>
        </p:nvSpPr>
        <p:spPr bwMode="auto">
          <a:xfrm>
            <a:off x="180975" y="1322388"/>
            <a:ext cx="0" cy="368300"/>
          </a:xfrm>
          <a:prstGeom prst="line">
            <a:avLst/>
          </a:prstGeom>
          <a:noFill/>
          <a:ln w="6350" cap="flat">
            <a:solidFill>
              <a:srgbClr val="ED7D3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9">
            <a:extLst>
              <a:ext uri="{FF2B5EF4-FFF2-40B4-BE49-F238E27FC236}">
                <a16:creationId xmlns:a16="http://schemas.microsoft.com/office/drawing/2014/main" id="{2497D7AE-FD46-756D-6034-6AD5688956EE}"/>
              </a:ext>
            </a:extLst>
          </p:cNvPr>
          <p:cNvSpPr>
            <a:spLocks noChangeShapeType="1"/>
          </p:cNvSpPr>
          <p:nvPr/>
        </p:nvSpPr>
        <p:spPr bwMode="auto">
          <a:xfrm>
            <a:off x="3789363" y="1322388"/>
            <a:ext cx="0" cy="368300"/>
          </a:xfrm>
          <a:prstGeom prst="line">
            <a:avLst/>
          </a:prstGeom>
          <a:noFill/>
          <a:ln w="6350" cap="flat">
            <a:solidFill>
              <a:srgbClr val="ED7D3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0">
            <a:extLst>
              <a:ext uri="{FF2B5EF4-FFF2-40B4-BE49-F238E27FC236}">
                <a16:creationId xmlns:a16="http://schemas.microsoft.com/office/drawing/2014/main" id="{767E7722-010B-F9C6-B3C9-CE6344A80F4C}"/>
              </a:ext>
            </a:extLst>
          </p:cNvPr>
          <p:cNvSpPr>
            <a:spLocks noChangeShapeType="1"/>
          </p:cNvSpPr>
          <p:nvPr/>
        </p:nvSpPr>
        <p:spPr bwMode="auto">
          <a:xfrm>
            <a:off x="177800" y="1325563"/>
            <a:ext cx="3614737" cy="0"/>
          </a:xfrm>
          <a:prstGeom prst="line">
            <a:avLst/>
          </a:prstGeom>
          <a:noFill/>
          <a:ln w="6350" cap="flat">
            <a:solidFill>
              <a:srgbClr val="ED7D3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1">
            <a:extLst>
              <a:ext uri="{FF2B5EF4-FFF2-40B4-BE49-F238E27FC236}">
                <a16:creationId xmlns:a16="http://schemas.microsoft.com/office/drawing/2014/main" id="{2E5D43DA-0E6D-C69D-A9F1-907E260737ED}"/>
              </a:ext>
            </a:extLst>
          </p:cNvPr>
          <p:cNvSpPr>
            <a:spLocks noChangeArrowheads="1"/>
          </p:cNvSpPr>
          <p:nvPr/>
        </p:nvSpPr>
        <p:spPr bwMode="auto">
          <a:xfrm>
            <a:off x="2527300" y="1365250"/>
            <a:ext cx="7429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Aptos" panose="020B0004020202020204" pitchFamily="34" charset="0"/>
              </a:rPr>
              <a:t>FUNC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12">
            <a:extLst>
              <a:ext uri="{FF2B5EF4-FFF2-40B4-BE49-F238E27FC236}">
                <a16:creationId xmlns:a16="http://schemas.microsoft.com/office/drawing/2014/main" id="{78EA437D-4545-2D73-8B86-04676975AC77}"/>
              </a:ext>
            </a:extLst>
          </p:cNvPr>
          <p:cNvSpPr>
            <a:spLocks noChangeArrowheads="1"/>
          </p:cNvSpPr>
          <p:nvPr/>
        </p:nvSpPr>
        <p:spPr bwMode="auto">
          <a:xfrm>
            <a:off x="839788" y="1365250"/>
            <a:ext cx="5048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Aptos" panose="020B0004020202020204" pitchFamily="34" charset="0"/>
              </a:rPr>
              <a:t>PIN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3">
            <a:extLst>
              <a:ext uri="{FF2B5EF4-FFF2-40B4-BE49-F238E27FC236}">
                <a16:creationId xmlns:a16="http://schemas.microsoft.com/office/drawing/2014/main" id="{FB4098E7-45E9-322E-4FBB-89E6BFFD6268}"/>
              </a:ext>
            </a:extLst>
          </p:cNvPr>
          <p:cNvSpPr>
            <a:spLocks noChangeArrowheads="1"/>
          </p:cNvSpPr>
          <p:nvPr/>
        </p:nvSpPr>
        <p:spPr bwMode="auto">
          <a:xfrm>
            <a:off x="2363788" y="1881188"/>
            <a:ext cx="10668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000000"/>
                </a:solidFill>
                <a:effectLst/>
                <a:latin typeface="Cascadia Code PL Light" panose="020B0609020000020004" pitchFamily="49" charset="0"/>
              </a:rPr>
              <a:t>Red LED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4">
            <a:extLst>
              <a:ext uri="{FF2B5EF4-FFF2-40B4-BE49-F238E27FC236}">
                <a16:creationId xmlns:a16="http://schemas.microsoft.com/office/drawing/2014/main" id="{FA66D716-375B-68D0-4838-FE3E7C10BA42}"/>
              </a:ext>
            </a:extLst>
          </p:cNvPr>
          <p:cNvSpPr>
            <a:spLocks noChangeArrowheads="1"/>
          </p:cNvSpPr>
          <p:nvPr/>
        </p:nvSpPr>
        <p:spPr bwMode="auto">
          <a:xfrm>
            <a:off x="774700" y="1879600"/>
            <a:ext cx="6254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nsolas" panose="020B0609020204030204" pitchFamily="49" charset="0"/>
              </a:rPr>
              <a:t>DIO6</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5">
            <a:extLst>
              <a:ext uri="{FF2B5EF4-FFF2-40B4-BE49-F238E27FC236}">
                <a16:creationId xmlns:a16="http://schemas.microsoft.com/office/drawing/2014/main" id="{A8C6FB4B-6D91-48F8-1F63-6F02F5330D5C}"/>
              </a:ext>
            </a:extLst>
          </p:cNvPr>
          <p:cNvSpPr>
            <a:spLocks noChangeArrowheads="1"/>
          </p:cNvSpPr>
          <p:nvPr/>
        </p:nvSpPr>
        <p:spPr bwMode="auto">
          <a:xfrm>
            <a:off x="2230438" y="2520950"/>
            <a:ext cx="13335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a:ln>
                  <a:noFill/>
                </a:ln>
                <a:solidFill>
                  <a:srgbClr val="000000"/>
                </a:solidFill>
                <a:effectLst/>
                <a:latin typeface="Cascadia Code PL Light" panose="020B0609020000020004" pitchFamily="49" charset="0"/>
              </a:rPr>
              <a:t>Green LED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16">
            <a:extLst>
              <a:ext uri="{FF2B5EF4-FFF2-40B4-BE49-F238E27FC236}">
                <a16:creationId xmlns:a16="http://schemas.microsoft.com/office/drawing/2014/main" id="{3F1DA8E3-6038-1C99-5DD6-5EA1C461E196}"/>
              </a:ext>
            </a:extLst>
          </p:cNvPr>
          <p:cNvSpPr>
            <a:spLocks noChangeArrowheads="1"/>
          </p:cNvSpPr>
          <p:nvPr/>
        </p:nvSpPr>
        <p:spPr bwMode="auto">
          <a:xfrm>
            <a:off x="774700" y="2519363"/>
            <a:ext cx="660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nsolas" panose="020B0609020204030204" pitchFamily="49" charset="0"/>
              </a:rPr>
              <a:t>DIO7</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7">
            <a:extLst>
              <a:ext uri="{FF2B5EF4-FFF2-40B4-BE49-F238E27FC236}">
                <a16:creationId xmlns:a16="http://schemas.microsoft.com/office/drawing/2014/main" id="{03FC2BE0-0360-060E-0304-89716D2EED90}"/>
              </a:ext>
            </a:extLst>
          </p:cNvPr>
          <p:cNvSpPr>
            <a:spLocks noChangeArrowheads="1"/>
          </p:cNvSpPr>
          <p:nvPr/>
        </p:nvSpPr>
        <p:spPr bwMode="auto">
          <a:xfrm>
            <a:off x="2297113" y="3024188"/>
            <a:ext cx="10772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000000"/>
                </a:solidFill>
                <a:effectLst/>
                <a:latin typeface="Cascadia Code PL Light" panose="020B0609020000020004" pitchFamily="49" charset="0"/>
              </a:rPr>
              <a:t>Button 1</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i="1" dirty="0">
                <a:solidFill>
                  <a:srgbClr val="000000"/>
                </a:solidFill>
                <a:latin typeface="Cascadia Code PL Light" panose="020B0609020000020004" pitchFamily="49" charset="0"/>
              </a:rPr>
              <a:t>(left)</a:t>
            </a:r>
            <a:r>
              <a:rPr kumimoji="0" lang="en-US" altLang="en-US" sz="1800" b="0" i="1" u="none" strike="noStrike" cap="none" normalizeH="0" baseline="0" dirty="0">
                <a:ln>
                  <a:noFill/>
                </a:ln>
                <a:solidFill>
                  <a:srgbClr val="000000"/>
                </a:solidFill>
                <a:effectLst/>
                <a:latin typeface="Cascadia Code PL Light" panose="020B06090200000200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19">
            <a:extLst>
              <a:ext uri="{FF2B5EF4-FFF2-40B4-BE49-F238E27FC236}">
                <a16:creationId xmlns:a16="http://schemas.microsoft.com/office/drawing/2014/main" id="{B7962015-04DA-793E-DB3E-1AAD0EBDD599}"/>
              </a:ext>
            </a:extLst>
          </p:cNvPr>
          <p:cNvSpPr>
            <a:spLocks noChangeArrowheads="1"/>
          </p:cNvSpPr>
          <p:nvPr/>
        </p:nvSpPr>
        <p:spPr bwMode="auto">
          <a:xfrm>
            <a:off x="711200" y="3162300"/>
            <a:ext cx="7524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nsolas" panose="020B0609020204030204" pitchFamily="49" charset="0"/>
              </a:rPr>
              <a:t>DIO13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20">
            <a:extLst>
              <a:ext uri="{FF2B5EF4-FFF2-40B4-BE49-F238E27FC236}">
                <a16:creationId xmlns:a16="http://schemas.microsoft.com/office/drawing/2014/main" id="{720DC2EA-40B4-1670-9E2A-EFE127CF8AEB}"/>
              </a:ext>
            </a:extLst>
          </p:cNvPr>
          <p:cNvSpPr>
            <a:spLocks noChangeArrowheads="1"/>
          </p:cNvSpPr>
          <p:nvPr/>
        </p:nvSpPr>
        <p:spPr bwMode="auto">
          <a:xfrm>
            <a:off x="2297113" y="3667125"/>
            <a:ext cx="10772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000000"/>
                </a:solidFill>
                <a:effectLst/>
                <a:latin typeface="Cascadia Code PL Light" panose="020B0609020000020004" pitchFamily="49" charset="0"/>
              </a:rPr>
              <a:t>Button 2</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i="1" dirty="0">
                <a:solidFill>
                  <a:srgbClr val="000000"/>
                </a:solidFill>
                <a:latin typeface="Cascadia Code PL Light" panose="020B0609020000020004" pitchFamily="49" charset="0"/>
              </a:rPr>
              <a:t>(right)</a:t>
            </a:r>
            <a:r>
              <a:rPr kumimoji="0" lang="en-US" altLang="en-US" sz="1800" b="0" i="1" u="none" strike="noStrike" cap="none" normalizeH="0" baseline="0" dirty="0">
                <a:ln>
                  <a:noFill/>
                </a:ln>
                <a:solidFill>
                  <a:srgbClr val="000000"/>
                </a:solidFill>
                <a:effectLst/>
                <a:latin typeface="Cascadia Code PL Light" panose="020B06090200000200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22">
            <a:extLst>
              <a:ext uri="{FF2B5EF4-FFF2-40B4-BE49-F238E27FC236}">
                <a16:creationId xmlns:a16="http://schemas.microsoft.com/office/drawing/2014/main" id="{47443780-0DEF-BB43-A9F6-9F2361F506A5}"/>
              </a:ext>
            </a:extLst>
          </p:cNvPr>
          <p:cNvSpPr>
            <a:spLocks noChangeArrowheads="1"/>
          </p:cNvSpPr>
          <p:nvPr/>
        </p:nvSpPr>
        <p:spPr bwMode="auto">
          <a:xfrm>
            <a:off x="711200" y="3800475"/>
            <a:ext cx="7524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onsolas" panose="020B0609020204030204" pitchFamily="49" charset="0"/>
              </a:rPr>
              <a:t>DIO14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23">
            <a:extLst>
              <a:ext uri="{FF2B5EF4-FFF2-40B4-BE49-F238E27FC236}">
                <a16:creationId xmlns:a16="http://schemas.microsoft.com/office/drawing/2014/main" id="{008661CB-5A92-8895-868D-7279023CE309}"/>
              </a:ext>
            </a:extLst>
          </p:cNvPr>
          <p:cNvSpPr>
            <a:spLocks noChangeArrowheads="1"/>
          </p:cNvSpPr>
          <p:nvPr/>
        </p:nvSpPr>
        <p:spPr bwMode="auto">
          <a:xfrm>
            <a:off x="2497138" y="4441825"/>
            <a:ext cx="8001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a:ln>
                  <a:noFill/>
                </a:ln>
                <a:solidFill>
                  <a:srgbClr val="000000"/>
                </a:solidFill>
                <a:effectLst/>
                <a:latin typeface="Cascadia Code PL Light" panose="020B0609020000020004" pitchFamily="49" charset="0"/>
              </a:rPr>
              <a:t>Reset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24">
            <a:extLst>
              <a:ext uri="{FF2B5EF4-FFF2-40B4-BE49-F238E27FC236}">
                <a16:creationId xmlns:a16="http://schemas.microsoft.com/office/drawing/2014/main" id="{A5AB674D-A4F0-CF11-B434-0F4E84CF26B2}"/>
              </a:ext>
            </a:extLst>
          </p:cNvPr>
          <p:cNvSpPr>
            <a:spLocks noChangeArrowheads="1"/>
          </p:cNvSpPr>
          <p:nvPr/>
        </p:nvSpPr>
        <p:spPr bwMode="auto">
          <a:xfrm>
            <a:off x="711200" y="4440238"/>
            <a:ext cx="7524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onsolas" panose="020B0609020204030204" pitchFamily="49" charset="0"/>
              </a:rPr>
              <a:t>RESET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Footer Placeholder 3">
            <a:extLst>
              <a:ext uri="{FF2B5EF4-FFF2-40B4-BE49-F238E27FC236}">
                <a16:creationId xmlns:a16="http://schemas.microsoft.com/office/drawing/2014/main" id="{2E565CEB-D8CF-49C7-63AB-D0F7BE90B77D}"/>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2A8F334A-D231-D84A-0805-75762819E944}"/>
              </a:ext>
            </a:extLst>
          </p:cNvPr>
          <p:cNvSpPr>
            <a:spLocks noGrp="1"/>
          </p:cNvSpPr>
          <p:nvPr>
            <p:ph type="sldNum" sz="quarter" idx="12"/>
          </p:nvPr>
        </p:nvSpPr>
        <p:spPr/>
        <p:txBody>
          <a:bodyPr/>
          <a:lstStyle/>
          <a:p>
            <a:fld id="{2FEB4479-D22B-484D-8CD5-C4BFA81D8A5B}" type="slidenum">
              <a:rPr lang="en-US" smtClean="0"/>
              <a:pPr/>
              <a:t>6</a:t>
            </a:fld>
            <a:endParaRPr lang="en-US" dirty="0"/>
          </a:p>
        </p:txBody>
      </p:sp>
      <p:pic>
        <p:nvPicPr>
          <p:cNvPr id="11" name="Picture 10">
            <a:extLst>
              <a:ext uri="{FF2B5EF4-FFF2-40B4-BE49-F238E27FC236}">
                <a16:creationId xmlns:a16="http://schemas.microsoft.com/office/drawing/2014/main" id="{500F5F37-D489-AC67-7C56-B78EC2EBC3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224" y="0"/>
            <a:ext cx="4548176" cy="6479965"/>
          </a:xfrm>
          <a:prstGeom prst="rect">
            <a:avLst/>
          </a:prstGeom>
        </p:spPr>
      </p:pic>
      <p:pic>
        <p:nvPicPr>
          <p:cNvPr id="12" name="Picture 11">
            <a:extLst>
              <a:ext uri="{FF2B5EF4-FFF2-40B4-BE49-F238E27FC236}">
                <a16:creationId xmlns:a16="http://schemas.microsoft.com/office/drawing/2014/main" id="{76CAFDFF-EE15-EFC0-F416-1D727257E392}"/>
              </a:ext>
            </a:extLst>
          </p:cNvPr>
          <p:cNvPicPr>
            <a:picLocks noChangeAspect="1"/>
          </p:cNvPicPr>
          <p:nvPr/>
        </p:nvPicPr>
        <p:blipFill>
          <a:blip r:embed="rId2">
            <a:extLst>
              <a:ext uri="{28A0092B-C50C-407E-A947-70E740481C1C}">
                <a14:useLocalDpi xmlns:a14="http://schemas.microsoft.com/office/drawing/2010/main" val="0"/>
              </a:ext>
            </a:extLst>
          </a:blip>
          <a:srcRect l="18129" t="76044" r="60426" b="8904"/>
          <a:stretch>
            <a:fillRect/>
          </a:stretch>
        </p:blipFill>
        <p:spPr>
          <a:xfrm>
            <a:off x="4432300" y="4929082"/>
            <a:ext cx="975360" cy="975360"/>
          </a:xfrm>
          <a:custGeom>
            <a:avLst/>
            <a:gdLst>
              <a:gd name="connsiteX0" fmla="*/ 487680 w 975360"/>
              <a:gd name="connsiteY0" fmla="*/ 0 h 975360"/>
              <a:gd name="connsiteX1" fmla="*/ 975360 w 975360"/>
              <a:gd name="connsiteY1" fmla="*/ 487680 h 975360"/>
              <a:gd name="connsiteX2" fmla="*/ 487680 w 975360"/>
              <a:gd name="connsiteY2" fmla="*/ 975360 h 975360"/>
              <a:gd name="connsiteX3" fmla="*/ 0 w 975360"/>
              <a:gd name="connsiteY3" fmla="*/ 487680 h 975360"/>
              <a:gd name="connsiteX4" fmla="*/ 487680 w 975360"/>
              <a:gd name="connsiteY4" fmla="*/ 0 h 975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5360" h="975360">
                <a:moveTo>
                  <a:pt x="487680" y="0"/>
                </a:moveTo>
                <a:cubicBezTo>
                  <a:pt x="757018" y="0"/>
                  <a:pt x="975360" y="218342"/>
                  <a:pt x="975360" y="487680"/>
                </a:cubicBezTo>
                <a:cubicBezTo>
                  <a:pt x="975360" y="757018"/>
                  <a:pt x="757018" y="975360"/>
                  <a:pt x="487680" y="975360"/>
                </a:cubicBezTo>
                <a:cubicBezTo>
                  <a:pt x="218342" y="975360"/>
                  <a:pt x="0" y="757018"/>
                  <a:pt x="0" y="487680"/>
                </a:cubicBezTo>
                <a:cubicBezTo>
                  <a:pt x="0" y="218342"/>
                  <a:pt x="218342" y="0"/>
                  <a:pt x="487680" y="0"/>
                </a:cubicBezTo>
                <a:close/>
              </a:path>
            </a:pathLst>
          </a:custGeom>
          <a:ln w="57150">
            <a:solidFill>
              <a:srgbClr val="FFFF00"/>
            </a:solidFill>
          </a:ln>
        </p:spPr>
      </p:pic>
      <p:pic>
        <p:nvPicPr>
          <p:cNvPr id="13" name="Picture 12">
            <a:extLst>
              <a:ext uri="{FF2B5EF4-FFF2-40B4-BE49-F238E27FC236}">
                <a16:creationId xmlns:a16="http://schemas.microsoft.com/office/drawing/2014/main" id="{FA74AF18-EADB-2D94-FFA4-C859DA8DF083}"/>
              </a:ext>
            </a:extLst>
          </p:cNvPr>
          <p:cNvPicPr>
            <a:picLocks noChangeAspect="1"/>
          </p:cNvPicPr>
          <p:nvPr/>
        </p:nvPicPr>
        <p:blipFill>
          <a:blip r:embed="rId2">
            <a:extLst>
              <a:ext uri="{28A0092B-C50C-407E-A947-70E740481C1C}">
                <a14:useLocalDpi xmlns:a14="http://schemas.microsoft.com/office/drawing/2010/main" val="0"/>
              </a:ext>
            </a:extLst>
          </a:blip>
          <a:srcRect t="34994" r="70290" b="44153"/>
          <a:stretch>
            <a:fillRect/>
          </a:stretch>
        </p:blipFill>
        <p:spPr>
          <a:xfrm>
            <a:off x="3605224" y="2267585"/>
            <a:ext cx="1351280" cy="1351280"/>
          </a:xfrm>
          <a:custGeom>
            <a:avLst/>
            <a:gdLst>
              <a:gd name="connsiteX0" fmla="*/ 675640 w 1351280"/>
              <a:gd name="connsiteY0" fmla="*/ 0 h 1351280"/>
              <a:gd name="connsiteX1" fmla="*/ 1351280 w 1351280"/>
              <a:gd name="connsiteY1" fmla="*/ 675640 h 1351280"/>
              <a:gd name="connsiteX2" fmla="*/ 675640 w 1351280"/>
              <a:gd name="connsiteY2" fmla="*/ 1351280 h 1351280"/>
              <a:gd name="connsiteX3" fmla="*/ 0 w 1351280"/>
              <a:gd name="connsiteY3" fmla="*/ 675640 h 1351280"/>
              <a:gd name="connsiteX4" fmla="*/ 675640 w 1351280"/>
              <a:gd name="connsiteY4" fmla="*/ 0 h 1351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1280" h="1351280">
                <a:moveTo>
                  <a:pt x="675640" y="0"/>
                </a:moveTo>
                <a:cubicBezTo>
                  <a:pt x="1048786" y="0"/>
                  <a:pt x="1351280" y="302494"/>
                  <a:pt x="1351280" y="675640"/>
                </a:cubicBezTo>
                <a:cubicBezTo>
                  <a:pt x="1351280" y="1048786"/>
                  <a:pt x="1048786" y="1351280"/>
                  <a:pt x="675640" y="1351280"/>
                </a:cubicBezTo>
                <a:cubicBezTo>
                  <a:pt x="302494" y="1351280"/>
                  <a:pt x="0" y="1048786"/>
                  <a:pt x="0" y="675640"/>
                </a:cubicBezTo>
                <a:cubicBezTo>
                  <a:pt x="0" y="302494"/>
                  <a:pt x="302494" y="0"/>
                  <a:pt x="675640" y="0"/>
                </a:cubicBezTo>
                <a:close/>
              </a:path>
            </a:pathLst>
          </a:custGeom>
          <a:noFill/>
          <a:ln w="57150">
            <a:solidFill>
              <a:srgbClr val="FFFF00"/>
            </a:solidFill>
          </a:ln>
        </p:spPr>
      </p:pic>
      <p:pic>
        <p:nvPicPr>
          <p:cNvPr id="15" name="Picture 14">
            <a:extLst>
              <a:ext uri="{FF2B5EF4-FFF2-40B4-BE49-F238E27FC236}">
                <a16:creationId xmlns:a16="http://schemas.microsoft.com/office/drawing/2014/main" id="{D7D09554-95F9-A048-5AEC-46C513B4E130}"/>
              </a:ext>
            </a:extLst>
          </p:cNvPr>
          <p:cNvPicPr>
            <a:picLocks noChangeAspect="1"/>
          </p:cNvPicPr>
          <p:nvPr/>
        </p:nvPicPr>
        <p:blipFill>
          <a:blip r:embed="rId2">
            <a:extLst>
              <a:ext uri="{28A0092B-C50C-407E-A947-70E740481C1C}">
                <a14:useLocalDpi xmlns:a14="http://schemas.microsoft.com/office/drawing/2010/main" val="0"/>
              </a:ext>
            </a:extLst>
          </a:blip>
          <a:srcRect l="74199" t="38884" b="43006"/>
          <a:stretch>
            <a:fillRect/>
          </a:stretch>
        </p:blipFill>
        <p:spPr>
          <a:xfrm>
            <a:off x="6979920" y="2519680"/>
            <a:ext cx="1173480" cy="1173480"/>
          </a:xfrm>
          <a:custGeom>
            <a:avLst/>
            <a:gdLst>
              <a:gd name="connsiteX0" fmla="*/ 586740 w 1173480"/>
              <a:gd name="connsiteY0" fmla="*/ 0 h 1173480"/>
              <a:gd name="connsiteX1" fmla="*/ 1173480 w 1173480"/>
              <a:gd name="connsiteY1" fmla="*/ 586740 h 1173480"/>
              <a:gd name="connsiteX2" fmla="*/ 586740 w 1173480"/>
              <a:gd name="connsiteY2" fmla="*/ 1173480 h 1173480"/>
              <a:gd name="connsiteX3" fmla="*/ 0 w 1173480"/>
              <a:gd name="connsiteY3" fmla="*/ 586740 h 1173480"/>
              <a:gd name="connsiteX4" fmla="*/ 586740 w 1173480"/>
              <a:gd name="connsiteY4" fmla="*/ 0 h 1173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3480" h="1173480">
                <a:moveTo>
                  <a:pt x="586740" y="0"/>
                </a:moveTo>
                <a:cubicBezTo>
                  <a:pt x="910788" y="0"/>
                  <a:pt x="1173480" y="262692"/>
                  <a:pt x="1173480" y="586740"/>
                </a:cubicBezTo>
                <a:cubicBezTo>
                  <a:pt x="1173480" y="910788"/>
                  <a:pt x="910788" y="1173480"/>
                  <a:pt x="586740" y="1173480"/>
                </a:cubicBezTo>
                <a:cubicBezTo>
                  <a:pt x="262692" y="1173480"/>
                  <a:pt x="0" y="910788"/>
                  <a:pt x="0" y="586740"/>
                </a:cubicBezTo>
                <a:cubicBezTo>
                  <a:pt x="0" y="262692"/>
                  <a:pt x="262692" y="0"/>
                  <a:pt x="586740" y="0"/>
                </a:cubicBezTo>
                <a:close/>
              </a:path>
            </a:pathLst>
          </a:custGeom>
          <a:noFill/>
          <a:ln w="57150">
            <a:solidFill>
              <a:srgbClr val="FFFF00"/>
            </a:solidFill>
          </a:ln>
        </p:spPr>
      </p:pic>
      <p:pic>
        <p:nvPicPr>
          <p:cNvPr id="17" name="Picture 16">
            <a:extLst>
              <a:ext uri="{FF2B5EF4-FFF2-40B4-BE49-F238E27FC236}">
                <a16:creationId xmlns:a16="http://schemas.microsoft.com/office/drawing/2014/main" id="{2F6CF01D-3DDE-02ED-6084-A707CD7A3618}"/>
              </a:ext>
            </a:extLst>
          </p:cNvPr>
          <p:cNvPicPr>
            <a:picLocks noChangeAspect="1"/>
          </p:cNvPicPr>
          <p:nvPr/>
        </p:nvPicPr>
        <p:blipFill>
          <a:blip r:embed="rId2">
            <a:extLst>
              <a:ext uri="{28A0092B-C50C-407E-A947-70E740481C1C}">
                <a14:useLocalDpi xmlns:a14="http://schemas.microsoft.com/office/drawing/2010/main" val="0"/>
              </a:ext>
            </a:extLst>
          </a:blip>
          <a:srcRect l="29264" r="49291" b="85105"/>
          <a:stretch>
            <a:fillRect/>
          </a:stretch>
        </p:blipFill>
        <p:spPr>
          <a:xfrm>
            <a:off x="4936184" y="0"/>
            <a:ext cx="975360" cy="965200"/>
          </a:xfrm>
          <a:custGeom>
            <a:avLst/>
            <a:gdLst>
              <a:gd name="connsiteX0" fmla="*/ 388584 w 975360"/>
              <a:gd name="connsiteY0" fmla="*/ 0 h 965200"/>
              <a:gd name="connsiteX1" fmla="*/ 586776 w 975360"/>
              <a:gd name="connsiteY1" fmla="*/ 0 h 965200"/>
              <a:gd name="connsiteX2" fmla="*/ 677507 w 975360"/>
              <a:gd name="connsiteY2" fmla="*/ 28164 h 965200"/>
              <a:gd name="connsiteX3" fmla="*/ 975360 w 975360"/>
              <a:gd name="connsiteY3" fmla="*/ 477520 h 965200"/>
              <a:gd name="connsiteX4" fmla="*/ 487680 w 975360"/>
              <a:gd name="connsiteY4" fmla="*/ 965200 h 965200"/>
              <a:gd name="connsiteX5" fmla="*/ 0 w 975360"/>
              <a:gd name="connsiteY5" fmla="*/ 477520 h 965200"/>
              <a:gd name="connsiteX6" fmla="*/ 297853 w 975360"/>
              <a:gd name="connsiteY6" fmla="*/ 28164 h 965200"/>
              <a:gd name="connsiteX7" fmla="*/ 388584 w 975360"/>
              <a:gd name="connsiteY7" fmla="*/ 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360" h="965200">
                <a:moveTo>
                  <a:pt x="388584" y="0"/>
                </a:moveTo>
                <a:lnTo>
                  <a:pt x="586776" y="0"/>
                </a:lnTo>
                <a:lnTo>
                  <a:pt x="677507" y="28164"/>
                </a:lnTo>
                <a:cubicBezTo>
                  <a:pt x="852543" y="102198"/>
                  <a:pt x="975360" y="275517"/>
                  <a:pt x="975360" y="477520"/>
                </a:cubicBezTo>
                <a:cubicBezTo>
                  <a:pt x="975360" y="746858"/>
                  <a:pt x="757018" y="965200"/>
                  <a:pt x="487680" y="965200"/>
                </a:cubicBezTo>
                <a:cubicBezTo>
                  <a:pt x="218342" y="965200"/>
                  <a:pt x="0" y="746858"/>
                  <a:pt x="0" y="477520"/>
                </a:cubicBezTo>
                <a:cubicBezTo>
                  <a:pt x="0" y="275517"/>
                  <a:pt x="122818" y="102198"/>
                  <a:pt x="297853" y="28164"/>
                </a:cubicBezTo>
                <a:lnTo>
                  <a:pt x="388584" y="0"/>
                </a:lnTo>
                <a:close/>
              </a:path>
            </a:pathLst>
          </a:custGeom>
          <a:noFill/>
          <a:ln w="57150">
            <a:solidFill>
              <a:srgbClr val="FFFF00"/>
            </a:solidFill>
          </a:ln>
        </p:spPr>
      </p:pic>
    </p:spTree>
    <p:extLst>
      <p:ext uri="{BB962C8B-B14F-4D97-AF65-F5344CB8AC3E}">
        <p14:creationId xmlns:p14="http://schemas.microsoft.com/office/powerpoint/2010/main" val="351512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500"/>
                                        <p:tgtEl>
                                          <p:spTgt spid="12"/>
                                        </p:tgtEl>
                                      </p:cBhvr>
                                    </p:animEffect>
                                  </p:childTnLst>
                                </p:cTn>
                              </p:par>
                            </p:childTnLst>
                          </p:cTn>
                        </p:par>
                        <p:par>
                          <p:cTn id="8" fill="hold">
                            <p:stCondLst>
                              <p:cond delay="500"/>
                            </p:stCondLst>
                            <p:childTnLst>
                              <p:par>
                                <p:cTn id="9" presetID="6" presetClass="emph" presetSubtype="0" fill="hold" nodeType="afterEffect">
                                  <p:stCondLst>
                                    <p:cond delay="0"/>
                                  </p:stCondLst>
                                  <p:childTnLst>
                                    <p:animScale>
                                      <p:cBhvr>
                                        <p:cTn id="10" dur="500" fill="hold"/>
                                        <p:tgtEl>
                                          <p:spTgt spid="12"/>
                                        </p:tgtEl>
                                      </p:cBhvr>
                                      <p:by x="400000" y="40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300" fill="hold"/>
                                        <p:tgtEl>
                                          <p:spTgt spid="12"/>
                                        </p:tgtEl>
                                      </p:cBhvr>
                                      <p:by x="25000" y="25000"/>
                                    </p:animScale>
                                  </p:childTnLst>
                                </p:cTn>
                              </p:par>
                            </p:childTnLst>
                          </p:cTn>
                        </p:par>
                        <p:par>
                          <p:cTn id="15" fill="hold">
                            <p:stCondLst>
                              <p:cond delay="300"/>
                            </p:stCondLst>
                            <p:childTnLst>
                              <p:par>
                                <p:cTn id="16" presetID="21" presetClass="exit" presetSubtype="1" fill="hold" nodeType="afterEffect">
                                  <p:stCondLst>
                                    <p:cond delay="0"/>
                                  </p:stCondLst>
                                  <p:childTnLst>
                                    <p:animEffect transition="out" filter="wheel(1)">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par>
                          <p:cTn id="19" fill="hold">
                            <p:stCondLst>
                              <p:cond delay="800"/>
                            </p:stCondLst>
                            <p:childTnLst>
                              <p:par>
                                <p:cTn id="20" presetID="1" presetClass="entr" presetSubtype="0" fill="hold" grpId="0" nodeType="afterEffect">
                                  <p:stCondLst>
                                    <p:cond delay="0"/>
                                  </p:stCondLst>
                                  <p:iterate type="lt">
                                    <p:tmAbs val="50"/>
                                  </p:iterate>
                                  <p:childTnLst>
                                    <p:set>
                                      <p:cBhvr>
                                        <p:cTn id="21" dur="1" fill="hold">
                                          <p:stCondLst>
                                            <p:cond delay="0"/>
                                          </p:stCondLst>
                                        </p:cTn>
                                        <p:tgtEl>
                                          <p:spTgt spid="23"/>
                                        </p:tgtEl>
                                        <p:attrNameLst>
                                          <p:attrName>style.visibility</p:attrName>
                                        </p:attrNameLst>
                                      </p:cBhvr>
                                      <p:to>
                                        <p:strVal val="visible"/>
                                      </p:to>
                                    </p:set>
                                  </p:childTnLst>
                                </p:cTn>
                              </p:par>
                            </p:childTnLst>
                          </p:cTn>
                        </p:par>
                        <p:par>
                          <p:cTn id="22" fill="hold">
                            <p:stCondLst>
                              <p:cond delay="951"/>
                            </p:stCondLst>
                            <p:childTnLst>
                              <p:par>
                                <p:cTn id="23" presetID="1" presetClass="entr" presetSubtype="0" fill="hold" grpId="0" nodeType="afterEffect">
                                  <p:stCondLst>
                                    <p:cond delay="0"/>
                                  </p:stCondLst>
                                  <p:iterate type="lt">
                                    <p:tmAbs val="50"/>
                                  </p:iterate>
                                  <p:childTnLst>
                                    <p:set>
                                      <p:cBhvr>
                                        <p:cTn id="24" dur="1" fill="hold">
                                          <p:stCondLst>
                                            <p:cond delay="0"/>
                                          </p:stCondLst>
                                        </p:cTn>
                                        <p:tgtEl>
                                          <p:spTgt spid="22"/>
                                        </p:tgtEl>
                                        <p:attrNameLst>
                                          <p:attrName>style.visibility</p:attrName>
                                        </p:attrNameLst>
                                      </p:cBhvr>
                                      <p:to>
                                        <p:strVal val="visible"/>
                                      </p:to>
                                    </p:set>
                                  </p:childTnLst>
                                </p:cTn>
                              </p:par>
                            </p:childTnLst>
                          </p:cTn>
                        </p:par>
                        <p:par>
                          <p:cTn id="25" fill="hold">
                            <p:stCondLst>
                              <p:cond delay="1202"/>
                            </p:stCondLst>
                            <p:childTnLst>
                              <p:par>
                                <p:cTn id="26" presetID="1" presetClass="entr" presetSubtype="0" fill="hold" grpId="0" nodeType="afterEffect">
                                  <p:stCondLst>
                                    <p:cond delay="0"/>
                                  </p:stCondLst>
                                  <p:iterate type="lt">
                                    <p:tmAbs val="50"/>
                                  </p:iterate>
                                  <p:childTnLst>
                                    <p:set>
                                      <p:cBhvr>
                                        <p:cTn id="27" dur="1" fill="hold">
                                          <p:stCondLst>
                                            <p:cond delay="0"/>
                                          </p:stCondLst>
                                        </p:cTn>
                                        <p:tgtEl>
                                          <p:spTgt spid="25"/>
                                        </p:tgtEl>
                                        <p:attrNameLst>
                                          <p:attrName>style.visibility</p:attrName>
                                        </p:attrNameLst>
                                      </p:cBhvr>
                                      <p:to>
                                        <p:strVal val="visible"/>
                                      </p:to>
                                    </p:set>
                                  </p:childTnLst>
                                </p:cTn>
                              </p:par>
                            </p:childTnLst>
                          </p:cTn>
                        </p:par>
                        <p:par>
                          <p:cTn id="28" fill="hold">
                            <p:stCondLst>
                              <p:cond delay="1353"/>
                            </p:stCondLst>
                            <p:childTnLst>
                              <p:par>
                                <p:cTn id="29" presetID="1" presetClass="entr" presetSubtype="0" fill="hold" grpId="0" nodeType="afterEffect">
                                  <p:stCondLst>
                                    <p:cond delay="0"/>
                                  </p:stCondLst>
                                  <p:iterate type="lt">
                                    <p:tmAbs val="50"/>
                                  </p:iterate>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heel(1)">
                                      <p:cBhvr>
                                        <p:cTn id="35" dur="500"/>
                                        <p:tgtEl>
                                          <p:spTgt spid="13"/>
                                        </p:tgtEl>
                                      </p:cBhvr>
                                    </p:animEffect>
                                  </p:childTnLst>
                                </p:cTn>
                              </p:par>
                            </p:childTnLst>
                          </p:cTn>
                        </p:par>
                        <p:par>
                          <p:cTn id="36" fill="hold">
                            <p:stCondLst>
                              <p:cond delay="500"/>
                            </p:stCondLst>
                            <p:childTnLst>
                              <p:par>
                                <p:cTn id="37" presetID="6" presetClass="emph" presetSubtype="0" fill="hold" nodeType="afterEffect">
                                  <p:stCondLst>
                                    <p:cond delay="0"/>
                                  </p:stCondLst>
                                  <p:childTnLst>
                                    <p:animScale>
                                      <p:cBhvr>
                                        <p:cTn id="38" dur="500" fill="hold"/>
                                        <p:tgtEl>
                                          <p:spTgt spid="13"/>
                                        </p:tgtEl>
                                      </p:cBhvr>
                                      <p:by x="400000" y="400000"/>
                                    </p:animScale>
                                  </p:childTnLst>
                                </p:cTn>
                              </p:par>
                            </p:childTnLst>
                          </p:cTn>
                        </p:par>
                      </p:childTnLst>
                    </p:cTn>
                  </p:par>
                  <p:par>
                    <p:cTn id="39" fill="hold">
                      <p:stCondLst>
                        <p:cond delay="indefinite"/>
                      </p:stCondLst>
                      <p:childTnLst>
                        <p:par>
                          <p:cTn id="40" fill="hold">
                            <p:stCondLst>
                              <p:cond delay="0"/>
                            </p:stCondLst>
                            <p:childTnLst>
                              <p:par>
                                <p:cTn id="41" presetID="6" presetClass="emph" presetSubtype="0" fill="hold" nodeType="clickEffect">
                                  <p:stCondLst>
                                    <p:cond delay="0"/>
                                  </p:stCondLst>
                                  <p:childTnLst>
                                    <p:animScale>
                                      <p:cBhvr>
                                        <p:cTn id="42" dur="300" fill="hold"/>
                                        <p:tgtEl>
                                          <p:spTgt spid="13"/>
                                        </p:tgtEl>
                                      </p:cBhvr>
                                      <p:by x="25000" y="25000"/>
                                    </p:animScale>
                                  </p:childTnLst>
                                </p:cTn>
                              </p:par>
                            </p:childTnLst>
                          </p:cTn>
                        </p:par>
                        <p:par>
                          <p:cTn id="43" fill="hold">
                            <p:stCondLst>
                              <p:cond delay="300"/>
                            </p:stCondLst>
                            <p:childTnLst>
                              <p:par>
                                <p:cTn id="44" presetID="21" presetClass="exit" presetSubtype="1" fill="hold" nodeType="afterEffect">
                                  <p:stCondLst>
                                    <p:cond delay="0"/>
                                  </p:stCondLst>
                                  <p:childTnLst>
                                    <p:animEffect transition="out" filter="wheel(1)">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childTnLst>
                          </p:cTn>
                        </p:par>
                        <p:par>
                          <p:cTn id="47" fill="hold">
                            <p:stCondLst>
                              <p:cond delay="800"/>
                            </p:stCondLst>
                            <p:childTnLst>
                              <p:par>
                                <p:cTn id="48" presetID="1" presetClass="entr" presetSubtype="0" fill="hold" grpId="0" nodeType="afterEffect">
                                  <p:stCondLst>
                                    <p:cond delay="0"/>
                                  </p:stCondLst>
                                  <p:iterate type="lt">
                                    <p:tmAbs val="50"/>
                                  </p:iterate>
                                  <p:childTnLst>
                                    <p:set>
                                      <p:cBhvr>
                                        <p:cTn id="49" dur="1" fill="hold">
                                          <p:stCondLst>
                                            <p:cond delay="0"/>
                                          </p:stCondLst>
                                        </p:cTn>
                                        <p:tgtEl>
                                          <p:spTgt spid="28"/>
                                        </p:tgtEl>
                                        <p:attrNameLst>
                                          <p:attrName>style.visibility</p:attrName>
                                        </p:attrNameLst>
                                      </p:cBhvr>
                                      <p:to>
                                        <p:strVal val="visible"/>
                                      </p:to>
                                    </p:set>
                                  </p:childTnLst>
                                </p:cTn>
                              </p:par>
                            </p:childTnLst>
                          </p:cTn>
                        </p:par>
                        <p:par>
                          <p:cTn id="50" fill="hold">
                            <p:stCondLst>
                              <p:cond delay="1001"/>
                            </p:stCondLst>
                            <p:childTnLst>
                              <p:par>
                                <p:cTn id="51" presetID="1" presetClass="entr" presetSubtype="0" fill="hold" grpId="0" nodeType="afterEffect">
                                  <p:stCondLst>
                                    <p:cond delay="0"/>
                                  </p:stCondLst>
                                  <p:iterate type="lt">
                                    <p:tmAbs val="50"/>
                                  </p:iterate>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heel(1)">
                                      <p:cBhvr>
                                        <p:cTn id="57" dur="500"/>
                                        <p:tgtEl>
                                          <p:spTgt spid="15"/>
                                        </p:tgtEl>
                                      </p:cBhvr>
                                    </p:animEffect>
                                  </p:childTnLst>
                                </p:cTn>
                              </p:par>
                            </p:childTnLst>
                          </p:cTn>
                        </p:par>
                        <p:par>
                          <p:cTn id="58" fill="hold">
                            <p:stCondLst>
                              <p:cond delay="500"/>
                            </p:stCondLst>
                            <p:childTnLst>
                              <p:par>
                                <p:cTn id="59" presetID="6" presetClass="emph" presetSubtype="0" fill="hold" nodeType="afterEffect">
                                  <p:stCondLst>
                                    <p:cond delay="0"/>
                                  </p:stCondLst>
                                  <p:childTnLst>
                                    <p:animScale>
                                      <p:cBhvr>
                                        <p:cTn id="60" dur="500" fill="hold"/>
                                        <p:tgtEl>
                                          <p:spTgt spid="15"/>
                                        </p:tgtEl>
                                      </p:cBhvr>
                                      <p:by x="400000" y="400000"/>
                                    </p:animScale>
                                  </p:childTnLst>
                                </p:cTn>
                              </p:par>
                            </p:childTnLst>
                          </p:cTn>
                        </p:par>
                      </p:childTnLst>
                    </p:cTn>
                  </p:par>
                  <p:par>
                    <p:cTn id="61" fill="hold">
                      <p:stCondLst>
                        <p:cond delay="indefinite"/>
                      </p:stCondLst>
                      <p:childTnLst>
                        <p:par>
                          <p:cTn id="62" fill="hold">
                            <p:stCondLst>
                              <p:cond delay="0"/>
                            </p:stCondLst>
                            <p:childTnLst>
                              <p:par>
                                <p:cTn id="63" presetID="6" presetClass="emph" presetSubtype="0" fill="hold" nodeType="clickEffect">
                                  <p:stCondLst>
                                    <p:cond delay="0"/>
                                  </p:stCondLst>
                                  <p:childTnLst>
                                    <p:animScale>
                                      <p:cBhvr>
                                        <p:cTn id="64" dur="300" fill="hold"/>
                                        <p:tgtEl>
                                          <p:spTgt spid="15"/>
                                        </p:tgtEl>
                                      </p:cBhvr>
                                      <p:by x="25000" y="25000"/>
                                    </p:animScale>
                                  </p:childTnLst>
                                </p:cTn>
                              </p:par>
                            </p:childTnLst>
                          </p:cTn>
                        </p:par>
                        <p:par>
                          <p:cTn id="65" fill="hold">
                            <p:stCondLst>
                              <p:cond delay="300"/>
                            </p:stCondLst>
                            <p:childTnLst>
                              <p:par>
                                <p:cTn id="66" presetID="21" presetClass="exit" presetSubtype="1" fill="hold" nodeType="afterEffect">
                                  <p:stCondLst>
                                    <p:cond delay="0"/>
                                  </p:stCondLst>
                                  <p:childTnLst>
                                    <p:animEffect transition="out" filter="wheel(1)">
                                      <p:cBhvr>
                                        <p:cTn id="67" dur="500"/>
                                        <p:tgtEl>
                                          <p:spTgt spid="15"/>
                                        </p:tgtEl>
                                      </p:cBhvr>
                                    </p:animEffect>
                                    <p:set>
                                      <p:cBhvr>
                                        <p:cTn id="68" dur="1" fill="hold">
                                          <p:stCondLst>
                                            <p:cond delay="499"/>
                                          </p:stCondLst>
                                        </p:cTn>
                                        <p:tgtEl>
                                          <p:spTgt spid="15"/>
                                        </p:tgtEl>
                                        <p:attrNameLst>
                                          <p:attrName>style.visibility</p:attrName>
                                        </p:attrNameLst>
                                      </p:cBhvr>
                                      <p:to>
                                        <p:strVal val="hidden"/>
                                      </p:to>
                                    </p:set>
                                  </p:childTnLst>
                                </p:cTn>
                              </p:par>
                            </p:childTnLst>
                          </p:cTn>
                        </p:par>
                        <p:par>
                          <p:cTn id="69" fill="hold">
                            <p:stCondLst>
                              <p:cond delay="800"/>
                            </p:stCondLst>
                            <p:childTnLst>
                              <p:par>
                                <p:cTn id="70" presetID="1" presetClass="entr" presetSubtype="0" fill="hold" grpId="0" nodeType="afterEffect">
                                  <p:stCondLst>
                                    <p:cond delay="0"/>
                                  </p:stCondLst>
                                  <p:iterate type="lt">
                                    <p:tmAbs val="50"/>
                                  </p:iterate>
                                  <p:childTnLst>
                                    <p:set>
                                      <p:cBhvr>
                                        <p:cTn id="71" dur="1" fill="hold">
                                          <p:stCondLst>
                                            <p:cond delay="0"/>
                                          </p:stCondLst>
                                        </p:cTn>
                                        <p:tgtEl>
                                          <p:spTgt spid="31"/>
                                        </p:tgtEl>
                                        <p:attrNameLst>
                                          <p:attrName>style.visibility</p:attrName>
                                        </p:attrNameLst>
                                      </p:cBhvr>
                                      <p:to>
                                        <p:strVal val="visible"/>
                                      </p:to>
                                    </p:set>
                                  </p:childTnLst>
                                </p:cTn>
                              </p:par>
                            </p:childTnLst>
                          </p:cTn>
                        </p:par>
                        <p:par>
                          <p:cTn id="72" fill="hold">
                            <p:stCondLst>
                              <p:cond delay="1001"/>
                            </p:stCondLst>
                            <p:childTnLst>
                              <p:par>
                                <p:cTn id="73" presetID="1" presetClass="entr" presetSubtype="0" fill="hold" grpId="0" nodeType="afterEffect">
                                  <p:stCondLst>
                                    <p:cond delay="0"/>
                                  </p:stCondLst>
                                  <p:iterate type="lt">
                                    <p:tmAbs val="50"/>
                                  </p:iterate>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1" fill="hold" nodeType="click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wheel(1)">
                                      <p:cBhvr>
                                        <p:cTn id="79" dur="500"/>
                                        <p:tgtEl>
                                          <p:spTgt spid="17"/>
                                        </p:tgtEl>
                                      </p:cBhvr>
                                    </p:animEffect>
                                  </p:childTnLst>
                                </p:cTn>
                              </p:par>
                            </p:childTnLst>
                          </p:cTn>
                        </p:par>
                        <p:par>
                          <p:cTn id="80" fill="hold">
                            <p:stCondLst>
                              <p:cond delay="500"/>
                            </p:stCondLst>
                            <p:childTnLst>
                              <p:par>
                                <p:cTn id="81" presetID="42" presetClass="path" presetSubtype="0" accel="50000" decel="50000" fill="hold" nodeType="afterEffect">
                                  <p:stCondLst>
                                    <p:cond delay="0"/>
                                  </p:stCondLst>
                                  <p:childTnLst>
                                    <p:animMotion origin="layout" path="M 0 0 L 0 0.25 E" pathEditMode="relative" ptsTypes="">
                                      <p:cBhvr>
                                        <p:cTn id="82" dur="500" fill="hold"/>
                                        <p:tgtEl>
                                          <p:spTgt spid="17"/>
                                        </p:tgtEl>
                                        <p:attrNameLst>
                                          <p:attrName>ppt_x</p:attrName>
                                          <p:attrName>ppt_y</p:attrName>
                                        </p:attrNameLst>
                                      </p:cBhvr>
                                    </p:animMotion>
                                  </p:childTnLst>
                                </p:cTn>
                              </p:par>
                            </p:childTnLst>
                          </p:cTn>
                        </p:par>
                        <p:par>
                          <p:cTn id="83" fill="hold">
                            <p:stCondLst>
                              <p:cond delay="1000"/>
                            </p:stCondLst>
                            <p:childTnLst>
                              <p:par>
                                <p:cTn id="84" presetID="6" presetClass="emph" presetSubtype="0" fill="hold" nodeType="afterEffect">
                                  <p:stCondLst>
                                    <p:cond delay="0"/>
                                  </p:stCondLst>
                                  <p:childTnLst>
                                    <p:animScale>
                                      <p:cBhvr>
                                        <p:cTn id="85" dur="500" fill="hold"/>
                                        <p:tgtEl>
                                          <p:spTgt spid="17"/>
                                        </p:tgtEl>
                                      </p:cBhvr>
                                      <p:by x="400000" y="400000"/>
                                    </p:animScale>
                                  </p:childTnLst>
                                </p:cTn>
                              </p:par>
                            </p:childTnLst>
                          </p:cTn>
                        </p:par>
                      </p:childTnLst>
                    </p:cTn>
                  </p:par>
                  <p:par>
                    <p:cTn id="86" fill="hold">
                      <p:stCondLst>
                        <p:cond delay="indefinite"/>
                      </p:stCondLst>
                      <p:childTnLst>
                        <p:par>
                          <p:cTn id="87" fill="hold">
                            <p:stCondLst>
                              <p:cond delay="0"/>
                            </p:stCondLst>
                            <p:childTnLst>
                              <p:par>
                                <p:cTn id="88" presetID="6" presetClass="emph" presetSubtype="0" fill="hold" nodeType="clickEffect">
                                  <p:stCondLst>
                                    <p:cond delay="0"/>
                                  </p:stCondLst>
                                  <p:childTnLst>
                                    <p:animScale>
                                      <p:cBhvr>
                                        <p:cTn id="89" dur="300" fill="hold"/>
                                        <p:tgtEl>
                                          <p:spTgt spid="17"/>
                                        </p:tgtEl>
                                      </p:cBhvr>
                                      <p:by x="25000" y="25000"/>
                                    </p:animScale>
                                  </p:childTnLst>
                                </p:cTn>
                              </p:par>
                            </p:childTnLst>
                          </p:cTn>
                        </p:par>
                        <p:par>
                          <p:cTn id="90" fill="hold">
                            <p:stCondLst>
                              <p:cond delay="300"/>
                            </p:stCondLst>
                            <p:childTnLst>
                              <p:par>
                                <p:cTn id="91" presetID="42" presetClass="path" presetSubtype="0" accel="50000" decel="50000" fill="hold" nodeType="afterEffect">
                                  <p:stCondLst>
                                    <p:cond delay="0"/>
                                  </p:stCondLst>
                                  <p:childTnLst>
                                    <p:animMotion origin="layout" path="M 0 0 L 0 0.25 E" pathEditMode="relative" ptsTypes="">
                                      <p:cBhvr>
                                        <p:cTn id="92" dur="500" spd="-100000" fill="hold"/>
                                        <p:tgtEl>
                                          <p:spTgt spid="17"/>
                                        </p:tgtEl>
                                        <p:attrNameLst>
                                          <p:attrName>ppt_x</p:attrName>
                                          <p:attrName>ppt_y</p:attrName>
                                        </p:attrNameLst>
                                      </p:cBhvr>
                                    </p:animMotion>
                                  </p:childTnLst>
                                </p:cTn>
                              </p:par>
                            </p:childTnLst>
                          </p:cTn>
                        </p:par>
                        <p:par>
                          <p:cTn id="93" fill="hold">
                            <p:stCondLst>
                              <p:cond delay="800"/>
                            </p:stCondLst>
                            <p:childTnLst>
                              <p:par>
                                <p:cTn id="94" presetID="21" presetClass="exit" presetSubtype="1" fill="hold" nodeType="afterEffect">
                                  <p:stCondLst>
                                    <p:cond delay="0"/>
                                  </p:stCondLst>
                                  <p:childTnLst>
                                    <p:animEffect transition="out" filter="wheel(1)">
                                      <p:cBhvr>
                                        <p:cTn id="95" dur="500"/>
                                        <p:tgtEl>
                                          <p:spTgt spid="17"/>
                                        </p:tgtEl>
                                      </p:cBhvr>
                                    </p:animEffect>
                                    <p:set>
                                      <p:cBhvr>
                                        <p:cTn id="96" dur="1" fill="hold">
                                          <p:stCondLst>
                                            <p:cond delay="499"/>
                                          </p:stCondLst>
                                        </p:cTn>
                                        <p:tgtEl>
                                          <p:spTgt spid="17"/>
                                        </p:tgtEl>
                                        <p:attrNameLst>
                                          <p:attrName>style.visibility</p:attrName>
                                        </p:attrNameLst>
                                      </p:cBhvr>
                                      <p:to>
                                        <p:strVal val="hidden"/>
                                      </p:to>
                                    </p:set>
                                  </p:childTnLst>
                                </p:cTn>
                              </p:par>
                            </p:childTnLst>
                          </p:cTn>
                        </p:par>
                        <p:par>
                          <p:cTn id="97" fill="hold">
                            <p:stCondLst>
                              <p:cond delay="1300"/>
                            </p:stCondLst>
                            <p:childTnLst>
                              <p:par>
                                <p:cTn id="98" presetID="1" presetClass="entr" presetSubtype="0" fill="hold" grpId="0" nodeType="afterEffect">
                                  <p:stCondLst>
                                    <p:cond delay="0"/>
                                  </p:stCondLst>
                                  <p:iterate type="lt">
                                    <p:tmAbs val="50"/>
                                  </p:iterate>
                                  <p:childTnLst>
                                    <p:set>
                                      <p:cBhvr>
                                        <p:cTn id="99" dur="1" fill="hold">
                                          <p:stCondLst>
                                            <p:cond delay="0"/>
                                          </p:stCondLst>
                                        </p:cTn>
                                        <p:tgtEl>
                                          <p:spTgt spid="33"/>
                                        </p:tgtEl>
                                        <p:attrNameLst>
                                          <p:attrName>style.visibility</p:attrName>
                                        </p:attrNameLst>
                                      </p:cBhvr>
                                      <p:to>
                                        <p:strVal val="visible"/>
                                      </p:to>
                                    </p:set>
                                  </p:childTnLst>
                                </p:cTn>
                              </p:par>
                            </p:childTnLst>
                          </p:cTn>
                        </p:par>
                        <p:par>
                          <p:cTn id="100" fill="hold">
                            <p:stCondLst>
                              <p:cond delay="1501"/>
                            </p:stCondLst>
                            <p:childTnLst>
                              <p:par>
                                <p:cTn id="101" presetID="1" presetClass="entr" presetSubtype="0" fill="hold" grpId="0" nodeType="afterEffect">
                                  <p:stCondLst>
                                    <p:cond delay="0"/>
                                  </p:stCondLst>
                                  <p:iterate type="lt">
                                    <p:tmAbs val="50"/>
                                  </p:iterate>
                                  <p:childTnLst>
                                    <p:set>
                                      <p:cBhvr>
                                        <p:cTn id="10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8" grpId="0"/>
      <p:bldP spid="29" grpId="0"/>
      <p:bldP spid="31" grpId="0"/>
      <p:bldP spid="32"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D47A0-12A3-8A6E-DA61-1B4BDFE3246B}"/>
              </a:ext>
            </a:extLst>
          </p:cNvPr>
          <p:cNvSpPr>
            <a:spLocks noGrp="1"/>
          </p:cNvSpPr>
          <p:nvPr>
            <p:ph type="title"/>
          </p:nvPr>
        </p:nvSpPr>
        <p:spPr/>
        <p:txBody>
          <a:bodyPr/>
          <a:lstStyle/>
          <a:p>
            <a:r>
              <a:rPr lang="en-US" dirty="0"/>
              <a:t>Today’s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Requirement</a:t>
            </a:r>
          </a:p>
        </p:txBody>
      </p:sp>
      <p:sp>
        <p:nvSpPr>
          <p:cNvPr id="6" name="Content Placeholder 5">
            <a:extLst>
              <a:ext uri="{FF2B5EF4-FFF2-40B4-BE49-F238E27FC236}">
                <a16:creationId xmlns:a16="http://schemas.microsoft.com/office/drawing/2014/main" id="{9BCEAF87-9A9F-9046-A390-09D0127D28C4}"/>
              </a:ext>
            </a:extLst>
          </p:cNvPr>
          <p:cNvSpPr>
            <a:spLocks noGrp="1"/>
          </p:cNvSpPr>
          <p:nvPr>
            <p:ph idx="1"/>
          </p:nvPr>
        </p:nvSpPr>
        <p:spPr/>
        <p:txBody>
          <a:bodyPr/>
          <a:lstStyle/>
          <a:p>
            <a:r>
              <a:rPr lang="en-US" dirty="0"/>
              <a:t>Red light/green light.</a:t>
            </a:r>
          </a:p>
          <a:p>
            <a:r>
              <a:rPr lang="en-US" dirty="0"/>
              <a:t>Toggle between the LEDs with </a:t>
            </a:r>
            <a:r>
              <a:rPr lang="en-US" b="1" dirty="0">
                <a:latin typeface="Consolas" panose="020B0609020204030204" pitchFamily="49" charset="0"/>
              </a:rPr>
              <a:t>BTN1</a:t>
            </a:r>
          </a:p>
          <a:p>
            <a:r>
              <a:rPr lang="en-US" dirty="0"/>
              <a:t>The Red LED is on at device startup.</a:t>
            </a:r>
          </a:p>
          <a:p>
            <a:pPr lvl="1"/>
            <a:r>
              <a:rPr lang="en-US" dirty="0"/>
              <a:t>When the user presses the button, the light switches to green.</a:t>
            </a:r>
          </a:p>
          <a:p>
            <a:pPr lvl="1"/>
            <a:r>
              <a:rPr lang="en-US" dirty="0"/>
              <a:t>When the user presses the button again, the light switches to red.</a:t>
            </a:r>
          </a:p>
          <a:p>
            <a:endParaRPr lang="en-US" b="1"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0DB5C2D8-77F2-380E-D4C6-7B1D2229A15F}"/>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523EA0BA-0F60-3650-41AD-7217A768F69B}"/>
              </a:ext>
            </a:extLst>
          </p:cNvPr>
          <p:cNvSpPr>
            <a:spLocks noGrp="1"/>
          </p:cNvSpPr>
          <p:nvPr>
            <p:ph type="sldNum" sz="quarter" idx="12"/>
          </p:nvPr>
        </p:nvSpPr>
        <p:spPr/>
        <p:txBody>
          <a:bodyPr/>
          <a:lstStyle/>
          <a:p>
            <a:fld id="{2FEB4479-D22B-484D-8CD5-C4BFA81D8A5B}" type="slidenum">
              <a:rPr lang="en-US" smtClean="0"/>
              <a:t>7</a:t>
            </a:fld>
            <a:endParaRPr lang="en-US"/>
          </a:p>
        </p:txBody>
      </p:sp>
    </p:spTree>
    <p:extLst>
      <p:ext uri="{BB962C8B-B14F-4D97-AF65-F5344CB8AC3E}">
        <p14:creationId xmlns:p14="http://schemas.microsoft.com/office/powerpoint/2010/main" val="46174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DDCB-1F84-B6B0-165E-FF48DCE36AA1}"/>
              </a:ext>
            </a:extLst>
          </p:cNvPr>
          <p:cNvSpPr>
            <a:spLocks noGrp="1"/>
          </p:cNvSpPr>
          <p:nvPr>
            <p:ph type="title"/>
          </p:nvPr>
        </p:nvSpPr>
        <p:spPr/>
        <p:txBody>
          <a:bodyPr/>
          <a:lstStyle/>
          <a:p>
            <a:r>
              <a:rPr lang="en-US" dirty="0"/>
              <a:t>What we need to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know</a:t>
            </a:r>
          </a:p>
        </p:txBody>
      </p:sp>
      <p:sp>
        <p:nvSpPr>
          <p:cNvPr id="3" name="Content Placeholder 2">
            <a:extLst>
              <a:ext uri="{FF2B5EF4-FFF2-40B4-BE49-F238E27FC236}">
                <a16:creationId xmlns:a16="http://schemas.microsoft.com/office/drawing/2014/main" id="{C289CEB4-247C-D02A-DBD9-A4E7A9C6CFEB}"/>
              </a:ext>
            </a:extLst>
          </p:cNvPr>
          <p:cNvSpPr>
            <a:spLocks noGrp="1"/>
          </p:cNvSpPr>
          <p:nvPr>
            <p:ph idx="1"/>
          </p:nvPr>
        </p:nvSpPr>
        <p:spPr/>
        <p:txBody>
          <a:bodyPr/>
          <a:lstStyle/>
          <a:p>
            <a:pPr marL="514350" indent="-514350">
              <a:buFont typeface="+mj-lt"/>
              <a:buAutoNum type="arabicPeriod"/>
            </a:pPr>
            <a:r>
              <a:rPr lang="en-US" dirty="0"/>
              <a:t>What pins will we toggle.</a:t>
            </a:r>
          </a:p>
          <a:p>
            <a:pPr marL="514350" indent="-514350">
              <a:buFont typeface="+mj-lt"/>
              <a:buAutoNum type="arabicPeriod"/>
            </a:pPr>
            <a:r>
              <a:rPr lang="en-US" dirty="0"/>
              <a:t>What to tell the microcontroller.</a:t>
            </a:r>
          </a:p>
        </p:txBody>
      </p:sp>
      <p:sp>
        <p:nvSpPr>
          <p:cNvPr id="4" name="Footer Placeholder 3">
            <a:extLst>
              <a:ext uri="{FF2B5EF4-FFF2-40B4-BE49-F238E27FC236}">
                <a16:creationId xmlns:a16="http://schemas.microsoft.com/office/drawing/2014/main" id="{E37B6D6D-5AE0-D333-C101-B1C8D86DF671}"/>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6037BB9C-F712-9A08-31A9-31BF95BB2788}"/>
              </a:ext>
            </a:extLst>
          </p:cNvPr>
          <p:cNvSpPr>
            <a:spLocks noGrp="1"/>
          </p:cNvSpPr>
          <p:nvPr>
            <p:ph type="sldNum" sz="quarter" idx="12"/>
          </p:nvPr>
        </p:nvSpPr>
        <p:spPr/>
        <p:txBody>
          <a:bodyPr/>
          <a:lstStyle/>
          <a:p>
            <a:fld id="{2FEB4479-D22B-484D-8CD5-C4BFA81D8A5B}" type="slidenum">
              <a:rPr lang="en-US" smtClean="0"/>
              <a:pPr/>
              <a:t>8</a:t>
            </a:fld>
            <a:endParaRPr lang="en-US" dirty="0"/>
          </a:p>
        </p:txBody>
      </p:sp>
      <p:cxnSp>
        <p:nvCxnSpPr>
          <p:cNvPr id="7" name="Straight Connector 6">
            <a:extLst>
              <a:ext uri="{FF2B5EF4-FFF2-40B4-BE49-F238E27FC236}">
                <a16:creationId xmlns:a16="http://schemas.microsoft.com/office/drawing/2014/main" id="{4C741788-9CE6-D605-5F9E-9A56C256105C}"/>
              </a:ext>
            </a:extLst>
          </p:cNvPr>
          <p:cNvCxnSpPr/>
          <p:nvPr/>
        </p:nvCxnSpPr>
        <p:spPr>
          <a:xfrm>
            <a:off x="1321904" y="2057400"/>
            <a:ext cx="36377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4555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6B02-E7C1-F634-52CC-7269B1B9F122}"/>
              </a:ext>
            </a:extLst>
          </p:cNvPr>
          <p:cNvSpPr>
            <a:spLocks noGrp="1"/>
          </p:cNvSpPr>
          <p:nvPr>
            <p:ph type="title"/>
          </p:nvPr>
        </p:nvSpPr>
        <p:spPr/>
        <p:txBody>
          <a:bodyPr/>
          <a:lstStyle/>
          <a:p>
            <a:r>
              <a:rPr lang="en-US" dirty="0"/>
              <a:t>What to tell the </a:t>
            </a:r>
            <a:r>
              <a:rPr lang="en-US" i="1" dirty="0">
                <a:solidFill>
                  <a:srgbClr val="00B0F0"/>
                </a:solidFill>
                <a:latin typeface="Cascadia Code PL Light" panose="020B0609020000020004" pitchFamily="49" charset="0"/>
                <a:ea typeface="Cascadia Code PL Light" panose="020B0609020000020004" pitchFamily="49" charset="0"/>
                <a:cs typeface="Cascadia Code PL Light" panose="020B0609020000020004" pitchFamily="49" charset="0"/>
              </a:rPr>
              <a:t>Cortex-M3</a:t>
            </a:r>
          </a:p>
        </p:txBody>
      </p:sp>
      <p:sp>
        <p:nvSpPr>
          <p:cNvPr id="3" name="Content Placeholder 2">
            <a:extLst>
              <a:ext uri="{FF2B5EF4-FFF2-40B4-BE49-F238E27FC236}">
                <a16:creationId xmlns:a16="http://schemas.microsoft.com/office/drawing/2014/main" id="{0BD5B948-9CAE-03E8-1373-6D553A19EB8C}"/>
              </a:ext>
            </a:extLst>
          </p:cNvPr>
          <p:cNvSpPr>
            <a:spLocks noGrp="1"/>
          </p:cNvSpPr>
          <p:nvPr>
            <p:ph idx="1"/>
          </p:nvPr>
        </p:nvSpPr>
        <p:spPr/>
        <p:txBody>
          <a:bodyPr/>
          <a:lstStyle/>
          <a:p>
            <a:r>
              <a:rPr lang="en-US" dirty="0"/>
              <a:t>We know all GPIO pins can be inputs or outputs.</a:t>
            </a:r>
          </a:p>
          <a:p>
            <a:pPr lvl="1"/>
            <a:r>
              <a:rPr lang="en-US" dirty="0"/>
              <a:t>We need to tell the microcontroller which pins are inputs and which are outputs.</a:t>
            </a:r>
          </a:p>
          <a:p>
            <a:pPr lvl="1"/>
            <a:r>
              <a:rPr lang="en-US" dirty="0"/>
              <a:t>We know we need to set </a:t>
            </a:r>
            <a:r>
              <a:rPr lang="en-US" b="1" dirty="0">
                <a:latin typeface="Consolas" panose="020B0609020204030204" pitchFamily="49" charset="0"/>
              </a:rPr>
              <a:t>DIO6</a:t>
            </a:r>
            <a:r>
              <a:rPr lang="en-US" dirty="0"/>
              <a:t> and </a:t>
            </a:r>
            <a:r>
              <a:rPr lang="en-US" b="1" dirty="0">
                <a:latin typeface="Consolas" panose="020B0609020204030204" pitchFamily="49" charset="0"/>
              </a:rPr>
              <a:t>DIO7</a:t>
            </a:r>
            <a:r>
              <a:rPr lang="en-US" dirty="0"/>
              <a:t> as outputs (these are our LEDs).</a:t>
            </a:r>
          </a:p>
          <a:p>
            <a:pPr lvl="1"/>
            <a:r>
              <a:rPr lang="en-US" dirty="0"/>
              <a:t>We also know that </a:t>
            </a:r>
            <a:r>
              <a:rPr lang="en-US" b="1" dirty="0">
                <a:latin typeface="Consolas" panose="020B0609020204030204" pitchFamily="49" charset="0"/>
              </a:rPr>
              <a:t>DIO13</a:t>
            </a:r>
            <a:r>
              <a:rPr lang="en-US" dirty="0"/>
              <a:t> is an input (the left button).</a:t>
            </a:r>
          </a:p>
          <a:p>
            <a:r>
              <a:rPr lang="en-US" dirty="0"/>
              <a:t>There has to be a way to read the inputs (to know whether the buttons are pressed or not)</a:t>
            </a:r>
          </a:p>
          <a:p>
            <a:r>
              <a:rPr lang="en-US" dirty="0"/>
              <a:t>We also need to find a way  to toggle </a:t>
            </a:r>
            <a:r>
              <a:rPr lang="en-US" sz="2400" b="1" dirty="0">
                <a:latin typeface="Consolas" panose="020B0609020204030204" pitchFamily="49" charset="0"/>
              </a:rPr>
              <a:t>DIO6</a:t>
            </a:r>
            <a:r>
              <a:rPr lang="en-US" dirty="0"/>
              <a:t> and </a:t>
            </a:r>
            <a:r>
              <a:rPr lang="en-US" sz="2400" b="1" dirty="0">
                <a:latin typeface="Consolas" panose="020B0609020204030204" pitchFamily="49" charset="0"/>
              </a:rPr>
              <a:t>DIO7</a:t>
            </a:r>
            <a:r>
              <a:rPr lang="en-US" dirty="0"/>
              <a:t> on and off.</a:t>
            </a:r>
          </a:p>
          <a:p>
            <a:endParaRPr lang="en-US" dirty="0"/>
          </a:p>
        </p:txBody>
      </p:sp>
      <p:sp>
        <p:nvSpPr>
          <p:cNvPr id="4" name="Footer Placeholder 3">
            <a:extLst>
              <a:ext uri="{FF2B5EF4-FFF2-40B4-BE49-F238E27FC236}">
                <a16:creationId xmlns:a16="http://schemas.microsoft.com/office/drawing/2014/main" id="{74C26C03-D481-BE04-7603-8A0FEA9A9714}"/>
              </a:ext>
            </a:extLst>
          </p:cNvPr>
          <p:cNvSpPr>
            <a:spLocks noGrp="1"/>
          </p:cNvSpPr>
          <p:nvPr>
            <p:ph type="ftr" sz="quarter" idx="11"/>
          </p:nvPr>
        </p:nvSpPr>
        <p:spPr/>
        <p:txBody>
          <a:bodyPr/>
          <a:lstStyle/>
          <a:p>
            <a:r>
              <a:rPr lang="en-US"/>
              <a:t>CMPS-201</a:t>
            </a:r>
            <a:endParaRPr lang="en-US" dirty="0"/>
          </a:p>
        </p:txBody>
      </p:sp>
      <p:sp>
        <p:nvSpPr>
          <p:cNvPr id="5" name="Slide Number Placeholder 4">
            <a:extLst>
              <a:ext uri="{FF2B5EF4-FFF2-40B4-BE49-F238E27FC236}">
                <a16:creationId xmlns:a16="http://schemas.microsoft.com/office/drawing/2014/main" id="{A5D4AB01-7BA2-A3D6-2392-1DB04A074307}"/>
              </a:ext>
            </a:extLst>
          </p:cNvPr>
          <p:cNvSpPr>
            <a:spLocks noGrp="1"/>
          </p:cNvSpPr>
          <p:nvPr>
            <p:ph type="sldNum" sz="quarter" idx="12"/>
          </p:nvPr>
        </p:nvSpPr>
        <p:spPr/>
        <p:txBody>
          <a:bodyPr/>
          <a:lstStyle/>
          <a:p>
            <a:fld id="{2FEB4479-D22B-484D-8CD5-C4BFA81D8A5B}" type="slidenum">
              <a:rPr lang="en-US" smtClean="0"/>
              <a:pPr/>
              <a:t>9</a:t>
            </a:fld>
            <a:endParaRPr lang="en-US" dirty="0"/>
          </a:p>
        </p:txBody>
      </p:sp>
    </p:spTree>
    <p:extLst>
      <p:ext uri="{BB962C8B-B14F-4D97-AF65-F5344CB8AC3E}">
        <p14:creationId xmlns:p14="http://schemas.microsoft.com/office/powerpoint/2010/main" val="337479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Aptos Display"/>
        <a:ea typeface=""/>
        <a:cs typeface=""/>
      </a:majorFont>
      <a:minorFont>
        <a:latin typeface="Apto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ab 2.potx" id="{BC87EDE0-799D-4344-B0B7-E1539232D8A3}" vid="{9CE2CB45-B8E7-4557-A0BB-A8FD65F8AD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1442</TotalTime>
  <Words>2060</Words>
  <Application>Microsoft Office PowerPoint</Application>
  <PresentationFormat>Widescreen</PresentationFormat>
  <Paragraphs>314</Paragraphs>
  <Slides>42</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-apple-system</vt:lpstr>
      <vt:lpstr>Aptos</vt:lpstr>
      <vt:lpstr>Aptos Display</vt:lpstr>
      <vt:lpstr>Arial</vt:lpstr>
      <vt:lpstr>Calibri</vt:lpstr>
      <vt:lpstr>Cascadia Code</vt:lpstr>
      <vt:lpstr>Cascadia Code PL Light</vt:lpstr>
      <vt:lpstr>Consolas</vt:lpstr>
      <vt:lpstr>Office Theme</vt:lpstr>
      <vt:lpstr>Lab 4</vt:lpstr>
      <vt:lpstr>Today we will learn:</vt:lpstr>
      <vt:lpstr>What is this board?</vt:lpstr>
      <vt:lpstr>CC1350 Launchpad</vt:lpstr>
      <vt:lpstr>GPIO pins</vt:lpstr>
      <vt:lpstr>PowerPoint Presentation</vt:lpstr>
      <vt:lpstr>Today’s Requirement</vt:lpstr>
      <vt:lpstr>What we need to know</vt:lpstr>
      <vt:lpstr>What to tell the Cortex-M3</vt:lpstr>
      <vt:lpstr>Pin direction</vt:lpstr>
      <vt:lpstr>Registers</vt:lpstr>
      <vt:lpstr>Memory-Mapped registers</vt:lpstr>
      <vt:lpstr>The address space </vt:lpstr>
      <vt:lpstr>The Cortex-M3 memory map</vt:lpstr>
      <vt:lpstr>The datasheet</vt:lpstr>
      <vt:lpstr>How to read any datasheet</vt:lpstr>
      <vt:lpstr>Table of contents</vt:lpstr>
      <vt:lpstr>Table of contents</vt:lpstr>
      <vt:lpstr>Table of contents</vt:lpstr>
      <vt:lpstr>GPIO registers</vt:lpstr>
      <vt:lpstr>Data out toggle register</vt:lpstr>
      <vt:lpstr>Data out toggle register</vt:lpstr>
      <vt:lpstr>But how do we use it?</vt:lpstr>
      <vt:lpstr>GPIO</vt:lpstr>
      <vt:lpstr>How can we code this?</vt:lpstr>
      <vt:lpstr>To define a constant…</vt:lpstr>
      <vt:lpstr>Are we missing something?</vt:lpstr>
      <vt:lpstr>Initializations</vt:lpstr>
      <vt:lpstr>Will it work now?</vt:lpstr>
      <vt:lpstr>How switches work</vt:lpstr>
      <vt:lpstr>Switch debouncing</vt:lpstr>
      <vt:lpstr>Using the Program</vt:lpstr>
      <vt:lpstr>Using the Code Composer Studio</vt:lpstr>
      <vt:lpstr>Importing a project</vt:lpstr>
      <vt:lpstr>Importing a project</vt:lpstr>
      <vt:lpstr>Running and debugging</vt:lpstr>
      <vt:lpstr>In circuit debugging</vt:lpstr>
      <vt:lpstr>Variables, expressions, and registers</vt:lpstr>
      <vt:lpstr>Variables, expressions, and registers</vt:lpstr>
      <vt:lpstr>Any questions?</vt:lpstr>
      <vt:lpstr>Requirements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2: Execution Unit</dc:title>
  <dc:creator>Omar Amer</dc:creator>
  <cp:lastModifiedBy>Omar Amer</cp:lastModifiedBy>
  <cp:revision>166</cp:revision>
  <dcterms:created xsi:type="dcterms:W3CDTF">2023-10-16T11:49:26Z</dcterms:created>
  <dcterms:modified xsi:type="dcterms:W3CDTF">2023-11-10T20:15:31Z</dcterms:modified>
</cp:coreProperties>
</file>