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59" r:id="rId5"/>
    <p:sldId id="261" r:id="rId6"/>
    <p:sldId id="258" r:id="rId7"/>
    <p:sldId id="266" r:id="rId8"/>
    <p:sldId id="262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91" r:id="rId20"/>
    <p:sldId id="276" r:id="rId21"/>
    <p:sldId id="277" r:id="rId22"/>
    <p:sldId id="278" r:id="rId23"/>
    <p:sldId id="293" r:id="rId24"/>
    <p:sldId id="273" r:id="rId25"/>
    <p:sldId id="288" r:id="rId26"/>
    <p:sldId id="289" r:id="rId27"/>
    <p:sldId id="290" r:id="rId28"/>
    <p:sldId id="294" r:id="rId29"/>
    <p:sldId id="280" r:id="rId30"/>
    <p:sldId id="281" r:id="rId31"/>
    <p:sldId id="282" r:id="rId32"/>
    <p:sldId id="295" r:id="rId33"/>
    <p:sldId id="283" r:id="rId34"/>
    <p:sldId id="284" r:id="rId35"/>
    <p:sldId id="285" r:id="rId36"/>
    <p:sldId id="286" r:id="rId37"/>
    <p:sldId id="292" r:id="rId38"/>
    <p:sldId id="287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074F-F2D6-4963-B674-EEA49A88E1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26E21-1C35-43C9-9284-EA41372E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5410-E4CD-8C04-8997-2F07857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357E-E502-A5BA-2411-7CDCBF82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4909-DA46-440A-264A-FDECEAF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5AFF-BC09-46C6-95D6-18B18182C53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84E-03D6-7350-4EA5-D8AD8FB5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73E-0A40-6EA8-32CB-710558C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23B9-153A-B284-59B4-978F735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8290-B32E-38CB-86F9-B85C124D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9AD-5BC3-90EE-A1D3-F137704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D0DA-7BD0-4BA6-A984-1F269156552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3F4D-DA26-70D3-6B70-AF34CDC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30C8-15AF-9FF4-B8B7-37C91CB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DAEFA-9328-E31C-38CA-AA2ED734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A0D3-F059-F4BA-1CDB-97AF71FB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D7E-36BB-62BB-BBA7-89A453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349-EBF0-41DF-8FF2-3555884F0CF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FCBD-2EED-A9BA-461A-16755C0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1D85-003E-425A-4022-86E09F94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443-5ACC-3036-5703-F045A5424A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 algn="ctr"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AAC-2C1B-6F87-B2EE-D93F642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255-C439-9C3D-1215-93EDA05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A547-ED38-45FC-9A8D-5613747A4C6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75-EB46-3D7E-F3C5-8C566F1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FCC-B3D7-4E86-C3D9-3DC6617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779-9144-8BBA-702A-C3595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70C0"/>
          </a:solidFill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0BF5-C428-99A3-8C2A-029D010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5C40-EC05-12AB-E23D-AF70983A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D39-F591-914B-006B-373F264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640-0164-E301-368C-D348C5D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EA4-8ED1-14D9-0B85-09227BB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2EC-BF8D-C1F9-537C-874DC737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DF9B-5558-0BB0-BA3C-91D7FB5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94EF-759D-51C7-4D57-15C9CDE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1C1E-DC9C-4FB9-AA9D-02D4EBEA58A5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78A-B8BC-92B6-2502-B9FCA9E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7923-AE28-9E6B-5BEB-A7C13CD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349-C7BC-886D-C480-374AC5C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1D1A-0006-A8BF-0B50-2275E234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C87C-63D2-0191-0B72-BC735E47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2405A-7BE4-AD9D-DF1B-D023AF15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31B72-CF7A-0A5F-4B03-9CE45141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46691-B679-EDD3-1D82-78C0841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5FC-466B-4401-A4DB-0FF797C35BC8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587E-8F41-68B3-D1F8-6588A0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6F60-3326-5F8A-B0AF-9B7F8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03E-485C-D792-043F-8641084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B37F-2BAB-A7D1-B364-BF38D6C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5AF-54B8-4BA5-A6F5-7CE2C64C5248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BE2B-9E56-10A6-936E-230C64E8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973D-5861-D93A-F58F-B787FB4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C494-9515-48E6-0287-33B479F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E833-931E-422F-B742-FFD447993B71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B82D-F6AD-77D8-49D0-058C805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E6A1-7E4D-91CC-0C6E-06EF908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D26-AF1C-460B-60D9-CA48312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2CA-733A-3E91-A625-4BB811E4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6E6B-CC05-DD06-962D-383444AB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A7DE-0FC5-0BCF-68D6-3C9CA14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2C14-1980-46F9-8ED7-52E01139247B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79B2-7F2F-9768-9ABC-264B4823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1121-F971-EAD7-04BC-6869A8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02C-F447-E674-996B-1C6E909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770FE-57D4-3A70-B9A5-F4588A53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C736-8AF1-65CC-ED2F-1DC7AA9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4652-153B-8F06-FC8C-102F357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4EA-FE82-4DB5-98D0-5678D05A6B12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956E-B275-69CA-48A2-D105048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B327-5A2C-C93F-C46F-0B696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8D67-A43A-223D-A044-5D9427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659C-E61B-DBC5-CEC8-0AF6D72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09BE-51FF-63E1-86A6-A07E377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9992-BB03-4855-80FE-99BCD615184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7DC9-3132-3F9E-8A0A-C3ECB9B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2E1-B723-C8D3-C878-D4F99CE4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7A6-27B1-0088-A7A0-5A2D496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US" sz="4400" dirty="0"/>
              <a:t>Design and Implementation of the DCSK MODEM on the Cyclone V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91BD-AFFB-B98A-E3EB-882EE594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870" y="3999865"/>
            <a:ext cx="284226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Omar Tarek Amer</a:t>
            </a:r>
          </a:p>
          <a:p>
            <a:r>
              <a:rPr lang="en-US" b="1" dirty="0"/>
              <a:t>Moustafa Darwish</a:t>
            </a:r>
          </a:p>
          <a:p>
            <a:r>
              <a:rPr lang="en-US" b="1" dirty="0"/>
              <a:t>Yahia Hatem</a:t>
            </a:r>
          </a:p>
          <a:p>
            <a:r>
              <a:rPr lang="en-US" b="1" dirty="0"/>
              <a:t>Mennatullah Ahmed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75B79-54A2-4D10-7DD5-C7E5F25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727">
                        <a14:foregroundMark x1="21727" y1="48727" x2="27091" y2="50364"/>
                        <a14:foregroundMark x1="24727" y1="51818" x2="20455" y2="47273"/>
                        <a14:foregroundMark x1="31000" y1="63455" x2="34818" y2="59818"/>
                        <a14:foregroundMark x1="11091" y1="43273" x2="14455" y2="41818"/>
                        <a14:foregroundMark x1="48636" y1="42909" x2="48636" y2="42909"/>
                        <a14:foregroundMark x1="57909" y1="42545" x2="57909" y2="42545"/>
                        <a14:foregroundMark x1="49455" y1="62364" x2="52273" y2="57455"/>
                        <a14:foregroundMark x1="52545" y1="63091" x2="67455" y2="62182"/>
                        <a14:foregroundMark x1="67455" y1="62182" x2="53455" y2="59455"/>
                        <a14:foregroundMark x1="66636" y1="61091" x2="52182" y2="58182"/>
                        <a14:foregroundMark x1="52182" y1="58182" x2="51000" y2="61818"/>
                        <a14:foregroundMark x1="55000" y1="59455" x2="68364" y2="58000"/>
                        <a14:foregroundMark x1="50455" y1="62909" x2="49727" y2="62364"/>
                        <a14:foregroundMark x1="52818" y1="56545" x2="53818" y2="58909"/>
                        <a14:foregroundMark x1="61091" y1="36727" x2="77182" y2="40545"/>
                        <a14:foregroundMark x1="77182" y1="40545" x2="77545" y2="40182"/>
                        <a14:foregroundMark x1="77727" y1="37818" x2="62091" y2="39636"/>
                        <a14:foregroundMark x1="91727" y1="47455" x2="56091" y2="50909"/>
                        <a14:foregroundMark x1="90909" y1="52000" x2="55364" y2="51273"/>
                        <a14:foregroundMark x1="49727" y1="37818" x2="49727" y2="3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3" y="-90011"/>
            <a:ext cx="5169534" cy="25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C3F-8960-9B66-E9FE-295D017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8ACA-8629-9FF7-BC84-795160B8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Message</a:t>
            </a:r>
          </a:p>
          <a:p>
            <a:r>
              <a:rPr lang="en-US" dirty="0"/>
              <a:t>Modem supports four spreading factors:</a:t>
            </a:r>
          </a:p>
          <a:p>
            <a:pPr lvl="1"/>
            <a:r>
              <a:rPr lang="en-US" dirty="0"/>
              <a:t>SF4</a:t>
            </a:r>
          </a:p>
          <a:p>
            <a:pPr lvl="1"/>
            <a:r>
              <a:rPr lang="en-US" dirty="0"/>
              <a:t>SF8</a:t>
            </a:r>
          </a:p>
          <a:p>
            <a:pPr lvl="1"/>
            <a:r>
              <a:rPr lang="en-US" dirty="0"/>
              <a:t>SF16</a:t>
            </a:r>
          </a:p>
          <a:p>
            <a:pPr lvl="1"/>
            <a:r>
              <a:rPr lang="en-US" dirty="0"/>
              <a:t>SF32</a:t>
            </a:r>
          </a:p>
          <a:p>
            <a:r>
              <a:rPr lang="en-US" dirty="0"/>
              <a:t>Modem supports variable spreading factor per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CA65-5419-16D9-F737-F2CA0C5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A535-0AB6-4B76-98A2-3EA03388E83E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3905-6018-87E1-A4BD-43D5EA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AAF2-2789-31A6-C958-5D67015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to count the number of message bits and total chips sent by the transmitter.</a:t>
                </a:r>
              </a:p>
              <a:p>
                <a:r>
                  <a:rPr lang="en-US" dirty="0"/>
                  <a:t>We propose a counter that counts both the chips and the bits with minimal hardware.</a:t>
                </a:r>
              </a:p>
              <a:p>
                <a:r>
                  <a:rPr lang="en-US" dirty="0"/>
                  <a:t>For each spreading factor, each message bit requires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  <a:blipFill>
                <a:blip r:embed="rId2"/>
                <a:stretch>
                  <a:fillRect l="-928" t="-6154" r="-121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0D5-6090-44F0-A0B1-BBA25D69F8E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08197" r="-4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58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4AC-548A-4D94-BE14-90A2B7D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863"/>
          </a:xfrm>
        </p:spPr>
        <p:txBody>
          <a:bodyPr>
            <a:normAutofit/>
          </a:bodyPr>
          <a:lstStyle/>
          <a:p>
            <a:r>
              <a:rPr lang="en-US" dirty="0"/>
              <a:t>The message is 32-bits wide.</a:t>
            </a:r>
          </a:p>
          <a:p>
            <a:r>
              <a:rPr lang="en-US" dirty="0"/>
              <a:t>The maximum number of chips is 32 chips per bit.</a:t>
            </a:r>
          </a:p>
          <a:p>
            <a:r>
              <a:rPr lang="en-US" dirty="0"/>
              <a:t>This means that 1Kbit of data will be sent for an SF32 Message.</a:t>
            </a:r>
          </a:p>
          <a:p>
            <a:pPr lvl="1"/>
            <a:r>
              <a:rPr lang="en-US" dirty="0"/>
              <a:t>Use a 10-bit counter.</a:t>
            </a:r>
          </a:p>
          <a:p>
            <a:pPr lvl="1"/>
            <a:r>
              <a:rPr lang="en-US" dirty="0"/>
              <a:t>Using a second 5-bit counter would be a waste of hardware.</a:t>
            </a:r>
          </a:p>
          <a:p>
            <a:r>
              <a:rPr lang="en-US" dirty="0"/>
              <a:t>Since both counters have the same increment condition, We can use a slice of the 10-bit counter as the 5-bit counter.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7E60-4746-41D6-A625-624D6DECFD0F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242-5A99-3A59-BF35-5CFA47F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DD76-E638-3C86-ECF7-1A58E76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346F-5CE2-4AE2-BE09-60848E09AC8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356-2832-90F2-2436-49AA4AE0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F192-598E-A33B-7684-018ED82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EF191DC-89BB-7589-6E6D-B45AA5E28075}"/>
              </a:ext>
            </a:extLst>
          </p:cNvPr>
          <p:cNvSpPr/>
          <p:nvPr/>
        </p:nvSpPr>
        <p:spPr>
          <a:xfrm rot="5400000">
            <a:off x="5589260" y="3183787"/>
            <a:ext cx="3072384" cy="1042416"/>
          </a:xfrm>
          <a:prstGeom prst="trapezoid">
            <a:avLst>
              <a:gd name="adj" fmla="val 7368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37555-BFD8-D6F7-5051-01A3B2753B49}"/>
              </a:ext>
            </a:extLst>
          </p:cNvPr>
          <p:cNvSpPr txBox="1"/>
          <p:nvPr/>
        </p:nvSpPr>
        <p:spPr>
          <a:xfrm>
            <a:off x="6604244" y="2689332"/>
            <a:ext cx="68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SF4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SF8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SF16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SF32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8721E5-CBF3-022C-C4FE-344C70C20CD3}"/>
              </a:ext>
            </a:extLst>
          </p:cNvPr>
          <p:cNvSpPr/>
          <p:nvPr/>
        </p:nvSpPr>
        <p:spPr>
          <a:xfrm rot="16200000">
            <a:off x="7683407" y="3256578"/>
            <a:ext cx="557784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58EB3-2E43-A909-C61C-8BB1CE63B22B}"/>
              </a:ext>
            </a:extLst>
          </p:cNvPr>
          <p:cNvSpPr txBox="1"/>
          <p:nvPr/>
        </p:nvSpPr>
        <p:spPr>
          <a:xfrm>
            <a:off x="3194612" y="2689332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</a:rPr>
              <a:t>o_bit_index[1:0]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1A256-0FAE-810E-1F34-163774999325}"/>
              </a:ext>
            </a:extLst>
          </p:cNvPr>
          <p:cNvSpPr txBox="1"/>
          <p:nvPr/>
        </p:nvSpPr>
        <p:spPr>
          <a:xfrm>
            <a:off x="3194612" y="3248129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[2:0]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5597-91E3-D4F6-0BF7-A1B1683C0345}"/>
              </a:ext>
            </a:extLst>
          </p:cNvPr>
          <p:cNvSpPr txBox="1"/>
          <p:nvPr/>
        </p:nvSpPr>
        <p:spPr>
          <a:xfrm>
            <a:off x="3194612" y="3806926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[3:0]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C5275-33BF-114F-D551-B6C8141E4160}"/>
              </a:ext>
            </a:extLst>
          </p:cNvPr>
          <p:cNvSpPr txBox="1"/>
          <p:nvPr/>
        </p:nvSpPr>
        <p:spPr>
          <a:xfrm>
            <a:off x="3194612" y="4343584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9CCBB-4471-A8FE-620D-DE9B9420C4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9917" y="2873998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60B02-C8C1-BC3B-D1C1-9E47FB4780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89917" y="3432795"/>
            <a:ext cx="814327" cy="7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660D2-5944-BB4D-A2BE-2210B006839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89917" y="3991592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1771E-71E0-8B76-1F80-7EFA6A2C0E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89917" y="4528250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1A4B5-C7B9-E57E-C75A-B423F3304121}"/>
              </a:ext>
            </a:extLst>
          </p:cNvPr>
          <p:cNvSpPr txBox="1"/>
          <p:nvPr/>
        </p:nvSpPr>
        <p:spPr>
          <a:xfrm>
            <a:off x="8534471" y="3579743"/>
            <a:ext cx="2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o_chip_index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BAD0D-9038-4EDF-5212-615BD3DF5882}"/>
              </a:ext>
            </a:extLst>
          </p:cNvPr>
          <p:cNvSpPr txBox="1"/>
          <p:nvPr/>
        </p:nvSpPr>
        <p:spPr>
          <a:xfrm>
            <a:off x="4143736" y="5434846"/>
            <a:ext cx="16461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i_sf</a:t>
            </a:r>
            <a:r>
              <a:rPr lang="en-US" dirty="0">
                <a:latin typeface="Jetbrains mono" panose="02000009000000000000" pitchFamily="49" charset="0"/>
              </a:rPr>
              <a:t>[1:0]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E0DA76-563C-E8B3-8F27-D8E03BA328DC}"/>
              </a:ext>
            </a:extLst>
          </p:cNvPr>
          <p:cNvCxnSpPr>
            <a:cxnSpLocks/>
            <a:stCxn id="29" idx="3"/>
            <a:endCxn id="10" idx="3"/>
          </p:cNvCxnSpPr>
          <p:nvPr/>
        </p:nvCxnSpPr>
        <p:spPr>
          <a:xfrm flipV="1">
            <a:off x="5789917" y="4857140"/>
            <a:ext cx="1335535" cy="762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91192-D6D4-D679-FD9F-2D5942705E3B}"/>
              </a:ext>
            </a:extLst>
          </p:cNvPr>
          <p:cNvSpPr txBox="1"/>
          <p:nvPr/>
        </p:nvSpPr>
        <p:spPr>
          <a:xfrm>
            <a:off x="838200" y="1833523"/>
            <a:ext cx="342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logic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b="0" dirty="0" err="1">
                <a:effectLst/>
                <a:latin typeface="Jetbrains mono" panose="02000009000000000000" pitchFamily="49" charset="0"/>
              </a:rPr>
              <a:t>o_bit_index</a:t>
            </a:r>
            <a:endParaRPr lang="en-US" b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8C4-92B5-0DA0-B791-89D3079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BA6-297D-D123-E535-9B953B5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32-bit message is stored in a parallel-in serial-out shift register.</a:t>
            </a:r>
          </a:p>
          <a:p>
            <a:r>
              <a:rPr lang="en-US" dirty="0"/>
              <a:t>When a negative edge is detected in the MSB of the chip index:</a:t>
            </a:r>
          </a:p>
          <a:p>
            <a:pPr lvl="1"/>
            <a:r>
              <a:rPr lang="en-US" dirty="0"/>
              <a:t>A bit from the message buffer is shifted into the modulator.</a:t>
            </a:r>
          </a:p>
          <a:p>
            <a:r>
              <a:rPr lang="en-US" dirty="0"/>
              <a:t>Use the MSB of the chip index to detect the current half of the frame.</a:t>
            </a:r>
          </a:p>
          <a:p>
            <a:pPr lvl="1"/>
            <a:r>
              <a:rPr lang="en-US" dirty="0"/>
              <a:t>That way we don’t have to use extra hardware for comparison.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59D-F9B5-5348-A371-6B26CA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64B5-E26D-4743-AFC7-6A86DC16856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7F3E-01D1-6BC1-6D31-B04657D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7594-3347-B216-C1BB-A8B8B81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1AB5-2820-F233-9D5A-698944F4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0225"/>
            <a:ext cx="742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F9A-52F6-E504-8A69-90A9482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53B-25E7-462A-1662-CEFC3B3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DCSK equation, the modulator outputs either:</a:t>
            </a:r>
          </a:p>
          <a:p>
            <a:pPr lvl="1"/>
            <a:r>
              <a:rPr lang="en-US" dirty="0"/>
              <a:t>The chaos bits.</a:t>
            </a:r>
          </a:p>
          <a:p>
            <a:pPr lvl="1"/>
            <a:r>
              <a:rPr lang="en-US" dirty="0"/>
              <a:t>The message bits, modulated by a delayed version of the chaos.</a:t>
            </a:r>
          </a:p>
          <a:p>
            <a:r>
              <a:rPr lang="en-US" dirty="0"/>
              <a:t>The modulation is as follows:</a:t>
            </a:r>
          </a:p>
          <a:p>
            <a:pPr lvl="1"/>
            <a:r>
              <a:rPr lang="en-US" dirty="0"/>
              <a:t>If a message bit is one, output the chaos bits unchanged.</a:t>
            </a:r>
          </a:p>
          <a:p>
            <a:pPr lvl="1"/>
            <a:r>
              <a:rPr lang="en-US" dirty="0"/>
              <a:t>If a message bit is zero, output the one’s complement of the chaos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E68-920E-A368-27D7-1FF3976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73B6-BE33-444F-B102-B5C95097A627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6DB3-0DFA-09A3-5FF5-55FC322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DC-147D-9B57-8B94-3CC6EEA4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C5F-3631-B0C6-711B-B8A9710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C1D-92C4-0B91-53B4-ECC925D5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spreading factor, the delay amount of the chaos bits varies.</a:t>
            </a:r>
          </a:p>
          <a:p>
            <a:pPr lvl="1"/>
            <a:r>
              <a:rPr lang="en-US" dirty="0"/>
              <a:t>We have a maximum delay of 16 clock cycles (for SF32).</a:t>
            </a:r>
          </a:p>
          <a:p>
            <a:pPr lvl="1"/>
            <a:r>
              <a:rPr lang="en-US" dirty="0"/>
              <a:t>Use a shift register with taps at locations 2, 4, 8, and 16</a:t>
            </a:r>
          </a:p>
          <a:p>
            <a:pPr lvl="1"/>
            <a:r>
              <a:rPr lang="en-US" dirty="0"/>
              <a:t>Multiplex on the required delay value based on the spreading factor of the current message.</a:t>
            </a:r>
          </a:p>
          <a:p>
            <a:r>
              <a:rPr lang="en-US" dirty="0"/>
              <a:t>Modulation:</a:t>
            </a:r>
          </a:p>
          <a:p>
            <a:pPr lvl="1"/>
            <a:r>
              <a:rPr lang="en-US" dirty="0"/>
              <a:t>Output chaos in the first half of the frame.</a:t>
            </a:r>
          </a:p>
          <a:p>
            <a:pPr lvl="1"/>
            <a:r>
              <a:rPr lang="en-US" dirty="0"/>
              <a:t>Output the modulated signal in the second half of the frame.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5A63-368C-1A7E-5A02-3A6FFC1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B4A5-0634-4522-9AFE-768DA5A756B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0C9-E755-8EC6-DCBD-FF1AFFB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B54-C8A1-BA8E-8397-5A777B7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A5D-0AAA-AE5C-C233-ECF1E91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6D8-1951-2E42-12D6-73D0CB1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generates the required chaos bits for modulation.</a:t>
            </a:r>
          </a:p>
          <a:p>
            <a:r>
              <a:rPr lang="en-US" dirty="0"/>
              <a:t>It consists of three main parts:</a:t>
            </a:r>
          </a:p>
          <a:p>
            <a:pPr lvl="1"/>
            <a:r>
              <a:rPr lang="en-US" dirty="0"/>
              <a:t>16-bit chaotic sequence generator.</a:t>
            </a:r>
          </a:p>
          <a:p>
            <a:pPr lvl="1"/>
            <a:r>
              <a:rPr lang="en-US" dirty="0"/>
              <a:t>16-bit to 256-bit chaos expander.</a:t>
            </a:r>
          </a:p>
          <a:p>
            <a:pPr lvl="1"/>
            <a:r>
              <a:rPr lang="en-US" dirty="0"/>
              <a:t>Chaos PISO.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6CFD-8EF0-6D84-8983-36DA750C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ECED-A131-4A00-9931-67021DF151E1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3539-10E5-15C6-0761-C01FFA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98B4-2CA2-A961-47A0-FF4166C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14B-D463-C2E0-4C81-21FFB61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sequence generator is built on a fixed-point model of the logistic map.</a:t>
                </a:r>
              </a:p>
              <a:p>
                <a:pPr lvl="1"/>
                <a:r>
                  <a:rPr lang="en-US" dirty="0"/>
                  <a:t>The input is Q0.8. The output is Q0.16. </a:t>
                </a:r>
              </a:p>
              <a:p>
                <a:r>
                  <a:rPr lang="en-US" dirty="0"/>
                  <a:t>The growth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is chosen to be four.</a:t>
                </a:r>
              </a:p>
              <a:p>
                <a:pPr lvl="1"/>
                <a:r>
                  <a:rPr lang="en-US" dirty="0"/>
                  <a:t>This means that we now multiply by a power of two.</a:t>
                </a:r>
              </a:p>
              <a:p>
                <a:pPr lvl="1"/>
                <a:r>
                  <a:rPr lang="en-US" dirty="0"/>
                  <a:t>We can use two logical left shifts instead. This saves power, area, and performance.</a:t>
                </a:r>
              </a:p>
              <a:p>
                <a:r>
                  <a:rPr lang="en-US" dirty="0"/>
                  <a:t>Multiplication is performed using a </a:t>
                </a:r>
                <a:r>
                  <a:rPr lang="en-US" i="1" dirty="0"/>
                  <a:t>Radix-4 Booth Multiplier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Reduces the number of partial products to four. Saves area and performance.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7142-D330-05FC-D31E-2A651ACF3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109-5483-1D2D-0725-E710EE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61F1-6E5A-4A22-ACD6-679AD5D492F5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685D-1295-8D58-AD6D-A26DC4A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078-7DBA-2A57-AD3A-41F5BA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C9D2-32AF-5AA3-CCE1-EF73D7E1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Radix-4 Booth Multiplier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0F590B-AC60-4764-A490-28A208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02" y="1825625"/>
            <a:ext cx="623739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CF8C-4043-FFC4-3D78-C553554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1C6-A3D3-4D04-99DD-A3220200AB6C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9EE-68DF-8F30-7A64-23A682C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45FC-79E4-3BA5-68CC-54870C0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A4F-A931-D247-C805-AA2777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DCSK.</a:t>
            </a:r>
          </a:p>
          <a:p>
            <a:r>
              <a:rPr lang="en-US" dirty="0"/>
              <a:t>Proposed Architecture.</a:t>
            </a:r>
          </a:p>
          <a:p>
            <a:r>
              <a:rPr lang="en-US" dirty="0"/>
              <a:t>Testing Environment.</a:t>
            </a:r>
          </a:p>
          <a:p>
            <a:r>
              <a:rPr lang="en-US" dirty="0"/>
              <a:t>Synthesis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B8A1-0929-AF33-9F1A-1A4A0EB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11BD-33F6-452A-93C7-A858D111CC0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B574-EB45-8734-8867-A6F566D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6982-A69C-791A-F60F-1704AC7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804-0DD0-252C-B03A-53FA92A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A39-0DC7-D64C-3AAB-4C0A8D6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SF32 message, we need 32 chips for each bit.</a:t>
            </a:r>
          </a:p>
          <a:p>
            <a:pPr lvl="1"/>
            <a:r>
              <a:rPr lang="en-US" dirty="0"/>
              <a:t>A total of 1 Kbit.</a:t>
            </a:r>
          </a:p>
          <a:p>
            <a:pPr lvl="1"/>
            <a:r>
              <a:rPr lang="en-US" dirty="0"/>
              <a:t>Half of which are chaos bits.</a:t>
            </a:r>
          </a:p>
          <a:p>
            <a:r>
              <a:rPr lang="en-US" dirty="0"/>
              <a:t>Using the sequence generator to generate the whole 512 bits is not area or power efficient.</a:t>
            </a:r>
          </a:p>
          <a:p>
            <a:r>
              <a:rPr lang="en-US" dirty="0"/>
              <a:t>Solution, generate 16 bits of chaos, then expand them into 256 bits.</a:t>
            </a:r>
          </a:p>
          <a:p>
            <a:pPr lvl="1"/>
            <a:r>
              <a:rPr lang="en-US" dirty="0"/>
              <a:t>We propose a simple algorithm that uses only multiplexers and inverters.</a:t>
            </a:r>
          </a:p>
          <a:p>
            <a:pPr lvl="1"/>
            <a:r>
              <a:rPr lang="en-US" dirty="0"/>
              <a:t>More performance-friendly than generating 256 bits of chaos.</a:t>
            </a:r>
          </a:p>
          <a:p>
            <a:pPr lvl="1"/>
            <a:r>
              <a:rPr lang="en-US" dirty="0"/>
              <a:t>Saves power (generate chaos bits less frequently).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101D-E91D-4999-CDB1-4709261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24C-AD13-426B-B733-260F40BBDFA9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30C3-04CB-CE03-F22C-60A8DD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AD07-4744-81B6-D179-88B3E8D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9DA-78EB-5D86-555D-817D412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74C-7751-77C3-3E65-7332C13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inspired by the DCSK, with an added shuffling stage.</a:t>
            </a:r>
          </a:p>
          <a:p>
            <a:r>
              <a:rPr lang="en-US" dirty="0"/>
              <a:t>For each bit of the input chaos sequence: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“1” </a:t>
            </a:r>
            <a:r>
              <a:rPr lang="en-US" dirty="0"/>
              <a:t>copy the chaotic sequence unchanged.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“0” </a:t>
            </a:r>
            <a:r>
              <a:rPr lang="en-US" dirty="0"/>
              <a:t>copy the one’s complement of the chaotic sequence.</a:t>
            </a:r>
          </a:p>
          <a:p>
            <a:r>
              <a:rPr lang="en-US" dirty="0"/>
              <a:t>To remove correlation between the expanded bits and the input sequence:</a:t>
            </a:r>
          </a:p>
          <a:p>
            <a:pPr lvl="1"/>
            <a:r>
              <a:rPr lang="en-US" dirty="0"/>
              <a:t>We shuffle the output wires of the module.</a:t>
            </a:r>
          </a:p>
          <a:p>
            <a:pPr lvl="1"/>
            <a:r>
              <a:rPr lang="en-US" dirty="0"/>
              <a:t>256 random number were generated using </a:t>
            </a:r>
            <a:r>
              <a:rPr lang="en-US" i="1" dirty="0"/>
              <a:t>randperm</a:t>
            </a:r>
            <a:r>
              <a:rPr lang="en-US" dirty="0"/>
              <a:t> from MATLAB.</a:t>
            </a:r>
          </a:p>
          <a:p>
            <a:pPr lvl="1"/>
            <a:r>
              <a:rPr lang="en-US" dirty="0"/>
              <a:t>Reorder the expanded bits based on the random MATLAB-obtained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419F-1D6B-793D-9D0E-4896FCF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02DB-AD18-429F-B332-8486B599A19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849B-A636-C99B-D815-37E19D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3DCB-E7AE-1E67-F0AB-730238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D17-FBF2-C70D-CAEF-5D65FF6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1C59-7B76-098E-65EB-499E87D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the expanded sequence is still chaotic.</a:t>
            </a:r>
          </a:p>
          <a:p>
            <a:r>
              <a:rPr lang="en-US" dirty="0"/>
              <a:t>Run the 0-1 Test.</a:t>
            </a:r>
          </a:p>
          <a:p>
            <a:pPr lvl="1"/>
            <a:r>
              <a:rPr lang="en-US" dirty="0"/>
              <a:t>This test takes a bit sequence as input, then performs mathematic operations, and outputs a value.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Values close to zero are not chaotic.</a:t>
            </a:r>
          </a:p>
          <a:p>
            <a:pPr lvl="2"/>
            <a:r>
              <a:rPr lang="en-US" dirty="0"/>
              <a:t>Values close to one however, 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E311-7F25-AA60-223E-36531760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FF95-6363-4042-9104-6A7447A69C8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932E-01CC-3F9D-476A-98AE36B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CCC7-07A6-7F24-7C17-5BEAEB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5565F-2AFB-D7CD-690A-01666A05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48" y="3553792"/>
            <a:ext cx="4836304" cy="18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F5A-AB81-6747-E5E7-209C534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3157-756B-6961-AAB1-7429B390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FF FSM.</a:t>
            </a:r>
          </a:p>
          <a:p>
            <a:pPr lvl="1"/>
            <a:r>
              <a:rPr lang="en-US" dirty="0"/>
              <a:t>Two states: </a:t>
            </a:r>
            <a:r>
              <a:rPr lang="en-US" b="1" i="1" dirty="0"/>
              <a:t>IDLE</a:t>
            </a:r>
            <a:r>
              <a:rPr lang="en-US" dirty="0"/>
              <a:t>, and </a:t>
            </a:r>
            <a:r>
              <a:rPr lang="en-US" b="1" i="1" dirty="0"/>
              <a:t>SEND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Controls when to load the message/chaos into their respective buffers.</a:t>
            </a:r>
          </a:p>
          <a:p>
            <a:pPr lvl="1"/>
            <a:r>
              <a:rPr lang="en-US" dirty="0"/>
              <a:t>Enables/disables the Chip/Bit Counter.</a:t>
            </a:r>
          </a:p>
          <a:p>
            <a:pPr lvl="1"/>
            <a:r>
              <a:rPr lang="en-US" dirty="0"/>
              <a:t>Outputs chaos/message bits from their respective buffers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36E0-2D74-6A1D-5504-F7AC015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6403-72E5-4C81-BBE2-901D5C7CD96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274E-628B-876A-4C32-53DDA76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4504-2957-D27E-F43D-FAF1CD50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194-60CA-4690-D444-057DB73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CBEE-6BC5-DEE0-8FF1-268F3CB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BE81-0C03-4C66-814D-7E969E7EF9F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E427-7A16-6F57-A7E2-4C33F237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A80-1A2F-AD7C-68A5-FDC39DB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07B94-0CFD-49E1-046F-C2380B83443A}"/>
              </a:ext>
            </a:extLst>
          </p:cNvPr>
          <p:cNvSpPr/>
          <p:nvPr/>
        </p:nvSpPr>
        <p:spPr>
          <a:xfrm>
            <a:off x="2178050" y="2204806"/>
            <a:ext cx="3568700" cy="1077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Delay Shift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C6F3C-BB01-CCAF-D765-CE3145D30FF3}"/>
              </a:ext>
            </a:extLst>
          </p:cNvPr>
          <p:cNvGrpSpPr/>
          <p:nvPr/>
        </p:nvGrpSpPr>
        <p:grpSpPr>
          <a:xfrm>
            <a:off x="8534400" y="3019761"/>
            <a:ext cx="1620241" cy="2187575"/>
            <a:chOff x="7596982" y="2070102"/>
            <a:chExt cx="1620241" cy="2187575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1F8E990-5D25-A674-2535-80C51B8A9038}"/>
                </a:ext>
              </a:extLst>
            </p:cNvPr>
            <p:cNvSpPr/>
            <p:nvPr/>
          </p:nvSpPr>
          <p:spPr>
            <a:xfrm rot="5400000">
              <a:off x="7264003" y="2403081"/>
              <a:ext cx="2187575" cy="1521618"/>
            </a:xfrm>
            <a:prstGeom prst="trapezoid">
              <a:avLst>
                <a:gd name="adj" fmla="val 2356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1878B-9409-7D32-5C6B-3D9C6CB15CC3}"/>
                </a:ext>
              </a:extLst>
            </p:cNvPr>
            <p:cNvSpPr txBox="1"/>
            <p:nvPr/>
          </p:nvSpPr>
          <p:spPr>
            <a:xfrm>
              <a:off x="7695605" y="2521109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First Half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1925F-8FE8-C98C-E0B0-E965B8841DF0}"/>
                </a:ext>
              </a:extLst>
            </p:cNvPr>
            <p:cNvSpPr txBox="1"/>
            <p:nvPr/>
          </p:nvSpPr>
          <p:spPr>
            <a:xfrm>
              <a:off x="7695605" y="3326526"/>
              <a:ext cx="152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Second Half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DB59A-F546-D40D-D83D-CFA57FD3CDBB}"/>
              </a:ext>
            </a:extLst>
          </p:cNvPr>
          <p:cNvSpPr/>
          <p:nvPr/>
        </p:nvSpPr>
        <p:spPr>
          <a:xfrm>
            <a:off x="3143250" y="4026462"/>
            <a:ext cx="260350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08CC5-85E4-B12B-5840-0A4BDF3A6724}"/>
              </a:ext>
            </a:extLst>
          </p:cNvPr>
          <p:cNvCxnSpPr>
            <a:cxnSpLocks/>
          </p:cNvCxnSpPr>
          <p:nvPr/>
        </p:nvCxnSpPr>
        <p:spPr>
          <a:xfrm>
            <a:off x="4451350" y="3281924"/>
            <a:ext cx="0" cy="7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D78AA-BA49-EBA6-F957-3A374A651E41}"/>
              </a:ext>
            </a:extLst>
          </p:cNvPr>
          <p:cNvSpPr txBox="1"/>
          <p:nvPr/>
        </p:nvSpPr>
        <p:spPr>
          <a:xfrm>
            <a:off x="838200" y="42862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Message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D77A3-FF43-B9F2-164A-CFCAF10AF61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590800" y="4470962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F870C-ABA4-4EB7-85C3-C48A3A7050DD}"/>
              </a:ext>
            </a:extLst>
          </p:cNvPr>
          <p:cNvCxnSpPr>
            <a:stCxn id="14" idx="3"/>
          </p:cNvCxnSpPr>
          <p:nvPr/>
        </p:nvCxnSpPr>
        <p:spPr>
          <a:xfrm>
            <a:off x="5746750" y="4470962"/>
            <a:ext cx="2787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E7E33-382F-B38F-12EC-CCA4DCF05C60}"/>
              </a:ext>
            </a:extLst>
          </p:cNvPr>
          <p:cNvSpPr txBox="1"/>
          <p:nvPr/>
        </p:nvSpPr>
        <p:spPr>
          <a:xfrm>
            <a:off x="6134389" y="4101630"/>
            <a:ext cx="20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Modulated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5CC4-1BE3-925B-72BF-6C0838D7E090}"/>
              </a:ext>
            </a:extLst>
          </p:cNvPr>
          <p:cNvSpPr txBox="1"/>
          <p:nvPr/>
        </p:nvSpPr>
        <p:spPr>
          <a:xfrm>
            <a:off x="6134389" y="2208195"/>
            <a:ext cx="14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Chaos Bit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C55E15-5DDA-7E0D-D28E-BD22BE606A8E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7165820" y="2283458"/>
            <a:ext cx="1074511" cy="1662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EDBA84-2CF0-D828-0C58-83D3ECD4E6C3}"/>
              </a:ext>
            </a:extLst>
          </p:cNvPr>
          <p:cNvCxnSpPr>
            <a:stCxn id="9" idx="0"/>
          </p:cNvCxnSpPr>
          <p:nvPr/>
        </p:nvCxnSpPr>
        <p:spPr>
          <a:xfrm flipV="1">
            <a:off x="10056018" y="4101630"/>
            <a:ext cx="753496" cy="1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8DC713-3CF1-711E-E875-5060BE727A16}"/>
              </a:ext>
            </a:extLst>
          </p:cNvPr>
          <p:cNvSpPr txBox="1"/>
          <p:nvPr/>
        </p:nvSpPr>
        <p:spPr>
          <a:xfrm>
            <a:off x="10199021" y="3708572"/>
            <a:ext cx="6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EB00A-6D99-30EC-B11D-E68BF22C8136}"/>
              </a:ext>
            </a:extLst>
          </p:cNvPr>
          <p:cNvSpPr txBox="1"/>
          <p:nvPr/>
        </p:nvSpPr>
        <p:spPr>
          <a:xfrm>
            <a:off x="838200" y="2558699"/>
            <a:ext cx="4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2749C6-DA04-B639-A38F-271D3FCACB01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1318151" y="2743365"/>
            <a:ext cx="859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22E9C-1215-B194-0801-530A9F1CCFDA}"/>
              </a:ext>
            </a:extLst>
          </p:cNvPr>
          <p:cNvSpPr txBox="1"/>
          <p:nvPr/>
        </p:nvSpPr>
        <p:spPr>
          <a:xfrm>
            <a:off x="6134390" y="5472899"/>
            <a:ext cx="15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 Half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AA5BCD-E45D-0B42-CDCF-902E59C65953}"/>
              </a:ext>
            </a:extLst>
          </p:cNvPr>
          <p:cNvCxnSpPr>
            <a:stCxn id="34" idx="3"/>
            <a:endCxn id="9" idx="3"/>
          </p:cNvCxnSpPr>
          <p:nvPr/>
        </p:nvCxnSpPr>
        <p:spPr>
          <a:xfrm flipV="1">
            <a:off x="7728858" y="5028060"/>
            <a:ext cx="1566351" cy="6295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DE42BF-C238-733B-4A73-7D8C569C3A84}"/>
              </a:ext>
            </a:extLst>
          </p:cNvPr>
          <p:cNvSpPr txBox="1"/>
          <p:nvPr/>
        </p:nvSpPr>
        <p:spPr>
          <a:xfrm>
            <a:off x="1933575" y="3443693"/>
            <a:ext cx="26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Delayed Chaos Bit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E76A2-6D37-E63A-72A0-B6F417A98DAE}"/>
              </a:ext>
            </a:extLst>
          </p:cNvPr>
          <p:cNvCxnSpPr>
            <a:cxnSpLocks/>
          </p:cNvCxnSpPr>
          <p:nvPr/>
        </p:nvCxnSpPr>
        <p:spPr>
          <a:xfrm flipH="1">
            <a:off x="5746750" y="3029115"/>
            <a:ext cx="112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F8A-F8B1-E7B2-3BAE-963B5EAB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905"/>
          </a:xfrm>
        </p:spPr>
        <p:txBody>
          <a:bodyPr>
            <a:normAutofit fontScale="90000"/>
          </a:bodyPr>
          <a:lstStyle/>
          <a:p>
            <a:r>
              <a:rPr lang="en-US" dirty="0"/>
              <a:t>Demodulator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26043" y="11257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en-US" dirty="0"/>
              <a:t>The Demodulator objective is to reconstruct the transmitted message (data bits) from the received modulated bits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uses a correlation technique to decide if the transmitted bit was one or zero and this is essential according to the channel non-idealities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has the capability to switch between different spreading factors thus according to the channel quality we can control the transmission rate by choosing a suitable spreading factor with reasonable SNR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982B1-7E5E-40A2-9900-C8979BAFAA57}"/>
              </a:ext>
            </a:extLst>
          </p:cNvPr>
          <p:cNvGrpSpPr/>
          <p:nvPr/>
        </p:nvGrpSpPr>
        <p:grpSpPr>
          <a:xfrm>
            <a:off x="1075279" y="5119608"/>
            <a:ext cx="3500250" cy="1366105"/>
            <a:chOff x="454702" y="3576955"/>
            <a:chExt cx="3500250" cy="136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5AD59-2145-89DD-13BB-E89ADC89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02" y="3576955"/>
              <a:ext cx="3500250" cy="6399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098B3-937A-2891-B8A4-BD8746FFFDF8}"/>
                </a:ext>
              </a:extLst>
            </p:cNvPr>
            <p:cNvSpPr txBox="1"/>
            <p:nvPr/>
          </p:nvSpPr>
          <p:spPr>
            <a:xfrm>
              <a:off x="660429" y="4573728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Chaos_Bits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7E173-62A3-E5FF-8E68-0B6BCB2D8A10}"/>
                </a:ext>
              </a:extLst>
            </p:cNvPr>
            <p:cNvSpPr txBox="1"/>
            <p:nvPr/>
          </p:nvSpPr>
          <p:spPr>
            <a:xfrm>
              <a:off x="2506463" y="457372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Mod_Bit</a:t>
              </a:r>
              <a:endParaRPr lang="en-US" dirty="0"/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88E1AFC4-49CA-F51F-A8F9-6E5C9B1C56F4}"/>
                </a:ext>
              </a:extLst>
            </p:cNvPr>
            <p:cNvSpPr/>
            <p:nvPr/>
          </p:nvSpPr>
          <p:spPr>
            <a:xfrm rot="16200000">
              <a:off x="1131104" y="3555992"/>
              <a:ext cx="369332" cy="1666140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D5B490FC-B9B9-4F6E-715E-D8A85A5C56C7}"/>
                </a:ext>
              </a:extLst>
            </p:cNvPr>
            <p:cNvSpPr/>
            <p:nvPr/>
          </p:nvSpPr>
          <p:spPr>
            <a:xfrm rot="16200000">
              <a:off x="2872373" y="3473741"/>
              <a:ext cx="369332" cy="1795826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BD420E-8834-2D4B-B16A-B4425BCFE1AE}"/>
              </a:ext>
            </a:extLst>
          </p:cNvPr>
          <p:cNvGrpSpPr/>
          <p:nvPr/>
        </p:nvGrpSpPr>
        <p:grpSpPr>
          <a:xfrm>
            <a:off x="5208841" y="4691816"/>
            <a:ext cx="5844267" cy="1366132"/>
            <a:chOff x="2675541" y="3679125"/>
            <a:chExt cx="9629296" cy="265034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CD0575-BAF4-731A-73FA-DD75695EFCB1}"/>
                </a:ext>
              </a:extLst>
            </p:cNvPr>
            <p:cNvGrpSpPr/>
            <p:nvPr/>
          </p:nvGrpSpPr>
          <p:grpSpPr>
            <a:xfrm>
              <a:off x="2675541" y="3679125"/>
              <a:ext cx="6393274" cy="2650344"/>
              <a:chOff x="3292263" y="3475248"/>
              <a:chExt cx="6393274" cy="26503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F3A0E7-3356-E6A4-5459-B3B7C46A143D}"/>
                  </a:ext>
                </a:extLst>
              </p:cNvPr>
              <p:cNvSpPr/>
              <p:nvPr/>
            </p:nvSpPr>
            <p:spPr>
              <a:xfrm>
                <a:off x="6525087" y="3568823"/>
                <a:ext cx="3160450" cy="25567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DCSK_Demod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04A5642-CF6B-D6DD-0411-783DC59A8315}"/>
                  </a:ext>
                </a:extLst>
              </p:cNvPr>
              <p:cNvCxnSpPr/>
              <p:nvPr/>
            </p:nvCxnSpPr>
            <p:spPr>
              <a:xfrm>
                <a:off x="4918229" y="3879542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75A3EA2-9B73-E8F9-1320-ECC4F0E2773B}"/>
                  </a:ext>
                </a:extLst>
              </p:cNvPr>
              <p:cNvCxnSpPr/>
              <p:nvPr/>
            </p:nvCxnSpPr>
            <p:spPr>
              <a:xfrm>
                <a:off x="4918229" y="4703859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7E6D17-E28D-0C86-DBE9-F0DB19D49D03}"/>
                  </a:ext>
                </a:extLst>
              </p:cNvPr>
              <p:cNvCxnSpPr/>
              <p:nvPr/>
            </p:nvCxnSpPr>
            <p:spPr>
              <a:xfrm>
                <a:off x="4918229" y="5514513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8D33D-CF9D-869A-ADDB-41784C01DB00}"/>
                  </a:ext>
                </a:extLst>
              </p:cNvPr>
              <p:cNvSpPr txBox="1"/>
              <p:nvPr/>
            </p:nvSpPr>
            <p:spPr>
              <a:xfrm>
                <a:off x="3292263" y="3475248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In_Serial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052E8-6BFA-7567-5B66-3FA62DCEF48F}"/>
                  </a:ext>
                </a:extLst>
              </p:cNvPr>
              <p:cNvSpPr txBox="1"/>
              <p:nvPr/>
            </p:nvSpPr>
            <p:spPr>
              <a:xfrm>
                <a:off x="3292263" y="4305179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20210A-AEA1-4BD8-6274-4AD2FBBAF8A1}"/>
                  </a:ext>
                </a:extLst>
              </p:cNvPr>
              <p:cNvSpPr txBox="1"/>
              <p:nvPr/>
            </p:nvSpPr>
            <p:spPr>
              <a:xfrm>
                <a:off x="3292263" y="5043095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SPF_Sel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E7955-8A1E-9635-01A5-ADE450552A80}"/>
                  </a:ext>
                </a:extLst>
              </p:cNvPr>
              <p:cNvCxnSpPr/>
              <p:nvPr/>
            </p:nvCxnSpPr>
            <p:spPr>
              <a:xfrm flipH="1">
                <a:off x="5968107" y="5359152"/>
                <a:ext cx="374342" cy="2781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C14163-7E57-0396-5BD2-C8ADCF55C6F3}"/>
                  </a:ext>
                </a:extLst>
              </p:cNvPr>
              <p:cNvSpPr txBox="1"/>
              <p:nvPr/>
            </p:nvSpPr>
            <p:spPr>
              <a:xfrm>
                <a:off x="5892551" y="5179662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852E6-F279-E66F-603D-A66F78CBC595}"/>
                </a:ext>
              </a:extLst>
            </p:cNvPr>
            <p:cNvCxnSpPr/>
            <p:nvPr/>
          </p:nvCxnSpPr>
          <p:spPr>
            <a:xfrm>
              <a:off x="9068815" y="4234649"/>
              <a:ext cx="16110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38806DD-080E-79E8-2454-6DF2292B296B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15" y="5637320"/>
              <a:ext cx="161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E24E4-630E-0192-8B35-08A2FCC07463}"/>
                </a:ext>
              </a:extLst>
            </p:cNvPr>
            <p:cNvSpPr txBox="1"/>
            <p:nvPr/>
          </p:nvSpPr>
          <p:spPr>
            <a:xfrm>
              <a:off x="10802503" y="3866670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Demod_Data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37369D-537F-8CD9-7A16-492C338E3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021" y="4112725"/>
              <a:ext cx="404788" cy="251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BA1F91-6A42-CDB8-FBC0-55CD8441D6BD}"/>
                </a:ext>
              </a:extLst>
            </p:cNvPr>
            <p:cNvSpPr txBox="1"/>
            <p:nvPr/>
          </p:nvSpPr>
          <p:spPr>
            <a:xfrm>
              <a:off x="9055442" y="3863793"/>
              <a:ext cx="4315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C8C15-E200-61F7-4367-0A763CE282F8}"/>
                </a:ext>
              </a:extLst>
            </p:cNvPr>
            <p:cNvSpPr txBox="1"/>
            <p:nvPr/>
          </p:nvSpPr>
          <p:spPr>
            <a:xfrm>
              <a:off x="10802503" y="5267989"/>
              <a:ext cx="1258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Valid_Data</a:t>
              </a:r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F3A888D-6B4F-1A7D-0720-AD2F0B31E538}"/>
              </a:ext>
            </a:extLst>
          </p:cNvPr>
          <p:cNvSpPr txBox="1"/>
          <p:nvPr/>
        </p:nvSpPr>
        <p:spPr>
          <a:xfrm>
            <a:off x="2360939" y="481867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0027-CE6B-315C-3EFC-2B896C40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0CCA-91FB-470C-B93F-4C663F07CEEF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43E905-A251-FAEB-4D23-0E88C05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Moustafa Darwish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C48506-E460-5F0B-98CF-BFA33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3B86355-F1B3-6834-1127-55ED28E6F609}"/>
              </a:ext>
            </a:extLst>
          </p:cNvPr>
          <p:cNvSpPr txBox="1"/>
          <p:nvPr/>
        </p:nvSpPr>
        <p:spPr>
          <a:xfrm rot="20429375">
            <a:off x="5982137" y="4333750"/>
            <a:ext cx="1163016" cy="37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1E50E-12DD-DBC6-3A6E-2D4EAF28CF1D}"/>
              </a:ext>
            </a:extLst>
          </p:cNvPr>
          <p:cNvSpPr/>
          <p:nvPr/>
        </p:nvSpPr>
        <p:spPr>
          <a:xfrm>
            <a:off x="1707495" y="1453727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0D2826-650B-78E4-41C0-22789981A543}"/>
              </a:ext>
            </a:extLst>
          </p:cNvPr>
          <p:cNvSpPr/>
          <p:nvPr/>
        </p:nvSpPr>
        <p:spPr>
          <a:xfrm>
            <a:off x="8610600" y="1453726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Receiving_data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DB756-CC9C-BD25-A8C7-F93D50D3F6FC}"/>
              </a:ext>
            </a:extLst>
          </p:cNvPr>
          <p:cNvSpPr/>
          <p:nvPr/>
        </p:nvSpPr>
        <p:spPr>
          <a:xfrm>
            <a:off x="8610600" y="4481412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BA10B2-738D-C5C4-BAFF-52D50AD374C9}"/>
              </a:ext>
            </a:extLst>
          </p:cNvPr>
          <p:cNvSpPr/>
          <p:nvPr/>
        </p:nvSpPr>
        <p:spPr>
          <a:xfrm>
            <a:off x="1707495" y="4481411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4D47032-F8E9-59BB-A130-1BF7175D5826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6054240" y="-1126360"/>
            <a:ext cx="1" cy="5637111"/>
          </a:xfrm>
          <a:prstGeom prst="curvedConnector3">
            <a:avLst>
              <a:gd name="adj1" fmla="val 510507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02884CD-6AC0-D92D-77A4-63F93AF77EB0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>
            <a:off x="10400986" y="2267910"/>
            <a:ext cx="11494" cy="3027686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0DFF4D-E4A5-05FC-C14A-9F632B1B8342}"/>
              </a:ext>
            </a:extLst>
          </p:cNvPr>
          <p:cNvCxnSpPr>
            <a:stCxn id="9" idx="3"/>
            <a:endCxn id="10" idx="5"/>
          </p:cNvCxnSpPr>
          <p:nvPr/>
        </p:nvCxnSpPr>
        <p:spPr>
          <a:xfrm rot="5400000" flipH="1">
            <a:off x="6054239" y="3052754"/>
            <a:ext cx="1" cy="5637111"/>
          </a:xfrm>
          <a:prstGeom prst="curvedConnector3">
            <a:avLst>
              <a:gd name="adj1" fmla="val -51050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6DB60A-0F3C-FAED-EC66-04F59152EC89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1707495" y="2267910"/>
            <a:ext cx="11494" cy="3027684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7E493FD-0425-0B6B-F619-1CEAAF23EDF8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3497880" y="2843624"/>
            <a:ext cx="5374916" cy="24519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2404B78-BF39-9295-15BD-885F5EE94E7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rot="10800000" flipV="1">
            <a:off x="3235685" y="2267910"/>
            <a:ext cx="5374916" cy="575715"/>
          </a:xfrm>
          <a:prstGeom prst="curvedConnector4">
            <a:avLst>
              <a:gd name="adj1" fmla="val 2118"/>
              <a:gd name="adj2" fmla="val 1254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B66F61-4E76-6FC7-889D-A82EB40890A9}"/>
              </a:ext>
            </a:extLst>
          </p:cNvPr>
          <p:cNvSpPr txBox="1"/>
          <p:nvPr/>
        </p:nvSpPr>
        <p:spPr>
          <a:xfrm>
            <a:off x="5289609" y="1194683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22280-19BC-3778-D4F7-322D28B787B5}"/>
              </a:ext>
            </a:extLst>
          </p:cNvPr>
          <p:cNvSpPr txBox="1"/>
          <p:nvPr/>
        </p:nvSpPr>
        <p:spPr>
          <a:xfrm>
            <a:off x="5155572" y="2687412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87E4F-2ECB-F0BC-AC41-B71849B30A02}"/>
              </a:ext>
            </a:extLst>
          </p:cNvPr>
          <p:cNvSpPr txBox="1"/>
          <p:nvPr/>
        </p:nvSpPr>
        <p:spPr>
          <a:xfrm rot="16200000">
            <a:off x="10375063" y="3558416"/>
            <a:ext cx="1511729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Chaos_received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460CC-2E4C-7AA4-A507-C51E9F44C710}"/>
              </a:ext>
            </a:extLst>
          </p:cNvPr>
          <p:cNvSpPr txBox="1"/>
          <p:nvPr/>
        </p:nvSpPr>
        <p:spPr>
          <a:xfrm>
            <a:off x="5155572" y="5953565"/>
            <a:ext cx="1999121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Correlation_finished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43DB7D-79E9-3156-DCFB-4D3C9C892CD1}"/>
              </a:ext>
            </a:extLst>
          </p:cNvPr>
          <p:cNvSpPr txBox="1"/>
          <p:nvPr/>
        </p:nvSpPr>
        <p:spPr>
          <a:xfrm rot="5400000">
            <a:off x="898495" y="3614622"/>
            <a:ext cx="962493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ABC373A-E946-859F-E502-716C81597F26}"/>
              </a:ext>
            </a:extLst>
          </p:cNvPr>
          <p:cNvCxnSpPr>
            <a:stCxn id="8" idx="0"/>
            <a:endCxn id="8" idx="7"/>
          </p:cNvCxnSpPr>
          <p:nvPr/>
        </p:nvCxnSpPr>
        <p:spPr>
          <a:xfrm rot="16200000" flipH="1">
            <a:off x="9703057" y="1256462"/>
            <a:ext cx="238469" cy="632997"/>
          </a:xfrm>
          <a:prstGeom prst="curvedConnector3">
            <a:avLst>
              <a:gd name="adj1" fmla="val -71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134CCD6-CE96-1343-87EF-1C1B9485BF61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9703058" y="5674045"/>
            <a:ext cx="238469" cy="632997"/>
          </a:xfrm>
          <a:prstGeom prst="curvedConnector3">
            <a:avLst>
              <a:gd name="adj1" fmla="val 199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0B87163-FC1D-9774-6DB7-7118F64545C2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2166954" y="1256463"/>
            <a:ext cx="238469" cy="632997"/>
          </a:xfrm>
          <a:prstGeom prst="curvedConnector3">
            <a:avLst>
              <a:gd name="adj1" fmla="val 21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7AB2C1-805D-4A5A-50AA-2E74A10A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196"/>
          </a:xfrm>
        </p:spPr>
        <p:txBody>
          <a:bodyPr/>
          <a:lstStyle/>
          <a:p>
            <a:r>
              <a:rPr lang="en-US" dirty="0"/>
              <a:t>Demodulator FSM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0B91C-4214-FDAB-68F5-785C59BD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740D-B2F0-4822-8CD1-81C9D4FE0837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D36E5-CFA2-281C-F4DA-5E017638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Moustafa Darwish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00575-2C3B-5712-7A57-4844F43D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 animBg="1"/>
      <p:bldP spid="8" grpId="0" animBg="1"/>
      <p:bldP spid="9" grpId="0" animBg="1"/>
      <p:bldP spid="10" grpId="0" animBg="1"/>
      <p:bldP spid="58" grpId="0"/>
      <p:bldP spid="59" grpId="0"/>
      <p:bldP spid="61" grpId="0"/>
      <p:bldP spid="63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6BE06-6A71-AC3B-81C4-AC400451C859}"/>
              </a:ext>
            </a:extLst>
          </p:cNvPr>
          <p:cNvSpPr>
            <a:spLocks noGrp="1"/>
          </p:cNvSpPr>
          <p:nvPr/>
        </p:nvSpPr>
        <p:spPr>
          <a:xfrm>
            <a:off x="838200" y="230189"/>
            <a:ext cx="10515600" cy="102094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Demodulator Architecture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A0F903-0198-70B4-FEF2-42E81C14DB5E}"/>
              </a:ext>
            </a:extLst>
          </p:cNvPr>
          <p:cNvGraphicFramePr>
            <a:graphicFrameLocks noGrp="1"/>
          </p:cNvGraphicFramePr>
          <p:nvPr/>
        </p:nvGraphicFramePr>
        <p:xfrm>
          <a:off x="1157979" y="2416309"/>
          <a:ext cx="3332480" cy="53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80161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751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722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01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2995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6733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182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72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964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207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460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3763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4446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2364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37818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1170966"/>
                    </a:ext>
                  </a:extLst>
                </a:gridCol>
              </a:tblGrid>
              <a:tr h="536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2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E2113B-FDAF-118E-BC26-110E29E97F38}"/>
              </a:ext>
            </a:extLst>
          </p:cNvPr>
          <p:cNvGraphicFramePr>
            <a:graphicFrameLocks/>
          </p:cNvGraphicFramePr>
          <p:nvPr/>
        </p:nvGraphicFramePr>
        <p:xfrm>
          <a:off x="5322149" y="5972057"/>
          <a:ext cx="6664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1919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558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3356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42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059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030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9403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5745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066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392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6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30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30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41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1324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24133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81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628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29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70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552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644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79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675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852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6327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797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068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7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6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357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39013"/>
                  </a:ext>
                </a:extLst>
              </a:tr>
            </a:tbl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0CF85575-5921-BF4F-D9E4-8313B38F5C1D}"/>
              </a:ext>
            </a:extLst>
          </p:cNvPr>
          <p:cNvSpPr txBox="1"/>
          <p:nvPr/>
        </p:nvSpPr>
        <p:spPr>
          <a:xfrm>
            <a:off x="146408" y="5228087"/>
            <a:ext cx="3171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data sent</a:t>
            </a:r>
          </a:p>
          <a:p>
            <a:r>
              <a:rPr lang="en-US" dirty="0"/>
              <a:t>1001_0110</a:t>
            </a:r>
          </a:p>
          <a:p>
            <a:r>
              <a:rPr lang="en-US" dirty="0"/>
              <a:t>0001_0001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Assuming spreading factor = 8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1EAE845-921D-D9FA-FE39-7894209D614B}"/>
              </a:ext>
            </a:extLst>
          </p:cNvPr>
          <p:cNvSpPr txBox="1"/>
          <p:nvPr/>
        </p:nvSpPr>
        <p:spPr>
          <a:xfrm>
            <a:off x="9028417" y="14643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AA8DAE33-289C-D226-8EE2-62B854CF98E1}"/>
              </a:ext>
            </a:extLst>
          </p:cNvPr>
          <p:cNvSpPr/>
          <p:nvPr/>
        </p:nvSpPr>
        <p:spPr>
          <a:xfrm>
            <a:off x="9375360" y="1842252"/>
            <a:ext cx="2151369" cy="2093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9144329-9BF0-C04F-C52F-74B8D3209CE0}"/>
              </a:ext>
            </a:extLst>
          </p:cNvPr>
          <p:cNvSpPr/>
          <p:nvPr/>
        </p:nvSpPr>
        <p:spPr>
          <a:xfrm>
            <a:off x="53796" y="2451850"/>
            <a:ext cx="292122" cy="338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5F8748D-7D73-6D10-B012-D8F1DD096C2B}"/>
              </a:ext>
            </a:extLst>
          </p:cNvPr>
          <p:cNvSpPr/>
          <p:nvPr/>
        </p:nvSpPr>
        <p:spPr>
          <a:xfrm>
            <a:off x="49566" y="2451850"/>
            <a:ext cx="302327" cy="338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33E4428C-CD1A-0B77-F346-B7928F014F1A}"/>
              </a:ext>
            </a:extLst>
          </p:cNvPr>
          <p:cNvSpPr/>
          <p:nvPr/>
        </p:nvSpPr>
        <p:spPr>
          <a:xfrm>
            <a:off x="9767214" y="2621125"/>
            <a:ext cx="1375625" cy="51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ED13426-58C1-730F-934F-CB5B2ABC308C}"/>
              </a:ext>
            </a:extLst>
          </p:cNvPr>
          <p:cNvSpPr/>
          <p:nvPr/>
        </p:nvSpPr>
        <p:spPr>
          <a:xfrm>
            <a:off x="9745765" y="2576169"/>
            <a:ext cx="1375625" cy="533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Receiving_data</a:t>
            </a:r>
            <a:endParaRPr lang="en-US" sz="1400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157A5FA-E856-6174-2B36-B93EF8BB449B}"/>
              </a:ext>
            </a:extLst>
          </p:cNvPr>
          <p:cNvSpPr/>
          <p:nvPr/>
        </p:nvSpPr>
        <p:spPr>
          <a:xfrm>
            <a:off x="980249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7DF22F59-ABD6-3D3A-B968-D4D642906366}"/>
              </a:ext>
            </a:extLst>
          </p:cNvPr>
          <p:cNvSpPr/>
          <p:nvPr/>
        </p:nvSpPr>
        <p:spPr>
          <a:xfrm>
            <a:off x="976323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847D0-BF54-F289-794B-EB8A1142CC5E}"/>
              </a:ext>
            </a:extLst>
          </p:cNvPr>
          <p:cNvGrpSpPr/>
          <p:nvPr/>
        </p:nvGrpSpPr>
        <p:grpSpPr>
          <a:xfrm>
            <a:off x="262629" y="1831474"/>
            <a:ext cx="10499114" cy="4975220"/>
            <a:chOff x="262629" y="1831474"/>
            <a:chExt cx="10499114" cy="4975220"/>
          </a:xfrm>
        </p:grpSpPr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179B2BAE-6BC6-D919-4E71-3627F8C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859" y="6342897"/>
              <a:ext cx="0" cy="463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27FB3-867C-F229-1BF2-886FC4A292B8}"/>
                </a:ext>
              </a:extLst>
            </p:cNvPr>
            <p:cNvGrpSpPr/>
            <p:nvPr/>
          </p:nvGrpSpPr>
          <p:grpSpPr>
            <a:xfrm>
              <a:off x="262629" y="1831474"/>
              <a:ext cx="10499114" cy="4975220"/>
              <a:chOff x="262629" y="1831474"/>
              <a:chExt cx="10499114" cy="49752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E164406-2683-DEB9-DFED-F1591364105D}"/>
                  </a:ext>
                </a:extLst>
              </p:cNvPr>
              <p:cNvGrpSpPr/>
              <p:nvPr/>
            </p:nvGrpSpPr>
            <p:grpSpPr>
              <a:xfrm>
                <a:off x="262629" y="1831474"/>
                <a:ext cx="10499114" cy="4975220"/>
                <a:chOff x="262629" y="1831474"/>
                <a:chExt cx="10499114" cy="4975220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62E2EB7F-643D-804D-2417-B7E3BB3F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89" y="4189794"/>
                  <a:ext cx="209481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Arrow Connector 1147">
                  <a:extLst>
                    <a:ext uri="{FF2B5EF4-FFF2-40B4-BE49-F238E27FC236}">
                      <a16:creationId xmlns:a16="http://schemas.microsoft.com/office/drawing/2014/main" id="{C4E279A7-4A42-3AA3-3040-136725BF8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70" y="2691250"/>
                  <a:ext cx="751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Arrow Connector 1142">
                  <a:extLst>
                    <a:ext uri="{FF2B5EF4-FFF2-40B4-BE49-F238E27FC236}">
                      <a16:creationId xmlns:a16="http://schemas.microsoft.com/office/drawing/2014/main" id="{2D180A3E-2464-DFEF-BD2B-A29F68B58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4366" y="4982796"/>
                  <a:ext cx="0" cy="1823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E38947-454A-8FF4-989C-726835A3F64C}"/>
                    </a:ext>
                  </a:extLst>
                </p:cNvPr>
                <p:cNvGrpSpPr/>
                <p:nvPr/>
              </p:nvGrpSpPr>
              <p:grpSpPr>
                <a:xfrm>
                  <a:off x="262629" y="1831474"/>
                  <a:ext cx="10499114" cy="4902199"/>
                  <a:chOff x="262629" y="1831474"/>
                  <a:chExt cx="10499114" cy="4902199"/>
                </a:xfrm>
              </p:grpSpPr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3FB11-0F53-3491-3A3C-8A3A4448AC26}"/>
                      </a:ext>
                    </a:extLst>
                  </p:cNvPr>
                  <p:cNvCxnSpPr/>
                  <p:nvPr/>
                </p:nvCxnSpPr>
                <p:spPr>
                  <a:xfrm>
                    <a:off x="1430757" y="2964706"/>
                    <a:ext cx="0" cy="104117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6B255D86-9C3B-A899-F20A-6407B5CB0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0757" y="4005885"/>
                    <a:ext cx="1376978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4219644-9879-72DF-3670-7313843F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441" y="2696296"/>
                    <a:ext cx="0" cy="14924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42" name="Group 1141">
                    <a:extLst>
                      <a:ext uri="{FF2B5EF4-FFF2-40B4-BE49-F238E27FC236}">
                        <a16:creationId xmlns:a16="http://schemas.microsoft.com/office/drawing/2014/main" id="{DF6136E4-54DB-86BA-A0E8-D1854A758075}"/>
                      </a:ext>
                    </a:extLst>
                  </p:cNvPr>
                  <p:cNvGrpSpPr/>
                  <p:nvPr/>
                </p:nvGrpSpPr>
                <p:grpSpPr>
                  <a:xfrm>
                    <a:off x="262629" y="1831474"/>
                    <a:ext cx="10499114" cy="4902199"/>
                    <a:chOff x="374921" y="1831474"/>
                    <a:chExt cx="10499114" cy="4902199"/>
                  </a:xfrm>
                </p:grpSpPr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F5998F1B-2183-32CD-C224-79B52725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286" y="2126096"/>
                      <a:ext cx="9741962" cy="3837430"/>
                      <a:chOff x="123991" y="1644646"/>
                      <a:chExt cx="9741962" cy="3837430"/>
                    </a:xfrm>
                  </p:grpSpPr>
                  <p:pic>
                    <p:nvPicPr>
                      <p:cNvPr id="1026" name="Picture 2">
                        <a:extLst>
                          <a:ext uri="{FF2B5EF4-FFF2-40B4-BE49-F238E27FC236}">
                            <a16:creationId xmlns:a16="http://schemas.microsoft.com/office/drawing/2014/main" id="{722A99FE-9E3E-2708-6D49-6B13569DF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71" y="3389660"/>
                        <a:ext cx="906510" cy="453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1681DED-EB81-F3B2-BC5C-0737F70AC5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30880" y="3611208"/>
                        <a:ext cx="939800" cy="50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1" name="Straight Arrow Connector 1040">
                        <a:extLst>
                          <a:ext uri="{FF2B5EF4-FFF2-40B4-BE49-F238E27FC236}">
                            <a16:creationId xmlns:a16="http://schemas.microsoft.com/office/drawing/2014/main" id="{E38F953C-841A-AACB-94EE-ED10247AEC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991" y="4092870"/>
                        <a:ext cx="404668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7296D668-FB90-675F-DDFF-FF0044AF1B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0589" y="2483256"/>
                        <a:ext cx="8235364" cy="2998820"/>
                        <a:chOff x="1630589" y="2483256"/>
                        <a:chExt cx="8235364" cy="2998820"/>
                      </a:xfrm>
                    </p:grpSpPr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A950DFA0-F6E4-599E-03A5-D33D91B5E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0680" y="3175784"/>
                          <a:ext cx="1526961" cy="132556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FSM</a:t>
                          </a:r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7FC85497-E530-BFC5-2F44-B6E27327EF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82669" y="3003845"/>
                          <a:ext cx="0" cy="171939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5901117A-E687-329D-BD4C-0A786E457B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30589" y="3011531"/>
                          <a:ext cx="2752080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D83A9DFE-CAE0-8D82-6CAF-55AC09F0CD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630589" y="2483256"/>
                          <a:ext cx="0" cy="53094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5" name="Straight Connector 1024">
                          <a:extLst>
                            <a:ext uri="{FF2B5EF4-FFF2-40B4-BE49-F238E27FC236}">
                              <a16:creationId xmlns:a16="http://schemas.microsoft.com/office/drawing/2014/main" id="{36D8446C-1228-1D12-B79F-E331531C4F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42720" y="2876770"/>
                          <a:ext cx="0" cy="301791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7" name="Straight Connector 1026">
                          <a:extLst>
                            <a:ext uri="{FF2B5EF4-FFF2-40B4-BE49-F238E27FC236}">
                              <a16:creationId xmlns:a16="http://schemas.microsoft.com/office/drawing/2014/main" id="{694FB120-2B5B-6773-96CA-6C415DA4C3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55232" y="2876770"/>
                          <a:ext cx="2587488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8" name="Straight Arrow Connector 1027">
                          <a:extLst>
                            <a:ext uri="{FF2B5EF4-FFF2-40B4-BE49-F238E27FC236}">
                              <a16:creationId xmlns:a16="http://schemas.microsoft.com/office/drawing/2014/main" id="{2181B37E-D2C3-1CDF-C4C9-494280975A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232" y="2483256"/>
                          <a:ext cx="0" cy="39351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4" name="Straight Connector 1033">
                          <a:extLst>
                            <a:ext uri="{FF2B5EF4-FFF2-40B4-BE49-F238E27FC236}">
                              <a16:creationId xmlns:a16="http://schemas.microsoft.com/office/drawing/2014/main" id="{2AA65256-316C-7605-AC4D-2528179FD4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78572" y="2733984"/>
                          <a:ext cx="0" cy="45419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215C8C7-F14C-F898-0605-95FCFC455D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73964" y="2724370"/>
                          <a:ext cx="2404608" cy="961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6" name="Straight Arrow Connector 1035">
                          <a:extLst>
                            <a:ext uri="{FF2B5EF4-FFF2-40B4-BE49-F238E27FC236}">
                              <a16:creationId xmlns:a16="http://schemas.microsoft.com/office/drawing/2014/main" id="{53A331A2-C856-885C-770F-8BB12A3FCA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973964" y="2483256"/>
                          <a:ext cx="0" cy="2411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6" name="Straight Connector 1065">
                          <a:extLst>
                            <a:ext uri="{FF2B5EF4-FFF2-40B4-BE49-F238E27FC236}">
                              <a16:creationId xmlns:a16="http://schemas.microsoft.com/office/drawing/2014/main" id="{A85E3DA9-6DF2-2A79-1856-70192248E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34768" y="4501347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Straight Connector 1066">
                          <a:extLst>
                            <a:ext uri="{FF2B5EF4-FFF2-40B4-BE49-F238E27FC236}">
                              <a16:creationId xmlns:a16="http://schemas.microsoft.com/office/drawing/2014/main" id="{182471C8-F2CD-EABA-1D74-3645E08139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68186" y="4501346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2" name="Group 1071">
                          <a:extLst>
                            <a:ext uri="{FF2B5EF4-FFF2-40B4-BE49-F238E27FC236}">
                              <a16:creationId xmlns:a16="http://schemas.microsoft.com/office/drawing/2014/main" id="{0E879CF3-BF6B-FCBE-96AE-B6691A1511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93204" y="3330510"/>
                          <a:ext cx="4172749" cy="2151566"/>
                          <a:chOff x="5693204" y="3330510"/>
                          <a:chExt cx="4172749" cy="2151566"/>
                        </a:xfrm>
                      </p:grpSpPr>
                      <p:cxnSp>
                        <p:nvCxnSpPr>
                          <p:cNvPr id="1043" name="Straight Connector 1042">
                            <a:extLst>
                              <a:ext uri="{FF2B5EF4-FFF2-40B4-BE49-F238E27FC236}">
                                <a16:creationId xmlns:a16="http://schemas.microsoft.com/office/drawing/2014/main" id="{1AF7C67C-A39E-7565-AB97-7CB0D8C5EE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350463"/>
                            <a:ext cx="838099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5" name="Straight Arrow Connector 1044">
                            <a:extLst>
                              <a:ext uri="{FF2B5EF4-FFF2-40B4-BE49-F238E27FC236}">
                                <a16:creationId xmlns:a16="http://schemas.microsoft.com/office/drawing/2014/main" id="{E552EE20-081C-CDD8-3704-4988F4F1B9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35740" y="4350463"/>
                            <a:ext cx="0" cy="113161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8" name="Straight Connector 1047">
                            <a:extLst>
                              <a:ext uri="{FF2B5EF4-FFF2-40B4-BE49-F238E27FC236}">
                                <a16:creationId xmlns:a16="http://schemas.microsoft.com/office/drawing/2014/main" id="{276A6B56-AA0C-4535-1393-1C3A73C4E71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029347"/>
                            <a:ext cx="1514481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9" name="Straight Arrow Connector 1048">
                            <a:extLst>
                              <a:ext uri="{FF2B5EF4-FFF2-40B4-BE49-F238E27FC236}">
                                <a16:creationId xmlns:a16="http://schemas.microsoft.com/office/drawing/2014/main" id="{D0AAE622-99B9-53BE-5F4D-D6376D1451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2122" y="4029347"/>
                            <a:ext cx="0" cy="145272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2" name="Straight Connector 1051">
                            <a:extLst>
                              <a:ext uri="{FF2B5EF4-FFF2-40B4-BE49-F238E27FC236}">
                                <a16:creationId xmlns:a16="http://schemas.microsoft.com/office/drawing/2014/main" id="{B0B78FBB-B9B6-C31C-DEE3-1488481F84C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707315"/>
                            <a:ext cx="2164186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3" name="Straight Arrow Connector 1052">
                            <a:extLst>
                              <a:ext uri="{FF2B5EF4-FFF2-40B4-BE49-F238E27FC236}">
                                <a16:creationId xmlns:a16="http://schemas.microsoft.com/office/drawing/2014/main" id="{DAFE3EDA-16FF-6B6A-C4B5-A760F785FC5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57390" y="3691779"/>
                            <a:ext cx="887" cy="17902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9" name="Straight Connector 1058">
                            <a:extLst>
                              <a:ext uri="{FF2B5EF4-FFF2-40B4-BE49-F238E27FC236}">
                                <a16:creationId xmlns:a16="http://schemas.microsoft.com/office/drawing/2014/main" id="{2F7E6066-DC99-A46D-7BC7-A7C47C2A33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346047"/>
                            <a:ext cx="2707107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0" name="Straight Arrow Connector 1059">
                            <a:extLst>
                              <a:ext uri="{FF2B5EF4-FFF2-40B4-BE49-F238E27FC236}">
                                <a16:creationId xmlns:a16="http://schemas.microsoft.com/office/drawing/2014/main" id="{94B30543-F7AD-A583-1DEA-9D7BB7CB58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400311" y="3330510"/>
                            <a:ext cx="0" cy="215156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8" name="Straight Connector 1067">
                            <a:extLst>
                              <a:ext uri="{FF2B5EF4-FFF2-40B4-BE49-F238E27FC236}">
                                <a16:creationId xmlns:a16="http://schemas.microsoft.com/office/drawing/2014/main" id="{724E31B4-D639-26E6-558C-2F69DA9A5A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432535" y="5180285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9" name="Straight Connector 1068">
                            <a:extLst>
                              <a:ext uri="{FF2B5EF4-FFF2-40B4-BE49-F238E27FC236}">
                                <a16:creationId xmlns:a16="http://schemas.microsoft.com/office/drawing/2014/main" id="{02A6BF50-DB6C-5F27-9DD3-A0C226913CB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865953" y="5180284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070" name="Straight Connector 1069">
                        <a:extLst>
                          <a:ext uri="{FF2B5EF4-FFF2-40B4-BE49-F238E27FC236}">
                            <a16:creationId xmlns:a16="http://schemas.microsoft.com/office/drawing/2014/main" id="{39D647C3-1AFF-80AA-3269-D156F26EC4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92635" y="1644647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3FAA5CAF-AF53-A175-4F00-89F886B3E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26053" y="1644646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1" name="Group 1140">
                      <a:extLst>
                        <a:ext uri="{FF2B5EF4-FFF2-40B4-BE49-F238E27FC236}">
                          <a16:creationId xmlns:a16="http://schemas.microsoft.com/office/drawing/2014/main" id="{579A4C51-0FA0-D485-6DA4-3CF643D37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21" y="1831474"/>
                      <a:ext cx="10499114" cy="4902199"/>
                      <a:chOff x="374921" y="1831474"/>
                      <a:chExt cx="10499114" cy="4902199"/>
                    </a:xfrm>
                  </p:grpSpPr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9428F64B-36C1-7523-F96A-3D57678D94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921" y="2425716"/>
                        <a:ext cx="64472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input</a:t>
                        </a:r>
                      </a:p>
                    </p:txBody>
                  </p:sp>
                  <p:cxnSp>
                    <p:nvCxnSpPr>
                      <p:cNvPr id="1105" name="Straight Connector 1104">
                        <a:extLst>
                          <a:ext uri="{FF2B5EF4-FFF2-40B4-BE49-F238E27FC236}">
                            <a16:creationId xmlns:a16="http://schemas.microsoft.com/office/drawing/2014/main" id="{4C162D6A-5C3F-8901-095A-BCA0902062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28295" y="4441401"/>
                        <a:ext cx="222335" cy="28350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1" name="TextBox 1110">
                        <a:extLst>
                          <a:ext uri="{FF2B5EF4-FFF2-40B4-BE49-F238E27FC236}">
                            <a16:creationId xmlns:a16="http://schemas.microsoft.com/office/drawing/2014/main" id="{AE8AEBD1-DBDF-2350-63A3-77FB1425A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1796" y="4265129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112" name="TextBox 1111">
                        <a:extLst>
                          <a:ext uri="{FF2B5EF4-FFF2-40B4-BE49-F238E27FC236}">
                            <a16:creationId xmlns:a16="http://schemas.microsoft.com/office/drawing/2014/main" id="{1C1C790B-AC97-D5F9-C8B0-E20840A09D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285" y="4284318"/>
                        <a:ext cx="113364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Chaos_Sel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3" name="TextBox 1112">
                        <a:extLst>
                          <a:ext uri="{FF2B5EF4-FFF2-40B4-BE49-F238E27FC236}">
                            <a16:creationId xmlns:a16="http://schemas.microsoft.com/office/drawing/2014/main" id="{4FEEFF57-F99A-54A3-31A9-572E93E7F4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2470" y="3798676"/>
                        <a:ext cx="91242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Corr_Bit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4" name="TextBox 1113">
                        <a:extLst>
                          <a:ext uri="{FF2B5EF4-FFF2-40B4-BE49-F238E27FC236}">
                            <a16:creationId xmlns:a16="http://schemas.microsoft.com/office/drawing/2014/main" id="{F0514319-CB5F-718E-E2AC-06CE97CFB4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7323" y="3214776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15" name="TextBox 1114">
                        <a:extLst>
                          <a:ext uri="{FF2B5EF4-FFF2-40B4-BE49-F238E27FC236}">
                            <a16:creationId xmlns:a16="http://schemas.microsoft.com/office/drawing/2014/main" id="{D546D15D-28C8-E096-3DCB-A698EA921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7043" y="3092106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16" name="TextBox 1115">
                        <a:extLst>
                          <a:ext uri="{FF2B5EF4-FFF2-40B4-BE49-F238E27FC236}">
                            <a16:creationId xmlns:a16="http://schemas.microsoft.com/office/drawing/2014/main" id="{601FA675-D002-72D3-A002-B74C2F990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6993" y="2940560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7" name="TextBox 1116">
                        <a:extLst>
                          <a:ext uri="{FF2B5EF4-FFF2-40B4-BE49-F238E27FC236}">
                            <a16:creationId xmlns:a16="http://schemas.microsoft.com/office/drawing/2014/main" id="{DC67CAF7-2D2B-BEA7-A925-8EA7EC742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8288" y="1831474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8" name="TextBox 1117">
                        <a:extLst>
                          <a:ext uri="{FF2B5EF4-FFF2-40B4-BE49-F238E27FC236}">
                            <a16:creationId xmlns:a16="http://schemas.microsoft.com/office/drawing/2014/main" id="{C62E7D31-D498-6382-E73E-1AB280939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083" y="1831474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9" name="TextBox 1118">
                        <a:extLst>
                          <a:ext uri="{FF2B5EF4-FFF2-40B4-BE49-F238E27FC236}">
                            <a16:creationId xmlns:a16="http://schemas.microsoft.com/office/drawing/2014/main" id="{1E9FF0FB-E28B-BB2B-6A03-5F48D9B0D6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0818" y="5190716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0" name="TextBox 1119">
                        <a:extLst>
                          <a:ext uri="{FF2B5EF4-FFF2-40B4-BE49-F238E27FC236}">
                            <a16:creationId xmlns:a16="http://schemas.microsoft.com/office/drawing/2014/main" id="{19BB8E0D-1561-33B2-F77B-55F1D278C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5613" y="5190716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1" name="TextBox 1120">
                        <a:extLst>
                          <a:ext uri="{FF2B5EF4-FFF2-40B4-BE49-F238E27FC236}">
                            <a16:creationId xmlns:a16="http://schemas.microsoft.com/office/drawing/2014/main" id="{2B42A686-295F-49DD-937B-41B0B0539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6021" y="5359993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2" name="TextBox 1121">
                        <a:extLst>
                          <a:ext uri="{FF2B5EF4-FFF2-40B4-BE49-F238E27FC236}">
                            <a16:creationId xmlns:a16="http://schemas.microsoft.com/office/drawing/2014/main" id="{881910DD-B64A-5956-19E9-093A06D16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20816" y="5359993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3" name="TextBox 1122">
                        <a:extLst>
                          <a:ext uri="{FF2B5EF4-FFF2-40B4-BE49-F238E27FC236}">
                            <a16:creationId xmlns:a16="http://schemas.microsoft.com/office/drawing/2014/main" id="{E19AAC17-8D5E-CC7E-730C-49B67522A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75428" y="3523438"/>
                        <a:ext cx="117051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Demod_Bit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4" name="TextBox 1123">
                        <a:extLst>
                          <a:ext uri="{FF2B5EF4-FFF2-40B4-BE49-F238E27FC236}">
                            <a16:creationId xmlns:a16="http://schemas.microsoft.com/office/drawing/2014/main" id="{D0CD5E1E-E9B8-F784-9F4C-385CFD603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1383" y="3915918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25" name="TextBox 1124">
                        <a:extLst>
                          <a:ext uri="{FF2B5EF4-FFF2-40B4-BE49-F238E27FC236}">
                            <a16:creationId xmlns:a16="http://schemas.microsoft.com/office/drawing/2014/main" id="{9DEF1963-9293-02F5-93B1-7814AD6DB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9494" y="4242692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26" name="TextBox 1125">
                        <a:extLst>
                          <a:ext uri="{FF2B5EF4-FFF2-40B4-BE49-F238E27FC236}">
                            <a16:creationId xmlns:a16="http://schemas.microsoft.com/office/drawing/2014/main" id="{CC8A66A6-D335-E706-BD67-1A0D6359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0190" y="4556749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1" name="TextBox 1130">
                        <a:extLst>
                          <a:ext uri="{FF2B5EF4-FFF2-40B4-BE49-F238E27FC236}">
                            <a16:creationId xmlns:a16="http://schemas.microsoft.com/office/drawing/2014/main" id="{B64075A1-5265-8967-F4F2-CEBE201777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93996" y="6395119"/>
                        <a:ext cx="178003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Out_Demod_Data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2" name="TextBox 1131">
                        <a:extLst>
                          <a:ext uri="{FF2B5EF4-FFF2-40B4-BE49-F238E27FC236}">
                            <a16:creationId xmlns:a16="http://schemas.microsoft.com/office/drawing/2014/main" id="{7C6F537D-8C25-ECBF-E30B-2CD78DF91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1307" y="5159080"/>
                        <a:ext cx="11379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Valid_Data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137" name="Straight Connector 1136">
                        <a:extLst>
                          <a:ext uri="{FF2B5EF4-FFF2-40B4-BE49-F238E27FC236}">
                            <a16:creationId xmlns:a16="http://schemas.microsoft.com/office/drawing/2014/main" id="{4D467BC7-779C-9938-943C-A2AD5DE1C1E5}"/>
                          </a:ext>
                        </a:extLst>
                      </p:cNvPr>
                      <p:cNvCxnSpPr>
                        <a:cxnSpLocks/>
                        <a:stCxn id="1138" idx="2"/>
                      </p:cNvCxnSpPr>
                      <p:nvPr/>
                    </p:nvCxnSpPr>
                    <p:spPr>
                      <a:xfrm flipV="1">
                        <a:off x="8800562" y="6368548"/>
                        <a:ext cx="351665" cy="26836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8" name="TextBox 1137">
                        <a:extLst>
                          <a:ext uri="{FF2B5EF4-FFF2-40B4-BE49-F238E27FC236}">
                            <a16:creationId xmlns:a16="http://schemas.microsoft.com/office/drawing/2014/main" id="{A02F941E-4BC9-A7BC-089C-B0A597630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798" y="626758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32</a:t>
                        </a:r>
                      </a:p>
                    </p:txBody>
                  </p:sp>
                </p:grpSp>
              </p:grpSp>
            </p:grp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33DE8FCB-122D-E0BF-17ED-93A84A31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18" y="4895303"/>
                  <a:ext cx="40466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DB37639-D824-5203-1691-A7044D845C52}"/>
                  </a:ext>
                </a:extLst>
              </p:cNvPr>
              <p:cNvSpPr txBox="1"/>
              <p:nvPr/>
            </p:nvSpPr>
            <p:spPr>
              <a:xfrm>
                <a:off x="435636" y="4592480"/>
                <a:ext cx="621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Valid</a:t>
                </a:r>
              </a:p>
            </p:txBody>
          </p:sp>
        </p:grpSp>
      </p:grp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1ADB81D-5F52-F856-B433-D83164B223FA}"/>
              </a:ext>
            </a:extLst>
          </p:cNvPr>
          <p:cNvSpPr/>
          <p:nvPr/>
        </p:nvSpPr>
        <p:spPr>
          <a:xfrm>
            <a:off x="4277579" y="2416036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8FA93654-1773-57F8-E8ED-593810D82208}"/>
              </a:ext>
            </a:extLst>
          </p:cNvPr>
          <p:cNvSpPr/>
          <p:nvPr/>
        </p:nvSpPr>
        <p:spPr>
          <a:xfrm>
            <a:off x="4077043" y="2425716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D7D1F585-AA41-3A09-2CD5-0D2D71443A9C}"/>
              </a:ext>
            </a:extLst>
          </p:cNvPr>
          <p:cNvSpPr/>
          <p:nvPr/>
        </p:nvSpPr>
        <p:spPr>
          <a:xfrm>
            <a:off x="3870266" y="2424100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08F0AE52-3DAD-1381-D173-87399BD631DC}"/>
              </a:ext>
            </a:extLst>
          </p:cNvPr>
          <p:cNvSpPr/>
          <p:nvPr/>
        </p:nvSpPr>
        <p:spPr>
          <a:xfrm>
            <a:off x="3660181" y="2412223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D89C213C-AC73-1DEB-BDE6-C358BF45CD82}"/>
              </a:ext>
            </a:extLst>
          </p:cNvPr>
          <p:cNvSpPr/>
          <p:nvPr/>
        </p:nvSpPr>
        <p:spPr>
          <a:xfrm>
            <a:off x="1530190" y="3415707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9E1B0AA3-93A6-EF35-0B03-1A5879CFB47E}"/>
              </a:ext>
            </a:extLst>
          </p:cNvPr>
          <p:cNvSpPr/>
          <p:nvPr/>
        </p:nvSpPr>
        <p:spPr>
          <a:xfrm>
            <a:off x="1532835" y="3435293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4EB7D872-066E-3747-4186-BCA6746EB169}"/>
              </a:ext>
            </a:extLst>
          </p:cNvPr>
          <p:cNvSpPr>
            <a:spLocks/>
          </p:cNvSpPr>
          <p:nvPr/>
        </p:nvSpPr>
        <p:spPr>
          <a:xfrm>
            <a:off x="11773396" y="5960768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C2006-FF9B-F599-8683-5D8DC5A40DD9}"/>
              </a:ext>
            </a:extLst>
          </p:cNvPr>
          <p:cNvSpPr>
            <a:spLocks/>
          </p:cNvSpPr>
          <p:nvPr/>
        </p:nvSpPr>
        <p:spPr>
          <a:xfrm>
            <a:off x="8949959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929DC-B04D-9775-2521-5B625238B47B}"/>
              </a:ext>
            </a:extLst>
          </p:cNvPr>
          <p:cNvSpPr>
            <a:spLocks/>
          </p:cNvSpPr>
          <p:nvPr/>
        </p:nvSpPr>
        <p:spPr>
          <a:xfrm>
            <a:off x="8539320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6E305-DFDD-B65E-0BC6-3DF9D88339FF}"/>
              </a:ext>
            </a:extLst>
          </p:cNvPr>
          <p:cNvSpPr>
            <a:spLocks/>
          </p:cNvSpPr>
          <p:nvPr/>
        </p:nvSpPr>
        <p:spPr>
          <a:xfrm>
            <a:off x="8749531" y="3248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49A1-A962-ECA7-8D0A-1BA3E9D37F41}"/>
              </a:ext>
            </a:extLst>
          </p:cNvPr>
          <p:cNvSpPr>
            <a:spLocks/>
          </p:cNvSpPr>
          <p:nvPr/>
        </p:nvSpPr>
        <p:spPr>
          <a:xfrm>
            <a:off x="8331511" y="3248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B06CB-E02B-F4DA-03B4-8C256FC31CF1}"/>
              </a:ext>
            </a:extLst>
          </p:cNvPr>
          <p:cNvSpPr>
            <a:spLocks/>
          </p:cNvSpPr>
          <p:nvPr/>
        </p:nvSpPr>
        <p:spPr>
          <a:xfrm>
            <a:off x="8121300" y="3245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45D36-195A-F99A-B9FC-208DE0B0A3F3}"/>
              </a:ext>
            </a:extLst>
          </p:cNvPr>
          <p:cNvSpPr>
            <a:spLocks/>
          </p:cNvSpPr>
          <p:nvPr/>
        </p:nvSpPr>
        <p:spPr>
          <a:xfrm>
            <a:off x="7914001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04D8F-CB69-9286-CEC3-25D885B561E2}"/>
              </a:ext>
            </a:extLst>
          </p:cNvPr>
          <p:cNvSpPr>
            <a:spLocks/>
          </p:cNvSpPr>
          <p:nvPr/>
        </p:nvSpPr>
        <p:spPr>
          <a:xfrm>
            <a:off x="7503362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005A-E52E-7382-5A71-DEFAF7DF3C66}"/>
              </a:ext>
            </a:extLst>
          </p:cNvPr>
          <p:cNvSpPr>
            <a:spLocks/>
          </p:cNvSpPr>
          <p:nvPr/>
        </p:nvSpPr>
        <p:spPr>
          <a:xfrm>
            <a:off x="7713573" y="32459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0E87F-D76F-1D39-5037-A059A95CF369}"/>
              </a:ext>
            </a:extLst>
          </p:cNvPr>
          <p:cNvSpPr>
            <a:spLocks/>
          </p:cNvSpPr>
          <p:nvPr/>
        </p:nvSpPr>
        <p:spPr>
          <a:xfrm>
            <a:off x="7295553" y="324595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A85E-0BC2-477B-5A0E-972106787107}"/>
              </a:ext>
            </a:extLst>
          </p:cNvPr>
          <p:cNvSpPr>
            <a:spLocks/>
          </p:cNvSpPr>
          <p:nvPr/>
        </p:nvSpPr>
        <p:spPr>
          <a:xfrm>
            <a:off x="7085342" y="324676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0E6B1-275F-DD5A-C879-78B51C4D94EF}"/>
              </a:ext>
            </a:extLst>
          </p:cNvPr>
          <p:cNvSpPr>
            <a:spLocks/>
          </p:cNvSpPr>
          <p:nvPr/>
        </p:nvSpPr>
        <p:spPr>
          <a:xfrm>
            <a:off x="6875131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DA86-1A75-CA9B-1B4C-220A7186178C}"/>
              </a:ext>
            </a:extLst>
          </p:cNvPr>
          <p:cNvSpPr>
            <a:spLocks/>
          </p:cNvSpPr>
          <p:nvPr/>
        </p:nvSpPr>
        <p:spPr>
          <a:xfrm>
            <a:off x="6464492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31BA7-9A77-B832-7245-324BA42E68C1}"/>
              </a:ext>
            </a:extLst>
          </p:cNvPr>
          <p:cNvSpPr>
            <a:spLocks/>
          </p:cNvSpPr>
          <p:nvPr/>
        </p:nvSpPr>
        <p:spPr>
          <a:xfrm>
            <a:off x="6674703" y="3245049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29315-C237-5290-C64D-EDCB817EBEDE}"/>
              </a:ext>
            </a:extLst>
          </p:cNvPr>
          <p:cNvSpPr>
            <a:spLocks/>
          </p:cNvSpPr>
          <p:nvPr/>
        </p:nvSpPr>
        <p:spPr>
          <a:xfrm>
            <a:off x="6256683" y="324509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5174E3-9BED-F879-A0FC-32FA673DF59B}"/>
              </a:ext>
            </a:extLst>
          </p:cNvPr>
          <p:cNvSpPr>
            <a:spLocks/>
          </p:cNvSpPr>
          <p:nvPr/>
        </p:nvSpPr>
        <p:spPr>
          <a:xfrm>
            <a:off x="6046472" y="324971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4EE21-FB6C-48C6-1578-C58DA9A28F7E}"/>
              </a:ext>
            </a:extLst>
          </p:cNvPr>
          <p:cNvSpPr>
            <a:spLocks/>
          </p:cNvSpPr>
          <p:nvPr/>
        </p:nvSpPr>
        <p:spPr>
          <a:xfrm>
            <a:off x="5830350" y="324858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B776A-A43D-D6FF-E3FE-EBA5983AFD0F}"/>
              </a:ext>
            </a:extLst>
          </p:cNvPr>
          <p:cNvSpPr>
            <a:spLocks/>
          </p:cNvSpPr>
          <p:nvPr/>
        </p:nvSpPr>
        <p:spPr>
          <a:xfrm>
            <a:off x="5419711" y="32523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4AE75-DE1B-FB4D-171D-1F14F92693AB}"/>
              </a:ext>
            </a:extLst>
          </p:cNvPr>
          <p:cNvSpPr>
            <a:spLocks/>
          </p:cNvSpPr>
          <p:nvPr/>
        </p:nvSpPr>
        <p:spPr>
          <a:xfrm>
            <a:off x="5629922" y="325153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88968-86F8-7261-76CF-5886522A5968}"/>
              </a:ext>
            </a:extLst>
          </p:cNvPr>
          <p:cNvSpPr>
            <a:spLocks/>
          </p:cNvSpPr>
          <p:nvPr/>
        </p:nvSpPr>
        <p:spPr>
          <a:xfrm>
            <a:off x="5208519" y="324865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A360E-8613-9219-2E00-3BC4DAA8B5A2}"/>
              </a:ext>
            </a:extLst>
          </p:cNvPr>
          <p:cNvSpPr>
            <a:spLocks/>
          </p:cNvSpPr>
          <p:nvPr/>
        </p:nvSpPr>
        <p:spPr>
          <a:xfrm>
            <a:off x="4797880" y="324103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7F2A0-9DF2-C0CF-2C77-DC57EBB9D27A}"/>
              </a:ext>
            </a:extLst>
          </p:cNvPr>
          <p:cNvSpPr>
            <a:spLocks/>
          </p:cNvSpPr>
          <p:nvPr/>
        </p:nvSpPr>
        <p:spPr>
          <a:xfrm>
            <a:off x="5008091" y="324779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A9D2D-B0AF-C1E9-6B34-3F052E3FECD8}"/>
              </a:ext>
            </a:extLst>
          </p:cNvPr>
          <p:cNvSpPr>
            <a:spLocks/>
          </p:cNvSpPr>
          <p:nvPr/>
        </p:nvSpPr>
        <p:spPr>
          <a:xfrm>
            <a:off x="4585867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C5893-BA4D-DC3D-6677-22472E19497F}"/>
              </a:ext>
            </a:extLst>
          </p:cNvPr>
          <p:cNvSpPr>
            <a:spLocks/>
          </p:cNvSpPr>
          <p:nvPr/>
        </p:nvSpPr>
        <p:spPr>
          <a:xfrm>
            <a:off x="4175228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8AE23-117B-6D98-129C-67EA9DDF6F5E}"/>
              </a:ext>
            </a:extLst>
          </p:cNvPr>
          <p:cNvSpPr>
            <a:spLocks/>
          </p:cNvSpPr>
          <p:nvPr/>
        </p:nvSpPr>
        <p:spPr>
          <a:xfrm>
            <a:off x="4385439" y="32416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F59D6-C0D0-5AD3-78A0-FDE0F66DCAF7}"/>
              </a:ext>
            </a:extLst>
          </p:cNvPr>
          <p:cNvSpPr>
            <a:spLocks/>
          </p:cNvSpPr>
          <p:nvPr/>
        </p:nvSpPr>
        <p:spPr>
          <a:xfrm>
            <a:off x="3964641" y="323713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8208E-5A2D-5735-3466-F0B2D1A397C9}"/>
              </a:ext>
            </a:extLst>
          </p:cNvPr>
          <p:cNvSpPr>
            <a:spLocks/>
          </p:cNvSpPr>
          <p:nvPr/>
        </p:nvSpPr>
        <p:spPr>
          <a:xfrm>
            <a:off x="3753022" y="3240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77C38-05FB-6EAE-8558-7F04B4AF64BC}"/>
              </a:ext>
            </a:extLst>
          </p:cNvPr>
          <p:cNvSpPr>
            <a:spLocks/>
          </p:cNvSpPr>
          <p:nvPr/>
        </p:nvSpPr>
        <p:spPr>
          <a:xfrm>
            <a:off x="3542811" y="3237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2070E-535C-AA93-7F92-53BE15CA3643}"/>
              </a:ext>
            </a:extLst>
          </p:cNvPr>
          <p:cNvSpPr>
            <a:spLocks/>
          </p:cNvSpPr>
          <p:nvPr/>
        </p:nvSpPr>
        <p:spPr>
          <a:xfrm>
            <a:off x="3338119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8E90A7-64C2-6C82-6291-225F8FCF1D2B}"/>
              </a:ext>
            </a:extLst>
          </p:cNvPr>
          <p:cNvSpPr>
            <a:spLocks/>
          </p:cNvSpPr>
          <p:nvPr/>
        </p:nvSpPr>
        <p:spPr>
          <a:xfrm>
            <a:off x="2923670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35075B-95A8-3A28-6019-C9600EDFE4D9}"/>
              </a:ext>
            </a:extLst>
          </p:cNvPr>
          <p:cNvSpPr>
            <a:spLocks/>
          </p:cNvSpPr>
          <p:nvPr/>
        </p:nvSpPr>
        <p:spPr>
          <a:xfrm>
            <a:off x="3130071" y="323895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BDE24C-675C-8FF2-4BB0-A77E3C4D86D5}"/>
              </a:ext>
            </a:extLst>
          </p:cNvPr>
          <p:cNvSpPr>
            <a:spLocks/>
          </p:cNvSpPr>
          <p:nvPr/>
        </p:nvSpPr>
        <p:spPr>
          <a:xfrm>
            <a:off x="2716288" y="32436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63703EF-34E5-0FF4-560D-E991DAAC5DD0}"/>
              </a:ext>
            </a:extLst>
          </p:cNvPr>
          <p:cNvSpPr/>
          <p:nvPr/>
        </p:nvSpPr>
        <p:spPr>
          <a:xfrm rot="16200000">
            <a:off x="5802054" y="-295765"/>
            <a:ext cx="454193" cy="6540982"/>
          </a:xfrm>
          <a:prstGeom prst="rightBrace">
            <a:avLst>
              <a:gd name="adj1" fmla="val 26425"/>
              <a:gd name="adj2" fmla="val 478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918-00EB-7F43-691D-6AE84149F4A9}"/>
              </a:ext>
            </a:extLst>
          </p:cNvPr>
          <p:cNvSpPr txBox="1"/>
          <p:nvPr/>
        </p:nvSpPr>
        <p:spPr>
          <a:xfrm>
            <a:off x="4695310" y="2412934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Demodulated_word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79DE0-4EF4-7649-4DEF-C52AC614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Moustafa Darwish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1ECA9-6BB5-FF21-928B-911C3665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0046 C -0.0392 -0.04561 -0.00573 -0.00371 -0.07136 -0.11111 C -0.08868 -0.13936 -0.1073 -0.16158 -0.12279 -0.19699 C -0.13555 -0.22593 -0.1448 -0.26459 -0.15886 -0.29074 L -0.19414 -0.35625 C -0.19558 -0.35926 -0.19727 -0.3625 -0.19896 -0.36551 C -0.20521 -0.37732 -0.2043 -0.375 -0.20886 -0.38426 C -0.21003 -0.38658 -0.21107 -0.38982 -0.21263 -0.39213 L -0.21602 -0.39792 L -0.21602 -0.39769 L -0.21602 -0.39792 " pathEditMode="relative" rAng="0" ptsTypes="AAAAAAAAAAAA">
                                      <p:cBhvr>
                                        <p:cTn id="1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988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1524 -0.3958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3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4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6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7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9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7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2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4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6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0"/>
      <p:bldP spid="1127" grpId="0"/>
      <p:bldP spid="1127" grpId="1"/>
      <p:bldP spid="1127" grpId="2"/>
      <p:bldP spid="1128" grpId="0" animBg="1"/>
      <p:bldP spid="1128" grpId="1" animBg="1"/>
      <p:bldP spid="1129" grpId="0" animBg="1"/>
      <p:bldP spid="1129" grpId="1" animBg="1"/>
      <p:bldP spid="1129" grpId="2" animBg="1"/>
      <p:bldP spid="1129" grpId="3" animBg="1"/>
      <p:bldP spid="1129" grpId="4" animBg="1"/>
      <p:bldP spid="1129" grpId="5" animBg="1"/>
      <p:bldP spid="1129" grpId="6" animBg="1"/>
      <p:bldP spid="1130" grpId="0" animBg="1"/>
      <p:bldP spid="1130" grpId="1" animBg="1"/>
      <p:bldP spid="1130" grpId="2" animBg="1"/>
      <p:bldP spid="1130" grpId="3" animBg="1"/>
      <p:bldP spid="1130" grpId="4" animBg="1"/>
      <p:bldP spid="1130" grpId="5" animBg="1"/>
      <p:bldP spid="1130" grpId="6" animBg="1"/>
      <p:bldP spid="1130" grpId="7" animBg="1"/>
      <p:bldP spid="1130" grpId="8" animBg="1"/>
      <p:bldP spid="1130" grpId="9" animBg="1"/>
      <p:bldP spid="1133" grpId="0" animBg="1"/>
      <p:bldP spid="1133" grpId="1" animBg="1"/>
      <p:bldP spid="1134" grpId="0" animBg="1"/>
      <p:bldP spid="1134" grpId="1" animBg="1"/>
      <p:bldP spid="1135" grpId="0" animBg="1"/>
      <p:bldP spid="1135" grpId="1" animBg="1"/>
      <p:bldP spid="1136" grpId="0" animBg="1"/>
      <p:bldP spid="1136" grpId="1" animBg="1"/>
      <p:bldP spid="1207" grpId="0"/>
      <p:bldP spid="1209" grpId="0" animBg="1"/>
      <p:bldP spid="1209" grpId="1" animBg="1"/>
      <p:bldP spid="1210" grpId="0" animBg="1"/>
      <p:bldP spid="1210" grpId="1" animBg="1"/>
      <p:bldP spid="1211" grpId="0" animBg="1"/>
      <p:bldP spid="1211" grpId="1" animBg="1"/>
      <p:bldP spid="1213" grpId="0" animBg="1"/>
      <p:bldP spid="1213" grpId="1" animBg="1"/>
      <p:bldP spid="1214" grpId="0" animBg="1"/>
      <p:bldP spid="1214" grpId="1" animBg="1"/>
      <p:bldP spid="1214" grpId="2" animBg="1"/>
      <p:bldP spid="1214" grpId="3" animBg="1"/>
      <p:bldP spid="1214" grpId="4" animBg="1"/>
      <p:bldP spid="1214" grpId="5" animBg="1"/>
      <p:bldP spid="1215" grpId="0" animBg="1"/>
      <p:bldP spid="1215" grpId="1" animBg="1"/>
      <p:bldP spid="1215" grpId="2" animBg="1"/>
      <p:bldP spid="1216" grpId="0" animBg="1"/>
      <p:bldP spid="12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CE0876-FC17-E251-72D3-50B2AC9A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9BB5B0-F68C-F4A9-DC66-36977DCCC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649E-4782-5689-08D8-035244A8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A547-ED38-45FC-9A8D-5613747A4C6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D9D8-28B2-FCCC-AE3A-46E6751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FCB2-334A-A009-BFB0-66BCE63F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8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99D-71C7-5673-195C-29BB78C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8B7-2DF9-3784-E504-5C04C74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testing.</a:t>
            </a:r>
          </a:p>
          <a:p>
            <a:r>
              <a:rPr lang="en-US" dirty="0"/>
              <a:t>Parametrized testbench.</a:t>
            </a:r>
          </a:p>
          <a:p>
            <a:r>
              <a:rPr lang="en-US" dirty="0"/>
              <a:t>Self-checking.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801-5F5F-38F4-4AEF-D50B841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7AF0-B244-4AAF-829A-0692479F2505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374D-F704-7761-06F4-B07AE8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D00-52F5-C5FD-6DF7-E78C846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D10C7-A8BA-0BF3-B9AC-7F8A564E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887839"/>
            <a:ext cx="8010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F03-EFE0-7852-87B9-D142A140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172-AA86-F5C1-236E-40355D5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What is Chaos 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Differential Chaos Shift-Keying.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5759-D971-9EE4-5A80-7C41502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2E4A-996F-4700-A2D1-6CD59954DD5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F5E-D4E2-7233-F9C1-6262E7F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1553-7A1D-26C4-3BCB-A12B943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278-1F91-4215-6D94-BDC2BD06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D29F-4201-D327-D92D-468332CB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workings of the test environment can be summarized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a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spreading factor.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Push the message to the </a:t>
            </a:r>
            <a:r>
              <a:rPr lang="en-US" b="1" dirty="0"/>
              <a:t>TX queue</a:t>
            </a:r>
            <a:r>
              <a:rPr lang="en-US" dirty="0"/>
              <a:t>. Drive the TX module to send the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Iterate over the last three steps for a random amount.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a random amount of clock cycles.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Monitor the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Valid_Data</a:t>
            </a:r>
            <a:r>
              <a:rPr lang="en-US" dirty="0"/>
              <a:t> output. On rising edge, pop the </a:t>
            </a:r>
            <a:r>
              <a:rPr lang="en-US" b="1" dirty="0"/>
              <a:t>TX queue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compare the popped word with the demodulated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match means that the system is operational.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FF11-045D-6200-056C-47AB574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4627-EF48-4BEB-924E-0BB5B9411C4C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2447-86D8-4CAD-2443-04ABC76F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5A74-5722-6FCE-52FA-4D65851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BF2-760E-ACFF-9D47-8CD5586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7EBF-3EAA-5C86-41DB-7CFE928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0F67-706E-4F75-BBA5-6710C842C9C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AACC-EAAF-BE85-558B-4FEE4B5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872F-CC2D-F7AC-347A-2DE8468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E1872-21CF-20A2-A289-D5013BD1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9" y="1893204"/>
            <a:ext cx="6030222" cy="3820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6673A-78E7-37AC-FCEC-00D19C1A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28" y="1833002"/>
            <a:ext cx="6887671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C050-C382-7D65-0E89-B26D61B7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935E-1EB0-454B-6788-EFD243C5C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Timing Analysis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Resource Usage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Power Dissipation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E5E6-FAA3-62E5-FC3A-21937CED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B572-DCE0-CB91-949B-2D909B1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6383-51C3-1C53-F64D-5349AC8D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C759-DDB8-7925-52B4-B6D735F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0DA-16DB-23F8-1758-6DF823C5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Synthesis was performed on the Cyclone V FPGA (Chameleon96 Board).</a:t>
            </a:r>
          </a:p>
          <a:p>
            <a:r>
              <a:rPr lang="en-US" dirty="0"/>
              <a:t>Target Frequency :50 MHz.</a:t>
            </a:r>
          </a:p>
          <a:p>
            <a:r>
              <a:rPr lang="en-US" dirty="0"/>
              <a:t>Software: Quartus Prime Lite Edition.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9FEA-8953-52B4-05DF-FCCA5EF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0060-31A3-4DBB-AD15-73834FE08C5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41E0-48D7-76B4-177E-A3A5282E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283C-2221-1C8E-A600-5B2FC01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4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BE7D-29BA-ECEB-8A97-4F12B3CA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54F0-84DE-A157-064D-2434DE71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MCMM was run on the following corners: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Slow 1100mV -40C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100C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Fast 1100mV -40C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466F-D529-5A52-84A9-6C26B286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D714-E128-4456-8BE1-E9ADADCF80D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CCB-02CD-8877-5EEF-63EE5558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B8C5-C7FD-F70F-51FC-2E1F95DB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2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2310"/>
              </p:ext>
            </p:extLst>
          </p:nvPr>
        </p:nvGraphicFramePr>
        <p:xfrm>
          <a:off x="838200" y="2131060"/>
          <a:ext cx="10515600" cy="2590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2.025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0.165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55.63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225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Setup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1.26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Hold 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0.171 ns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53.37 MHz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3412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A60C-438E-4B49-BCBF-40F5449BC7B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9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265483"/>
              </p:ext>
            </p:extLst>
          </p:nvPr>
        </p:nvGraphicFramePr>
        <p:xfrm>
          <a:off x="838200" y="2131060"/>
          <a:ext cx="10515600" cy="28397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9225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244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38971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2035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ALMs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473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0A4-0631-453C-9C97-BC940C9EAF4B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5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1B10-6604-092C-9504-F36F61AD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Dissipation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DCFA81B-431D-33BB-C289-1E4E1AFAE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665432"/>
              </p:ext>
            </p:extLst>
          </p:nvPr>
        </p:nvGraphicFramePr>
        <p:xfrm>
          <a:off x="838200" y="2131060"/>
          <a:ext cx="10515600" cy="2834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797383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066111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119279"/>
                    </a:ext>
                  </a:extLst>
                </a:gridCol>
              </a:tblGrid>
              <a:tr h="3459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96311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Thermal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421mW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382097"/>
                  </a:ext>
                </a:extLst>
              </a:tr>
              <a:tr h="7677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</a:rPr>
                        <a:t>TX</a:t>
                      </a:r>
                      <a:endParaRPr lang="en-US" sz="4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Thermal Power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533mW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92656"/>
                  </a:ext>
                </a:extLst>
              </a:tr>
              <a:tr h="76778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954mW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51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1AB7-09D7-5144-D7C2-CADA1CC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CC1F-0980-4889-BF49-126B558EBE06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E2CA-D860-9A0C-727D-6DAB129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14B1-3615-7769-BBC4-80ED584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2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3F1-1577-A1FE-7FD9-FC3849FB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3301-7942-80E4-A153-6B4CA05F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The design does not use any DSP block, PLL, DLL, memory blocks, or any other type of FPGA-specific hardware.</a:t>
            </a:r>
          </a:p>
          <a:p>
            <a:pPr lvl="1"/>
            <a:r>
              <a:rPr lang="en-US" dirty="0"/>
              <a:t>The design is fully independent on any softcore IPs.</a:t>
            </a:r>
          </a:p>
          <a:p>
            <a:pPr lvl="1"/>
            <a:r>
              <a:rPr lang="en-US" dirty="0"/>
              <a:t>This means that the design is target-agnostic (can be implemented on any technology node).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0CC-F364-2C9F-900E-AF3F72C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89AB-8FB8-4244-BCD0-CC09235E30B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22D4-69D5-EBB7-BD22-8D1CF2C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Menna-tullah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D70A-25E3-D056-327A-FCE4B840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1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05A-A11B-7AB8-3923-8531B43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7350-26FB-48C1-E07F-38881063D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EFA8-8874-0001-552A-9DFD7ED6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E8BB-BDE2-800B-A576-1FE1BD9B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30FA-FBDB-C3A3-1184-EDA2BE8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35D-8807-EE2F-0B7B-BAE7767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Cambridge: </a:t>
                </a:r>
                <a:r>
                  <a:rPr lang="en-US" i="1" dirty="0"/>
                  <a:t>“A state of total confusion with no order.”</a:t>
                </a:r>
              </a:p>
              <a:p>
                <a:r>
                  <a:rPr lang="en-US" dirty="0"/>
                  <a:t>A system where a small difference in initial conditions yields widely diverging outcomes.</a:t>
                </a:r>
              </a:p>
              <a:p>
                <a:r>
                  <a:rPr lang="en-US" dirty="0"/>
                  <a:t>Example: 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1AA2-F06F-1014-0AB8-D06F72B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B37-4992-42F4-B4A9-D14C81DD274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23D-1650-0C47-EE2C-5DAC809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2F5-5AAF-BE59-B510-8E16355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807-87DD-B5AB-E13B-CA4ACEC8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5AA1C-230F-A176-C33F-FDED67A19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AD611-A69E-C160-4E14-1347728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5EDD-AF46-4F99-AFF8-9A32855DE17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CA18-D1A6-C935-6D5D-22035814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6C3C-947C-8005-7026-0144A6A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A30-A1A3-D516-A6E5-BF9442E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B24-83A3-7042-64B9-86E46B6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1B73-67A0-44A4-99D5-19602444272E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F715-F0FB-CD9A-E006-BB78659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4BB-B211-6043-8CC9-C58FBD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30009-FCE1-EF10-254C-D0910AC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156457"/>
            <a:ext cx="576884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4A1-72E5-C985-C2E9-3E20E4E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AE60-C35C-DA09-7735-1821C8C9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035"/>
          </a:xfrm>
        </p:spPr>
        <p:txBody>
          <a:bodyPr/>
          <a:lstStyle/>
          <a:p>
            <a:r>
              <a:rPr lang="en-US" dirty="0"/>
              <a:t>Differential Chaos Shift-Keying.</a:t>
            </a:r>
          </a:p>
          <a:p>
            <a:pPr lvl="1"/>
            <a:r>
              <a:rPr lang="en-US" dirty="0"/>
              <a:t>An innovative modulation scheme.</a:t>
            </a:r>
          </a:p>
          <a:p>
            <a:r>
              <a:rPr lang="en-US" dirty="0"/>
              <a:t>One bit of the message is spread across several bits.</a:t>
            </a:r>
          </a:p>
          <a:p>
            <a:pPr lvl="1"/>
            <a:r>
              <a:rPr lang="en-US" dirty="0"/>
              <a:t>Less susceptible to multi-path fading.</a:t>
            </a:r>
          </a:p>
          <a:p>
            <a:pPr lvl="1"/>
            <a:r>
              <a:rPr lang="en-US" dirty="0"/>
              <a:t>An extra layer of security.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C5E-1A47-D693-EDEA-E7C00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DDB6-0D75-40FD-ADD6-2546B75FA50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A1-4604-248D-256A-DB73477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831-6C70-9D97-AF38-10799B53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1D31D1-6346-E98F-A08F-BB98D842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3494"/>
              </p:ext>
            </p:extLst>
          </p:nvPr>
        </p:nvGraphicFramePr>
        <p:xfrm>
          <a:off x="1427985" y="4137660"/>
          <a:ext cx="9336027" cy="12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740542044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1264242288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590795547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252642410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3724208809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3209889628"/>
                    </a:ext>
                  </a:extLst>
                </a:gridCol>
              </a:tblGrid>
              <a:tr h="6217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66837"/>
                  </a:ext>
                </a:extLst>
              </a:tr>
              <a:tr h="6217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Chaos Bits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Modulated Chaos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5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E83DEE-5C12-01B6-66B5-060AF91DCDA2}"/>
              </a:ext>
            </a:extLst>
          </p:cNvPr>
          <p:cNvSpPr txBox="1"/>
          <p:nvPr/>
        </p:nvSpPr>
        <p:spPr>
          <a:xfrm>
            <a:off x="245364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5BA11-892A-8B83-6A6F-BC6F40285551}"/>
              </a:ext>
            </a:extLst>
          </p:cNvPr>
          <p:cNvSpPr txBox="1"/>
          <p:nvPr/>
        </p:nvSpPr>
        <p:spPr>
          <a:xfrm>
            <a:off x="5551935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1D-E99E-3D20-3AA5-9EBD17AADEB4}"/>
              </a:ext>
            </a:extLst>
          </p:cNvPr>
          <p:cNvSpPr txBox="1"/>
          <p:nvPr/>
        </p:nvSpPr>
        <p:spPr>
          <a:xfrm>
            <a:off x="865023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9306DC-A387-15B1-CA6A-AFBC9058C96F}"/>
              </a:ext>
            </a:extLst>
          </p:cNvPr>
          <p:cNvSpPr/>
          <p:nvPr/>
        </p:nvSpPr>
        <p:spPr>
          <a:xfrm rot="5400000">
            <a:off x="2730017" y="4092547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A77B03-ECB5-16AE-B840-0C3F6FC3E703}"/>
              </a:ext>
            </a:extLst>
          </p:cNvPr>
          <p:cNvSpPr/>
          <p:nvPr/>
        </p:nvSpPr>
        <p:spPr>
          <a:xfrm rot="5400000">
            <a:off x="5848883" y="4079203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7359A9-1515-ADC7-4F7D-21138CDA2717}"/>
              </a:ext>
            </a:extLst>
          </p:cNvPr>
          <p:cNvSpPr/>
          <p:nvPr/>
        </p:nvSpPr>
        <p:spPr>
          <a:xfrm rot="5400000">
            <a:off x="8949509" y="4097446"/>
            <a:ext cx="494231" cy="3061812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501-51BB-8C31-586A-759EAA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D12-6AE2-962D-C67E-19F82A8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5101-5EF4-4DE3-B4D6-5509DE3384D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A20E-D149-D6FA-C63F-E0BE67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Yahia Hatem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49B-A23E-50CC-C479-CFC1F7F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800-63B8-A5D6-9D6C-F60B271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ECF0-8432-0AB5-DA9D-BDBA8674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17EC-7B99-64BB-AD3A-E0960A9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CD23-B93B-4376-BF87-BA5BE92A1D3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4F63-CCE1-429C-6BBE-B0535A9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 &amp; Moustafa Darwish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332F-9472-5557-FCCC-8AE88B4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B4DFBF-D85A-1C60-6085-BC9A5D48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521"/>
            <a:ext cx="10515600" cy="2811996"/>
          </a:xfrm>
        </p:spPr>
      </p:pic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8441CB13-15DC-F414-ABAC-7F8981B6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/>
          <a:stretch/>
        </p:blipFill>
        <p:spPr>
          <a:xfrm>
            <a:off x="8067674" y="2617521"/>
            <a:ext cx="32861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F3611-357B-B761-F57F-CAAFA16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3FE-F56A-028F-9BFB-6670BE2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1FC6-E8D5-4C93-995D-5EB567D0714D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E54-CC23-15AA-5CE3-6DB482E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F6A-3F53-8FA0-743D-5312AF8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9</a:t>
            </a:fld>
            <a:endParaRPr lang="en-US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0D6EB13B-5403-61BC-7DFB-05B601E6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r="31432"/>
          <a:stretch/>
        </p:blipFill>
        <p:spPr>
          <a:xfrm>
            <a:off x="5305424" y="2617521"/>
            <a:ext cx="2743201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Content Placeholder 11">
            <a:extLst>
              <a:ext uri="{FF2B5EF4-FFF2-40B4-BE49-F238E27FC236}">
                <a16:creationId xmlns:a16="http://schemas.microsoft.com/office/drawing/2014/main" id="{E7149F50-F713-4890-4A96-7E94BA9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4"/>
          <a:stretch/>
        </p:blipFill>
        <p:spPr>
          <a:xfrm>
            <a:off x="838200" y="2617521"/>
            <a:ext cx="42005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511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96296E-6 L 4.375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1001</TotalTime>
  <Words>1734</Words>
  <Application>Microsoft Office PowerPoint</Application>
  <PresentationFormat>Widescreen</PresentationFormat>
  <Paragraphs>462</Paragraphs>
  <Slides>40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Jetbrains mono</vt:lpstr>
      <vt:lpstr>Jetbrains mono</vt:lpstr>
      <vt:lpstr>Office Theme</vt:lpstr>
      <vt:lpstr>Design and Implementation of the DCSK MODEM on the Cyclone V FPGA</vt:lpstr>
      <vt:lpstr>Agenda</vt:lpstr>
      <vt:lpstr>Introduction</vt:lpstr>
      <vt:lpstr>What is Chaos?</vt:lpstr>
      <vt:lpstr>Example: Logistic Map</vt:lpstr>
      <vt:lpstr>Differential Chaos Shift-Keying</vt:lpstr>
      <vt:lpstr>Differential Chaos Shift-Keying</vt:lpstr>
      <vt:lpstr>Proposed Architecture</vt:lpstr>
      <vt:lpstr>TX Architecture</vt:lpstr>
      <vt:lpstr>Features</vt:lpstr>
      <vt:lpstr>Chip/Bit Counter</vt:lpstr>
      <vt:lpstr>Chip/Bit Counter</vt:lpstr>
      <vt:lpstr>Chip/Bit Counter</vt:lpstr>
      <vt:lpstr>Message Buffer</vt:lpstr>
      <vt:lpstr>Modulator</vt:lpstr>
      <vt:lpstr>Modulator</vt:lpstr>
      <vt:lpstr>Chaos Generator</vt:lpstr>
      <vt:lpstr>Sequence Generator</vt:lpstr>
      <vt:lpstr>Radix-4 Booth Multiplier</vt:lpstr>
      <vt:lpstr>Chaos Expander</vt:lpstr>
      <vt:lpstr>Chaos Expander</vt:lpstr>
      <vt:lpstr>Chaos Expander</vt:lpstr>
      <vt:lpstr>FSM</vt:lpstr>
      <vt:lpstr>Modulator</vt:lpstr>
      <vt:lpstr>Demodulator</vt:lpstr>
      <vt:lpstr>Demodulator FSM</vt:lpstr>
      <vt:lpstr>PowerPoint Presentation</vt:lpstr>
      <vt:lpstr>Testing</vt:lpstr>
      <vt:lpstr>Testing</vt:lpstr>
      <vt:lpstr>Testing</vt:lpstr>
      <vt:lpstr>Testing</vt:lpstr>
      <vt:lpstr>Synthesis Results</vt:lpstr>
      <vt:lpstr>Synthesis</vt:lpstr>
      <vt:lpstr>Timing Analysis</vt:lpstr>
      <vt:lpstr>Timing Analysis</vt:lpstr>
      <vt:lpstr>Resource Usage</vt:lpstr>
      <vt:lpstr>Power Dissipation</vt:lpstr>
      <vt:lpstr>Resource Usage</vt:lpstr>
      <vt:lpstr>Discussion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the DCSK MODEM on the Cyclone V FPGA</dc:title>
  <dc:creator>Omar Amer</dc:creator>
  <cp:lastModifiedBy>Omar Amer</cp:lastModifiedBy>
  <cp:revision>126</cp:revision>
  <dcterms:created xsi:type="dcterms:W3CDTF">2023-12-13T16:20:36Z</dcterms:created>
  <dcterms:modified xsi:type="dcterms:W3CDTF">2023-12-15T13:38:09Z</dcterms:modified>
</cp:coreProperties>
</file>