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59" r:id="rId5"/>
    <p:sldId id="261" r:id="rId6"/>
    <p:sldId id="258" r:id="rId7"/>
    <p:sldId id="266" r:id="rId8"/>
    <p:sldId id="262" r:id="rId9"/>
    <p:sldId id="264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9074F-F2D6-4963-B674-EEA49A88E15A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26E21-1C35-43C9-9284-EA41372EF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5410-E4CD-8C04-8997-2F07857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357E-E502-A5BA-2411-7CDCBF82D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4909-DA46-440A-264A-FDECEAFA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B500-0D99-4B93-87D4-3E4B0CA87958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D84E-03D6-7350-4EA5-D8AD8FB5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873E-0A40-6EA8-32CB-710558CC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23B9-153A-B284-59B4-978F7352C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68290-B32E-38CB-86F9-B85C124D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C9AD-5BC3-90EE-A1D3-F137704A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A859-996D-40B9-897B-DA4D9A163D1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3F4D-DA26-70D3-6B70-AF34CDCF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30C8-15AF-9FF4-B8B7-37C91CB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DAEFA-9328-E31C-38CA-AA2ED7342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CA0D3-F059-F4BA-1CDB-97AF71FB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00D7E-36BB-62BB-BBA7-89A45320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4828-B07B-4749-A1BF-077462B860C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9FCBD-2EED-A9BA-461A-16755C0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1D85-003E-425A-4022-86E09F94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9443-5ACC-3036-5703-F045A5424A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>
            <a:lvl1pPr algn="ctr">
              <a:defRPr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AAC-2C1B-6F87-B2EE-D93F642B5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9255-C439-9C3D-1215-93EDA05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75-EB46-3D7E-F3C5-8C566F1D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0DFCC-B3D7-4E86-C3D9-3DC66179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B779-9144-8BBA-702A-C35957FC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rgbClr val="0070C0"/>
          </a:solidFill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0BF5-C428-99A3-8C2A-029D010D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5C40-EC05-12AB-E23D-AF70983A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CD39-F591-914B-006B-373F264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B640-0164-E301-368C-D348C5DE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EEA4-8ED1-14D9-0B85-09227BB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2EC-BF8D-C1F9-537C-874DC7377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DF9B-5558-0BB0-BA3C-91D7FB544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E94EF-759D-51C7-4D57-15C9CDE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F4A9-1C31-45D9-B241-10F2467047E7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B78A-B8BC-92B6-2502-B9FCA9E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97923-AE28-9E6B-5BEB-A7C13CD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349-C7BC-886D-C480-374AC5C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1D1A-0006-A8BF-0B50-2275E234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C87C-63D2-0191-0B72-BC735E47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2405A-7BE4-AD9D-DF1B-D023AF15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31B72-CF7A-0A5F-4B03-9CE451416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46691-B679-EDD3-1D82-78C0841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531A-308A-40B5-B215-BB37B13D88DA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7587E-8F41-68B3-D1F8-6588A08C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6F60-3326-5F8A-B0AF-9B7F8D6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203E-485C-D792-043F-86410843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BB37F-2BAB-A7D1-B364-BF38D6C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AEFF-9270-4D45-939B-16459EE40A07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6BE2B-9E56-10A6-936E-230C64E8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973D-5861-D93A-F58F-B787FB40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1C494-9515-48E6-0287-33B479F1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649B-5729-4390-8636-8A221BBD8B4B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AB82D-F6AD-77D8-49D0-058C805A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7E6A1-7E4D-91CC-0C6E-06EF9089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AD26-AF1C-460B-60D9-CA48312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232CA-733A-3E91-A625-4BB811E4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6E6B-CC05-DD06-962D-383444AB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A7DE-0FC5-0BCF-68D6-3C9CA14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4236-7F57-405E-877A-3302C91D1A82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79B2-7F2F-9768-9ABC-264B4823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11121-F971-EAD7-04BC-6869A822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202C-F447-E674-996B-1C6E909C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770FE-57D4-3A70-B9A5-F4588A53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C736-8AF1-65CC-ED2F-1DC7AA9EF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4652-153B-8F06-FC8C-102F357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66E2-9EF5-48C1-9B48-B31BE2705993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956E-B275-69CA-48A2-D105048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B327-5A2C-C93F-C46F-0B6960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8D67-A43A-223D-A044-5D94273B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3659C-E61B-DBC5-CEC8-0AF6D72B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09BE-51FF-63E1-86A6-A07E3776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B671-82E3-4B5F-BBEE-0EA8DCA13B03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7DC9-3132-3F9E-8A0A-C3ECB9B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F2E1-B723-C8D3-C878-D4F99CE4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D961-7C42-4AF1-A1CA-E4683A02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7A6-27B1-0088-A7A0-5A2D496CE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3119"/>
            <a:ext cx="9144000" cy="1406843"/>
          </a:xfrm>
        </p:spPr>
        <p:txBody>
          <a:bodyPr>
            <a:normAutofit/>
          </a:bodyPr>
          <a:lstStyle/>
          <a:p>
            <a:r>
              <a:rPr lang="en-US" sz="4400" dirty="0"/>
              <a:t>Design and Implementation of the DCSK MODEM on the Cyclone V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E91BD-AFFB-B98A-E3EB-882EE594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870" y="3999865"/>
            <a:ext cx="284226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Omar Tarek Amer</a:t>
            </a:r>
          </a:p>
          <a:p>
            <a:r>
              <a:rPr lang="en-US" b="1" dirty="0"/>
              <a:t>Moustafa Darwish</a:t>
            </a:r>
          </a:p>
          <a:p>
            <a:r>
              <a:rPr lang="en-US" b="1" dirty="0"/>
              <a:t>Yahia Hatem</a:t>
            </a:r>
          </a:p>
          <a:p>
            <a:r>
              <a:rPr lang="en-US" b="1" dirty="0"/>
              <a:t>Mennatullah Ahmed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75B79-54A2-4D10-7DD5-C7E5F25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1727">
                        <a14:foregroundMark x1="21727" y1="48727" x2="27091" y2="50364"/>
                        <a14:foregroundMark x1="24727" y1="51818" x2="20455" y2="47273"/>
                        <a14:foregroundMark x1="31000" y1="63455" x2="34818" y2="59818"/>
                        <a14:foregroundMark x1="11091" y1="43273" x2="14455" y2="41818"/>
                        <a14:foregroundMark x1="48636" y1="42909" x2="48636" y2="42909"/>
                        <a14:foregroundMark x1="57909" y1="42545" x2="57909" y2="42545"/>
                        <a14:foregroundMark x1="49455" y1="62364" x2="52273" y2="57455"/>
                        <a14:foregroundMark x1="52545" y1="63091" x2="67455" y2="62182"/>
                        <a14:foregroundMark x1="67455" y1="62182" x2="53455" y2="59455"/>
                        <a14:foregroundMark x1="66636" y1="61091" x2="52182" y2="58182"/>
                        <a14:foregroundMark x1="52182" y1="58182" x2="51000" y2="61818"/>
                        <a14:foregroundMark x1="55000" y1="59455" x2="68364" y2="58000"/>
                        <a14:foregroundMark x1="50455" y1="62909" x2="49727" y2="62364"/>
                        <a14:foregroundMark x1="52818" y1="56545" x2="53818" y2="58909"/>
                        <a14:foregroundMark x1="61091" y1="36727" x2="77182" y2="40545"/>
                        <a14:foregroundMark x1="77182" y1="40545" x2="77545" y2="40182"/>
                        <a14:foregroundMark x1="77727" y1="37818" x2="62091" y2="39636"/>
                        <a14:foregroundMark x1="91727" y1="47455" x2="56091" y2="50909"/>
                        <a14:foregroundMark x1="90909" y1="52000" x2="55364" y2="51273"/>
                        <a14:foregroundMark x1="49727" y1="37818" x2="49727" y2="37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33" y="-90011"/>
            <a:ext cx="5169534" cy="25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BC3F-8960-9B66-E9FE-295D017C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8ACA-8629-9FF7-BC84-795160B8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Modem supports four spreading factors:</a:t>
            </a:r>
          </a:p>
          <a:p>
            <a:pPr lvl="1"/>
            <a:r>
              <a:rPr lang="en-US" dirty="0"/>
              <a:t>SF4</a:t>
            </a:r>
          </a:p>
          <a:p>
            <a:pPr lvl="1"/>
            <a:r>
              <a:rPr lang="en-US" dirty="0"/>
              <a:t>SF8</a:t>
            </a:r>
          </a:p>
          <a:p>
            <a:pPr lvl="1"/>
            <a:r>
              <a:rPr lang="en-US" dirty="0"/>
              <a:t>SF16</a:t>
            </a:r>
          </a:p>
          <a:p>
            <a:pPr lvl="1"/>
            <a:r>
              <a:rPr lang="en-US" dirty="0"/>
              <a:t>SF32</a:t>
            </a:r>
          </a:p>
          <a:p>
            <a:r>
              <a:rPr lang="en-US" dirty="0"/>
              <a:t>Modem supports variable spreading factor per message.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CA65-5419-16D9-F737-F2CA0C5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3905-6018-87E1-A4BD-43D5EAC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AAF2-2789-31A6-C958-5D67015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need to count the number of message bits and total chips sent by the transmitter.</a:t>
                </a:r>
              </a:p>
              <a:p>
                <a:r>
                  <a:rPr lang="en-US" dirty="0"/>
                  <a:t>We propose a counter that counts both the chips and the bits with minimal hardware.</a:t>
                </a:r>
              </a:p>
              <a:p>
                <a:r>
                  <a:rPr lang="en-US" dirty="0"/>
                  <a:t>For each spreading factor, each message bit requires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chips.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E84AC-548A-4D94-BE14-90A2B7D44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78279"/>
              </a:xfrm>
              <a:blipFill>
                <a:blip r:embed="rId2"/>
                <a:stretch>
                  <a:fillRect l="-928" t="-6154" r="-121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40AFB24-9570-BA92-330A-698AAC60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6432140"/>
                  </p:ext>
                </p:extLst>
              </p:nvPr>
            </p:nvGraphicFramePr>
            <p:xfrm>
              <a:off x="2032000" y="4493895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8901516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73000318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119435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660893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74859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SF32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6479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08197" r="-4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 Chips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 Chips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77988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58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EAB2-1163-2C43-1C26-DE4C0443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4AC-548A-4D94-BE14-90A2B7D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4863"/>
          </a:xfrm>
        </p:spPr>
        <p:txBody>
          <a:bodyPr>
            <a:normAutofit/>
          </a:bodyPr>
          <a:lstStyle/>
          <a:p>
            <a:r>
              <a:rPr lang="en-US" dirty="0"/>
              <a:t>The message is 32-bits wide.</a:t>
            </a:r>
          </a:p>
          <a:p>
            <a:r>
              <a:rPr lang="en-US" dirty="0"/>
              <a:t>The maximum number of chips is 32 chips per bit.</a:t>
            </a:r>
          </a:p>
          <a:p>
            <a:r>
              <a:rPr lang="en-US" dirty="0"/>
              <a:t>This means that 1KB of data will be sent for an SF32 Message.</a:t>
            </a:r>
          </a:p>
          <a:p>
            <a:pPr lvl="1"/>
            <a:r>
              <a:rPr lang="en-US" dirty="0"/>
              <a:t>Use a 10-bit counter.</a:t>
            </a:r>
          </a:p>
          <a:p>
            <a:pPr lvl="1"/>
            <a:r>
              <a:rPr lang="en-US" dirty="0"/>
              <a:t>Using a second 5-bit counter would be a waste of hardware.</a:t>
            </a:r>
          </a:p>
          <a:p>
            <a:r>
              <a:rPr lang="en-US" dirty="0"/>
              <a:t>Since both counters have the same increment condition, We can use a slice of the 10-bit counter as the 5-bit counter.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6603-3375-7FD6-C0D0-75D0EB19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C40-3142-C8BD-5B45-9B0A383B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8AAF-356F-36FD-6ABE-FE752855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A242-5A99-3A59-BF35-5CFA47F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Chip/Bit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DD76-E638-3C86-ECF7-1A58E767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EF356-2832-90F2-2436-49AA4AE0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DF192-598E-A33B-7684-018ED82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EF191DC-89BB-7589-6E6D-B45AA5E28075}"/>
              </a:ext>
            </a:extLst>
          </p:cNvPr>
          <p:cNvSpPr/>
          <p:nvPr/>
        </p:nvSpPr>
        <p:spPr>
          <a:xfrm rot="5400000">
            <a:off x="5589260" y="3183787"/>
            <a:ext cx="3072384" cy="1042416"/>
          </a:xfrm>
          <a:prstGeom prst="trapezoid">
            <a:avLst>
              <a:gd name="adj" fmla="val 7368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37555-BFD8-D6F7-5051-01A3B2753B49}"/>
              </a:ext>
            </a:extLst>
          </p:cNvPr>
          <p:cNvSpPr txBox="1"/>
          <p:nvPr/>
        </p:nvSpPr>
        <p:spPr>
          <a:xfrm>
            <a:off x="6604244" y="2689332"/>
            <a:ext cx="68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SF4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SF8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SF16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SF32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C8721E5-CBF3-022C-C4FE-344C70C20CD3}"/>
              </a:ext>
            </a:extLst>
          </p:cNvPr>
          <p:cNvSpPr/>
          <p:nvPr/>
        </p:nvSpPr>
        <p:spPr>
          <a:xfrm rot="16200000">
            <a:off x="7683407" y="3256578"/>
            <a:ext cx="557784" cy="10156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58EB3-2E43-A909-C61C-8BB1CE63B22B}"/>
              </a:ext>
            </a:extLst>
          </p:cNvPr>
          <p:cNvSpPr txBox="1"/>
          <p:nvPr/>
        </p:nvSpPr>
        <p:spPr>
          <a:xfrm>
            <a:off x="3194612" y="2689332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</a:rPr>
              <a:t>o_bit_index[1:0]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1A256-0FAE-810E-1F34-163774999325}"/>
              </a:ext>
            </a:extLst>
          </p:cNvPr>
          <p:cNvSpPr txBox="1"/>
          <p:nvPr/>
        </p:nvSpPr>
        <p:spPr>
          <a:xfrm>
            <a:off x="3194612" y="3248129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[2:0]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85597-91E3-D4F6-0BF7-A1B1683C0345}"/>
              </a:ext>
            </a:extLst>
          </p:cNvPr>
          <p:cNvSpPr txBox="1"/>
          <p:nvPr/>
        </p:nvSpPr>
        <p:spPr>
          <a:xfrm>
            <a:off x="3194612" y="3806926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[3:0]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C5275-33BF-114F-D551-B6C8141E4160}"/>
              </a:ext>
            </a:extLst>
          </p:cNvPr>
          <p:cNvSpPr txBox="1"/>
          <p:nvPr/>
        </p:nvSpPr>
        <p:spPr>
          <a:xfrm>
            <a:off x="3194612" y="4343584"/>
            <a:ext cx="259530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o_bit_index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C9CCBB-4471-A8FE-620D-DE9B9420C4A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89917" y="2873998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C60B02-C8C1-BC3B-D1C1-9E47FB4780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89917" y="3432795"/>
            <a:ext cx="814327" cy="7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660D2-5944-BB4D-A2BE-2210B006839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89917" y="3991592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E1771E-71E0-8B76-1F80-7EFA6A2C0E8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89917" y="4528250"/>
            <a:ext cx="8143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1A4B5-C7B9-E57E-C75A-B423F3304121}"/>
              </a:ext>
            </a:extLst>
          </p:cNvPr>
          <p:cNvSpPr txBox="1"/>
          <p:nvPr/>
        </p:nvSpPr>
        <p:spPr>
          <a:xfrm>
            <a:off x="8534471" y="3579743"/>
            <a:ext cx="256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o_chip_index</a:t>
            </a:r>
            <a:r>
              <a:rPr lang="en-US" dirty="0">
                <a:latin typeface="Jetbrains mono" panose="02000009000000000000" pitchFamily="49" charset="0"/>
              </a:rPr>
              <a:t>[4:0]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BAD0D-9038-4EDF-5212-615BD3DF5882}"/>
              </a:ext>
            </a:extLst>
          </p:cNvPr>
          <p:cNvSpPr txBox="1"/>
          <p:nvPr/>
        </p:nvSpPr>
        <p:spPr>
          <a:xfrm>
            <a:off x="4143736" y="5434846"/>
            <a:ext cx="164618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Jetbrains mono" panose="02000009000000000000" pitchFamily="49" charset="0"/>
              </a:rPr>
              <a:t>i_sf</a:t>
            </a:r>
            <a:r>
              <a:rPr lang="en-US" dirty="0">
                <a:latin typeface="Jetbrains mono" panose="02000009000000000000" pitchFamily="49" charset="0"/>
              </a:rPr>
              <a:t>[1:0]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E0DA76-563C-E8B3-8F27-D8E03BA328DC}"/>
              </a:ext>
            </a:extLst>
          </p:cNvPr>
          <p:cNvCxnSpPr>
            <a:cxnSpLocks/>
            <a:stCxn id="29" idx="3"/>
            <a:endCxn id="10" idx="3"/>
          </p:cNvCxnSpPr>
          <p:nvPr/>
        </p:nvCxnSpPr>
        <p:spPr>
          <a:xfrm flipV="1">
            <a:off x="5789917" y="4857140"/>
            <a:ext cx="1335535" cy="76237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E91192-D6D4-D679-FD9F-2D5942705E3B}"/>
              </a:ext>
            </a:extLst>
          </p:cNvPr>
          <p:cNvSpPr txBox="1"/>
          <p:nvPr/>
        </p:nvSpPr>
        <p:spPr>
          <a:xfrm>
            <a:off x="838200" y="1833523"/>
            <a:ext cx="3429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logic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 [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9</a:t>
            </a:r>
            <a:r>
              <a:rPr lang="en-US" b="0" dirty="0">
                <a:solidFill>
                  <a:srgbClr val="C678DD"/>
                </a:solidFill>
                <a:effectLst/>
                <a:latin typeface="Jetbrains mono" panose="02000009000000000000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b="0" dirty="0">
                <a:solidFill>
                  <a:srgbClr val="BBBBBB"/>
                </a:solidFill>
                <a:effectLst/>
                <a:latin typeface="Jetbrains mono" panose="02000009000000000000" pitchFamily="49" charset="0"/>
              </a:rPr>
              <a:t>] </a:t>
            </a:r>
            <a:r>
              <a:rPr lang="en-US" b="0" dirty="0" err="1">
                <a:effectLst/>
                <a:latin typeface="Jetbrains mono" panose="02000009000000000000" pitchFamily="49" charset="0"/>
              </a:rPr>
              <a:t>o_bit_index</a:t>
            </a:r>
            <a:endParaRPr lang="en-US" b="0" dirty="0"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08C4-92B5-0DA0-B791-89D3079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BA6-297D-D123-E535-9B953B5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32-bit message is stored in a parallel-in serial-out shift register.</a:t>
            </a:r>
          </a:p>
          <a:p>
            <a:r>
              <a:rPr lang="en-US" dirty="0"/>
              <a:t>When a negative edge is detected in the MSB of the chip index:</a:t>
            </a:r>
          </a:p>
          <a:p>
            <a:pPr lvl="1"/>
            <a:r>
              <a:rPr lang="en-US" dirty="0"/>
              <a:t>A bit from the message buffer is shifted into the modulator.</a:t>
            </a:r>
          </a:p>
          <a:p>
            <a:r>
              <a:rPr lang="en-US" dirty="0"/>
              <a:t>Use the MSB of the bit index to detect the current half of the frame.</a:t>
            </a:r>
          </a:p>
          <a:p>
            <a:pPr lvl="1"/>
            <a:r>
              <a:rPr lang="en-US" dirty="0"/>
              <a:t>That way we don’t have to use extra hardware for comparison.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A59D-F9B5-5348-A371-6B26CA46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17F3E-01D1-6BC1-6D31-B04657DC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7594-3347-B216-C1BB-A8B8B81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981AB5-2820-F233-9D5A-698944F4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0225"/>
            <a:ext cx="7429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8F9A-52F6-E504-8A69-90A9482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553B-25E7-462A-1662-CEFC3B37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DCSK equation, the modulator outputs either:</a:t>
            </a:r>
          </a:p>
          <a:p>
            <a:pPr lvl="1"/>
            <a:r>
              <a:rPr lang="en-US" dirty="0"/>
              <a:t>The chaos bits.</a:t>
            </a:r>
          </a:p>
          <a:p>
            <a:pPr lvl="1"/>
            <a:r>
              <a:rPr lang="en-US" dirty="0"/>
              <a:t>The message bits, modulated by a delayed version of the chaos.</a:t>
            </a:r>
          </a:p>
          <a:p>
            <a:r>
              <a:rPr lang="en-US" dirty="0"/>
              <a:t>The modulation is as follows:</a:t>
            </a:r>
          </a:p>
          <a:p>
            <a:pPr lvl="1"/>
            <a:r>
              <a:rPr lang="en-US" dirty="0"/>
              <a:t>If a message bit is one, output the chaos bits unchanged.</a:t>
            </a:r>
          </a:p>
          <a:p>
            <a:pPr lvl="1"/>
            <a:r>
              <a:rPr lang="en-US" dirty="0"/>
              <a:t>If a message bit is zero, output the one’s complement of the chaos bits.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CE68-920E-A368-27D7-1FF3976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B6DB3-0DFA-09A3-5FF5-55FC3224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50DC-147D-9B57-8B94-3CC6EEA4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EC5F-3631-B0C6-711B-B8A9710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C1D-92C4-0B91-53B4-ECC925D5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spreading factor, the delay amount of the chaos bits varies.</a:t>
            </a:r>
          </a:p>
          <a:p>
            <a:pPr lvl="1"/>
            <a:r>
              <a:rPr lang="en-US" dirty="0"/>
              <a:t>We have a maximum delay of 16 clock cycles (for SF32).</a:t>
            </a:r>
          </a:p>
          <a:p>
            <a:pPr lvl="1"/>
            <a:r>
              <a:rPr lang="en-US" dirty="0"/>
              <a:t>Use a shift register with taps at locations 2, 4, 8, and 16</a:t>
            </a:r>
          </a:p>
          <a:p>
            <a:pPr lvl="1"/>
            <a:r>
              <a:rPr lang="en-US" dirty="0"/>
              <a:t>Multiplex on the required delay value based on the spreading factor of the current message.</a:t>
            </a:r>
          </a:p>
          <a:p>
            <a:r>
              <a:rPr lang="en-US" dirty="0"/>
              <a:t>Modulation:</a:t>
            </a:r>
          </a:p>
          <a:p>
            <a:pPr lvl="1"/>
            <a:r>
              <a:rPr lang="en-US" dirty="0"/>
              <a:t>Output chaos in the first half of the frame.</a:t>
            </a:r>
          </a:p>
          <a:p>
            <a:pPr lvl="1"/>
            <a:r>
              <a:rPr lang="en-US" dirty="0"/>
              <a:t>Output the modulated signal in the second half of the frame.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5A63-368C-1A7E-5A02-3A6FFC18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20C9-E755-8EC6-DCBD-FF1AFFB5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FB54-C8A1-BA8E-8397-5A777B75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194-60CA-4690-D444-057DB73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CBEE-6BC5-DEE0-8FF1-268F3CB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1E427-7A16-6F57-A7E2-4C33F237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9A80-1A2F-AD7C-68A5-FDC39DB8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07B94-0CFD-49E1-046F-C2380B83443A}"/>
              </a:ext>
            </a:extLst>
          </p:cNvPr>
          <p:cNvSpPr/>
          <p:nvPr/>
        </p:nvSpPr>
        <p:spPr>
          <a:xfrm>
            <a:off x="2178050" y="2204806"/>
            <a:ext cx="3568700" cy="10771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 Delay Shift Register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2C6F3C-BB01-CCAF-D765-CE3145D30FF3}"/>
              </a:ext>
            </a:extLst>
          </p:cNvPr>
          <p:cNvGrpSpPr/>
          <p:nvPr/>
        </p:nvGrpSpPr>
        <p:grpSpPr>
          <a:xfrm>
            <a:off x="8534400" y="3019761"/>
            <a:ext cx="1620241" cy="2187575"/>
            <a:chOff x="7596982" y="2070102"/>
            <a:chExt cx="1620241" cy="2187575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C1F8E990-5D25-A674-2535-80C51B8A9038}"/>
                </a:ext>
              </a:extLst>
            </p:cNvPr>
            <p:cNvSpPr/>
            <p:nvPr/>
          </p:nvSpPr>
          <p:spPr>
            <a:xfrm rot="5400000">
              <a:off x="7264003" y="2403081"/>
              <a:ext cx="2187575" cy="1521618"/>
            </a:xfrm>
            <a:prstGeom prst="trapezoid">
              <a:avLst>
                <a:gd name="adj" fmla="val 2356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1878B-9409-7D32-5C6B-3D9C6CB15CC3}"/>
                </a:ext>
              </a:extLst>
            </p:cNvPr>
            <p:cNvSpPr txBox="1"/>
            <p:nvPr/>
          </p:nvSpPr>
          <p:spPr>
            <a:xfrm>
              <a:off x="7695605" y="2521109"/>
              <a:ext cx="111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First Half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1925F-8FE8-C98C-E0B0-E965B8841DF0}"/>
                </a:ext>
              </a:extLst>
            </p:cNvPr>
            <p:cNvSpPr txBox="1"/>
            <p:nvPr/>
          </p:nvSpPr>
          <p:spPr>
            <a:xfrm>
              <a:off x="7695605" y="3326526"/>
              <a:ext cx="152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Second Half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DB59A-F546-D40D-D83D-CFA57FD3CDBB}"/>
              </a:ext>
            </a:extLst>
          </p:cNvPr>
          <p:cNvSpPr/>
          <p:nvPr/>
        </p:nvSpPr>
        <p:spPr>
          <a:xfrm>
            <a:off x="3143250" y="4026462"/>
            <a:ext cx="2603500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08CC5-85E4-B12B-5840-0A4BDF3A6724}"/>
              </a:ext>
            </a:extLst>
          </p:cNvPr>
          <p:cNvCxnSpPr>
            <a:cxnSpLocks/>
          </p:cNvCxnSpPr>
          <p:nvPr/>
        </p:nvCxnSpPr>
        <p:spPr>
          <a:xfrm>
            <a:off x="4451350" y="3281924"/>
            <a:ext cx="0" cy="744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D78AA-BA49-EBA6-F957-3A374A651E41}"/>
              </a:ext>
            </a:extLst>
          </p:cNvPr>
          <p:cNvSpPr txBox="1"/>
          <p:nvPr/>
        </p:nvSpPr>
        <p:spPr>
          <a:xfrm>
            <a:off x="838200" y="42862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Message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2D77A3-FF43-B9F2-164A-CFCAF10AF615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2590800" y="4470962"/>
            <a:ext cx="552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DF870C-ABA4-4EB7-85C3-C48A3A7050DD}"/>
              </a:ext>
            </a:extLst>
          </p:cNvPr>
          <p:cNvCxnSpPr>
            <a:stCxn id="14" idx="3"/>
          </p:cNvCxnSpPr>
          <p:nvPr/>
        </p:nvCxnSpPr>
        <p:spPr>
          <a:xfrm>
            <a:off x="5746750" y="4470962"/>
            <a:ext cx="2787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E7E33-382F-B38F-12EC-CCA4DCF05C60}"/>
              </a:ext>
            </a:extLst>
          </p:cNvPr>
          <p:cNvSpPr txBox="1"/>
          <p:nvPr/>
        </p:nvSpPr>
        <p:spPr>
          <a:xfrm>
            <a:off x="6134389" y="4101630"/>
            <a:ext cx="201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Modulated Bit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E75CC4-1BE3-925B-72BF-6C0838D7E090}"/>
              </a:ext>
            </a:extLst>
          </p:cNvPr>
          <p:cNvSpPr txBox="1"/>
          <p:nvPr/>
        </p:nvSpPr>
        <p:spPr>
          <a:xfrm>
            <a:off x="6134389" y="2208195"/>
            <a:ext cx="147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Chaos Bit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C55E15-5DDA-7E0D-D28E-BD22BE606A8E}"/>
              </a:ext>
            </a:extLst>
          </p:cNvPr>
          <p:cNvCxnSpPr>
            <a:stCxn id="24" idx="2"/>
          </p:cNvCxnSpPr>
          <p:nvPr/>
        </p:nvCxnSpPr>
        <p:spPr>
          <a:xfrm rot="16200000" flipH="1">
            <a:off x="7165820" y="2283458"/>
            <a:ext cx="1074511" cy="1662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EDBA84-2CF0-D828-0C58-83D3ECD4E6C3}"/>
              </a:ext>
            </a:extLst>
          </p:cNvPr>
          <p:cNvCxnSpPr>
            <a:stCxn id="9" idx="0"/>
          </p:cNvCxnSpPr>
          <p:nvPr/>
        </p:nvCxnSpPr>
        <p:spPr>
          <a:xfrm flipV="1">
            <a:off x="10056018" y="4101630"/>
            <a:ext cx="753496" cy="11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8DC713-3CF1-711E-E875-5060BE727A16}"/>
              </a:ext>
            </a:extLst>
          </p:cNvPr>
          <p:cNvSpPr txBox="1"/>
          <p:nvPr/>
        </p:nvSpPr>
        <p:spPr>
          <a:xfrm>
            <a:off x="10199021" y="3708572"/>
            <a:ext cx="6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3EB00A-6D99-30EC-B11D-E68BF22C8136}"/>
              </a:ext>
            </a:extLst>
          </p:cNvPr>
          <p:cNvSpPr txBox="1"/>
          <p:nvPr/>
        </p:nvSpPr>
        <p:spPr>
          <a:xfrm>
            <a:off x="838200" y="2558699"/>
            <a:ext cx="4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2749C6-DA04-B639-A38F-271D3FCACB01}"/>
              </a:ext>
            </a:extLst>
          </p:cNvPr>
          <p:cNvCxnSpPr>
            <a:stCxn id="31" idx="3"/>
            <a:endCxn id="7" idx="1"/>
          </p:cNvCxnSpPr>
          <p:nvPr/>
        </p:nvCxnSpPr>
        <p:spPr>
          <a:xfrm>
            <a:off x="1318151" y="2743365"/>
            <a:ext cx="8598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522E9C-1215-B194-0801-530A9F1CCFDA}"/>
              </a:ext>
            </a:extLst>
          </p:cNvPr>
          <p:cNvSpPr txBox="1"/>
          <p:nvPr/>
        </p:nvSpPr>
        <p:spPr>
          <a:xfrm>
            <a:off x="6134390" y="5472899"/>
            <a:ext cx="159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Frame Half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1AA5BCD-E45D-0B42-CDCF-902E59C65953}"/>
              </a:ext>
            </a:extLst>
          </p:cNvPr>
          <p:cNvCxnSpPr>
            <a:stCxn id="34" idx="3"/>
            <a:endCxn id="9" idx="3"/>
          </p:cNvCxnSpPr>
          <p:nvPr/>
        </p:nvCxnSpPr>
        <p:spPr>
          <a:xfrm flipV="1">
            <a:off x="7728858" y="5028060"/>
            <a:ext cx="1566351" cy="6295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DE42BF-C238-733B-4A73-7D8C569C3A84}"/>
              </a:ext>
            </a:extLst>
          </p:cNvPr>
          <p:cNvSpPr txBox="1"/>
          <p:nvPr/>
        </p:nvSpPr>
        <p:spPr>
          <a:xfrm>
            <a:off x="1933575" y="3443693"/>
            <a:ext cx="26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Delayed Chaos Bit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1E76A2-6D37-E63A-72A0-B6F417A98DAE}"/>
              </a:ext>
            </a:extLst>
          </p:cNvPr>
          <p:cNvCxnSpPr>
            <a:cxnSpLocks/>
          </p:cNvCxnSpPr>
          <p:nvPr/>
        </p:nvCxnSpPr>
        <p:spPr>
          <a:xfrm flipH="1">
            <a:off x="5746750" y="3029115"/>
            <a:ext cx="1125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2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DA5D-0AAA-AE5C-C233-ECF1E91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16D8-1951-2E42-12D6-73D0CB1E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module generates the required chaos bits for modulation.</a:t>
            </a:r>
          </a:p>
          <a:p>
            <a:r>
              <a:rPr lang="en-US" dirty="0"/>
              <a:t>It consists of three main parts:</a:t>
            </a:r>
          </a:p>
          <a:p>
            <a:pPr lvl="1"/>
            <a:r>
              <a:rPr lang="en-US" dirty="0"/>
              <a:t>16-bit chaotic sequence generator.</a:t>
            </a:r>
          </a:p>
          <a:p>
            <a:pPr lvl="1"/>
            <a:r>
              <a:rPr lang="en-US" dirty="0"/>
              <a:t>16-bit to 256-bit chaos expander.</a:t>
            </a:r>
          </a:p>
          <a:p>
            <a:pPr lvl="1"/>
            <a:r>
              <a:rPr lang="en-US" dirty="0"/>
              <a:t>Chaos PISO.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6CFD-8EF0-6D84-8983-36DA750C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3539-10E5-15C6-0761-C01FFA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98B4-2CA2-A961-47A0-FF4166C5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114B-D463-C2E0-4C81-21FFB61B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7142-D330-05FC-D31E-2A651ACF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0109-5483-1D2D-0725-E710EE1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685D-1295-8D58-AD6D-A26DC4A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C078-7DBA-2A57-AD3A-41F5BAC6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670-6E4D-07EC-9EAC-3D13308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3A4F-A931-D247-C805-AA27770C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DCSK.</a:t>
            </a:r>
          </a:p>
          <a:p>
            <a:r>
              <a:rPr lang="en-US" dirty="0"/>
              <a:t>Proposed Architecture.</a:t>
            </a:r>
          </a:p>
          <a:p>
            <a:r>
              <a:rPr lang="en-US" dirty="0"/>
              <a:t>Testing Environment.</a:t>
            </a:r>
          </a:p>
          <a:p>
            <a:r>
              <a:rPr lang="en-US" dirty="0"/>
              <a:t>Synthesis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B8A1-0929-AF33-9F1A-1A4A0EBA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9E43-8EAE-4F3A-ADAD-796D99B655D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B574-EB45-8734-8867-A6F566D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36982-A69C-791A-F60F-1704AC7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81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804-0DD0-252C-B03A-53FA92A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BA39-0DC7-D64C-3AAB-4C0A8D6D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SF32 message, we need 32 chips for each bit.</a:t>
            </a:r>
          </a:p>
          <a:p>
            <a:pPr lvl="1"/>
            <a:r>
              <a:rPr lang="en-US" dirty="0"/>
              <a:t>A total of 1 Kbit.</a:t>
            </a:r>
          </a:p>
          <a:p>
            <a:pPr lvl="1"/>
            <a:r>
              <a:rPr lang="en-US" dirty="0"/>
              <a:t>Half of which are chaos bits.</a:t>
            </a:r>
          </a:p>
          <a:p>
            <a:r>
              <a:rPr lang="en-US" dirty="0"/>
              <a:t>Using the sequence generator to generate the whole 512 bits is not area or power efficient.</a:t>
            </a:r>
          </a:p>
          <a:p>
            <a:r>
              <a:rPr lang="en-US" dirty="0"/>
              <a:t>Solution, generate 16 bits of chaos, then expand them into 256 bits.</a:t>
            </a:r>
          </a:p>
          <a:p>
            <a:pPr lvl="1"/>
            <a:r>
              <a:rPr lang="en-US" dirty="0"/>
              <a:t>We propose a simple algorithm that uses only multiplexers and inverters.</a:t>
            </a:r>
          </a:p>
          <a:p>
            <a:pPr lvl="1"/>
            <a:r>
              <a:rPr lang="en-US" dirty="0"/>
              <a:t>More performance-friendly than generating 256 bits of chaos.</a:t>
            </a:r>
          </a:p>
          <a:p>
            <a:pPr lvl="1"/>
            <a:r>
              <a:rPr lang="en-US" dirty="0"/>
              <a:t>Saves power (generate chaos bits less frequently).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101D-E91D-4999-CDB1-4709261E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30C3-04CB-CE03-F22C-60A8DDDF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AD07-4744-81B6-D179-88B3E8D7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8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49DA-78EB-5D86-555D-817D412F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74C-7751-77C3-3E65-7332C132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inspired by the DCSK, with an added shuffling stage.</a:t>
            </a:r>
          </a:p>
          <a:p>
            <a:r>
              <a:rPr lang="en-US" dirty="0"/>
              <a:t>For each bit of the input chaos sequence: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“1” </a:t>
            </a:r>
            <a:r>
              <a:rPr lang="en-US" dirty="0"/>
              <a:t>copy the chaotic sequence unchanged.</a:t>
            </a:r>
          </a:p>
          <a:p>
            <a:pPr lvl="1"/>
            <a:r>
              <a:rPr lang="en-US" dirty="0"/>
              <a:t>If the bit is </a:t>
            </a:r>
            <a:r>
              <a:rPr lang="en-US" i="1" dirty="0"/>
              <a:t>“0” </a:t>
            </a:r>
            <a:r>
              <a:rPr lang="en-US" dirty="0"/>
              <a:t>copy the one’s complement of the chaotic sequence.</a:t>
            </a:r>
          </a:p>
          <a:p>
            <a:r>
              <a:rPr lang="en-US" dirty="0"/>
              <a:t>To remove correlation between the expanded bits and the input sequence:</a:t>
            </a:r>
          </a:p>
          <a:p>
            <a:pPr lvl="1"/>
            <a:r>
              <a:rPr lang="en-US" dirty="0"/>
              <a:t>We shuffle the output wires of the module.</a:t>
            </a:r>
          </a:p>
          <a:p>
            <a:pPr lvl="1"/>
            <a:r>
              <a:rPr lang="en-US" dirty="0"/>
              <a:t>256 random number were generated using </a:t>
            </a:r>
            <a:r>
              <a:rPr lang="en-US" i="1" dirty="0"/>
              <a:t>randperm</a:t>
            </a:r>
            <a:r>
              <a:rPr lang="en-US" dirty="0"/>
              <a:t> from MATLAB.</a:t>
            </a:r>
          </a:p>
          <a:p>
            <a:pPr lvl="1"/>
            <a:r>
              <a:rPr lang="en-US" dirty="0"/>
              <a:t>Reorder the expanded bits based on the random MATLAB-obtained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419F-1D6B-793D-9D0E-4896FCF7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849B-A636-C99B-D815-37E19DD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3DCB-E7AE-1E67-F0AB-730238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8D17-FBF2-C70D-CAEF-5D65FF65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Chaos Expander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1C59-7B76-098E-65EB-499E87D6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make sure the expanded sequence is still chaotic.</a:t>
            </a:r>
          </a:p>
          <a:p>
            <a:r>
              <a:rPr lang="en-US" dirty="0"/>
              <a:t>Run the 0-1 Test.</a:t>
            </a:r>
          </a:p>
          <a:p>
            <a:pPr lvl="1"/>
            <a:r>
              <a:rPr lang="en-US" dirty="0"/>
              <a:t>This test takes a bit sequence as input, then performs mathematic operations, and outputs a value.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Values close to zero are not chaotic.</a:t>
            </a:r>
          </a:p>
          <a:p>
            <a:pPr lvl="2"/>
            <a:r>
              <a:rPr lang="en-US" dirty="0"/>
              <a:t>Values close to one however, 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E311-7F25-AA60-223E-36531760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932E-01CC-3F9D-476A-98AE36B6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CCC7-07A6-7F24-7C17-5BEAEB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5565F-2AFB-D7CD-690A-01666A05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48" y="3553792"/>
            <a:ext cx="4836304" cy="18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D17-A5AA-AE6E-BD8E-F17AA3E3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Demodulator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9644-BF64-C403-7625-DD092FC5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AA2B-9652-1DEC-020B-2C52D27B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D70-67FD-815F-FD0F-99DCA59C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1360-ABCD-C6D0-08FC-C4B6954D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7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99D-71C7-5673-195C-29BB78C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8B7-2DF9-3784-E504-5C04C74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to End testing.</a:t>
            </a:r>
          </a:p>
          <a:p>
            <a:r>
              <a:rPr lang="en-US" dirty="0"/>
              <a:t>Parametrized testbench.</a:t>
            </a:r>
          </a:p>
          <a:p>
            <a:r>
              <a:rPr lang="en-US" dirty="0"/>
              <a:t>Self-checking.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3801-5F5F-38F4-4AEF-D50B8413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374D-F704-7761-06F4-B07AE86F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D00-52F5-C5FD-6DF7-E78C8462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D10C7-A8BA-0BF3-B9AC-7F8A564E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75" y="2887839"/>
            <a:ext cx="80105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5278-1F91-4215-6D94-BDC2BD06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D29F-4201-D327-D92D-468332CB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workings of the test environment can be summarized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a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Randomize spreading factor.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Push the message to the </a:t>
            </a:r>
            <a:r>
              <a:rPr lang="en-US" b="1" dirty="0"/>
              <a:t>TX queue</a:t>
            </a:r>
            <a:r>
              <a:rPr lang="en-US" dirty="0"/>
              <a:t>. Drive the TX module to send the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Iterate over the last three steps for a random amount.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a random amount of clock cycles.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Monitor the 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Valid_Data</a:t>
            </a:r>
            <a:r>
              <a:rPr lang="en-US" dirty="0"/>
              <a:t> output. On rising edge, pop the </a:t>
            </a:r>
            <a:r>
              <a:rPr lang="en-US" b="1" dirty="0"/>
              <a:t>TX queue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compare the popped word with the demodulated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match means that the system is operational.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FF11-045D-6200-056C-47AB5740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2447-86D8-4CAD-2443-04ABC76F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5A74-5722-6FCE-52FA-4D65851B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BF2-760E-ACFF-9D47-8CD55864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7EBF-3EAA-5C86-41DB-7CFE928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FAACC-EAAF-BE85-558B-4FEE4B57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872F-CC2D-F7AC-347A-2DE84688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EE1872-21CF-20A2-A289-D5013BD1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89" y="1893204"/>
            <a:ext cx="6030222" cy="38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8F03-EFE0-7852-87B9-D142A140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F172-AA86-F5C1-236E-40355D54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What is Chaos 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Differential Chaos Shift-Keying.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5759-D971-9EE4-5A80-7C41502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BF5E-D4E2-7233-F9C1-6262E7F1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1553-7A1D-26C4-3BCB-A12B9435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35D-8807-EE2F-0B7B-BAE77670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Chaos?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Cambridge: </a:t>
                </a:r>
                <a:r>
                  <a:rPr lang="en-US" i="1" dirty="0"/>
                  <a:t>“A state of total confusion with no order.”</a:t>
                </a:r>
              </a:p>
              <a:p>
                <a:r>
                  <a:rPr lang="en-US" dirty="0"/>
                  <a:t>A system where a small difference in initial conditions yields widely diverging outcomes.</a:t>
                </a:r>
              </a:p>
              <a:p>
                <a:r>
                  <a:rPr lang="en-US" dirty="0"/>
                  <a:t>Example: Logistic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A6DC33-3147-C0C8-6600-98FD95FE1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1AA2-F06F-1014-0AB8-D06F72B2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223D-1650-0C47-EE2C-5DAC809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D2F5-5AAF-BE59-B510-8E16355D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9A30-A1A3-D516-A6E5-BF9442E0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Logistic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7B24-83A3-7042-64B9-86E46B6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F715-F0FB-CD9A-E006-BB78659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74BB-B211-6043-8CC9-C58FBD14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30009-FCE1-EF10-254C-D0910AC3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2156457"/>
            <a:ext cx="5768840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54A1-72E5-C985-C2E9-3E20E4E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AE60-C35C-DA09-7735-1821C8C9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2035"/>
          </a:xfrm>
        </p:spPr>
        <p:txBody>
          <a:bodyPr/>
          <a:lstStyle/>
          <a:p>
            <a:r>
              <a:rPr lang="en-US" dirty="0"/>
              <a:t>Differential Chaos Shift-Keying.</a:t>
            </a:r>
          </a:p>
          <a:p>
            <a:pPr lvl="1"/>
            <a:r>
              <a:rPr lang="en-US" dirty="0"/>
              <a:t>An innovative modulation scheme.</a:t>
            </a:r>
          </a:p>
          <a:p>
            <a:r>
              <a:rPr lang="en-US" dirty="0"/>
              <a:t>One bit of the message is spread across several bits.</a:t>
            </a:r>
          </a:p>
          <a:p>
            <a:pPr lvl="1"/>
            <a:r>
              <a:rPr lang="en-US" dirty="0"/>
              <a:t>Less susceptible to multi-path fading.</a:t>
            </a:r>
          </a:p>
          <a:p>
            <a:pPr lvl="1"/>
            <a:r>
              <a:rPr lang="en-US" dirty="0"/>
              <a:t>An extra layer of security.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6C5E-1A47-D693-EDEA-E7C00F63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C1A1-4604-248D-256A-DB734771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D831-6C70-9D97-AF38-10799B53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1D31D1-6346-E98F-A08F-BB98D842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3494"/>
              </p:ext>
            </p:extLst>
          </p:nvPr>
        </p:nvGraphicFramePr>
        <p:xfrm>
          <a:off x="1427985" y="4137660"/>
          <a:ext cx="9336027" cy="124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740542044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1264242288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590795547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252642410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3724208809"/>
                    </a:ext>
                  </a:extLst>
                </a:gridCol>
                <a:gridCol w="1902016">
                  <a:extLst>
                    <a:ext uri="{9D8B030D-6E8A-4147-A177-3AD203B41FA5}">
                      <a16:colId xmlns:a16="http://schemas.microsoft.com/office/drawing/2014/main" val="3209889628"/>
                    </a:ext>
                  </a:extLst>
                </a:gridCol>
              </a:tblGrid>
              <a:tr h="621787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Frame 3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66837"/>
                  </a:ext>
                </a:extLst>
              </a:tr>
              <a:tr h="62178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Chaos Bits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Modulated Chaos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Chaos Bits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Modulated Chaos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557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E83DEE-5C12-01B6-66B5-060AF91DCDA2}"/>
              </a:ext>
            </a:extLst>
          </p:cNvPr>
          <p:cNvSpPr txBox="1"/>
          <p:nvPr/>
        </p:nvSpPr>
        <p:spPr>
          <a:xfrm>
            <a:off x="245364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5BA11-892A-8B83-6A6F-BC6F40285551}"/>
              </a:ext>
            </a:extLst>
          </p:cNvPr>
          <p:cNvSpPr txBox="1"/>
          <p:nvPr/>
        </p:nvSpPr>
        <p:spPr>
          <a:xfrm>
            <a:off x="5551935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6C91D-E99E-3D20-3AA5-9EBD17AADEB4}"/>
              </a:ext>
            </a:extLst>
          </p:cNvPr>
          <p:cNvSpPr txBox="1"/>
          <p:nvPr/>
        </p:nvSpPr>
        <p:spPr>
          <a:xfrm>
            <a:off x="8650230" y="5845757"/>
            <a:ext cx="84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Bit 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9306DC-A387-15B1-CA6A-AFBC9058C96F}"/>
              </a:ext>
            </a:extLst>
          </p:cNvPr>
          <p:cNvSpPr/>
          <p:nvPr/>
        </p:nvSpPr>
        <p:spPr>
          <a:xfrm rot="5400000">
            <a:off x="2730017" y="4092547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A77B03-ECB5-16AE-B840-0C3F6FC3E703}"/>
              </a:ext>
            </a:extLst>
          </p:cNvPr>
          <p:cNvSpPr/>
          <p:nvPr/>
        </p:nvSpPr>
        <p:spPr>
          <a:xfrm rot="5400000">
            <a:off x="5848883" y="4079203"/>
            <a:ext cx="494231" cy="3098294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B7359A9-1515-ADC7-4F7D-21138CDA2717}"/>
              </a:ext>
            </a:extLst>
          </p:cNvPr>
          <p:cNvSpPr/>
          <p:nvPr/>
        </p:nvSpPr>
        <p:spPr>
          <a:xfrm rot="5400000">
            <a:off x="8949509" y="4097446"/>
            <a:ext cx="494231" cy="3061812"/>
          </a:xfrm>
          <a:prstGeom prst="rightBrace">
            <a:avLst>
              <a:gd name="adj1" fmla="val 95059"/>
              <a:gd name="adj2" fmla="val 5275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2501-51BB-8C31-586A-759EAA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Chaos Shift-Keying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𝑇𝑟𝑎𝑛𝑠𝑚𝑖𝑡𝑡𝑒𝑑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1&lt;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𝐶h𝑖𝑝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𝑆𝑝𝑟𝑒𝑎𝑑𝑖𝑛𝑔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𝑓𝑟𝑎𝑚𝑒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F0FF-5D7B-80E5-DB9D-626D4A138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ED12-6AE2-962D-C67E-19F82A80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A20E-D149-D6FA-C63F-E0BE67B1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1449B-A23E-50CC-C479-CFC1F7F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800-63B8-A5D6-9D6C-F60B2716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FECF0-8432-0AB5-DA9D-BDBA86747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17EC-7B99-64BB-AD3A-E0960A95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917A-DA63-492C-ADDF-E59C661E1B0B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4F63-CCE1-429C-6BBE-B0535A96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332F-9472-5557-FCCC-8AE88B4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B4DFBF-D85A-1C60-6085-BC9A5D48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521"/>
            <a:ext cx="10515600" cy="2811996"/>
          </a:xfrm>
        </p:spPr>
      </p:pic>
      <p:pic>
        <p:nvPicPr>
          <p:cNvPr id="22" name="Content Placeholder 11">
            <a:extLst>
              <a:ext uri="{FF2B5EF4-FFF2-40B4-BE49-F238E27FC236}">
                <a16:creationId xmlns:a16="http://schemas.microsoft.com/office/drawing/2014/main" id="{8441CB13-15DC-F414-ABAC-7F8981B64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0"/>
          <a:stretch/>
        </p:blipFill>
        <p:spPr>
          <a:xfrm>
            <a:off x="8067674" y="2617521"/>
            <a:ext cx="32861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F3611-357B-B761-F57F-CAAFA16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313FE-F56A-028F-9BFB-6670BE26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9BD-CB2C-43CC-9806-AEC24876569E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E54-CC23-15AA-5CE3-6DB482E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Omar Amer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AF6A-3F53-8FA0-743D-5312AF80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8D961-7C42-4AF1-A1CA-E4683A0210D6}" type="slidenum">
              <a:rPr lang="en-US" smtClean="0"/>
              <a:t>9</a:t>
            </a:fld>
            <a:endParaRPr lang="en-US" dirty="0"/>
          </a:p>
        </p:txBody>
      </p:sp>
      <p:pic>
        <p:nvPicPr>
          <p:cNvPr id="20" name="Content Placeholder 11">
            <a:extLst>
              <a:ext uri="{FF2B5EF4-FFF2-40B4-BE49-F238E27FC236}">
                <a16:creationId xmlns:a16="http://schemas.microsoft.com/office/drawing/2014/main" id="{0D6EB13B-5403-61BC-7DFB-05B601E6F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r="31432"/>
          <a:stretch/>
        </p:blipFill>
        <p:spPr>
          <a:xfrm>
            <a:off x="5305424" y="2617521"/>
            <a:ext cx="2743201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1" name="Content Placeholder 11">
            <a:extLst>
              <a:ext uri="{FF2B5EF4-FFF2-40B4-BE49-F238E27FC236}">
                <a16:creationId xmlns:a16="http://schemas.microsoft.com/office/drawing/2014/main" id="{E7149F50-F713-4890-4A96-7E94BA9F0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54"/>
          <a:stretch/>
        </p:blipFill>
        <p:spPr>
          <a:xfrm>
            <a:off x="838200" y="2617521"/>
            <a:ext cx="4200525" cy="281199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51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2.96296E-6 L 4.375E-6 -2.96296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1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382</TotalTime>
  <Words>1105</Words>
  <Application>Microsoft Office PowerPoint</Application>
  <PresentationFormat>Widescreen</PresentationFormat>
  <Paragraphs>229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JetBrains Mono</vt:lpstr>
      <vt:lpstr>JetBrains Mono</vt:lpstr>
      <vt:lpstr>Office Theme</vt:lpstr>
      <vt:lpstr>Design and Implementation of the DCSK MODEM on the Cyclone V FPGA</vt:lpstr>
      <vt:lpstr>Agenda</vt:lpstr>
      <vt:lpstr>Introduction</vt:lpstr>
      <vt:lpstr>What is Chaos?</vt:lpstr>
      <vt:lpstr>Example: Logistic Map</vt:lpstr>
      <vt:lpstr>Differential Chaos Shift-Keying</vt:lpstr>
      <vt:lpstr>Differential Chaos Shift-Keying</vt:lpstr>
      <vt:lpstr>Proposed Architecture</vt:lpstr>
      <vt:lpstr>TX Architecture</vt:lpstr>
      <vt:lpstr>Features</vt:lpstr>
      <vt:lpstr>Chip/Bit Counter</vt:lpstr>
      <vt:lpstr>Chip/Bit Counter</vt:lpstr>
      <vt:lpstr>Chip/Bit Counter</vt:lpstr>
      <vt:lpstr>Message Buffer</vt:lpstr>
      <vt:lpstr>Modulator</vt:lpstr>
      <vt:lpstr>Modulator</vt:lpstr>
      <vt:lpstr>Modulator</vt:lpstr>
      <vt:lpstr>Chaos Generator</vt:lpstr>
      <vt:lpstr>Sequence Generator</vt:lpstr>
      <vt:lpstr>Chaos Expander</vt:lpstr>
      <vt:lpstr>Chaos Expander</vt:lpstr>
      <vt:lpstr>Chaos Expander</vt:lpstr>
      <vt:lpstr>Demodulator</vt:lpstr>
      <vt:lpstr>Testing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the DCSK MODEM on the Cyclone V FPGA</dc:title>
  <dc:creator>Omar Amer</dc:creator>
  <cp:lastModifiedBy>Omar Amer</cp:lastModifiedBy>
  <cp:revision>85</cp:revision>
  <dcterms:created xsi:type="dcterms:W3CDTF">2023-12-13T16:20:36Z</dcterms:created>
  <dcterms:modified xsi:type="dcterms:W3CDTF">2023-12-13T22:43:55Z</dcterms:modified>
</cp:coreProperties>
</file>