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2" r:id="rId1"/>
  </p:sldMasterIdLst>
  <p:notesMasterIdLst>
    <p:notesMasterId r:id="rId92"/>
  </p:notesMasterIdLst>
  <p:sldIdLst>
    <p:sldId id="256" r:id="rId2"/>
    <p:sldId id="257" r:id="rId3"/>
    <p:sldId id="258" r:id="rId4"/>
    <p:sldId id="260" r:id="rId5"/>
    <p:sldId id="262" r:id="rId6"/>
    <p:sldId id="263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1" r:id="rId15"/>
    <p:sldId id="259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332" r:id="rId26"/>
    <p:sldId id="273" r:id="rId27"/>
    <p:sldId id="349" r:id="rId28"/>
    <p:sldId id="274" r:id="rId29"/>
    <p:sldId id="275" r:id="rId30"/>
    <p:sldId id="276" r:id="rId31"/>
    <p:sldId id="277" r:id="rId32"/>
    <p:sldId id="278" r:id="rId33"/>
    <p:sldId id="279" r:id="rId34"/>
    <p:sldId id="293" r:id="rId35"/>
    <p:sldId id="333" r:id="rId36"/>
    <p:sldId id="334" r:id="rId37"/>
    <p:sldId id="335" r:id="rId38"/>
    <p:sldId id="280" r:id="rId39"/>
    <p:sldId id="281" r:id="rId40"/>
    <p:sldId id="336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337" r:id="rId49"/>
    <p:sldId id="289" r:id="rId50"/>
    <p:sldId id="317" r:id="rId51"/>
    <p:sldId id="290" r:id="rId52"/>
    <p:sldId id="291" r:id="rId53"/>
    <p:sldId id="292" r:id="rId54"/>
    <p:sldId id="294" r:id="rId55"/>
    <p:sldId id="295" r:id="rId56"/>
    <p:sldId id="296" r:id="rId57"/>
    <p:sldId id="297" r:id="rId58"/>
    <p:sldId id="338" r:id="rId59"/>
    <p:sldId id="298" r:id="rId60"/>
    <p:sldId id="299" r:id="rId61"/>
    <p:sldId id="300" r:id="rId62"/>
    <p:sldId id="301" r:id="rId63"/>
    <p:sldId id="302" r:id="rId64"/>
    <p:sldId id="303" r:id="rId65"/>
    <p:sldId id="304" r:id="rId66"/>
    <p:sldId id="305" r:id="rId67"/>
    <p:sldId id="306" r:id="rId68"/>
    <p:sldId id="307" r:id="rId69"/>
    <p:sldId id="308" r:id="rId70"/>
    <p:sldId id="309" r:id="rId71"/>
    <p:sldId id="310" r:id="rId72"/>
    <p:sldId id="311" r:id="rId73"/>
    <p:sldId id="312" r:id="rId74"/>
    <p:sldId id="339" r:id="rId75"/>
    <p:sldId id="313" r:id="rId76"/>
    <p:sldId id="314" r:id="rId77"/>
    <p:sldId id="315" r:id="rId78"/>
    <p:sldId id="318" r:id="rId79"/>
    <p:sldId id="319" r:id="rId80"/>
    <p:sldId id="320" r:id="rId81"/>
    <p:sldId id="321" r:id="rId82"/>
    <p:sldId id="322" r:id="rId83"/>
    <p:sldId id="323" r:id="rId84"/>
    <p:sldId id="324" r:id="rId85"/>
    <p:sldId id="325" r:id="rId86"/>
    <p:sldId id="326" r:id="rId87"/>
    <p:sldId id="327" r:id="rId88"/>
    <p:sldId id="329" r:id="rId89"/>
    <p:sldId id="330" r:id="rId90"/>
    <p:sldId id="328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50" autoAdjust="0"/>
  </p:normalViewPr>
  <p:slideViewPr>
    <p:cSldViewPr snapToGrid="0">
      <p:cViewPr varScale="1">
        <p:scale>
          <a:sx n="76" d="100"/>
          <a:sy n="76" d="100"/>
        </p:scale>
        <p:origin x="9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88E26-37A3-42C0-AE2C-AE0F038EF33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7CD8E-0800-4FA5-85CD-1E34FD345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8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7CD8E-0800-4FA5-85CD-1E34FD345D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6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7CD8E-0800-4FA5-85CD-1E34FD345D5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6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7CD8E-0800-4FA5-85CD-1E34FD345D5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70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7CD8E-0800-4FA5-85CD-1E34FD345D5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42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7CD8E-0800-4FA5-85CD-1E34FD345D5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88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7CD8E-0800-4FA5-85CD-1E34FD345D5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2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4A8A-3C48-DFD5-15D9-B5820E2FB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  <a:ln>
            <a:noFill/>
          </a:ln>
        </p:spPr>
        <p:txBody>
          <a:bodyPr anchor="b"/>
          <a:lstStyle>
            <a:lvl1pPr algn="ctr">
              <a:defRPr sz="60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AEACE-5447-C9AF-D7E2-3E622D27D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967AD-641B-7F57-2B04-121E906B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56EA20C-90A4-4520-9C6B-0F81BEF181DB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056C1-2854-4194-D6A5-0895DDAB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Omar T.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E0752-8D0B-769B-AE3C-A50E027A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0C2FFE-D28E-472B-9E3A-A6EA35CCD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23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5128-C4C7-90AB-70EF-3781DBC3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E66A1-46F8-0217-84F4-FCFA125C0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C0EB7-09EA-620B-96EB-B827ACCD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2DE5D04-B7A5-40B8-B64B-55E83B012FDB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70E5E-1E3E-71F9-A961-D3AA9F21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Omar T.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F9A1F-1D32-15E0-9D57-D64BD891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0C2FFE-D28E-472B-9E3A-A6EA35CCD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56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EFADD-4462-A78A-5E79-5CF0D4B69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4CE0E-3736-3760-8B4B-02080700E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F0E85-CAD2-B5F2-6703-79375667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61AA5B-A6F7-4F4D-8E47-174A0230165D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6673E-CD0E-3D74-A8CC-8C0FBD4F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Omar T.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489E8-C3B3-4A32-2857-46ABD8A9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0C2FFE-D28E-472B-9E3A-A6EA35CCD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80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33EB-D30B-F063-E355-A05271E6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53938-CFE3-7579-6060-0AF64EE4C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301CA-AE37-EA24-0771-EB842140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2F1C3D9-BEB5-4E36-9A10-54C2B20F4898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CCBFF-A083-7E7B-DDCC-714F129B0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Omar T.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B525D-C28A-C6F9-DD42-79D08EA1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0C2FFE-D28E-472B-9E3A-A6EA35CCD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05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9227-D60C-61BD-1721-62E0A2F8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 anchorCtr="0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F0B86-2C1C-12A1-3C80-D70BC757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B0C4F-F254-43A6-A033-4EC969BB18AD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02033-3DDF-1428-785A-3E043B6E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ctr" defTabSz="914400" rtl="0" eaLnBrk="1" latinLnBrk="0" hangingPunct="1"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Omar T.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71CF2-F1C2-4C3A-14BC-96C6625F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0C2FFE-D28E-472B-9E3A-A6EA35CCD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80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5F5A-5114-14A9-8A10-B707FDBD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35D98-7511-F183-0A6A-D8AFA9025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82DFE-19A1-64CE-119F-77D415A86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BFB67-5281-F3C5-1593-064589E2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A1880FF-B031-4CC4-85FE-31161E8AADD6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F8AA8-7EEE-14F9-AEE8-B25A22BF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Omar T. Amer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6207A-7495-5A74-6498-A5C1E258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0C2FFE-D28E-472B-9E3A-A6EA35CCD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2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81F6-285A-E0DE-65D0-2D7E0597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D215C-552F-081F-F180-FACD7BB68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E2539-B688-9CAD-E5A3-4C7F45B88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381A9-6D94-7D33-FAD7-E9E93C155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05B6A-3256-7C25-D1A9-354E15B14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2C61E-848D-B12C-BF38-4FCBB0C9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E17218-1CBD-495E-B068-25652D83B73A}" type="datetime1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6867A4-8F34-86A8-BE1C-4FA3E1D8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Omar T. Amer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5949D-983A-1E57-C492-056B45D7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0C2FFE-D28E-472B-9E3A-A6EA35CCD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71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DB0C-8C81-3B34-C0B3-18BF83F6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A4C42-900C-CC3B-712B-CC6D0F65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982C26-0F84-4AAA-96A9-3D0B543A9AA2}" type="datetime1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0E021-5D80-9B83-2CD3-4130A2ED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Omar T. Amer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BF9DB-00FB-F76E-C508-28D58E94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0C2FFE-D28E-472B-9E3A-A6EA35CCD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13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ADC16-E3D5-999C-8296-E07D0449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BC28F7-3514-46E1-B150-F4F60C3E633C}" type="datetime1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80664-B6AD-E51A-7C71-0B36D631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Omar T. Amer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04C6-3471-BA98-6594-9004636A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0C2FFE-D28E-472B-9E3A-A6EA35CCD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90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58BB-D135-DF39-935F-D9C0661AA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0ADF-4221-278D-4FFE-5E3BACC2D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D88FE-F16E-8EC5-5194-492272116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BF119-E0FC-88FF-84FD-0D481E9D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1399F49-3B28-43D8-BB4C-B97B43525C17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36277-3C16-4CCC-C2BB-B227E200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Omar T. Amer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5269E-8C0E-8B19-F9F7-C70192C2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0C2FFE-D28E-472B-9E3A-A6EA35CCD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34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D0FB-76FC-5DB1-EA6A-17C2AFE2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0CC75-722D-ABDA-829A-ED516FBA4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AA4D0-D19C-2736-A4BF-DD326F41E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C88DC-BEAC-175B-8709-A1E96416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42A590-F23F-4495-A41C-BA265F0C6DC9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0BD58-5D47-A609-CC8C-48C70706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Omar T. Amer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83DAC-673C-6BD9-C036-B4773317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0C2FFE-D28E-472B-9E3A-A6EA35CCD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48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FE913-E615-61F8-BCA7-46E31DAE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40DC5-FB46-AEBE-7F05-99518D497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CA527-0E39-8303-BBB6-40A9EBFF7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DB5CDDE-0D82-450D-A557-18B0FA91B934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CC6CC-9A6B-81F4-0CFD-5245A6135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Omar T.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6934B-36A8-62B2-B60A-09B93C37B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30C2FFE-D28E-472B-9E3A-A6EA35CCD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78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CE58-1E9E-EAAA-AE91-4036E6F71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4995"/>
            <a:ext cx="9144000" cy="2387600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Schematic to GDS</a:t>
            </a:r>
            <a:br>
              <a:rPr lang="en-US" b="1" dirty="0"/>
            </a:br>
            <a:r>
              <a:rPr lang="en-US" b="1" dirty="0"/>
              <a:t>SAR Digital Logic</a:t>
            </a:r>
            <a:br>
              <a:rPr lang="en-US" b="1" dirty="0"/>
            </a:br>
            <a:r>
              <a:rPr lang="en-US" b="1" dirty="0">
                <a:solidFill>
                  <a:schemeClr val="accent1"/>
                </a:solidFill>
              </a:rPr>
              <a:t>CND211 Final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0EC2BA-C1C6-45A4-C130-83CF43137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954" y="3429000"/>
            <a:ext cx="3574090" cy="9830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95347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20000">
        <p159:morph option="byObject"/>
      </p:transition>
    </mc:Choice>
    <mc:Fallback xmlns="">
      <p:transition spd="slow" advClick="0" advTm="2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EEEAC99-D29D-02A0-2BF9-C676FF35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Work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D65A5B1-AB3B-2BBA-D8A7-B7167F9EB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50273" y="-1785256"/>
            <a:ext cx="23229263" cy="104550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69071-9876-DC37-D58C-EC74BEF5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0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3000">
        <p159:morph option="byObject"/>
      </p:transition>
    </mc:Choice>
    <mc:Fallback xmlns="">
      <p:transition spd="slow" advTm="1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EEEAC99-D29D-02A0-2BF9-C676FF35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Work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D65A5B1-AB3B-2BBA-D8A7-B7167F9EB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8492" y="-1785256"/>
            <a:ext cx="23229263" cy="104550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F52B6-44BE-1146-397C-DF4520D7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09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000">
        <p159:morph option="byObject"/>
      </p:transition>
    </mc:Choice>
    <mc:Fallback xmlns="">
      <p:transition spd="slow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EEEAC99-D29D-02A0-2BF9-C676FF35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Work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D65A5B1-AB3B-2BBA-D8A7-B7167F9EB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84" y="-1785256"/>
            <a:ext cx="23229263" cy="104550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94F79-6F6B-613F-8AC1-543CABF5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73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3300">
        <p159:morph option="byObject"/>
      </p:transition>
    </mc:Choice>
    <mc:Fallback xmlns="">
      <p:transition spd="slow" advTm="133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EEEAC99-D29D-02A0-2BF9-C676FF35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Work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D65A5B1-AB3B-2BBA-D8A7-B7167F9EB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18632" y="-5921827"/>
            <a:ext cx="23229263" cy="104550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39EB7-F744-63FC-58FD-7C93D00B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29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6000">
        <p159:morph option="byObject"/>
      </p:transition>
    </mc:Choice>
    <mc:Fallback xmlns="">
      <p:transition spd="slow" advTm="6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AC99-D29D-02A0-2BF9-C676FF35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Work</a:t>
            </a:r>
          </a:p>
        </p:txBody>
      </p:sp>
      <p:sp>
        <p:nvSpPr>
          <p:cNvPr id="4" name="!!q">
            <a:extLst>
              <a:ext uri="{FF2B5EF4-FFF2-40B4-BE49-F238E27FC236}">
                <a16:creationId xmlns:a16="http://schemas.microsoft.com/office/drawing/2014/main" id="{33F87608-DC13-C318-59B7-4508D343DA26}"/>
              </a:ext>
            </a:extLst>
          </p:cNvPr>
          <p:cNvSpPr/>
          <p:nvPr/>
        </p:nvSpPr>
        <p:spPr>
          <a:xfrm>
            <a:off x="990600" y="1694679"/>
            <a:ext cx="2448232" cy="11897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Understanding The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607EBA-8EA1-A301-EA8F-6ADB07D20A87}"/>
              </a:ext>
            </a:extLst>
          </p:cNvPr>
          <p:cNvSpPr/>
          <p:nvPr/>
        </p:nvSpPr>
        <p:spPr>
          <a:xfrm>
            <a:off x="4871884" y="1694679"/>
            <a:ext cx="2448232" cy="11897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Writing the RTL in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SystemVerilog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008CD-D059-2C70-DDB0-518EB6428683}"/>
              </a:ext>
            </a:extLst>
          </p:cNvPr>
          <p:cNvSpPr/>
          <p:nvPr/>
        </p:nvSpPr>
        <p:spPr>
          <a:xfrm>
            <a:off x="8753168" y="1694679"/>
            <a:ext cx="2448232" cy="11897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Making a </a:t>
            </a:r>
            <a:r>
              <a:rPr lang="en-US" b="1" dirty="0">
                <a:solidFill>
                  <a:schemeClr val="accent1"/>
                </a:solidFill>
              </a:rPr>
              <a:t>class-based</a:t>
            </a:r>
            <a:r>
              <a:rPr lang="en-US" b="1" dirty="0"/>
              <a:t> testing environment.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41447-D9AF-EDED-67AE-305875673234}"/>
              </a:ext>
            </a:extLst>
          </p:cNvPr>
          <p:cNvSpPr/>
          <p:nvPr/>
        </p:nvSpPr>
        <p:spPr>
          <a:xfrm>
            <a:off x="4871884" y="3374927"/>
            <a:ext cx="2448232" cy="11897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Synthesis using </a:t>
            </a:r>
            <a:r>
              <a:rPr lang="en-US" b="1" dirty="0">
                <a:solidFill>
                  <a:schemeClr val="accent1"/>
                </a:solidFill>
              </a:rPr>
              <a:t>Design Compiler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98CAB7-33D6-6C3D-F016-AB0A79BC73F0}"/>
              </a:ext>
            </a:extLst>
          </p:cNvPr>
          <p:cNvSpPr/>
          <p:nvPr/>
        </p:nvSpPr>
        <p:spPr>
          <a:xfrm>
            <a:off x="8753168" y="3374927"/>
            <a:ext cx="2448232" cy="11897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Linting using </a:t>
            </a:r>
            <a:r>
              <a:rPr lang="en-US" b="1" dirty="0">
                <a:solidFill>
                  <a:srgbClr val="FFC000"/>
                </a:solidFill>
              </a:rPr>
              <a:t>SpyGlass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F51AC8-3942-5C41-9E20-D5CDAFA60B1F}"/>
              </a:ext>
            </a:extLst>
          </p:cNvPr>
          <p:cNvSpPr/>
          <p:nvPr/>
        </p:nvSpPr>
        <p:spPr>
          <a:xfrm>
            <a:off x="990600" y="3374927"/>
            <a:ext cx="2448232" cy="11897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Formal Verification using </a:t>
            </a:r>
            <a:r>
              <a:rPr lang="en-US" b="1" dirty="0">
                <a:solidFill>
                  <a:srgbClr val="FFC000"/>
                </a:solidFill>
              </a:rPr>
              <a:t>Formality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94CF99-4CD1-D521-85BD-7AEDE07AC498}"/>
              </a:ext>
            </a:extLst>
          </p:cNvPr>
          <p:cNvSpPr/>
          <p:nvPr/>
        </p:nvSpPr>
        <p:spPr>
          <a:xfrm>
            <a:off x="4871884" y="5070986"/>
            <a:ext cx="2448232" cy="11897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ASIC Flow using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IC Compiler II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FE074C-D309-94F4-D1E8-C3CA5939101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38832" y="2289531"/>
            <a:ext cx="143305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095DFF-137F-A76E-B4A6-AC1E5CBFB62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320116" y="2289531"/>
            <a:ext cx="143305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5BF59A-8AFC-4C18-9493-18423CA6A38E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9977284" y="2884382"/>
            <a:ext cx="0" cy="4905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6EA090-ED29-2055-5CB2-0DF803C70E5C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7320116" y="3969779"/>
            <a:ext cx="143305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6D2072-9946-7841-5116-0965AF80803A}"/>
              </a:ext>
            </a:extLst>
          </p:cNvPr>
          <p:cNvCxnSpPr>
            <a:stCxn id="7" idx="1"/>
            <a:endCxn id="9" idx="3"/>
          </p:cNvCxnSpPr>
          <p:nvPr/>
        </p:nvCxnSpPr>
        <p:spPr>
          <a:xfrm flipH="1">
            <a:off x="3438832" y="3969779"/>
            <a:ext cx="143305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8DFA14D-B5ED-71FA-DEEF-F0EDB46437A9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2992696" y="3786650"/>
            <a:ext cx="1101208" cy="2657168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63FCF13-7AFD-779E-0E01-FC67CEFE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64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00">
        <p159:morph option="byObject"/>
      </p:transition>
    </mc:Choice>
    <mc:Fallback xmlns="">
      <p:transition spd="slow" advTm="5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AC99-D29D-02A0-2BF9-C676FF35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607EBA-8EA1-A301-EA8F-6ADB07D20A87}"/>
              </a:ext>
            </a:extLst>
          </p:cNvPr>
          <p:cNvSpPr/>
          <p:nvPr/>
        </p:nvSpPr>
        <p:spPr>
          <a:xfrm>
            <a:off x="4871884" y="1694679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Writing the RTL in</a:t>
            </a:r>
          </a:p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SystemVerilog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008CD-D059-2C70-DDB0-518EB6428683}"/>
              </a:ext>
            </a:extLst>
          </p:cNvPr>
          <p:cNvSpPr/>
          <p:nvPr/>
        </p:nvSpPr>
        <p:spPr>
          <a:xfrm>
            <a:off x="8753168" y="1694679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Making a class-based testing environment.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41447-D9AF-EDED-67AE-305875673234}"/>
              </a:ext>
            </a:extLst>
          </p:cNvPr>
          <p:cNvSpPr/>
          <p:nvPr/>
        </p:nvSpPr>
        <p:spPr>
          <a:xfrm>
            <a:off x="4871884" y="3374927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Synthesis using Design Compiler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98CAB7-33D6-6C3D-F016-AB0A79BC73F0}"/>
              </a:ext>
            </a:extLst>
          </p:cNvPr>
          <p:cNvSpPr/>
          <p:nvPr/>
        </p:nvSpPr>
        <p:spPr>
          <a:xfrm>
            <a:off x="8753168" y="3374927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Linting using SpyGlass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F51AC8-3942-5C41-9E20-D5CDAFA60B1F}"/>
              </a:ext>
            </a:extLst>
          </p:cNvPr>
          <p:cNvSpPr/>
          <p:nvPr/>
        </p:nvSpPr>
        <p:spPr>
          <a:xfrm>
            <a:off x="990600" y="3374927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Formal Verification using Formality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94CF99-4CD1-D521-85BD-7AEDE07AC498}"/>
              </a:ext>
            </a:extLst>
          </p:cNvPr>
          <p:cNvSpPr/>
          <p:nvPr/>
        </p:nvSpPr>
        <p:spPr>
          <a:xfrm>
            <a:off x="4871884" y="5070986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ASIC Flow using</a:t>
            </a:r>
          </a:p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IC Compiler II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FE074C-D309-94F4-D1E8-C3CA5939101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38832" y="2289531"/>
            <a:ext cx="1433052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095DFF-137F-A76E-B4A6-AC1E5CBFB62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320116" y="2289531"/>
            <a:ext cx="1433052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5BF59A-8AFC-4C18-9493-18423CA6A38E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9977284" y="2884382"/>
            <a:ext cx="0" cy="490545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6EA090-ED29-2055-5CB2-0DF803C70E5C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7320116" y="3969779"/>
            <a:ext cx="1433052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6D2072-9946-7841-5116-0965AF80803A}"/>
              </a:ext>
            </a:extLst>
          </p:cNvPr>
          <p:cNvCxnSpPr>
            <a:stCxn id="7" idx="1"/>
            <a:endCxn id="9" idx="3"/>
          </p:cNvCxnSpPr>
          <p:nvPr/>
        </p:nvCxnSpPr>
        <p:spPr>
          <a:xfrm flipH="1">
            <a:off x="3438832" y="3969779"/>
            <a:ext cx="1433052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8DFA14D-B5ED-71FA-DEEF-F0EDB46437A9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2992696" y="3786650"/>
            <a:ext cx="1101208" cy="2657168"/>
          </a:xfrm>
          <a:prstGeom prst="bentConnector2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!!q">
            <a:extLst>
              <a:ext uri="{FF2B5EF4-FFF2-40B4-BE49-F238E27FC236}">
                <a16:creationId xmlns:a16="http://schemas.microsoft.com/office/drawing/2014/main" id="{33F87608-DC13-C318-59B7-4508D343DA26}"/>
              </a:ext>
            </a:extLst>
          </p:cNvPr>
          <p:cNvSpPr/>
          <p:nvPr/>
        </p:nvSpPr>
        <p:spPr>
          <a:xfrm>
            <a:off x="990600" y="1694679"/>
            <a:ext cx="2448232" cy="11897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Understanding The Design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50EDDBA-E6BE-1CCF-DC7C-A1A92885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18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00">
        <p159:morph option="byObject"/>
      </p:transition>
    </mc:Choice>
    <mc:Fallback xmlns="">
      <p:transition spd="slow" advTm="5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q">
            <a:extLst>
              <a:ext uri="{FF2B5EF4-FFF2-40B4-BE49-F238E27FC236}">
                <a16:creationId xmlns:a16="http://schemas.microsoft.com/office/drawing/2014/main" id="{AD605164-01A7-9F52-D87E-088E11351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 anchor="b">
            <a:normAutofit/>
          </a:bodyPr>
          <a:lstStyle/>
          <a:p>
            <a:r>
              <a:rPr lang="en-US" b="1" dirty="0"/>
              <a:t>Understanding The Design</a:t>
            </a:r>
          </a:p>
        </p:txBody>
      </p:sp>
    </p:spTree>
    <p:extLst>
      <p:ext uri="{BB962C8B-B14F-4D97-AF65-F5344CB8AC3E}">
        <p14:creationId xmlns:p14="http://schemas.microsoft.com/office/powerpoint/2010/main" val="2018998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Word"/>
      </p:transition>
    </mc:Choice>
    <mc:Fallback xmlns="">
      <p:transition spd="slow" advTm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q">
            <a:extLst>
              <a:ext uri="{FF2B5EF4-FFF2-40B4-BE49-F238E27FC236}">
                <a16:creationId xmlns:a16="http://schemas.microsoft.com/office/drawing/2014/main" id="{AD605164-01A7-9F52-D87E-088E11351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/>
          <a:p>
            <a:r>
              <a:rPr lang="en-US" b="1" dirty="0"/>
              <a:t>Understanding The Design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C879851-0886-A762-ADFB-EA308E13B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GB" sz="2800" b="1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Scott, M. D., </a:t>
            </a:r>
            <a:r>
              <a:rPr lang="en-GB" sz="2800" b="1" dirty="0" err="1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Boser</a:t>
            </a:r>
            <a:r>
              <a:rPr lang="en-GB" sz="2800" b="1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, B. E., &amp; Pister, K.</a:t>
            </a:r>
          </a:p>
          <a:p>
            <a:r>
              <a:rPr lang="en-GB" sz="2800" b="1" dirty="0">
                <a:latin typeface="+mj-lt"/>
                <a:cs typeface="Arial" panose="020B0604020202020204" pitchFamily="34" charset="0"/>
              </a:rPr>
              <a:t>An ultra-low energy ADC for Smart Dust.</a:t>
            </a:r>
            <a:endParaRPr 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7463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000">
        <p159:morph option="byObject"/>
      </p:transition>
    </mc:Choice>
    <mc:Fallback xmlns="">
      <p:transition spd="slow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2C879851-0886-A762-ADFB-EA308E13B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739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GB" sz="2800" b="1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Scott, M. D., </a:t>
            </a:r>
            <a:r>
              <a:rPr lang="en-GB" sz="2800" b="1" dirty="0" err="1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Boser</a:t>
            </a:r>
            <a:r>
              <a:rPr lang="en-GB" sz="2800" b="1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, B. E., &amp; Pister, K.</a:t>
            </a:r>
          </a:p>
          <a:p>
            <a:r>
              <a:rPr lang="en-GB" sz="2800" b="1" dirty="0">
                <a:latin typeface="+mj-lt"/>
                <a:cs typeface="Arial" panose="020B0604020202020204" pitchFamily="34" charset="0"/>
              </a:rPr>
              <a:t>An ultra-low energy ADC for Smart Dust.</a:t>
            </a:r>
            <a:endParaRPr lang="en-US" sz="3600" b="1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DE47A-ABE5-F585-4151-00EE6A9B69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071" y="1796843"/>
            <a:ext cx="8905929" cy="43778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89203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000">
        <p159:morph option="byObject"/>
      </p:transition>
    </mc:Choice>
    <mc:Fallback xmlns="">
      <p:transition spd="slow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2C879851-0886-A762-ADFB-EA308E13B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739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GB" sz="2800" b="1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Scott, M. D., </a:t>
            </a:r>
            <a:r>
              <a:rPr lang="en-GB" sz="2800" b="1" dirty="0" err="1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Boser</a:t>
            </a:r>
            <a:r>
              <a:rPr lang="en-GB" sz="2800" b="1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, B. E., &amp; Pister, K.</a:t>
            </a:r>
          </a:p>
          <a:p>
            <a:r>
              <a:rPr lang="en-GB" sz="2800" b="1" dirty="0">
                <a:latin typeface="+mj-lt"/>
                <a:cs typeface="Arial" panose="020B0604020202020204" pitchFamily="34" charset="0"/>
              </a:rPr>
              <a:t>An ultra-low energy ADC for Smart Dust.</a:t>
            </a:r>
            <a:endParaRPr lang="en-US" sz="3600" b="1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DE47A-ABE5-F585-4151-00EE6A9B69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071" y="1796843"/>
            <a:ext cx="8905929" cy="43778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F3B3D7B-D720-423E-CE84-80E2EFE2618A}"/>
              </a:ext>
            </a:extLst>
          </p:cNvPr>
          <p:cNvSpPr/>
          <p:nvPr/>
        </p:nvSpPr>
        <p:spPr>
          <a:xfrm>
            <a:off x="1762070" y="1796843"/>
            <a:ext cx="8905929" cy="2027905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13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2000">
        <p159:morph option="byObject"/>
      </p:transition>
    </mc:Choice>
    <mc:Fallback xmlns="">
      <p:transition spd="slow" advTm="1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90B7-55B9-9AD2-59B0-F8B1FF31E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34024"/>
          </a:xfrm>
        </p:spPr>
        <p:txBody>
          <a:bodyPr anchor="ctr">
            <a:normAutofit/>
          </a:bodyPr>
          <a:lstStyle/>
          <a:p>
            <a:r>
              <a:rPr lang="en-US" b="1" dirty="0"/>
              <a:t>Agenda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2BCC2FE-9362-F338-52EE-4065A36A9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1096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dirty="0"/>
              <a:t>This presentation shows our final project submission for</a:t>
            </a:r>
          </a:p>
          <a:p>
            <a:r>
              <a:rPr lang="en-US" sz="4000" b="1" dirty="0">
                <a:solidFill>
                  <a:schemeClr val="accent1"/>
                </a:solidFill>
              </a:rPr>
              <a:t>CND211</a:t>
            </a:r>
          </a:p>
        </p:txBody>
      </p:sp>
    </p:spTree>
    <p:extLst>
      <p:ext uri="{BB962C8B-B14F-4D97-AF65-F5344CB8AC3E}">
        <p14:creationId xmlns:p14="http://schemas.microsoft.com/office/powerpoint/2010/main" val="1286224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2300">
        <p159:morph option="byObject"/>
      </p:transition>
    </mc:Choice>
    <mc:Fallback xmlns="">
      <p:transition spd="slow" advClick="0" advTm="23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2C879851-0886-A762-ADFB-EA308E13B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739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GB" sz="2800" b="1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Scott, M. D., </a:t>
            </a:r>
            <a:r>
              <a:rPr lang="en-GB" sz="2800" b="1" dirty="0" err="1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Boser</a:t>
            </a:r>
            <a:r>
              <a:rPr lang="en-GB" sz="2800" b="1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, B. E., &amp; Pister, K.</a:t>
            </a:r>
          </a:p>
          <a:p>
            <a:r>
              <a:rPr lang="en-GB" sz="2800" b="1" dirty="0">
                <a:latin typeface="+mj-lt"/>
                <a:cs typeface="Arial" panose="020B0604020202020204" pitchFamily="34" charset="0"/>
              </a:rPr>
              <a:t>An ultra-low energy ADC for Smart Dust.</a:t>
            </a:r>
            <a:endParaRPr lang="en-US" sz="3600" b="1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DE47A-ABE5-F585-4151-00EE6A9B69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071" y="1796843"/>
            <a:ext cx="8905929" cy="43778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F3B3D7B-D720-423E-CE84-80E2EFE2618A}"/>
              </a:ext>
            </a:extLst>
          </p:cNvPr>
          <p:cNvSpPr/>
          <p:nvPr/>
        </p:nvSpPr>
        <p:spPr>
          <a:xfrm>
            <a:off x="1762070" y="3893575"/>
            <a:ext cx="8905929" cy="2271252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93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8000">
        <p159:morph option="byObject"/>
      </p:transition>
    </mc:Choice>
    <mc:Fallback xmlns="">
      <p:transition spd="slow" advTm="18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AC99-D29D-02A0-2BF9-C676FF35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F87608-DC13-C318-59B7-4508D343DA26}"/>
              </a:ext>
            </a:extLst>
          </p:cNvPr>
          <p:cNvSpPr/>
          <p:nvPr/>
        </p:nvSpPr>
        <p:spPr>
          <a:xfrm>
            <a:off x="990600" y="1694679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Understanding The Design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008CD-D059-2C70-DDB0-518EB6428683}"/>
              </a:ext>
            </a:extLst>
          </p:cNvPr>
          <p:cNvSpPr/>
          <p:nvPr/>
        </p:nvSpPr>
        <p:spPr>
          <a:xfrm>
            <a:off x="8753168" y="1694679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Making a class-based testing environment.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41447-D9AF-EDED-67AE-305875673234}"/>
              </a:ext>
            </a:extLst>
          </p:cNvPr>
          <p:cNvSpPr/>
          <p:nvPr/>
        </p:nvSpPr>
        <p:spPr>
          <a:xfrm>
            <a:off x="4871884" y="3374927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Synthesis using Design Compiler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98CAB7-33D6-6C3D-F016-AB0A79BC73F0}"/>
              </a:ext>
            </a:extLst>
          </p:cNvPr>
          <p:cNvSpPr/>
          <p:nvPr/>
        </p:nvSpPr>
        <p:spPr>
          <a:xfrm>
            <a:off x="8753168" y="3374927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Linting using SpyGlass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F51AC8-3942-5C41-9E20-D5CDAFA60B1F}"/>
              </a:ext>
            </a:extLst>
          </p:cNvPr>
          <p:cNvSpPr/>
          <p:nvPr/>
        </p:nvSpPr>
        <p:spPr>
          <a:xfrm>
            <a:off x="990600" y="3374927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Formal Verification using Formality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94CF99-4CD1-D521-85BD-7AEDE07AC498}"/>
              </a:ext>
            </a:extLst>
          </p:cNvPr>
          <p:cNvSpPr/>
          <p:nvPr/>
        </p:nvSpPr>
        <p:spPr>
          <a:xfrm>
            <a:off x="4871884" y="5070986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ASIC Flow using</a:t>
            </a:r>
          </a:p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IC Compiler II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FE074C-D309-94F4-D1E8-C3CA5939101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38832" y="2289531"/>
            <a:ext cx="1433052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095DFF-137F-A76E-B4A6-AC1E5CBFB62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320116" y="2289531"/>
            <a:ext cx="1433052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5BF59A-8AFC-4C18-9493-18423CA6A38E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9977284" y="2884382"/>
            <a:ext cx="0" cy="490545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6EA090-ED29-2055-5CB2-0DF803C70E5C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7320116" y="3969779"/>
            <a:ext cx="1433052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6D2072-9946-7841-5116-0965AF80803A}"/>
              </a:ext>
            </a:extLst>
          </p:cNvPr>
          <p:cNvCxnSpPr>
            <a:stCxn id="7" idx="1"/>
            <a:endCxn id="9" idx="3"/>
          </p:cNvCxnSpPr>
          <p:nvPr/>
        </p:nvCxnSpPr>
        <p:spPr>
          <a:xfrm flipH="1">
            <a:off x="3438832" y="3969779"/>
            <a:ext cx="1433052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8DFA14D-B5ED-71FA-DEEF-F0EDB46437A9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2992696" y="3786650"/>
            <a:ext cx="1101208" cy="2657168"/>
          </a:xfrm>
          <a:prstGeom prst="bentConnector2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!!q">
            <a:extLst>
              <a:ext uri="{FF2B5EF4-FFF2-40B4-BE49-F238E27FC236}">
                <a16:creationId xmlns:a16="http://schemas.microsoft.com/office/drawing/2014/main" id="{24607EBA-8EA1-A301-EA8F-6ADB07D20A87}"/>
              </a:ext>
            </a:extLst>
          </p:cNvPr>
          <p:cNvSpPr/>
          <p:nvPr/>
        </p:nvSpPr>
        <p:spPr>
          <a:xfrm>
            <a:off x="4871884" y="1694679"/>
            <a:ext cx="2448232" cy="11897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Writing the RTL in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SystemVerilog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ED11F2E-D5D3-4291-056C-E8E33E9B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73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q">
            <a:extLst>
              <a:ext uri="{FF2B5EF4-FFF2-40B4-BE49-F238E27FC236}">
                <a16:creationId xmlns:a16="http://schemas.microsoft.com/office/drawing/2014/main" id="{8DA4874D-6E88-CC88-EA26-785447D83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Writing the RTL</a:t>
            </a:r>
            <a:br>
              <a:rPr lang="en-US" b="1" dirty="0"/>
            </a:br>
            <a:r>
              <a:rPr lang="en-US" b="1" dirty="0"/>
              <a:t>in </a:t>
            </a:r>
            <a:r>
              <a:rPr lang="en-US" b="1" dirty="0">
                <a:solidFill>
                  <a:schemeClr val="accent1"/>
                </a:solidFill>
              </a:rPr>
              <a:t>SystemVerilog</a:t>
            </a:r>
          </a:p>
        </p:txBody>
      </p:sp>
    </p:spTree>
    <p:extLst>
      <p:ext uri="{BB962C8B-B14F-4D97-AF65-F5344CB8AC3E}">
        <p14:creationId xmlns:p14="http://schemas.microsoft.com/office/powerpoint/2010/main" val="3604505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Word"/>
      </p:transition>
    </mc:Choice>
    <mc:Fallback xmlns="">
      <p:transition spd="slow" advTm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q">
            <a:extLst>
              <a:ext uri="{FF2B5EF4-FFF2-40B4-BE49-F238E27FC236}">
                <a16:creationId xmlns:a16="http://schemas.microsoft.com/office/drawing/2014/main" id="{8DA4874D-6E88-CC88-EA26-785447D83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Writing the RTL</a:t>
            </a:r>
            <a:br>
              <a:rPr lang="en-US" b="1" dirty="0"/>
            </a:br>
            <a:r>
              <a:rPr lang="en-US" b="1" dirty="0"/>
              <a:t>in </a:t>
            </a:r>
            <a:r>
              <a:rPr lang="en-US" b="1" dirty="0">
                <a:solidFill>
                  <a:schemeClr val="accent1"/>
                </a:solidFill>
              </a:rPr>
              <a:t>SystemVerilog</a:t>
            </a:r>
            <a:endParaRPr lang="en-US" b="1" dirty="0"/>
          </a:p>
        </p:txBody>
      </p:sp>
      <p:sp>
        <p:nvSpPr>
          <p:cNvPr id="3" name="!!ss">
            <a:extLst>
              <a:ext uri="{FF2B5EF4-FFF2-40B4-BE49-F238E27FC236}">
                <a16:creationId xmlns:a16="http://schemas.microsoft.com/office/drawing/2014/main" id="{84B49EA2-9006-E7AB-5FBE-AED7A0156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Two modules were implemented:</a:t>
            </a:r>
          </a:p>
        </p:txBody>
      </p:sp>
    </p:spTree>
    <p:extLst>
      <p:ext uri="{BB962C8B-B14F-4D97-AF65-F5344CB8AC3E}">
        <p14:creationId xmlns:p14="http://schemas.microsoft.com/office/powerpoint/2010/main" val="2948123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500">
        <p159:morph option="byObject"/>
      </p:transition>
    </mc:Choice>
    <mc:Fallback xmlns="">
      <p:transition spd="slow" advTm="15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q">
            <a:extLst>
              <a:ext uri="{FF2B5EF4-FFF2-40B4-BE49-F238E27FC236}">
                <a16:creationId xmlns:a16="http://schemas.microsoft.com/office/drawing/2014/main" id="{8DA4874D-6E88-CC88-EA26-785447D83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Writing the RTL</a:t>
            </a:r>
            <a:br>
              <a:rPr lang="en-US" b="1" dirty="0"/>
            </a:br>
            <a:r>
              <a:rPr lang="en-US" b="1" dirty="0"/>
              <a:t>in </a:t>
            </a:r>
            <a:r>
              <a:rPr lang="en-US" b="1" dirty="0">
                <a:solidFill>
                  <a:schemeClr val="accent1"/>
                </a:solidFill>
              </a:rPr>
              <a:t>SystemVerilog</a:t>
            </a:r>
            <a:endParaRPr lang="en-US" b="1" dirty="0"/>
          </a:p>
        </p:txBody>
      </p:sp>
      <p:sp>
        <p:nvSpPr>
          <p:cNvPr id="3" name="!!ss">
            <a:extLst>
              <a:ext uri="{FF2B5EF4-FFF2-40B4-BE49-F238E27FC236}">
                <a16:creationId xmlns:a16="http://schemas.microsoft.com/office/drawing/2014/main" id="{84B49EA2-9006-E7AB-5FBE-AED7A0156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Two modules were implemented:</a:t>
            </a:r>
          </a:p>
          <a:p>
            <a:pPr marL="457200" indent="-457200">
              <a:buAutoNum type="arabicPeriod"/>
            </a:pPr>
            <a:r>
              <a:rPr lang="en-US" b="1" dirty="0"/>
              <a:t>Set Propagator</a:t>
            </a:r>
          </a:p>
          <a:p>
            <a:pPr marL="457200" indent="-457200">
              <a:buAutoNum type="arabicPeriod"/>
            </a:pPr>
            <a:r>
              <a:rPr lang="en-US" b="1" dirty="0"/>
              <a:t>SAR Custom Register</a:t>
            </a:r>
          </a:p>
        </p:txBody>
      </p:sp>
    </p:spTree>
    <p:extLst>
      <p:ext uri="{BB962C8B-B14F-4D97-AF65-F5344CB8AC3E}">
        <p14:creationId xmlns:p14="http://schemas.microsoft.com/office/powerpoint/2010/main" val="4038202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500">
        <p159:morph option="byObject"/>
      </p:transition>
    </mc:Choice>
    <mc:Fallback xmlns="">
      <p:transition spd="slow" advTm="15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q">
            <a:extLst>
              <a:ext uri="{FF2B5EF4-FFF2-40B4-BE49-F238E27FC236}">
                <a16:creationId xmlns:a16="http://schemas.microsoft.com/office/drawing/2014/main" id="{8DA4874D-6E88-CC88-EA26-785447D83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Writing the RTL</a:t>
            </a:r>
            <a:br>
              <a:rPr lang="en-US" b="1" dirty="0"/>
            </a:br>
            <a:r>
              <a:rPr lang="en-US" b="1" dirty="0"/>
              <a:t>in </a:t>
            </a:r>
            <a:r>
              <a:rPr lang="en-US" b="1" dirty="0">
                <a:solidFill>
                  <a:schemeClr val="accent1"/>
                </a:solidFill>
              </a:rPr>
              <a:t>SystemVerilog</a:t>
            </a:r>
            <a:endParaRPr lang="en-US" b="1" dirty="0"/>
          </a:p>
        </p:txBody>
      </p:sp>
      <p:sp>
        <p:nvSpPr>
          <p:cNvPr id="3" name="!!ss">
            <a:extLst>
              <a:ext uri="{FF2B5EF4-FFF2-40B4-BE49-F238E27FC236}">
                <a16:creationId xmlns:a16="http://schemas.microsoft.com/office/drawing/2014/main" id="{84B49EA2-9006-E7AB-5FBE-AED7A0156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b="1" dirty="0"/>
              <a:t>Design is generic. The resolution, 10 bits, is a parameter.</a:t>
            </a:r>
          </a:p>
        </p:txBody>
      </p:sp>
    </p:spTree>
    <p:extLst>
      <p:ext uri="{BB962C8B-B14F-4D97-AF65-F5344CB8AC3E}">
        <p14:creationId xmlns:p14="http://schemas.microsoft.com/office/powerpoint/2010/main" val="2667279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3000">
        <p159:morph option="byObject"/>
      </p:transition>
    </mc:Choice>
    <mc:Fallback xmlns="">
      <p:transition spd="slow" advTm="1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AC99-D29D-02A0-2BF9-C676FF35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F87608-DC13-C318-59B7-4508D343DA26}"/>
              </a:ext>
            </a:extLst>
          </p:cNvPr>
          <p:cNvSpPr/>
          <p:nvPr/>
        </p:nvSpPr>
        <p:spPr>
          <a:xfrm>
            <a:off x="990600" y="1694679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Understanding The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607EBA-8EA1-A301-EA8F-6ADB07D20A87}"/>
              </a:ext>
            </a:extLst>
          </p:cNvPr>
          <p:cNvSpPr/>
          <p:nvPr/>
        </p:nvSpPr>
        <p:spPr>
          <a:xfrm>
            <a:off x="4871884" y="1694679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Writing the RTL in</a:t>
            </a:r>
          </a:p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SystemVerilog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41447-D9AF-EDED-67AE-305875673234}"/>
              </a:ext>
            </a:extLst>
          </p:cNvPr>
          <p:cNvSpPr/>
          <p:nvPr/>
        </p:nvSpPr>
        <p:spPr>
          <a:xfrm>
            <a:off x="4871884" y="3374927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Synthesis using Design Compiler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98CAB7-33D6-6C3D-F016-AB0A79BC73F0}"/>
              </a:ext>
            </a:extLst>
          </p:cNvPr>
          <p:cNvSpPr/>
          <p:nvPr/>
        </p:nvSpPr>
        <p:spPr>
          <a:xfrm>
            <a:off x="8753168" y="3374927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Linting using SpyGlass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F51AC8-3942-5C41-9E20-D5CDAFA60B1F}"/>
              </a:ext>
            </a:extLst>
          </p:cNvPr>
          <p:cNvSpPr/>
          <p:nvPr/>
        </p:nvSpPr>
        <p:spPr>
          <a:xfrm>
            <a:off x="990600" y="3374927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Formal Verification using Formality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94CF99-4CD1-D521-85BD-7AEDE07AC498}"/>
              </a:ext>
            </a:extLst>
          </p:cNvPr>
          <p:cNvSpPr/>
          <p:nvPr/>
        </p:nvSpPr>
        <p:spPr>
          <a:xfrm>
            <a:off x="4871884" y="5070986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ASIC Flow using</a:t>
            </a:r>
          </a:p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IC Compiler II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FE074C-D309-94F4-D1E8-C3CA5939101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38832" y="2289531"/>
            <a:ext cx="1433052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095DFF-137F-A76E-B4A6-AC1E5CBFB62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320116" y="2289531"/>
            <a:ext cx="1433052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5BF59A-8AFC-4C18-9493-18423CA6A38E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9977284" y="2884382"/>
            <a:ext cx="0" cy="490545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6EA090-ED29-2055-5CB2-0DF803C70E5C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7320116" y="3969779"/>
            <a:ext cx="1433052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6D2072-9946-7841-5116-0965AF80803A}"/>
              </a:ext>
            </a:extLst>
          </p:cNvPr>
          <p:cNvCxnSpPr>
            <a:stCxn id="7" idx="1"/>
            <a:endCxn id="9" idx="3"/>
          </p:cNvCxnSpPr>
          <p:nvPr/>
        </p:nvCxnSpPr>
        <p:spPr>
          <a:xfrm flipH="1">
            <a:off x="3438832" y="3969779"/>
            <a:ext cx="1433052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8DFA14D-B5ED-71FA-DEEF-F0EDB46437A9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2992696" y="3786650"/>
            <a:ext cx="1101208" cy="2657168"/>
          </a:xfrm>
          <a:prstGeom prst="bentConnector2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!!t">
            <a:extLst>
              <a:ext uri="{FF2B5EF4-FFF2-40B4-BE49-F238E27FC236}">
                <a16:creationId xmlns:a16="http://schemas.microsoft.com/office/drawing/2014/main" id="{335008CD-D059-2C70-DDB0-518EB6428683}"/>
              </a:ext>
            </a:extLst>
          </p:cNvPr>
          <p:cNvSpPr/>
          <p:nvPr/>
        </p:nvSpPr>
        <p:spPr>
          <a:xfrm>
            <a:off x="8753168" y="1694679"/>
            <a:ext cx="2448232" cy="11897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Making a </a:t>
            </a:r>
            <a:r>
              <a:rPr lang="en-US" b="1" dirty="0">
                <a:solidFill>
                  <a:schemeClr val="accent1"/>
                </a:solidFill>
              </a:rPr>
              <a:t>class-based</a:t>
            </a:r>
            <a:r>
              <a:rPr lang="en-US" b="1" dirty="0">
                <a:solidFill>
                  <a:schemeClr val="tx1"/>
                </a:solidFill>
              </a:rPr>
              <a:t> Testing Environment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C51C02A-0993-2E69-6DC7-5FF593BD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40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000">
        <p159:morph option="byObject"/>
      </p:transition>
    </mc:Choice>
    <mc:Fallback xmlns="">
      <p:transition spd="slow" advTm="5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t">
            <a:extLst>
              <a:ext uri="{FF2B5EF4-FFF2-40B4-BE49-F238E27FC236}">
                <a16:creationId xmlns:a16="http://schemas.microsoft.com/office/drawing/2014/main" id="{8DA4874D-6E88-CC88-EA26-785447D83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4555"/>
            <a:ext cx="9144000" cy="2387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Making a </a:t>
            </a:r>
            <a:r>
              <a:rPr lang="en-US" b="1" dirty="0">
                <a:solidFill>
                  <a:schemeClr val="accent1"/>
                </a:solidFill>
              </a:rPr>
              <a:t>class-based</a:t>
            </a:r>
            <a:r>
              <a:rPr lang="en-US" b="1" dirty="0">
                <a:solidFill>
                  <a:schemeClr val="tx1"/>
                </a:solidFill>
              </a:rPr>
              <a:t> Testing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4252991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500">
        <p159:morph option="byWord"/>
      </p:transition>
    </mc:Choice>
    <mc:Fallback xmlns="">
      <p:transition spd="slow" advTm="25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t">
            <a:extLst>
              <a:ext uri="{FF2B5EF4-FFF2-40B4-BE49-F238E27FC236}">
                <a16:creationId xmlns:a16="http://schemas.microsoft.com/office/drawing/2014/main" id="{2D79FA8F-62E5-2736-1273-6AB68B97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E0931-55B8-0952-7AAA-FE44C6CC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13" y="1475176"/>
            <a:ext cx="7799766" cy="452859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15CEA-AF8A-2BB1-7741-87B8478B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40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500">
        <p159:morph option="byWord"/>
      </p:transition>
    </mc:Choice>
    <mc:Fallback xmlns="">
      <p:transition spd="slow" advTm="15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t">
            <a:extLst>
              <a:ext uri="{FF2B5EF4-FFF2-40B4-BE49-F238E27FC236}">
                <a16:creationId xmlns:a16="http://schemas.microsoft.com/office/drawing/2014/main" id="{2D79FA8F-62E5-2736-1273-6AB68B97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E0931-55B8-0952-7AAA-FE44C6CC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13" y="1475176"/>
            <a:ext cx="7799766" cy="45285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C3C523-06F7-4F04-FD69-24C731CA972E}"/>
              </a:ext>
            </a:extLst>
          </p:cNvPr>
          <p:cNvSpPr/>
          <p:nvPr/>
        </p:nvSpPr>
        <p:spPr>
          <a:xfrm>
            <a:off x="2694038" y="1690688"/>
            <a:ext cx="1445342" cy="75754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4">
                  <a:alpha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EEE49-1516-801B-62BC-3EC9CF225668}"/>
              </a:ext>
            </a:extLst>
          </p:cNvPr>
          <p:cNvSpPr txBox="1"/>
          <p:nvPr/>
        </p:nvSpPr>
        <p:spPr>
          <a:xfrm>
            <a:off x="4303006" y="1838627"/>
            <a:ext cx="535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Generate a </a:t>
            </a:r>
            <a:r>
              <a:rPr lang="en-US" sz="2400" b="1" dirty="0">
                <a:solidFill>
                  <a:schemeClr val="accent1"/>
                </a:solidFill>
              </a:rPr>
              <a:t>random</a:t>
            </a:r>
            <a:r>
              <a:rPr lang="en-US" sz="2400" b="1" dirty="0"/>
              <a:t> analog value.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D3FB19E-CE69-ABDC-ED06-17A05C24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90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6000">
        <p159:morph option="byObject"/>
      </p:transition>
    </mc:Choice>
    <mc:Fallback xmlns="">
      <p:transition spd="slow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90B7-55B9-9AD2-59B0-F8B1FF31E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34024"/>
          </a:xfrm>
        </p:spPr>
        <p:txBody>
          <a:bodyPr anchor="ctr">
            <a:normAutofit/>
          </a:bodyPr>
          <a:lstStyle/>
          <a:p>
            <a:r>
              <a:rPr lang="en-US" b="1" dirty="0"/>
              <a:t>Agenda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7D9CA16-338A-F5BC-C325-DFA7C5801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64619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SAR ADC Logic: From </a:t>
            </a:r>
            <a:r>
              <a:rPr lang="en-US" sz="4800" b="1" dirty="0">
                <a:solidFill>
                  <a:schemeClr val="accent4"/>
                </a:solidFill>
              </a:rPr>
              <a:t>schematic</a:t>
            </a:r>
            <a:r>
              <a:rPr lang="en-US" sz="4800" b="1" dirty="0"/>
              <a:t>, to </a:t>
            </a:r>
            <a:r>
              <a:rPr lang="en-US" sz="4800" b="1" dirty="0">
                <a:solidFill>
                  <a:schemeClr val="accent1"/>
                </a:solidFill>
              </a:rPr>
              <a:t>GDS</a:t>
            </a:r>
            <a:r>
              <a:rPr lang="en-US" sz="4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2963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300">
        <p159:morph option="byObject"/>
      </p:transition>
    </mc:Choice>
    <mc:Fallback xmlns="">
      <p:transition spd="slow" advTm="23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FA8F-62E5-2736-1273-6AB68B97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E0931-55B8-0952-7AAA-FE44C6CC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13" y="1475176"/>
            <a:ext cx="7799766" cy="45285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C3C523-06F7-4F04-FD69-24C731CA972E}"/>
              </a:ext>
            </a:extLst>
          </p:cNvPr>
          <p:cNvSpPr/>
          <p:nvPr/>
        </p:nvSpPr>
        <p:spPr>
          <a:xfrm>
            <a:off x="2694038" y="3391669"/>
            <a:ext cx="1445342" cy="75754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4">
                  <a:alpha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3CE40-8EA5-8512-E336-EDCF736988A5}"/>
              </a:ext>
            </a:extLst>
          </p:cNvPr>
          <p:cNvSpPr txBox="1"/>
          <p:nvPr/>
        </p:nvSpPr>
        <p:spPr>
          <a:xfrm>
            <a:off x="2277929" y="4237703"/>
            <a:ext cx="2277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Send the analog value to the </a:t>
            </a:r>
            <a:r>
              <a:rPr lang="en-US" b="1" dirty="0">
                <a:solidFill>
                  <a:schemeClr val="accent1"/>
                </a:solidFill>
              </a:rPr>
              <a:t>analog frontend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3A2AC3A-90FE-978F-CE30-79A33D02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15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t">
            <a:extLst>
              <a:ext uri="{FF2B5EF4-FFF2-40B4-BE49-F238E27FC236}">
                <a16:creationId xmlns:a16="http://schemas.microsoft.com/office/drawing/2014/main" id="{2D79FA8F-62E5-2736-1273-6AB68B97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E0931-55B8-0952-7AAA-FE44C6CC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13" y="1475176"/>
            <a:ext cx="7799766" cy="45285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C3C523-06F7-4F04-FD69-24C731CA972E}"/>
              </a:ext>
            </a:extLst>
          </p:cNvPr>
          <p:cNvSpPr/>
          <p:nvPr/>
        </p:nvSpPr>
        <p:spPr>
          <a:xfrm>
            <a:off x="4562169" y="3391669"/>
            <a:ext cx="1445342" cy="75754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4">
                  <a:alpha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6FFBC-27CC-A603-8C97-EE1CFB746262}"/>
              </a:ext>
            </a:extLst>
          </p:cNvPr>
          <p:cNvSpPr txBox="1"/>
          <p:nvPr/>
        </p:nvSpPr>
        <p:spPr>
          <a:xfrm>
            <a:off x="4198375" y="1690688"/>
            <a:ext cx="361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Compare</a:t>
            </a:r>
            <a:r>
              <a:rPr lang="en-US" b="1" dirty="0"/>
              <a:t> the DUT output with the ADC output.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CD9CA4-3983-F1D2-0167-0D53D04D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66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500">
        <p159:morph option="byObject"/>
      </p:transition>
    </mc:Choice>
    <mc:Fallback xmlns="">
      <p:transition spd="slow" advTm="45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t">
            <a:extLst>
              <a:ext uri="{FF2B5EF4-FFF2-40B4-BE49-F238E27FC236}">
                <a16:creationId xmlns:a16="http://schemas.microsoft.com/office/drawing/2014/main" id="{2D79FA8F-62E5-2736-1273-6AB68B97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E0931-55B8-0952-7AAA-FE44C6CC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13" y="1475176"/>
            <a:ext cx="7799766" cy="45285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C3C523-06F7-4F04-FD69-24C731CA972E}"/>
              </a:ext>
            </a:extLst>
          </p:cNvPr>
          <p:cNvSpPr/>
          <p:nvPr/>
        </p:nvSpPr>
        <p:spPr>
          <a:xfrm>
            <a:off x="4562169" y="5181141"/>
            <a:ext cx="1445342" cy="75754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4">
                  <a:alpha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E90C0-13C9-789D-424A-7635B0DA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07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300">
        <p159:morph option="byObject"/>
      </p:transition>
    </mc:Choice>
    <mc:Fallback xmlns="">
      <p:transition spd="slow" advTm="53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t">
            <a:extLst>
              <a:ext uri="{FF2B5EF4-FFF2-40B4-BE49-F238E27FC236}">
                <a16:creationId xmlns:a16="http://schemas.microsoft.com/office/drawing/2014/main" id="{2D79FA8F-62E5-2736-1273-6AB68B97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E0931-55B8-0952-7AAA-FE44C6CC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13" y="1475176"/>
            <a:ext cx="7799766" cy="45285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C3C523-06F7-4F04-FD69-24C731CA972E}"/>
              </a:ext>
            </a:extLst>
          </p:cNvPr>
          <p:cNvSpPr/>
          <p:nvPr/>
        </p:nvSpPr>
        <p:spPr>
          <a:xfrm>
            <a:off x="7275878" y="3391669"/>
            <a:ext cx="1445342" cy="75754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4">
                  <a:alpha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C1907-E012-08C8-EE32-8FAE8BBB3A69}"/>
              </a:ext>
            </a:extLst>
          </p:cNvPr>
          <p:cNvSpPr txBox="1"/>
          <p:nvPr/>
        </p:nvSpPr>
        <p:spPr>
          <a:xfrm>
            <a:off x="4281948" y="1737589"/>
            <a:ext cx="362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Compare</a:t>
            </a:r>
            <a:r>
              <a:rPr lang="en-US" b="1" dirty="0"/>
              <a:t> the DUT output with the expected output.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E46792-E870-3441-342B-0388DAB1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11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D5B5-DD04-D717-8952-7D3E824D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FDDAB-42E1-EF51-020F-FD68FCB367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83578" y="1449014"/>
            <a:ext cx="8024843" cy="4657905"/>
          </a:xfrm>
          <a:prstGeom prst="roundRect">
            <a:avLst>
              <a:gd name="adj" fmla="val 458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732D-7E1B-B07F-53FE-3CA6AED5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68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D5B5-DD04-D717-8952-7D3E824D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FDDAB-42E1-EF51-020F-FD68FCB367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39854" y="-5506966"/>
            <a:ext cx="14370520" cy="8341162"/>
          </a:xfrm>
          <a:prstGeom prst="roundRect">
            <a:avLst>
              <a:gd name="adj" fmla="val 458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FBFC67-C741-6F36-7E55-5694B4BBE49D}"/>
              </a:ext>
            </a:extLst>
          </p:cNvPr>
          <p:cNvSpPr txBox="1"/>
          <p:nvPr/>
        </p:nvSpPr>
        <p:spPr>
          <a:xfrm>
            <a:off x="932688" y="4341572"/>
            <a:ext cx="10326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The verbose print setting in the transaction class was turned off in the simulation. The code is something like this</a:t>
            </a:r>
            <a:r>
              <a:rPr lang="en-US" sz="2000" b="1" dirty="0">
                <a:latin typeface="Consolas" panose="020B0609020204030204" pitchFamily="49" charset="0"/>
              </a:rPr>
              <a:t>: if not verbose then return</a:t>
            </a:r>
            <a:r>
              <a:rPr lang="en-US" sz="2000" b="1" dirty="0"/>
              <a:t>.</a:t>
            </a:r>
          </a:p>
          <a:p>
            <a:pPr algn="ctr"/>
            <a:r>
              <a:rPr lang="en-US" sz="2000" b="1" dirty="0"/>
              <a:t>Thus the 50% branch coverage 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A5314-2FD2-27C9-4A23-9D3DF2A5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84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7300">
        <p159:morph option="byObject"/>
      </p:transition>
    </mc:Choice>
    <mc:Fallback xmlns="">
      <p:transition spd="slow" advTm="73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D5B5-DD04-D717-8952-7D3E824D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FDDAB-42E1-EF51-020F-FD68FCB367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4816964" y="-5521480"/>
            <a:ext cx="14370520" cy="8341162"/>
          </a:xfrm>
          <a:prstGeom prst="roundRect">
            <a:avLst>
              <a:gd name="adj" fmla="val 458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FBFC67-C741-6F36-7E55-5694B4BBE49D}"/>
              </a:ext>
            </a:extLst>
          </p:cNvPr>
          <p:cNvSpPr txBox="1"/>
          <p:nvPr/>
        </p:nvSpPr>
        <p:spPr>
          <a:xfrm>
            <a:off x="932688" y="4341572"/>
            <a:ext cx="1032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Same reason for statement coverage (87.5%)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30B94-0B38-5E82-09C2-A50478EB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6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7300">
        <p159:morph option="byObject"/>
      </p:transition>
    </mc:Choice>
    <mc:Fallback xmlns="">
      <p:transition spd="slow" advTm="73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D5B5-DD04-D717-8952-7D3E824D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FDDAB-42E1-EF51-020F-FD68FCB367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47260" y="2945547"/>
            <a:ext cx="14370520" cy="8341162"/>
          </a:xfrm>
          <a:prstGeom prst="roundRect">
            <a:avLst>
              <a:gd name="adj" fmla="val 458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FBFC67-C741-6F36-7E55-5694B4BBE49D}"/>
              </a:ext>
            </a:extLst>
          </p:cNvPr>
          <p:cNvSpPr txBox="1"/>
          <p:nvPr/>
        </p:nvSpPr>
        <p:spPr>
          <a:xfrm>
            <a:off x="838200" y="1918007"/>
            <a:ext cx="1032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Other than that, everything is at an acceptable percentage.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B4581-7127-4BD9-18F7-E959DDA7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05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6300">
        <p159:morph option="byObject"/>
      </p:transition>
    </mc:Choice>
    <mc:Fallback xmlns="">
      <p:transition spd="slow" advTm="63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AC99-D29D-02A0-2BF9-C676FF35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Work</a:t>
            </a:r>
          </a:p>
        </p:txBody>
      </p:sp>
      <p:sp>
        <p:nvSpPr>
          <p:cNvPr id="4" name="!!aaaaa">
            <a:extLst>
              <a:ext uri="{FF2B5EF4-FFF2-40B4-BE49-F238E27FC236}">
                <a16:creationId xmlns:a16="http://schemas.microsoft.com/office/drawing/2014/main" id="{33F87608-DC13-C318-59B7-4508D343DA26}"/>
              </a:ext>
            </a:extLst>
          </p:cNvPr>
          <p:cNvSpPr/>
          <p:nvPr/>
        </p:nvSpPr>
        <p:spPr>
          <a:xfrm>
            <a:off x="990600" y="1694679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Understanding The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607EBA-8EA1-A301-EA8F-6ADB07D20A87}"/>
              </a:ext>
            </a:extLst>
          </p:cNvPr>
          <p:cNvSpPr/>
          <p:nvPr/>
        </p:nvSpPr>
        <p:spPr>
          <a:xfrm>
            <a:off x="4871884" y="1694679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Writing the RTL in</a:t>
            </a:r>
          </a:p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SystemVerilog</a:t>
            </a:r>
          </a:p>
        </p:txBody>
      </p:sp>
      <p:sp>
        <p:nvSpPr>
          <p:cNvPr id="6" name="!!Rectangle 5">
            <a:extLst>
              <a:ext uri="{FF2B5EF4-FFF2-40B4-BE49-F238E27FC236}">
                <a16:creationId xmlns:a16="http://schemas.microsoft.com/office/drawing/2014/main" id="{335008CD-D059-2C70-DDB0-518EB6428683}"/>
              </a:ext>
            </a:extLst>
          </p:cNvPr>
          <p:cNvSpPr/>
          <p:nvPr/>
        </p:nvSpPr>
        <p:spPr>
          <a:xfrm>
            <a:off x="8753168" y="1694679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Making a class-based testing environment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41447-D9AF-EDED-67AE-305875673234}"/>
              </a:ext>
            </a:extLst>
          </p:cNvPr>
          <p:cNvSpPr/>
          <p:nvPr/>
        </p:nvSpPr>
        <p:spPr>
          <a:xfrm>
            <a:off x="4871884" y="3374927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Synthesis using Design Compiler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F51AC8-3942-5C41-9E20-D5CDAFA60B1F}"/>
              </a:ext>
            </a:extLst>
          </p:cNvPr>
          <p:cNvSpPr/>
          <p:nvPr/>
        </p:nvSpPr>
        <p:spPr>
          <a:xfrm>
            <a:off x="990600" y="3374927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Formal Verification using Formality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94CF99-4CD1-D521-85BD-7AEDE07AC498}"/>
              </a:ext>
            </a:extLst>
          </p:cNvPr>
          <p:cNvSpPr/>
          <p:nvPr/>
        </p:nvSpPr>
        <p:spPr>
          <a:xfrm>
            <a:off x="4871884" y="5070986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ASIC Flow using</a:t>
            </a:r>
          </a:p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IC Compiler II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FE074C-D309-94F4-D1E8-C3CA5939101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38832" y="2289531"/>
            <a:ext cx="1433052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095DFF-137F-A76E-B4A6-AC1E5CBFB62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320116" y="2289531"/>
            <a:ext cx="1433052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5BF59A-8AFC-4C18-9493-18423CA6A38E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9977284" y="2884382"/>
            <a:ext cx="0" cy="490545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6EA090-ED29-2055-5CB2-0DF803C70E5C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7320116" y="3969779"/>
            <a:ext cx="1433052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6D2072-9946-7841-5116-0965AF80803A}"/>
              </a:ext>
            </a:extLst>
          </p:cNvPr>
          <p:cNvCxnSpPr>
            <a:stCxn id="7" idx="1"/>
            <a:endCxn id="9" idx="3"/>
          </p:cNvCxnSpPr>
          <p:nvPr/>
        </p:nvCxnSpPr>
        <p:spPr>
          <a:xfrm flipH="1">
            <a:off x="3438832" y="3969779"/>
            <a:ext cx="1433052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8DFA14D-B5ED-71FA-DEEF-F0EDB46437A9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2992696" y="3786650"/>
            <a:ext cx="1101208" cy="2657168"/>
          </a:xfrm>
          <a:prstGeom prst="bentConnector2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!!q">
            <a:extLst>
              <a:ext uri="{FF2B5EF4-FFF2-40B4-BE49-F238E27FC236}">
                <a16:creationId xmlns:a16="http://schemas.microsoft.com/office/drawing/2014/main" id="{F898CAB7-33D6-6C3D-F016-AB0A79BC73F0}"/>
              </a:ext>
            </a:extLst>
          </p:cNvPr>
          <p:cNvSpPr/>
          <p:nvPr/>
        </p:nvSpPr>
        <p:spPr>
          <a:xfrm>
            <a:off x="8753168" y="3374927"/>
            <a:ext cx="2448232" cy="11897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Linting using </a:t>
            </a:r>
            <a:r>
              <a:rPr lang="en-US" b="1" dirty="0">
                <a:solidFill>
                  <a:srgbClr val="FFC000"/>
                </a:solidFill>
              </a:rPr>
              <a:t>SpyGlass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1C935D-B559-3B59-C4B2-EEB61999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7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q">
            <a:extLst>
              <a:ext uri="{FF2B5EF4-FFF2-40B4-BE49-F238E27FC236}">
                <a16:creationId xmlns:a16="http://schemas.microsoft.com/office/drawing/2014/main" id="{2B10A2FE-F506-4321-89B9-C245A31D3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b="1" dirty="0"/>
              <a:t>Linting using </a:t>
            </a:r>
            <a:r>
              <a:rPr lang="en-US" b="1" dirty="0">
                <a:solidFill>
                  <a:srgbClr val="FFC000"/>
                </a:solidFill>
              </a:rPr>
              <a:t>SpyGlass</a:t>
            </a:r>
          </a:p>
        </p:txBody>
      </p:sp>
    </p:spTree>
    <p:extLst>
      <p:ext uri="{BB962C8B-B14F-4D97-AF65-F5344CB8AC3E}">
        <p14:creationId xmlns:p14="http://schemas.microsoft.com/office/powerpoint/2010/main" val="664266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1000">
        <p159:morph option="byWord"/>
      </p:transition>
    </mc:Choice>
    <mc:Fallback xmlns="">
      <p:transition spd="slow" advTm="1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90B7-55B9-9AD2-59B0-F8B1FF31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SAR ADC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7D9CA16-338A-F5BC-C325-DFA7C5801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Finds the digital value by </a:t>
            </a:r>
            <a:r>
              <a:rPr lang="en-US" sz="4800" b="1" dirty="0">
                <a:solidFill>
                  <a:schemeClr val="accent1"/>
                </a:solidFill>
              </a:rPr>
              <a:t>binary searching</a:t>
            </a:r>
            <a:r>
              <a:rPr lang="en-US" sz="4800" b="1" dirty="0"/>
              <a:t> every possible value.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AA1C-0172-6B94-6341-A8CD392E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94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5000">
        <p159:morph option="byObject"/>
      </p:transition>
    </mc:Choice>
    <mc:Fallback xmlns="">
      <p:transition spd="slow" advClick="0" advTm="15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q">
            <a:extLst>
              <a:ext uri="{FF2B5EF4-FFF2-40B4-BE49-F238E27FC236}">
                <a16:creationId xmlns:a16="http://schemas.microsoft.com/office/drawing/2014/main" id="{2B10A2FE-F506-4321-89B9-C245A31D3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b="1" dirty="0"/>
              <a:t>Linting using </a:t>
            </a:r>
            <a:r>
              <a:rPr lang="en-US" b="1" dirty="0">
                <a:solidFill>
                  <a:srgbClr val="FFC000"/>
                </a:solidFill>
              </a:rPr>
              <a:t>SpyGlass</a:t>
            </a:r>
          </a:p>
        </p:txBody>
      </p:sp>
      <p:sp>
        <p:nvSpPr>
          <p:cNvPr id="3" name="!!agfgfgh">
            <a:extLst>
              <a:ext uri="{FF2B5EF4-FFF2-40B4-BE49-F238E27FC236}">
                <a16:creationId xmlns:a16="http://schemas.microsoft.com/office/drawing/2014/main" id="{1F2FA3BC-4BC2-711F-28E7-678AC95D8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The paper contains many un-orthodox techniques.</a:t>
            </a:r>
          </a:p>
        </p:txBody>
      </p:sp>
    </p:spTree>
    <p:extLst>
      <p:ext uri="{BB962C8B-B14F-4D97-AF65-F5344CB8AC3E}">
        <p14:creationId xmlns:p14="http://schemas.microsoft.com/office/powerpoint/2010/main" val="886239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5000">
        <p159:morph option="byWord"/>
      </p:transition>
    </mc:Choice>
    <mc:Fallback xmlns="">
      <p:transition spd="slow" advTm="15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210C02-9452-5304-8FD9-5A43B27FC963}"/>
              </a:ext>
            </a:extLst>
          </p:cNvPr>
          <p:cNvSpPr txBox="1"/>
          <p:nvPr/>
        </p:nvSpPr>
        <p:spPr>
          <a:xfrm>
            <a:off x="1651819" y="2951946"/>
            <a:ext cx="9016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SpyGlass was annoyed at the core principles of the design.</a:t>
            </a:r>
          </a:p>
        </p:txBody>
      </p:sp>
    </p:spTree>
    <p:extLst>
      <p:ext uri="{BB962C8B-B14F-4D97-AF65-F5344CB8AC3E}">
        <p14:creationId xmlns:p14="http://schemas.microsoft.com/office/powerpoint/2010/main" val="1750263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8000">
        <p159:morph option="byObject"/>
      </p:transition>
    </mc:Choice>
    <mc:Fallback xmlns="">
      <p:transition spd="slow" advTm="8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3C24FF-83FC-A258-0A6F-71E9854989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89" y="796651"/>
            <a:ext cx="10710022" cy="52646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11452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6000">
        <p159:morph option="byObject"/>
      </p:transition>
    </mc:Choice>
    <mc:Fallback xmlns="">
      <p:transition spd="slow" advTm="6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3C24FF-83FC-A258-0A6F-71E9854989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9862" y="-1425334"/>
            <a:ext cx="13631330" cy="6700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DFE2DC-62C2-9D87-F6E2-78ABD0E0792A}"/>
              </a:ext>
            </a:extLst>
          </p:cNvPr>
          <p:cNvSpPr txBox="1"/>
          <p:nvPr/>
        </p:nvSpPr>
        <p:spPr>
          <a:xfrm>
            <a:off x="8862646" y="2311121"/>
            <a:ext cx="2632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Clock connected to zero : </a:t>
            </a:r>
            <a:r>
              <a:rPr lang="en-US" b="1" dirty="0">
                <a:solidFill>
                  <a:srgbClr val="FF0000"/>
                </a:solidFill>
              </a:rPr>
              <a:t>Linting Error</a:t>
            </a:r>
          </a:p>
        </p:txBody>
      </p:sp>
    </p:spTree>
    <p:extLst>
      <p:ext uri="{BB962C8B-B14F-4D97-AF65-F5344CB8AC3E}">
        <p14:creationId xmlns:p14="http://schemas.microsoft.com/office/powerpoint/2010/main" val="3946970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6000">
        <p159:morph option="byObject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3C24FF-83FC-A258-0A6F-71E9854989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13" y="-2455130"/>
            <a:ext cx="13215253" cy="6496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6C70E9-2A67-EECE-0202-259742371A5F}"/>
              </a:ext>
            </a:extLst>
          </p:cNvPr>
          <p:cNvSpPr txBox="1"/>
          <p:nvPr/>
        </p:nvSpPr>
        <p:spPr>
          <a:xfrm>
            <a:off x="3463331" y="4297237"/>
            <a:ext cx="5837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Flipflop clocks are outputs of other flipflops: </a:t>
            </a:r>
            <a:r>
              <a:rPr lang="en-US" sz="2800" b="1" dirty="0">
                <a:solidFill>
                  <a:srgbClr val="FF0000"/>
                </a:solidFill>
              </a:rPr>
              <a:t>Linting Error</a:t>
            </a:r>
          </a:p>
        </p:txBody>
      </p:sp>
    </p:spTree>
    <p:extLst>
      <p:ext uri="{BB962C8B-B14F-4D97-AF65-F5344CB8AC3E}">
        <p14:creationId xmlns:p14="http://schemas.microsoft.com/office/powerpoint/2010/main" val="429056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1300">
        <p159:morph option="byObject"/>
      </p:transition>
    </mc:Choice>
    <mc:Fallback xmlns="">
      <p:transition spd="slow" advTm="113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3C24FF-83FC-A258-0A6F-71E9854989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72" y="2357760"/>
            <a:ext cx="13215253" cy="6496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6C70E9-2A67-EECE-0202-259742371A5F}"/>
              </a:ext>
            </a:extLst>
          </p:cNvPr>
          <p:cNvSpPr txBox="1"/>
          <p:nvPr/>
        </p:nvSpPr>
        <p:spPr>
          <a:xfrm>
            <a:off x="3177007" y="610608"/>
            <a:ext cx="6576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Async set pins of flipflops are outputs of other flipflops: </a:t>
            </a:r>
            <a:r>
              <a:rPr lang="en-US" sz="2800" b="1" dirty="0">
                <a:solidFill>
                  <a:srgbClr val="FF0000"/>
                </a:solidFill>
              </a:rPr>
              <a:t>Linting Error</a:t>
            </a:r>
          </a:p>
        </p:txBody>
      </p:sp>
    </p:spTree>
    <p:extLst>
      <p:ext uri="{BB962C8B-B14F-4D97-AF65-F5344CB8AC3E}">
        <p14:creationId xmlns:p14="http://schemas.microsoft.com/office/powerpoint/2010/main" val="2122153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1000">
        <p159:morph option="byObject"/>
      </p:transition>
    </mc:Choice>
    <mc:Fallback xmlns="">
      <p:transition spd="slow" advTm="1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EBE2-B785-5634-8DB1-48EAC0165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b="1" dirty="0"/>
              <a:t>All these errors </a:t>
            </a:r>
            <a:r>
              <a:rPr lang="en-US" b="1" dirty="0">
                <a:solidFill>
                  <a:srgbClr val="00B050"/>
                </a:solidFill>
              </a:rPr>
              <a:t>can be waived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47EE0-9B60-2117-E206-119511CEE9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3200" b="1" dirty="0"/>
              <a:t>These are core design principles of the SAR ADC. </a:t>
            </a:r>
          </a:p>
        </p:txBody>
      </p:sp>
    </p:spTree>
    <p:extLst>
      <p:ext uri="{BB962C8B-B14F-4D97-AF65-F5344CB8AC3E}">
        <p14:creationId xmlns:p14="http://schemas.microsoft.com/office/powerpoint/2010/main" val="3904270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2000">
        <p159:morph option="byObject"/>
      </p:transition>
    </mc:Choice>
    <mc:Fallback xmlns="">
      <p:transition spd="slow" advTm="22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AC99-D29D-02A0-2BF9-C676FF35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F87608-DC13-C318-59B7-4508D343DA26}"/>
              </a:ext>
            </a:extLst>
          </p:cNvPr>
          <p:cNvSpPr/>
          <p:nvPr/>
        </p:nvSpPr>
        <p:spPr>
          <a:xfrm>
            <a:off x="990600" y="1694679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Understanding The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607EBA-8EA1-A301-EA8F-6ADB07D20A87}"/>
              </a:ext>
            </a:extLst>
          </p:cNvPr>
          <p:cNvSpPr/>
          <p:nvPr/>
        </p:nvSpPr>
        <p:spPr>
          <a:xfrm>
            <a:off x="4871884" y="1694679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Writing the RTL in</a:t>
            </a:r>
          </a:p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SystemVerilog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008CD-D059-2C70-DDB0-518EB6428683}"/>
              </a:ext>
            </a:extLst>
          </p:cNvPr>
          <p:cNvSpPr/>
          <p:nvPr/>
        </p:nvSpPr>
        <p:spPr>
          <a:xfrm>
            <a:off x="8753168" y="1694679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Making a class-based testing environment.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98CAB7-33D6-6C3D-F016-AB0A79BC73F0}"/>
              </a:ext>
            </a:extLst>
          </p:cNvPr>
          <p:cNvSpPr/>
          <p:nvPr/>
        </p:nvSpPr>
        <p:spPr>
          <a:xfrm>
            <a:off x="8753168" y="3374927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Linting using SpyGlass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F51AC8-3942-5C41-9E20-D5CDAFA60B1F}"/>
              </a:ext>
            </a:extLst>
          </p:cNvPr>
          <p:cNvSpPr/>
          <p:nvPr/>
        </p:nvSpPr>
        <p:spPr>
          <a:xfrm>
            <a:off x="990600" y="3374927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Formal Verification using Formality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94CF99-4CD1-D521-85BD-7AEDE07AC498}"/>
              </a:ext>
            </a:extLst>
          </p:cNvPr>
          <p:cNvSpPr/>
          <p:nvPr/>
        </p:nvSpPr>
        <p:spPr>
          <a:xfrm>
            <a:off x="4871884" y="5070986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ASIC Flow using</a:t>
            </a:r>
          </a:p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IC Compiler II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FE074C-D309-94F4-D1E8-C3CA5939101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38832" y="2289531"/>
            <a:ext cx="1433052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095DFF-137F-A76E-B4A6-AC1E5CBFB62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320116" y="2289531"/>
            <a:ext cx="1433052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5BF59A-8AFC-4C18-9493-18423CA6A38E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9977284" y="2884382"/>
            <a:ext cx="0" cy="490545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6EA090-ED29-2055-5CB2-0DF803C70E5C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7320116" y="3969779"/>
            <a:ext cx="1433052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6D2072-9946-7841-5116-0965AF80803A}"/>
              </a:ext>
            </a:extLst>
          </p:cNvPr>
          <p:cNvCxnSpPr>
            <a:stCxn id="7" idx="1"/>
            <a:endCxn id="9" idx="3"/>
          </p:cNvCxnSpPr>
          <p:nvPr/>
        </p:nvCxnSpPr>
        <p:spPr>
          <a:xfrm flipH="1">
            <a:off x="3438832" y="3969779"/>
            <a:ext cx="1433052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8DFA14D-B5ED-71FA-DEEF-F0EDB46437A9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2992696" y="3786650"/>
            <a:ext cx="1101208" cy="2657168"/>
          </a:xfrm>
          <a:prstGeom prst="bentConnector2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!!t">
            <a:extLst>
              <a:ext uri="{FF2B5EF4-FFF2-40B4-BE49-F238E27FC236}">
                <a16:creationId xmlns:a16="http://schemas.microsoft.com/office/drawing/2014/main" id="{99541447-D9AF-EDED-67AE-305875673234}"/>
              </a:ext>
            </a:extLst>
          </p:cNvPr>
          <p:cNvSpPr/>
          <p:nvPr/>
        </p:nvSpPr>
        <p:spPr>
          <a:xfrm>
            <a:off x="4871884" y="3374927"/>
            <a:ext cx="2448232" cy="11897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Synthesis using </a:t>
            </a:r>
            <a:r>
              <a:rPr lang="en-US" b="1" dirty="0">
                <a:solidFill>
                  <a:schemeClr val="accent1"/>
                </a:solidFill>
              </a:rPr>
              <a:t>Design Compiler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A3D4651-F4A5-FCD1-2702-1AFE7FCE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08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000">
        <p159:morph option="byObject"/>
      </p:transition>
    </mc:Choice>
    <mc:Fallback xmlns="">
      <p:transition spd="slow" advTm="500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t">
            <a:extLst>
              <a:ext uri="{FF2B5EF4-FFF2-40B4-BE49-F238E27FC236}">
                <a16:creationId xmlns:a16="http://schemas.microsoft.com/office/drawing/2014/main" id="{7EEEAC99-D29D-02A0-2BF9-C676FF35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Synthesis using </a:t>
            </a:r>
            <a:r>
              <a:rPr lang="en-US" b="1" dirty="0">
                <a:solidFill>
                  <a:schemeClr val="accent1"/>
                </a:solidFill>
              </a:rPr>
              <a:t>Design Compiler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8EBF7-E96B-1648-AD17-7377A5E5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42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000">
        <p159:morph option="byWord"/>
      </p:transition>
    </mc:Choice>
    <mc:Fallback xmlns="">
      <p:transition spd="slow" advTm="500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C3733C-0352-56B6-8D5A-BD10C788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88E29D-C3A4-7DDE-1BB9-F74B3C6E39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01735"/>
                <a:ext cx="10515600" cy="2854530"/>
              </a:xfrm>
            </p:spPr>
            <p:txBody>
              <a:bodyPr anchor="ctr"/>
              <a:lstStyle/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Requirements</a:t>
                </a:r>
              </a:p>
              <a:p>
                <a:r>
                  <a:rPr lang="en-US" b="1" dirty="0"/>
                  <a:t>10 Bit SAR ADC.</a:t>
                </a:r>
              </a:p>
              <a:p>
                <a:r>
                  <a:rPr lang="en-US" b="1" dirty="0"/>
                  <a:t>100 MS/s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/>
                  <a:t>1.1 GHz</a:t>
                </a:r>
              </a:p>
              <a:p>
                <a:r>
                  <a:rPr lang="en-US" b="1" dirty="0"/>
                  <a:t>Using </a:t>
                </a:r>
                <a:r>
                  <a:rPr lang="en-US" b="1" dirty="0">
                    <a:solidFill>
                      <a:srgbClr val="FF0000"/>
                    </a:solidFill>
                  </a:rPr>
                  <a:t>SAED90nm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88E29D-C3A4-7DDE-1BB9-F74B3C6E3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01735"/>
                <a:ext cx="10515600" cy="2854530"/>
              </a:xfrm>
              <a:blipFill>
                <a:blip r:embed="rId4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89742-AD34-B48E-01C3-155C4D58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42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6000">
        <p159:morph option="byWord"/>
      </p:transition>
    </mc:Choice>
    <mc:Fallback xmlns="">
      <p:transition spd="slow" advTm="2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90B7-55B9-9AD2-59B0-F8B1FF31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SAR ADC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7D9CA16-338A-F5BC-C325-DFA7C5801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Successively approximates the result, </a:t>
            </a:r>
            <a:r>
              <a:rPr lang="en-US" sz="4800" b="1" dirty="0">
                <a:solidFill>
                  <a:schemeClr val="accent1"/>
                </a:solidFill>
              </a:rPr>
              <a:t>bit by bit</a:t>
            </a:r>
            <a:r>
              <a:rPr lang="en-US" sz="4800" b="1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8789F-AC45-9539-A567-9D8F8847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7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000">
        <p159:morph option="byObject"/>
      </p:transition>
    </mc:Choice>
    <mc:Fallback xmlns="">
      <p:transition spd="slow" advTm="500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C3733C-0352-56B6-8D5A-BD10C788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Synthesis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8E29D-C3A4-7DDE-1BB9-F74B3C6E3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1735"/>
            <a:ext cx="10515600" cy="285453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chemeClr val="accent1"/>
                </a:solidFill>
              </a:rPr>
              <a:t>Use LVT cells for performance </a:t>
            </a:r>
            <a:r>
              <a:rPr lang="en-US" sz="5400" b="1" dirty="0">
                <a:solidFill>
                  <a:schemeClr val="accent5"/>
                </a:solidFill>
              </a:rPr>
              <a:t>(Sacrifice Power).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72470-8B5A-9993-6B1D-E312C363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80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1000">
        <p159:morph option="byObject"/>
      </p:transition>
    </mc:Choice>
    <mc:Fallback xmlns="">
      <p:transition spd="slow" advTm="11000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6BBE-5328-A8C1-A9A6-55B94D9C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Corners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521D331-3B9C-D7BF-9754-3E0003CC9AB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800" b="1" dirty="0">
                    <a:solidFill>
                      <a:schemeClr val="accent4"/>
                    </a:solidFill>
                  </a:rPr>
                  <a:t>MAX Corner</a:t>
                </a:r>
              </a:p>
              <a:p>
                <a:pPr marL="0" indent="0" algn="ctr">
                  <a:buNone/>
                </a:pPr>
                <a:r>
                  <a:rPr lang="en-US" sz="4800" b="1" dirty="0">
                    <a:solidFill>
                      <a:schemeClr val="accent4"/>
                    </a:solidFill>
                  </a:rPr>
                  <a:t>125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48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endParaRPr lang="en-US" sz="4800" b="1" dirty="0">
                  <a:solidFill>
                    <a:schemeClr val="accent4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4800" b="1" dirty="0">
                    <a:solidFill>
                      <a:schemeClr val="accent4"/>
                    </a:solidFill>
                  </a:rPr>
                  <a:t>0.65 Volts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521D331-3B9C-D7BF-9754-3E0003CC9A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21C4-E673-1B08-3CA1-63447921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48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1000">
        <p159:morph option="byObject"/>
      </p:transition>
    </mc:Choice>
    <mc:Fallback xmlns="">
      <p:transition spd="slow" advTm="11000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6BBE-5328-A8C1-A9A6-55B94D9C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Corners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521D331-3B9C-D7BF-9754-3E0003CC9AB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800" b="1" dirty="0">
                    <a:solidFill>
                      <a:schemeClr val="accent4"/>
                    </a:solidFill>
                  </a:rPr>
                  <a:t>MAX Corner</a:t>
                </a:r>
              </a:p>
              <a:p>
                <a:pPr marL="0" indent="0" algn="ctr">
                  <a:buNone/>
                </a:pPr>
                <a:r>
                  <a:rPr lang="en-US" sz="4800" b="1" dirty="0">
                    <a:solidFill>
                      <a:schemeClr val="accent4"/>
                    </a:solidFill>
                  </a:rPr>
                  <a:t>125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48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endParaRPr lang="en-US" sz="4800" b="1" dirty="0">
                  <a:solidFill>
                    <a:schemeClr val="accent4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4800" b="1" dirty="0">
                    <a:solidFill>
                      <a:schemeClr val="accent4"/>
                    </a:solidFill>
                  </a:rPr>
                  <a:t>0.65 Volts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521D331-3B9C-D7BF-9754-3E0003CC9A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69F9319-33BB-978E-E3EA-61EC369F993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800" b="1" dirty="0">
                    <a:solidFill>
                      <a:schemeClr val="accent1"/>
                    </a:solidFill>
                  </a:rPr>
                  <a:t>MIN Corner</a:t>
                </a:r>
              </a:p>
              <a:p>
                <a:pPr marL="0" indent="0" algn="ctr">
                  <a:buNone/>
                </a:pPr>
                <a:r>
                  <a:rPr lang="en-US" sz="4800" b="1" dirty="0">
                    <a:solidFill>
                      <a:schemeClr val="accent1"/>
                    </a:solidFill>
                  </a:rPr>
                  <a:t>-40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4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endParaRPr lang="en-US" sz="4800" b="1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4800" b="1" dirty="0">
                    <a:solidFill>
                      <a:schemeClr val="accent1"/>
                    </a:solidFill>
                  </a:rPr>
                  <a:t>0.9 Volts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69F9319-33BB-978E-E3EA-61EC369F99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1A060-0C1A-5EE8-FE3F-67E8E047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83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300">
        <p159:morph option="byObject"/>
      </p:transition>
    </mc:Choice>
    <mc:Fallback xmlns="">
      <p:transition spd="slow" advTm="5300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94EF-BA5A-F548-24B1-618206F4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Timing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B1A9E-F5A7-CF91-776C-F64E63068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467" y="1867668"/>
            <a:ext cx="4745065" cy="38645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647D5-D824-9EAD-D17E-23DD7640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99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6000">
        <p159:morph option="byObject"/>
      </p:transition>
    </mc:Choice>
    <mc:Fallback xmlns="">
      <p:transition spd="slow" advTm="6000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94EF-BA5A-F548-24B1-618206F4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Timing Report</a:t>
            </a: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0D882A10-1DC8-DEF2-FF0D-FA183E639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55" y="2114703"/>
            <a:ext cx="9269489" cy="2628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688C5-2D42-DE1D-8E83-C7FC3BC8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54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94EF-BA5A-F548-24B1-618206F4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Critical Path Report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D6E5615-F6B2-B4BC-BA68-C55B45136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972"/>
          <a:stretch/>
        </p:blipFill>
        <p:spPr>
          <a:xfrm>
            <a:off x="2738076" y="1618118"/>
            <a:ext cx="6715847" cy="47308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782AB-7607-17D4-E5CB-292836CB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23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6000">
        <p159:morph option="byWord"/>
      </p:transition>
    </mc:Choice>
    <mc:Fallback xmlns="">
      <p:transition spd="slow" advTm="26000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D6E5615-F6B2-B4BC-BA68-C55B45136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972"/>
          <a:stretch/>
        </p:blipFill>
        <p:spPr>
          <a:xfrm>
            <a:off x="-1460297" y="-2075066"/>
            <a:ext cx="8952478" cy="6306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605FDDC-A577-DCA7-68BA-19CEACDB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22" y="4661821"/>
            <a:ext cx="10515600" cy="1325563"/>
          </a:xfrm>
        </p:spPr>
        <p:txBody>
          <a:bodyPr/>
          <a:lstStyle/>
          <a:p>
            <a:r>
              <a:rPr lang="en-US" b="1" dirty="0"/>
              <a:t>Although small, more performance can be “</a:t>
            </a:r>
            <a:r>
              <a:rPr lang="en-US" b="1" dirty="0">
                <a:solidFill>
                  <a:schemeClr val="accent1"/>
                </a:solidFill>
              </a:rPr>
              <a:t>squeezed</a:t>
            </a:r>
            <a:r>
              <a:rPr lang="en-US" b="1" dirty="0"/>
              <a:t>” from the design.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9CFC4-EEA7-5065-85C7-377D9234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2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8000">
        <p159:morph option="byObject"/>
      </p:transition>
    </mc:Choice>
    <mc:Fallback xmlns="">
      <p:transition spd="slow" advTm="8000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AC99-D29D-02A0-2BF9-C676FF35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F87608-DC13-C318-59B7-4508D343DA26}"/>
              </a:ext>
            </a:extLst>
          </p:cNvPr>
          <p:cNvSpPr/>
          <p:nvPr/>
        </p:nvSpPr>
        <p:spPr>
          <a:xfrm>
            <a:off x="990600" y="1694679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Understanding The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607EBA-8EA1-A301-EA8F-6ADB07D20A87}"/>
              </a:ext>
            </a:extLst>
          </p:cNvPr>
          <p:cNvSpPr/>
          <p:nvPr/>
        </p:nvSpPr>
        <p:spPr>
          <a:xfrm>
            <a:off x="4871884" y="1694679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Writing the RTL in</a:t>
            </a:r>
          </a:p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SystemVerilog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008CD-D059-2C70-DDB0-518EB6428683}"/>
              </a:ext>
            </a:extLst>
          </p:cNvPr>
          <p:cNvSpPr/>
          <p:nvPr/>
        </p:nvSpPr>
        <p:spPr>
          <a:xfrm>
            <a:off x="8753168" y="1694679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Making a class-based testing environment.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41447-D9AF-EDED-67AE-305875673234}"/>
              </a:ext>
            </a:extLst>
          </p:cNvPr>
          <p:cNvSpPr/>
          <p:nvPr/>
        </p:nvSpPr>
        <p:spPr>
          <a:xfrm>
            <a:off x="4871884" y="3374927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Synthesis using Design Compiler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94CF99-4CD1-D521-85BD-7AEDE07AC498}"/>
              </a:ext>
            </a:extLst>
          </p:cNvPr>
          <p:cNvSpPr/>
          <p:nvPr/>
        </p:nvSpPr>
        <p:spPr>
          <a:xfrm>
            <a:off x="4871884" y="5070986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ASIC Flow using</a:t>
            </a:r>
          </a:p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IC Compiler II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FE074C-D309-94F4-D1E8-C3CA5939101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38832" y="2289531"/>
            <a:ext cx="1433052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095DFF-137F-A76E-B4A6-AC1E5CBFB62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320116" y="2289531"/>
            <a:ext cx="1433052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5BF59A-8AFC-4C18-9493-18423CA6A38E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9977284" y="2884382"/>
            <a:ext cx="0" cy="490545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6EA090-ED29-2055-5CB2-0DF803C70E5C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7320116" y="3969779"/>
            <a:ext cx="1433052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6D2072-9946-7841-5116-0965AF80803A}"/>
              </a:ext>
            </a:extLst>
          </p:cNvPr>
          <p:cNvCxnSpPr>
            <a:stCxn id="7" idx="1"/>
            <a:endCxn id="9" idx="3"/>
          </p:cNvCxnSpPr>
          <p:nvPr/>
        </p:nvCxnSpPr>
        <p:spPr>
          <a:xfrm flipH="1">
            <a:off x="3438832" y="3969779"/>
            <a:ext cx="1433052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8DFA14D-B5ED-71FA-DEEF-F0EDB46437A9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2992696" y="3786650"/>
            <a:ext cx="1101208" cy="2657168"/>
          </a:xfrm>
          <a:prstGeom prst="bentConnector2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98CAB7-33D6-6C3D-F016-AB0A79BC73F0}"/>
              </a:ext>
            </a:extLst>
          </p:cNvPr>
          <p:cNvSpPr/>
          <p:nvPr/>
        </p:nvSpPr>
        <p:spPr>
          <a:xfrm>
            <a:off x="8753168" y="3374927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Linting using SpyGlass</a:t>
            </a:r>
          </a:p>
        </p:txBody>
      </p:sp>
      <p:sp>
        <p:nvSpPr>
          <p:cNvPr id="9" name="!!t">
            <a:extLst>
              <a:ext uri="{FF2B5EF4-FFF2-40B4-BE49-F238E27FC236}">
                <a16:creationId xmlns:a16="http://schemas.microsoft.com/office/drawing/2014/main" id="{38F51AC8-3942-5C41-9E20-D5CDAFA60B1F}"/>
              </a:ext>
            </a:extLst>
          </p:cNvPr>
          <p:cNvSpPr/>
          <p:nvPr/>
        </p:nvSpPr>
        <p:spPr>
          <a:xfrm>
            <a:off x="990600" y="3374927"/>
            <a:ext cx="2448232" cy="11897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Formal Verification using </a:t>
            </a:r>
            <a:r>
              <a:rPr lang="en-US" b="1" dirty="0">
                <a:solidFill>
                  <a:srgbClr val="FFC000"/>
                </a:solidFill>
              </a:rPr>
              <a:t>Formality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A9B4695-3DE0-4FAD-983C-D50DE168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48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9000">
        <p159:morph option="byObject"/>
      </p:transition>
    </mc:Choice>
    <mc:Fallback xmlns="">
      <p:transition spd="slow" advTm="9000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t">
            <a:extLst>
              <a:ext uri="{FF2B5EF4-FFF2-40B4-BE49-F238E27FC236}">
                <a16:creationId xmlns:a16="http://schemas.microsoft.com/office/drawing/2014/main" id="{7EEEAC99-D29D-02A0-2BF9-C676FF35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Formal Verification using </a:t>
            </a:r>
            <a:r>
              <a:rPr lang="en-US" b="1" dirty="0">
                <a:solidFill>
                  <a:srgbClr val="FFC000"/>
                </a:solidFill>
              </a:rPr>
              <a:t>Formality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993F2-EBE7-C0C5-D295-070BF556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44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000">
        <p159:morph option="byWord"/>
      </p:transition>
    </mc:Choice>
    <mc:Fallback xmlns="">
      <p:transition spd="slow" advTm="5000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C724-32B9-55CC-161B-68DDABCE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Formal Verification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A66E91-00D6-E270-6A66-23C7B8419AC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683" y="2675920"/>
            <a:ext cx="11400634" cy="1625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911C2-542F-98A8-7F05-E0F32887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75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Word"/>
      </p:transition>
    </mc:Choice>
    <mc:Fallback xmlns="">
      <p:transition spd="slow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AC99-D29D-02A0-2BF9-C676FF35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Work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D65A5B1-AB3B-2BBA-D8A7-B7167F9EB1E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5" y="1684094"/>
            <a:ext cx="10269089" cy="462192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FCBBF-D3FC-2B09-F190-0E3D18EF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00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C724-32B9-55CC-161B-68DDABCE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Formal Verification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A66E91-00D6-E270-6A66-23C7B8419A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683" y="2675920"/>
            <a:ext cx="11400634" cy="1625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A5B927-F0F0-DCF4-700D-F3A064DAA83E}"/>
              </a:ext>
            </a:extLst>
          </p:cNvPr>
          <p:cNvSpPr/>
          <p:nvPr/>
        </p:nvSpPr>
        <p:spPr>
          <a:xfrm>
            <a:off x="10048568" y="2900516"/>
            <a:ext cx="796413" cy="117987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6790F-C14D-AA76-C874-88631BC67565}"/>
              </a:ext>
            </a:extLst>
          </p:cNvPr>
          <p:cNvSpPr/>
          <p:nvPr/>
        </p:nvSpPr>
        <p:spPr>
          <a:xfrm>
            <a:off x="3647768" y="2900515"/>
            <a:ext cx="6398277" cy="117987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F63666-A341-BD88-3C81-6A3BBC61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595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7E53-6111-D0DB-E945-2AA7338C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</a:t>
            </a:r>
            <a:r>
              <a:rPr lang="en-US" b="1" dirty="0">
                <a:solidFill>
                  <a:srgbClr val="FF0000"/>
                </a:solidFill>
              </a:rPr>
              <a:t>Latch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25F7F-30A5-A3D4-A340-96E6C9C3A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/>
              <a:t>The design contains </a:t>
            </a:r>
            <a:r>
              <a:rPr lang="en-US" b="1" dirty="0">
                <a:solidFill>
                  <a:schemeClr val="accent1"/>
                </a:solidFill>
              </a:rPr>
              <a:t>no latches</a:t>
            </a:r>
            <a:r>
              <a:rPr lang="en-US" b="1" dirty="0"/>
              <a:t>.</a:t>
            </a:r>
          </a:p>
          <a:p>
            <a:r>
              <a:rPr lang="en-US" b="1" dirty="0"/>
              <a:t>Design compiler </a:t>
            </a:r>
            <a:r>
              <a:rPr lang="en-US" b="1" dirty="0">
                <a:solidFill>
                  <a:srgbClr val="FFFF00"/>
                </a:solidFill>
              </a:rPr>
              <a:t>did not warn </a:t>
            </a:r>
            <a:r>
              <a:rPr lang="en-US" b="1" dirty="0"/>
              <a:t>about unintentional latches being inferred.</a:t>
            </a:r>
          </a:p>
          <a:p>
            <a:r>
              <a:rPr lang="en-US" b="1" dirty="0"/>
              <a:t>The generated netlist </a:t>
            </a:r>
            <a:r>
              <a:rPr lang="en-US" b="1" dirty="0">
                <a:solidFill>
                  <a:schemeClr val="accent1"/>
                </a:solidFill>
              </a:rPr>
              <a:t>does not contain </a:t>
            </a:r>
            <a:r>
              <a:rPr lang="en-US" b="1" dirty="0"/>
              <a:t>any latch cell.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A7C38-E941-2C0A-8780-3FE76915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77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4000">
        <p159:morph option="byObject"/>
      </p:transition>
    </mc:Choice>
    <mc:Fallback xmlns="">
      <p:transition spd="slow" advTm="24000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7E53-6111-D0DB-E945-2AA7338C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</a:t>
            </a:r>
            <a:r>
              <a:rPr lang="en-US" b="1" dirty="0">
                <a:solidFill>
                  <a:srgbClr val="FF0000"/>
                </a:solidFill>
              </a:rPr>
              <a:t>Latch</a:t>
            </a:r>
            <a:r>
              <a:rPr lang="en-US" b="1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D0A27B-46DA-97AE-CEF1-3840B0ED0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66" y="2388870"/>
            <a:ext cx="3870960" cy="2080260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5BD932-B007-83B5-52CB-A3A0760823FE}"/>
              </a:ext>
            </a:extLst>
          </p:cNvPr>
          <p:cNvSpPr txBox="1"/>
          <p:nvPr/>
        </p:nvSpPr>
        <p:spPr>
          <a:xfrm>
            <a:off x="921283" y="4781417"/>
            <a:ext cx="4037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Reference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017F7-2C4F-A071-BBBC-2A61EB4BC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55" y="2203615"/>
            <a:ext cx="1988820" cy="2499360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845F75-DFDF-986F-B23E-6FFCE695A02F}"/>
              </a:ext>
            </a:extLst>
          </p:cNvPr>
          <p:cNvSpPr txBox="1"/>
          <p:nvPr/>
        </p:nvSpPr>
        <p:spPr>
          <a:xfrm>
            <a:off x="7145102" y="4781417"/>
            <a:ext cx="4037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526CA-6EDB-2F6E-CA47-C67FDA87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07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6000">
        <p159:morph option="byObject"/>
      </p:transition>
    </mc:Choice>
    <mc:Fallback xmlns="">
      <p:transition spd="slow" advTm="6000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7E53-6111-D0DB-E945-2AA7338C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</a:t>
            </a:r>
            <a:r>
              <a:rPr lang="en-US" b="1" dirty="0">
                <a:solidFill>
                  <a:srgbClr val="FF0000"/>
                </a:solidFill>
              </a:rPr>
              <a:t>Latch</a:t>
            </a:r>
            <a:r>
              <a:rPr lang="en-US" b="1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5BD932-B007-83B5-52CB-A3A0760823FE}"/>
              </a:ext>
            </a:extLst>
          </p:cNvPr>
          <p:cNvSpPr txBox="1"/>
          <p:nvPr/>
        </p:nvSpPr>
        <p:spPr>
          <a:xfrm>
            <a:off x="-3198926" y="6858000"/>
            <a:ext cx="4037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Reference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017F7-2C4F-A071-BBBC-2A61EB4BC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7455" y="-1249680"/>
            <a:ext cx="1988820" cy="2499360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845F75-DFDF-986F-B23E-6FFCE695A02F}"/>
              </a:ext>
            </a:extLst>
          </p:cNvPr>
          <p:cNvSpPr txBox="1"/>
          <p:nvPr/>
        </p:nvSpPr>
        <p:spPr>
          <a:xfrm>
            <a:off x="10533667" y="7006457"/>
            <a:ext cx="4037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D0A27B-46DA-97AE-CEF1-3840B0ED0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777" y="1690688"/>
            <a:ext cx="8827893" cy="4744124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6A786A-1F5C-818D-0E71-A909B492A924}"/>
              </a:ext>
            </a:extLst>
          </p:cNvPr>
          <p:cNvSpPr txBox="1"/>
          <p:nvPr/>
        </p:nvSpPr>
        <p:spPr>
          <a:xfrm>
            <a:off x="5920986" y="4923514"/>
            <a:ext cx="4612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No clock in reference!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16294-9491-F352-9D46-B2262A14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21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0">
        <p159:morph option="byObject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7E53-6111-D0DB-E945-2AA7338C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</a:t>
            </a:r>
            <a:r>
              <a:rPr lang="en-US" b="1" dirty="0">
                <a:solidFill>
                  <a:srgbClr val="FF0000"/>
                </a:solidFill>
              </a:rPr>
              <a:t>Latch</a:t>
            </a:r>
            <a:r>
              <a:rPr lang="en-US" b="1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D0A27B-46DA-97AE-CEF1-3840B0ED0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57569" y="2701157"/>
            <a:ext cx="3870960" cy="2080260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5BD932-B007-83B5-52CB-A3A0760823FE}"/>
              </a:ext>
            </a:extLst>
          </p:cNvPr>
          <p:cNvSpPr txBox="1"/>
          <p:nvPr/>
        </p:nvSpPr>
        <p:spPr>
          <a:xfrm>
            <a:off x="-4414392" y="4800621"/>
            <a:ext cx="4037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Reference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017F7-2C4F-A071-BBBC-2A61EB4BC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99" y="1419399"/>
            <a:ext cx="4037126" cy="5073476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845F75-DFDF-986F-B23E-6FFCE695A02F}"/>
              </a:ext>
            </a:extLst>
          </p:cNvPr>
          <p:cNvSpPr txBox="1"/>
          <p:nvPr/>
        </p:nvSpPr>
        <p:spPr>
          <a:xfrm>
            <a:off x="-4037126" y="7098232"/>
            <a:ext cx="4037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34BBC-BECA-0A79-3FBD-0862E15CFB5D}"/>
              </a:ext>
            </a:extLst>
          </p:cNvPr>
          <p:cNvSpPr txBox="1"/>
          <p:nvPr/>
        </p:nvSpPr>
        <p:spPr>
          <a:xfrm>
            <a:off x="5840445" y="3264233"/>
            <a:ext cx="4680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Implementation has a clock pin, is a normal DFF.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B0EB3-E203-9532-6953-16AE0624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05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500">
        <p159:morph option="byObject"/>
      </p:transition>
    </mc:Choice>
    <mc:Fallback xmlns="">
      <p:transition spd="slow" advTm="4500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A44E-BAD1-B84D-1317-BADBF13E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code in question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6A07E-6696-1E3A-E93B-99D3BBB3CC4C}"/>
              </a:ext>
            </a:extLst>
          </p:cNvPr>
          <p:cNvSpPr txBox="1"/>
          <p:nvPr/>
        </p:nvSpPr>
        <p:spPr>
          <a:xfrm>
            <a:off x="914400" y="2896919"/>
            <a:ext cx="10363200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575CD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always_ff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5E5E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(posedge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dummy_ground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negedge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i_rstn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negedge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i_setn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0D0D0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]) </a:t>
            </a:r>
            <a:r>
              <a:rPr lang="en-US" b="0" dirty="0">
                <a:solidFill>
                  <a:srgbClr val="9575CD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begin</a:t>
            </a:r>
            <a:endParaRPr lang="en-US" b="0" dirty="0">
              <a:solidFill>
                <a:srgbClr val="F8F8F2"/>
              </a:solidFill>
              <a:effectLst/>
              <a:highlight>
                <a:srgbClr val="080808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575CD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FF5E5E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~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i_setn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0D0D0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])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sar_reg_out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0D0D0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FF5E5E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0D0D0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1'b1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575CD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575CD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FF5E5E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~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i_rstn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sar_reg_out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0D0D0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FF5E5E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0D0D0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1'b0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575CD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sar_reg_out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0D0D0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FF5E5E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0D0D0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1'b0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575CD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F8F8F2"/>
              </a:solidFill>
              <a:effectLst/>
              <a:highlight>
                <a:srgbClr val="080808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8F8F2"/>
                </a:solidFill>
                <a:effectLst/>
                <a:highlight>
                  <a:srgbClr val="080808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F8F8F2"/>
              </a:solidFill>
              <a:effectLst/>
              <a:highlight>
                <a:srgbClr val="080808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70D90-CD8F-F3F1-5D48-93AAED18B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092" y="3429000"/>
            <a:ext cx="1667108" cy="1971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C815D-77C3-0EFA-584D-D9C712CE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89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1300">
        <p159:morph option="byObject"/>
      </p:transition>
    </mc:Choice>
    <mc:Fallback xmlns="">
      <p:transition spd="slow" advTm="11300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3DC5-13EC-C29A-805F-43304C00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7E10-F8A2-041D-BC23-2EA59AAA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A DFF with </a:t>
            </a:r>
            <a:r>
              <a:rPr lang="en-US" sz="4400" b="1" dirty="0">
                <a:solidFill>
                  <a:schemeClr val="accent1"/>
                </a:solidFill>
              </a:rPr>
              <a:t>asynchronous </a:t>
            </a:r>
            <a:r>
              <a:rPr lang="en-US" sz="4400" b="1" dirty="0"/>
              <a:t>set / reset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8470A-3D5B-753B-C651-EC7E6AE58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97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000">
        <p159:morph option="byObject"/>
      </p:transition>
    </mc:Choice>
    <mc:Fallback xmlns="">
      <p:transition spd="slow" advTm="5000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3DC5-13EC-C29A-805F-43304C00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7E10-F8A2-041D-BC23-2EA59AAA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With the </a:t>
            </a:r>
            <a:r>
              <a:rPr lang="en-US" sz="4400" b="1" dirty="0">
                <a:solidFill>
                  <a:schemeClr val="accent1"/>
                </a:solidFill>
              </a:rPr>
              <a:t>clock </a:t>
            </a:r>
            <a:r>
              <a:rPr lang="en-US" sz="4400" b="1" dirty="0"/>
              <a:t>and</a:t>
            </a:r>
            <a:r>
              <a:rPr lang="en-US" sz="4400" b="1" dirty="0">
                <a:solidFill>
                  <a:schemeClr val="accent1"/>
                </a:solidFill>
              </a:rPr>
              <a:t> D</a:t>
            </a:r>
            <a:r>
              <a:rPr lang="en-US" sz="4400" b="1" dirty="0"/>
              <a:t> connected to </a:t>
            </a:r>
            <a:r>
              <a:rPr lang="en-US" sz="4400" b="1" dirty="0">
                <a:solidFill>
                  <a:schemeClr val="accent1"/>
                </a:solidFill>
              </a:rPr>
              <a:t>zero</a:t>
            </a:r>
            <a:r>
              <a:rPr lang="en-US" sz="4400" b="1" dirty="0"/>
              <a:t>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61A1D-939E-C161-35B0-1116AF03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77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3DC5-13EC-C29A-805F-43304C00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7E10-F8A2-041D-BC23-2EA59AAA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533017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Behaves like an </a:t>
            </a:r>
            <a:r>
              <a:rPr lang="en-US" sz="4400" b="1" dirty="0">
                <a:solidFill>
                  <a:schemeClr val="accent1"/>
                </a:solidFill>
              </a:rPr>
              <a:t>SR latch.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A9B51-5008-4EBD-A10E-9F012AD1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71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4000">
        <p159:morph option="byObject"/>
      </p:transition>
    </mc:Choice>
    <mc:Fallback xmlns="">
      <p:transition spd="slow" advTm="14000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3DC5-13EC-C29A-805F-43304C00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7E10-F8A2-041D-BC23-2EA59AAA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DC recognized the </a:t>
            </a:r>
            <a:r>
              <a:rPr lang="en-US" sz="4400" b="1" i="1" dirty="0">
                <a:latin typeface="Consolas" panose="020B0609020204030204" pitchFamily="49" charset="0"/>
              </a:rPr>
              <a:t>always_ff</a:t>
            </a:r>
            <a:r>
              <a:rPr lang="en-US" sz="4400" b="1" dirty="0"/>
              <a:t> and </a:t>
            </a:r>
            <a:r>
              <a:rPr lang="en-US" sz="4400" b="1" dirty="0">
                <a:solidFill>
                  <a:srgbClr val="00B050"/>
                </a:solidFill>
              </a:rPr>
              <a:t>did not infer a latch.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C3CF-3055-D3E1-5817-033A3AAD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59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1500">
        <p159:morph option="byObject"/>
      </p:transition>
    </mc:Choice>
    <mc:Fallback xmlns="">
      <p:transition spd="slow" advTm="115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D65A5B1-AB3B-2BBA-D8A7-B7167F9EB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081" y="2148114"/>
            <a:ext cx="23229263" cy="1045504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C22469F-7D1B-87DC-E7E0-15A7479A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8311B8-11BB-9837-AD61-C83B95D0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1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000">
        <p159:morph option="byObject"/>
      </p:transition>
    </mc:Choice>
    <mc:Fallback xmlns="">
      <p:transition spd="slow" advTm="5000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3DC5-13EC-C29A-805F-43304C00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7E10-F8A2-041D-BC23-2EA59AAA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Formality, however, </a:t>
            </a:r>
            <a:r>
              <a:rPr lang="en-US" sz="4400" b="1" dirty="0">
                <a:solidFill>
                  <a:srgbClr val="C00000"/>
                </a:solidFill>
              </a:rPr>
              <a:t>inferred a latch</a:t>
            </a:r>
            <a:r>
              <a:rPr lang="en-US" sz="4400" b="1" dirty="0"/>
              <a:t>.</a:t>
            </a:r>
            <a:endParaRPr lang="en-US" sz="4400" b="1" dirty="0">
              <a:solidFill>
                <a:srgbClr val="00B05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BC835-0516-BC54-8AF5-4065CA66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70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3DC5-13EC-C29A-805F-43304C00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Explanation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48564-2718-6114-7B22-D2C96B271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73" y="2361339"/>
            <a:ext cx="10976054" cy="21353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CB160-63D7-27C8-3929-0CF8F6D4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68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3DC5-13EC-C29A-805F-43304C00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Explanation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48564-2718-6114-7B22-D2C96B271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73" y="2361339"/>
            <a:ext cx="10976054" cy="21353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A75EDB-5016-98D1-7420-0CC4864B278E}"/>
              </a:ext>
            </a:extLst>
          </p:cNvPr>
          <p:cNvSpPr/>
          <p:nvPr/>
        </p:nvSpPr>
        <p:spPr>
          <a:xfrm>
            <a:off x="607973" y="3680749"/>
            <a:ext cx="10850964" cy="56716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D1C5B6-4B5E-4C56-2878-92BC87E9C9F3}"/>
              </a:ext>
            </a:extLst>
          </p:cNvPr>
          <p:cNvSpPr/>
          <p:nvPr/>
        </p:nvSpPr>
        <p:spPr>
          <a:xfrm>
            <a:off x="607973" y="3428999"/>
            <a:ext cx="10850964" cy="25174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4FDF06-28C9-8593-FF0D-23185F71B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140" y="1827939"/>
            <a:ext cx="2232660" cy="1066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9FFAF-9E1C-9A44-3C08-2F208BA3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14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AC99-D29D-02A0-2BF9-C676FF35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F87608-DC13-C318-59B7-4508D343DA26}"/>
              </a:ext>
            </a:extLst>
          </p:cNvPr>
          <p:cNvSpPr/>
          <p:nvPr/>
        </p:nvSpPr>
        <p:spPr>
          <a:xfrm>
            <a:off x="990600" y="1694679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Understanding The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607EBA-8EA1-A301-EA8F-6ADB07D20A87}"/>
              </a:ext>
            </a:extLst>
          </p:cNvPr>
          <p:cNvSpPr/>
          <p:nvPr/>
        </p:nvSpPr>
        <p:spPr>
          <a:xfrm>
            <a:off x="4871884" y="1694679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Writing the RTL in</a:t>
            </a:r>
          </a:p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SystemVerilog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008CD-D059-2C70-DDB0-518EB6428683}"/>
              </a:ext>
            </a:extLst>
          </p:cNvPr>
          <p:cNvSpPr/>
          <p:nvPr/>
        </p:nvSpPr>
        <p:spPr>
          <a:xfrm>
            <a:off x="8753168" y="1694679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Making a class-based testing environment.</a:t>
            </a:r>
          </a:p>
        </p:txBody>
      </p:sp>
      <p:sp>
        <p:nvSpPr>
          <p:cNvPr id="7" name="!!dont">
            <a:extLst>
              <a:ext uri="{FF2B5EF4-FFF2-40B4-BE49-F238E27FC236}">
                <a16:creationId xmlns:a16="http://schemas.microsoft.com/office/drawing/2014/main" id="{99541447-D9AF-EDED-67AE-305875673234}"/>
              </a:ext>
            </a:extLst>
          </p:cNvPr>
          <p:cNvSpPr/>
          <p:nvPr/>
        </p:nvSpPr>
        <p:spPr>
          <a:xfrm>
            <a:off x="4871884" y="3374927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Synthesis using Design Compiler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FE074C-D309-94F4-D1E8-C3CA5939101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38832" y="2289531"/>
            <a:ext cx="1433052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095DFF-137F-A76E-B4A6-AC1E5CBFB62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320116" y="2289531"/>
            <a:ext cx="1433052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5BF59A-8AFC-4C18-9493-18423CA6A38E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9977284" y="2884382"/>
            <a:ext cx="0" cy="490545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6EA090-ED29-2055-5CB2-0DF803C70E5C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7320116" y="3969779"/>
            <a:ext cx="1433052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6D2072-9946-7841-5116-0965AF80803A}"/>
              </a:ext>
            </a:extLst>
          </p:cNvPr>
          <p:cNvCxnSpPr>
            <a:stCxn id="7" idx="1"/>
            <a:endCxn id="9" idx="3"/>
          </p:cNvCxnSpPr>
          <p:nvPr/>
        </p:nvCxnSpPr>
        <p:spPr>
          <a:xfrm flipH="1">
            <a:off x="3438832" y="3969779"/>
            <a:ext cx="1433052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8DFA14D-B5ED-71FA-DEEF-F0EDB46437A9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2992696" y="3786650"/>
            <a:ext cx="1101208" cy="2657168"/>
          </a:xfrm>
          <a:prstGeom prst="bentConnector2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98CAB7-33D6-6C3D-F016-AB0A79BC73F0}"/>
              </a:ext>
            </a:extLst>
          </p:cNvPr>
          <p:cNvSpPr/>
          <p:nvPr/>
        </p:nvSpPr>
        <p:spPr>
          <a:xfrm>
            <a:off x="8753168" y="3374927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Linting using SpyGlass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F51AC8-3942-5C41-9E20-D5CDAFA60B1F}"/>
              </a:ext>
            </a:extLst>
          </p:cNvPr>
          <p:cNvSpPr/>
          <p:nvPr/>
        </p:nvSpPr>
        <p:spPr>
          <a:xfrm>
            <a:off x="990600" y="3374927"/>
            <a:ext cx="2448232" cy="1189703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Formal Verification using Formality</a:t>
            </a:r>
          </a:p>
        </p:txBody>
      </p:sp>
      <p:sp>
        <p:nvSpPr>
          <p:cNvPr id="10" name="!!t">
            <a:extLst>
              <a:ext uri="{FF2B5EF4-FFF2-40B4-BE49-F238E27FC236}">
                <a16:creationId xmlns:a16="http://schemas.microsoft.com/office/drawing/2014/main" id="{7694CF99-4CD1-D521-85BD-7AEDE07AC498}"/>
              </a:ext>
            </a:extLst>
          </p:cNvPr>
          <p:cNvSpPr/>
          <p:nvPr/>
        </p:nvSpPr>
        <p:spPr>
          <a:xfrm>
            <a:off x="4871884" y="5070986"/>
            <a:ext cx="2448232" cy="118970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ASIC Flow using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IC Compiler II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660C6D5-E7F7-5C3C-272D-82B39829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82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t">
            <a:extLst>
              <a:ext uri="{FF2B5EF4-FFF2-40B4-BE49-F238E27FC236}">
                <a16:creationId xmlns:a16="http://schemas.microsoft.com/office/drawing/2014/main" id="{7EEEAC99-D29D-02A0-2BF9-C676FF35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ASIC Flow using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IC Compiler II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AA28B8-05D9-BD26-E066-DF2D6945E753}"/>
              </a:ext>
            </a:extLst>
          </p:cNvPr>
          <p:cNvSpPr/>
          <p:nvPr/>
        </p:nvSpPr>
        <p:spPr>
          <a:xfrm>
            <a:off x="990600" y="-5058165"/>
            <a:ext cx="2448232" cy="2550232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Understanding The Design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E617B23-F97D-6AED-C809-A67BB897494C}"/>
              </a:ext>
            </a:extLst>
          </p:cNvPr>
          <p:cNvSpPr/>
          <p:nvPr/>
        </p:nvSpPr>
        <p:spPr>
          <a:xfrm>
            <a:off x="4871884" y="-5058165"/>
            <a:ext cx="2448232" cy="2550232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Writing the RTL in</a:t>
            </a:r>
          </a:p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SystemVerilog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CB0918-12E0-C6EC-DB3D-055BEC603239}"/>
              </a:ext>
            </a:extLst>
          </p:cNvPr>
          <p:cNvSpPr/>
          <p:nvPr/>
        </p:nvSpPr>
        <p:spPr>
          <a:xfrm>
            <a:off x="8753168" y="-5058165"/>
            <a:ext cx="2448232" cy="2550232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Making a class-based testing environment.</a:t>
            </a:r>
          </a:p>
        </p:txBody>
      </p:sp>
      <p:sp>
        <p:nvSpPr>
          <p:cNvPr id="44" name="!!dont">
            <a:extLst>
              <a:ext uri="{FF2B5EF4-FFF2-40B4-BE49-F238E27FC236}">
                <a16:creationId xmlns:a16="http://schemas.microsoft.com/office/drawing/2014/main" id="{DF18346E-3277-50B1-6451-DA4179C7A8DF}"/>
              </a:ext>
            </a:extLst>
          </p:cNvPr>
          <p:cNvSpPr/>
          <p:nvPr/>
        </p:nvSpPr>
        <p:spPr>
          <a:xfrm>
            <a:off x="4871884" y="-3377917"/>
            <a:ext cx="2448232" cy="2550232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Synthesis using Design Compiler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3842133-71E9-5A6D-AE99-4A351D0F9DF6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3438832" y="-3783049"/>
            <a:ext cx="1433052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7E1EBA-DCAD-981E-94A9-9F29305A67B4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7320116" y="-3783049"/>
            <a:ext cx="1433052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666AF3-2077-5EC7-1C26-113A36D317E3}"/>
              </a:ext>
            </a:extLst>
          </p:cNvPr>
          <p:cNvCxnSpPr>
            <a:stCxn id="43" idx="2"/>
            <a:endCxn id="51" idx="0"/>
          </p:cNvCxnSpPr>
          <p:nvPr/>
        </p:nvCxnSpPr>
        <p:spPr>
          <a:xfrm flipV="1">
            <a:off x="9977284" y="-3377917"/>
            <a:ext cx="0" cy="869984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BF194FF-C11B-6C10-8A18-AB9E4A25A48E}"/>
              </a:ext>
            </a:extLst>
          </p:cNvPr>
          <p:cNvCxnSpPr>
            <a:stCxn id="51" idx="1"/>
            <a:endCxn id="44" idx="3"/>
          </p:cNvCxnSpPr>
          <p:nvPr/>
        </p:nvCxnSpPr>
        <p:spPr>
          <a:xfrm flipH="1">
            <a:off x="7320116" y="-2102801"/>
            <a:ext cx="1433052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97098C5-786B-6551-D228-EBFCAE5130D0}"/>
              </a:ext>
            </a:extLst>
          </p:cNvPr>
          <p:cNvCxnSpPr>
            <a:stCxn id="44" idx="1"/>
            <a:endCxn id="52" idx="3"/>
          </p:cNvCxnSpPr>
          <p:nvPr/>
        </p:nvCxnSpPr>
        <p:spPr>
          <a:xfrm flipH="1">
            <a:off x="3438832" y="-2102801"/>
            <a:ext cx="1433052" cy="0"/>
          </a:xfrm>
          <a:prstGeom prst="straightConnector1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914A4C4-B4CD-6A37-4DD6-1A4A205F758D}"/>
              </a:ext>
            </a:extLst>
          </p:cNvPr>
          <p:cNvCxnSpPr>
            <a:stCxn id="52" idx="2"/>
          </p:cNvCxnSpPr>
          <p:nvPr/>
        </p:nvCxnSpPr>
        <p:spPr>
          <a:xfrm rot="16200000" flipH="1">
            <a:off x="3967165" y="-2580135"/>
            <a:ext cx="420945" cy="3925843"/>
          </a:xfrm>
          <a:prstGeom prst="bentConnector2">
            <a:avLst/>
          </a:prstGeom>
          <a:ln w="762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74E1D86-C206-E820-447D-AA1841425A79}"/>
              </a:ext>
            </a:extLst>
          </p:cNvPr>
          <p:cNvSpPr/>
          <p:nvPr/>
        </p:nvSpPr>
        <p:spPr>
          <a:xfrm>
            <a:off x="8753168" y="-3377917"/>
            <a:ext cx="2448232" cy="2550232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Linting using SpyGlass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763CA96-1CC7-A7CD-E8BE-1013518750DD}"/>
              </a:ext>
            </a:extLst>
          </p:cNvPr>
          <p:cNvSpPr/>
          <p:nvPr/>
        </p:nvSpPr>
        <p:spPr>
          <a:xfrm>
            <a:off x="990600" y="-3377917"/>
            <a:ext cx="2448232" cy="2550232"/>
          </a:xfrm>
          <a:prstGeom prst="rect">
            <a:avLst/>
          </a:prstGeom>
          <a:noFill/>
          <a:ln w="571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Formal Verification using Formality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B999A-D884-3463-97DC-0970AD5E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11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500">
        <p159:morph option="byWord"/>
      </p:transition>
    </mc:Choice>
    <mc:Fallback xmlns="">
      <p:transition spd="slow" advTm="1500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E0DE-9845-0E9B-D722-7C06C263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Preparing the NDM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38DC-584A-12C1-A2BD-B2194A532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b="1" dirty="0"/>
              <a:t>Was smooth sailing, except…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09FA5-4620-CAEA-EF39-765F6856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49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6000">
        <p159:morph option="byObject"/>
      </p:transition>
    </mc:Choice>
    <mc:Fallback xmlns="">
      <p:transition spd="slow" advTm="6000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E0DE-9845-0E9B-D722-7C06C263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Preparing the NDM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38DC-584A-12C1-A2BD-B2194A532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b="1" dirty="0"/>
              <a:t>Two cells in the .lef file had </a:t>
            </a:r>
            <a:r>
              <a:rPr lang="en-US" sz="5400" b="1" dirty="0">
                <a:solidFill>
                  <a:srgbClr val="FF0000"/>
                </a:solidFill>
              </a:rPr>
              <a:t>incorrect dimensions</a:t>
            </a:r>
            <a:r>
              <a:rPr lang="en-US" sz="5400" b="1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9A93D-1A71-562E-9A07-DA63AFB7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28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E0DE-9845-0E9B-D722-7C06C263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Preparing the NDM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38DC-584A-12C1-A2BD-B2194A532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The heights </a:t>
            </a:r>
            <a:r>
              <a:rPr lang="en-US" sz="4000" b="1" dirty="0">
                <a:solidFill>
                  <a:srgbClr val="FF0000"/>
                </a:solidFill>
              </a:rPr>
              <a:t>were not multiples </a:t>
            </a:r>
            <a:r>
              <a:rPr lang="en-US" sz="4000" b="1" dirty="0"/>
              <a:t>of the sole site definition in the technology data.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18AC8-D781-D0CF-7DFD-6C0DDD47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8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300">
        <p159:morph option="byObject"/>
      </p:transition>
    </mc:Choice>
    <mc:Fallback xmlns="">
      <p:transition spd="slow" advTm="5300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E0DE-9845-0E9B-D722-7C06C263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Offending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38DC-584A-12C1-A2BD-B2194A532F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LSDNENCLX4_LVT </a:t>
            </a:r>
            <a:endParaRPr lang="en-US" sz="66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FB978-11B8-2DFE-8806-E29401EC0A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LSDNENCLX8_LVT </a:t>
            </a:r>
            <a:endParaRPr lang="en-US" sz="4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679F5-12E6-541A-83D3-69CADC7A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58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7000">
        <p159:morph option="byObject"/>
      </p:transition>
    </mc:Choice>
    <mc:Fallback xmlns="">
      <p:transition spd="slow" advTm="7000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E0DE-9845-0E9B-D722-7C06C263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Offending Cells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1A424-15BC-A6A7-3CA3-3066CB6DA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High to low level shifters with high active enables clamp low.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43ACB-79C5-32A2-21A8-E96416C0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44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D65A5B1-AB3B-2BBA-D8A7-B7167F9EB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0093" y="2148114"/>
            <a:ext cx="23229263" cy="1045504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C51FFCC-2BD4-DD75-5C94-AB620AE8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C49E9E-70E4-CA81-3FF1-43EB1BF4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71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E0DE-9845-0E9B-D722-7C06C263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Offending Cells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1A424-15BC-A6A7-3CA3-3066CB6DA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We are </a:t>
            </a:r>
            <a:r>
              <a:rPr lang="en-US" sz="3600" b="1" dirty="0">
                <a:solidFill>
                  <a:schemeClr val="accent1"/>
                </a:solidFill>
              </a:rPr>
              <a:t>not using </a:t>
            </a:r>
            <a:r>
              <a:rPr lang="en-US" sz="3600" b="1" dirty="0"/>
              <a:t>any level shifters in the design.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C1BF0-897B-EFEB-5667-9655CB0B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22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500">
        <p159:morph option="byObject"/>
      </p:transition>
    </mc:Choice>
    <mc:Fallback xmlns="">
      <p:transition spd="slow" advTm="3500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E0DE-9845-0E9B-D722-7C06C263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Offending Cells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1A424-15BC-A6A7-3CA3-3066CB6DA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Solution: </a:t>
            </a:r>
            <a:r>
              <a:rPr lang="en-US" sz="3600" b="1" dirty="0">
                <a:solidFill>
                  <a:schemeClr val="accent1"/>
                </a:solidFill>
              </a:rPr>
              <a:t>Remove</a:t>
            </a:r>
            <a:r>
              <a:rPr lang="en-US" sz="3600" b="1" dirty="0"/>
              <a:t> the level shifters from the </a:t>
            </a:r>
            <a:r>
              <a:rPr lang="en-US" sz="3600" b="1" dirty="0">
                <a:solidFill>
                  <a:schemeClr val="accent1"/>
                </a:solidFill>
              </a:rPr>
              <a:t>lef </a:t>
            </a:r>
            <a:r>
              <a:rPr lang="en-US" sz="3600" b="1" dirty="0"/>
              <a:t>file.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F1A88-73EA-BBFE-9D3C-3655836A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89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7000">
        <p159:morph option="byObject"/>
      </p:transition>
    </mc:Choice>
    <mc:Fallback xmlns="">
      <p:transition spd="slow" advTm="7000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E0DE-9845-0E9B-D722-7C06C263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b="1" dirty="0"/>
              <a:t>Floor And Power Planning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1A6B6-382F-67A2-124C-9460B8188B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FE10ED-E554-0458-6253-B93E813DF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343400" cy="3811588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No power ring, as this design will be part of a larger design (in the same chip with the analog front end)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23447-F79E-6564-BD29-A75BCA9F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61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4000">
        <p159:morph option="byObject"/>
      </p:transition>
    </mc:Choice>
    <mc:Fallback xmlns="">
      <p:transition spd="slow" advTm="14000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E0DE-9845-0E9B-D722-7C06C263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b="1" dirty="0"/>
              <a:t>Placement </a:t>
            </a:r>
            <a:br>
              <a:rPr lang="en-US" b="1" dirty="0"/>
            </a:br>
            <a:r>
              <a:rPr lang="en-US" b="1" dirty="0"/>
              <a:t>And CTS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FE10ED-E554-0458-6253-B93E813DF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sz="2400" b="1" dirty="0"/>
              <a:t>After placement and CTS, the critical path slack has improved by 44%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85C1FE-DE8C-5CFD-D4C2-B6E6200E1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99225" y="987425"/>
            <a:ext cx="5140125" cy="4873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9953F-02F9-DB8D-03F5-95DFA23A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96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5000">
        <p159:morph option="byObject"/>
      </p:transition>
    </mc:Choice>
    <mc:Fallback xmlns="">
      <p:transition spd="slow" advTm="15000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12CFCC-A970-7839-1A88-AA48249146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32202" y="1858169"/>
            <a:ext cx="5527595" cy="4206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3CB6144-E64D-CE26-A1FB-3023D213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After Placement And CTS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37F85-15B2-F7DA-3504-C0E012CF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39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1000">
        <p159:morph option="byObject"/>
      </p:transition>
    </mc:Choice>
    <mc:Fallback xmlns="">
      <p:transition spd="slow" advTm="11000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12CFCC-A970-7839-1A88-AA48249146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32202" y="1858169"/>
            <a:ext cx="5527595" cy="4206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3CB6144-E64D-CE26-A1FB-3023D213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After Routing + Filler Cell Insertion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5616-63AA-DA42-DDBB-EB3D379E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74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300">
        <p159:morph option="byObject"/>
      </p:transition>
    </mc:Choice>
    <mc:Fallback xmlns="">
      <p:transition spd="slow" advTm="5300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CB6144-E64D-CE26-A1FB-3023D213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After Routing + Filler Cell Insertion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5D9E3-C85F-48A6-F71E-AF9D90F74E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27037" y="1690688"/>
            <a:ext cx="6537925" cy="42664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1A74F-DBCB-574F-B25A-00EA7184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83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3000">
        <p159:morph option="byObject"/>
      </p:transition>
    </mc:Choice>
    <mc:Fallback xmlns="">
      <p:transition spd="slow" advTm="13000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A19D83-ECEB-E936-DE3A-9BC07E4E6A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13372" y="987425"/>
            <a:ext cx="5111831" cy="4873625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FA7EAD5-C064-0CFB-FDA7-D60B75A58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 anchor="ctr">
            <a:normAutofit/>
          </a:bodyPr>
          <a:lstStyle/>
          <a:p>
            <a:r>
              <a:rPr lang="en-US" sz="8000" b="1" dirty="0"/>
              <a:t>Final 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F65AF-8EA3-DE92-EB68-888AE508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06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500">
        <p159:morph option="byObject"/>
      </p:transition>
    </mc:Choice>
    <mc:Fallback xmlns="">
      <p:transition spd="slow" advTm="3500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A19D83-ECEB-E936-DE3A-9BC07E4E6A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13372" y="987425"/>
            <a:ext cx="5111831" cy="4873625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FA7EAD5-C064-0CFB-FDA7-D60B75A58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6"/>
            <a:ext cx="3932237" cy="2647026"/>
          </a:xfrm>
        </p:spPr>
        <p:txBody>
          <a:bodyPr anchor="ctr">
            <a:normAutofit/>
          </a:bodyPr>
          <a:lstStyle/>
          <a:p>
            <a:r>
              <a:rPr lang="en-US" sz="8000" b="1" dirty="0"/>
              <a:t>IR Drop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9BE344-D87D-F2EE-0DAA-8343BB9916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45137" y="835342"/>
            <a:ext cx="5448300" cy="5177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A1938F-2D84-FB52-65D3-721D19AF6A5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9788" y="3882072"/>
            <a:ext cx="2171700" cy="2131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32A40-D655-2AEC-63F2-DA9BE222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45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500">
        <p159:morph option="byObject"/>
      </p:transition>
    </mc:Choice>
    <mc:Fallback xmlns="">
      <p:transition spd="slow" advTm="2500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A19D83-ECEB-E936-DE3A-9BC07E4E6A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13372" y="987425"/>
            <a:ext cx="5111831" cy="4873625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FA7EAD5-C064-0CFB-FDA7-D60B75A58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6"/>
            <a:ext cx="3932237" cy="2647026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Electromigration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9BE344-D87D-F2EE-0DAA-8343BB9916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45137" y="835342"/>
            <a:ext cx="5448300" cy="5177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A1938F-2D84-FB52-65D3-721D19AF6A5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9788" y="3882072"/>
            <a:ext cx="2171700" cy="2131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4B3FEE-E087-6384-38D9-79D854D4782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45136" y="844868"/>
            <a:ext cx="5448819" cy="51682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194A63-582B-4C8D-9BA1-4E56ABFDD53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3296" y="3634452"/>
            <a:ext cx="2636489" cy="2479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9EC8F6-EF59-842D-AB25-8AE9E977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02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D65A5B1-AB3B-2BBA-D8A7-B7167F9EB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50273" y="2148114"/>
            <a:ext cx="23229263" cy="1045504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53CC5C5-5658-DEB0-47AA-AA8F1F63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72516F-8DD4-28EE-A454-0405635C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21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300">
        <p159:morph option="byObject"/>
      </p:transition>
    </mc:Choice>
    <mc:Fallback xmlns="">
      <p:transition spd="slow" advTm="5300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58A4-8E33-ECE1-3F02-1EFE98AF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Timing (Using </a:t>
            </a:r>
            <a:r>
              <a:rPr lang="en-US" b="1" dirty="0">
                <a:solidFill>
                  <a:schemeClr val="accent1"/>
                </a:solidFill>
              </a:rPr>
              <a:t>PrimeTime</a:t>
            </a:r>
            <a:r>
              <a:rPr lang="en-US" b="1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8E2A4-078F-DB25-C1FD-5440D6D44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128" y="2055453"/>
            <a:ext cx="5465744" cy="34888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0C3DF-36B2-FD34-F982-7687356F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Omar T. 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73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000">
        <p159:morph option="byObject"/>
      </p:transition>
    </mc:Choice>
    <mc:Fallback xmlns="">
      <p:transition spd="slow" advTm="5000">
        <p:fade/>
      </p:transition>
    </mc:Fallback>
  </mc:AlternateContent>
</p:sld>
</file>

<file path=ppt/theme/theme1.xml><?xml version="1.0" encoding="utf-8"?>
<a:theme xmlns:a="http://schemas.openxmlformats.org/drawingml/2006/main" name="Presentation1">
  <a:themeElements>
    <a:clrScheme name="Blue Pink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097DFF"/>
      </a:accent1>
      <a:accent2>
        <a:srgbClr val="575AFF"/>
      </a:accent2>
      <a:accent3>
        <a:srgbClr val="CB80FF"/>
      </a:accent3>
      <a:accent4>
        <a:srgbClr val="F88BFF"/>
      </a:accent4>
      <a:accent5>
        <a:srgbClr val="FFA8F7"/>
      </a:accent5>
      <a:accent6>
        <a:srgbClr val="FFFFFF"/>
      </a:accent6>
      <a:hlink>
        <a:srgbClr val="0563C1"/>
      </a:hlink>
      <a:folHlink>
        <a:srgbClr val="954F72"/>
      </a:folHlink>
    </a:clrScheme>
    <a:fontScheme name="Custom 1">
      <a:majorFont>
        <a:latin typeface="Aptos Display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880CC88-5D77-48D0-B81A-2FB8AB5AADC6}" vid="{F06D710A-913C-42C9-A5C0-438DC56112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0</TotalTime>
  <Words>1418</Words>
  <Application>Microsoft Office PowerPoint</Application>
  <PresentationFormat>Widescreen</PresentationFormat>
  <Paragraphs>311</Paragraphs>
  <Slides>90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Aptos</vt:lpstr>
      <vt:lpstr>Aptos Display</vt:lpstr>
      <vt:lpstr>Arial</vt:lpstr>
      <vt:lpstr>Cambria Math</vt:lpstr>
      <vt:lpstr>Consolas</vt:lpstr>
      <vt:lpstr>Presentation1</vt:lpstr>
      <vt:lpstr>Schematic to GDS SAR Digital Logic CND211 Final Project</vt:lpstr>
      <vt:lpstr>Agenda</vt:lpstr>
      <vt:lpstr>Agenda</vt:lpstr>
      <vt:lpstr>SAR ADC</vt:lpstr>
      <vt:lpstr>SAR ADC</vt:lpstr>
      <vt:lpstr>Our Work</vt:lpstr>
      <vt:lpstr>PowerPoint Presentation</vt:lpstr>
      <vt:lpstr>PowerPoint Presentation</vt:lpstr>
      <vt:lpstr>PowerPoint Presentation</vt:lpstr>
      <vt:lpstr>Our Work</vt:lpstr>
      <vt:lpstr>Our Work</vt:lpstr>
      <vt:lpstr>Our Work</vt:lpstr>
      <vt:lpstr>Our Work</vt:lpstr>
      <vt:lpstr>Our Work</vt:lpstr>
      <vt:lpstr>Our Work</vt:lpstr>
      <vt:lpstr>Understanding The Design</vt:lpstr>
      <vt:lpstr>Understanding The Design</vt:lpstr>
      <vt:lpstr>PowerPoint Presentation</vt:lpstr>
      <vt:lpstr>PowerPoint Presentation</vt:lpstr>
      <vt:lpstr>PowerPoint Presentation</vt:lpstr>
      <vt:lpstr>Our Work</vt:lpstr>
      <vt:lpstr>Writing the RTL in SystemVerilog</vt:lpstr>
      <vt:lpstr>Writing the RTL in SystemVerilog</vt:lpstr>
      <vt:lpstr>Writing the RTL in SystemVerilog</vt:lpstr>
      <vt:lpstr>Writing the RTL in SystemVerilog</vt:lpstr>
      <vt:lpstr>Our Work</vt:lpstr>
      <vt:lpstr>Making a class-based Testing Environment</vt:lpstr>
      <vt:lpstr>Testing Environment</vt:lpstr>
      <vt:lpstr>Testing Environment</vt:lpstr>
      <vt:lpstr>Testing Environment</vt:lpstr>
      <vt:lpstr>Testing Environment</vt:lpstr>
      <vt:lpstr>Testing Environment</vt:lpstr>
      <vt:lpstr>Testing Environment</vt:lpstr>
      <vt:lpstr>Coverage</vt:lpstr>
      <vt:lpstr>Coverage</vt:lpstr>
      <vt:lpstr>Coverage</vt:lpstr>
      <vt:lpstr>Coverage</vt:lpstr>
      <vt:lpstr>Our Work</vt:lpstr>
      <vt:lpstr>Linting using SpyGlass</vt:lpstr>
      <vt:lpstr>Linting using SpyGlass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 these errors can be waived</vt:lpstr>
      <vt:lpstr>Our Work</vt:lpstr>
      <vt:lpstr>Synthesis using Design Compiler</vt:lpstr>
      <vt:lpstr>Synthesis</vt:lpstr>
      <vt:lpstr>Synthesis</vt:lpstr>
      <vt:lpstr>Corners</vt:lpstr>
      <vt:lpstr>Corners</vt:lpstr>
      <vt:lpstr>Timing Report</vt:lpstr>
      <vt:lpstr>Timing Report</vt:lpstr>
      <vt:lpstr>Critical Path Report</vt:lpstr>
      <vt:lpstr>Although small, more performance can be “squeezed” from the design.</vt:lpstr>
      <vt:lpstr>Our Work</vt:lpstr>
      <vt:lpstr>Formal Verification using Formality</vt:lpstr>
      <vt:lpstr>Formal Verification</vt:lpstr>
      <vt:lpstr>Formal Verification</vt:lpstr>
      <vt:lpstr>A Latch?</vt:lpstr>
      <vt:lpstr>A Latch?</vt:lpstr>
      <vt:lpstr>A Latch?</vt:lpstr>
      <vt:lpstr>A Latch?</vt:lpstr>
      <vt:lpstr>The code in question</vt:lpstr>
      <vt:lpstr>Explanation</vt:lpstr>
      <vt:lpstr>Explanation</vt:lpstr>
      <vt:lpstr>Explanation</vt:lpstr>
      <vt:lpstr>Explanation</vt:lpstr>
      <vt:lpstr>Explanation</vt:lpstr>
      <vt:lpstr>Explanation</vt:lpstr>
      <vt:lpstr>Explanation</vt:lpstr>
      <vt:lpstr>Our Work</vt:lpstr>
      <vt:lpstr>ASIC Flow using IC Compiler II</vt:lpstr>
      <vt:lpstr>Preparing the NDM</vt:lpstr>
      <vt:lpstr>Preparing the NDM</vt:lpstr>
      <vt:lpstr>Preparing the NDM</vt:lpstr>
      <vt:lpstr>The Offending Cells</vt:lpstr>
      <vt:lpstr>The Offending Cells</vt:lpstr>
      <vt:lpstr>The Offending Cells</vt:lpstr>
      <vt:lpstr>The Offending Cells</vt:lpstr>
      <vt:lpstr>Floor And Power Planning</vt:lpstr>
      <vt:lpstr>Placement  And CTS</vt:lpstr>
      <vt:lpstr>After Placement And CTS</vt:lpstr>
      <vt:lpstr>After Routing + Filler Cell Insertion</vt:lpstr>
      <vt:lpstr>After Routing + Filler Cell Insertion</vt:lpstr>
      <vt:lpstr>PowerPoint Presentation</vt:lpstr>
      <vt:lpstr>PowerPoint Presentation</vt:lpstr>
      <vt:lpstr>PowerPoint Presentation</vt:lpstr>
      <vt:lpstr>Final Timing (Using PrimeTime)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2024-05-15T20:26:45Z</dcterms:created>
  <dcterms:modified xsi:type="dcterms:W3CDTF">2024-05-15T21:15:52Z</dcterms:modified>
</cp:coreProperties>
</file>