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Raleway"/>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F149C5E-7479-43ED-BA5F-32A02B9ED4B1}">
  <a:tblStyle styleId="{3F149C5E-7479-43ED-BA5F-32A02B9ED4B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5.xml"/><Relationship Id="rId22" Type="http://schemas.openxmlformats.org/officeDocument/2006/relationships/font" Target="fonts/Lato-boldItalic.fntdata"/><Relationship Id="rId10" Type="http://schemas.openxmlformats.org/officeDocument/2006/relationships/slide" Target="slides/slide4.xml"/><Relationship Id="rId21" Type="http://schemas.openxmlformats.org/officeDocument/2006/relationships/font" Target="fonts/Lato-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Raleway-regular.fntdata"/><Relationship Id="rId14" Type="http://schemas.openxmlformats.org/officeDocument/2006/relationships/slide" Target="slides/slide8.xml"/><Relationship Id="rId17" Type="http://schemas.openxmlformats.org/officeDocument/2006/relationships/font" Target="fonts/Raleway-italic.fntdata"/><Relationship Id="rId16" Type="http://schemas.openxmlformats.org/officeDocument/2006/relationships/font" Target="fonts/Raleway-bold.fntdata"/><Relationship Id="rId5" Type="http://schemas.openxmlformats.org/officeDocument/2006/relationships/slideMaster" Target="slideMasters/slideMaster1.xml"/><Relationship Id="rId19" Type="http://schemas.openxmlformats.org/officeDocument/2006/relationships/font" Target="fonts/Lato-regular.fntdata"/><Relationship Id="rId6" Type="http://schemas.openxmlformats.org/officeDocument/2006/relationships/notesMaster" Target="notesMasters/notesMaster1.xml"/><Relationship Id="rId18" Type="http://schemas.openxmlformats.org/officeDocument/2006/relationships/font" Target="fonts/Raleway-bold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a1687363f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a1687363f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a1687363f9_0_6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a1687363f9_0_6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First pie chart: Results from the post-pilot survey</a:t>
            </a:r>
            <a:endParaRPr sz="1000"/>
          </a:p>
          <a:p>
            <a:pPr indent="0" lvl="0" marL="0" rtl="0" algn="l">
              <a:spcBef>
                <a:spcPts val="0"/>
              </a:spcBef>
              <a:spcAft>
                <a:spcPts val="0"/>
              </a:spcAft>
              <a:buNone/>
            </a:pPr>
            <a:r>
              <a:rPr lang="en" sz="1000"/>
              <a:t>Second pie chart: Results from the post-launch survey, after making changes</a:t>
            </a:r>
            <a:endParaRPr sz="1000"/>
          </a:p>
          <a:p>
            <a:pPr indent="0" lvl="0" marL="0" rtl="0" algn="l">
              <a:spcBef>
                <a:spcPts val="0"/>
              </a:spcBef>
              <a:spcAft>
                <a:spcPts val="0"/>
              </a:spcAft>
              <a:buNone/>
            </a:pPr>
            <a:r>
              <a:rPr lang="en" sz="1000"/>
              <a:t>Satisfaction has gone up from 72% (4 and 5 rating) to 86% (4 and 5 rating)</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Post-pilot data:</a:t>
            </a:r>
            <a:endParaRPr sz="1000"/>
          </a:p>
          <a:p>
            <a:pPr indent="0" lvl="0" marL="0" rtl="0" algn="l">
              <a:spcBef>
                <a:spcPts val="0"/>
              </a:spcBef>
              <a:spcAft>
                <a:spcPts val="0"/>
              </a:spcAft>
              <a:buClr>
                <a:schemeClr val="dk1"/>
              </a:buClr>
              <a:buSzPts val="1100"/>
              <a:buFont typeface="Arial"/>
              <a:buNone/>
            </a:pPr>
            <a:r>
              <a:rPr lang="en" sz="1000"/>
              <a:t>1 - Lacking	2	4%</a:t>
            </a:r>
            <a:endParaRPr sz="1000"/>
          </a:p>
          <a:p>
            <a:pPr indent="0" lvl="0" marL="0" rtl="0" algn="l">
              <a:spcBef>
                <a:spcPts val="0"/>
              </a:spcBef>
              <a:spcAft>
                <a:spcPts val="0"/>
              </a:spcAft>
              <a:buClr>
                <a:schemeClr val="dk1"/>
              </a:buClr>
              <a:buSzPts val="1100"/>
              <a:buFont typeface="Arial"/>
              <a:buNone/>
            </a:pPr>
            <a:r>
              <a:rPr lang="en" sz="1000"/>
              <a:t>2		5	10%</a:t>
            </a:r>
            <a:endParaRPr sz="1000"/>
          </a:p>
          <a:p>
            <a:pPr indent="0" lvl="0" marL="0" rtl="0" algn="l">
              <a:spcBef>
                <a:spcPts val="0"/>
              </a:spcBef>
              <a:spcAft>
                <a:spcPts val="0"/>
              </a:spcAft>
              <a:buClr>
                <a:schemeClr val="dk1"/>
              </a:buClr>
              <a:buSzPts val="1100"/>
              <a:buFont typeface="Arial"/>
              <a:buNone/>
            </a:pPr>
            <a:r>
              <a:rPr lang="en" sz="1000"/>
              <a:t>3		7	14%</a:t>
            </a:r>
            <a:endParaRPr sz="1000"/>
          </a:p>
          <a:p>
            <a:pPr indent="0" lvl="0" marL="0" rtl="0" algn="l">
              <a:spcBef>
                <a:spcPts val="0"/>
              </a:spcBef>
              <a:spcAft>
                <a:spcPts val="0"/>
              </a:spcAft>
              <a:buClr>
                <a:schemeClr val="dk1"/>
              </a:buClr>
              <a:buSzPts val="1100"/>
              <a:buFont typeface="Arial"/>
              <a:buNone/>
            </a:pPr>
            <a:r>
              <a:rPr lang="en" sz="1000"/>
              <a:t>4		20	40%</a:t>
            </a:r>
            <a:endParaRPr sz="1000"/>
          </a:p>
          <a:p>
            <a:pPr indent="0" lvl="0" marL="0" rtl="0" algn="l">
              <a:spcBef>
                <a:spcPts val="0"/>
              </a:spcBef>
              <a:spcAft>
                <a:spcPts val="0"/>
              </a:spcAft>
              <a:buNone/>
            </a:pPr>
            <a:r>
              <a:rPr lang="en" sz="1000"/>
              <a:t>5 - Great	16	32%</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Post-launch data:</a:t>
            </a:r>
            <a:endParaRPr sz="1000"/>
          </a:p>
          <a:p>
            <a:pPr indent="0" lvl="0" marL="0" rtl="0" algn="l">
              <a:spcBef>
                <a:spcPts val="0"/>
              </a:spcBef>
              <a:spcAft>
                <a:spcPts val="0"/>
              </a:spcAft>
              <a:buNone/>
            </a:pPr>
            <a:r>
              <a:rPr lang="en" sz="1000"/>
              <a:t>1 - Lacking	1	2%</a:t>
            </a:r>
            <a:endParaRPr sz="1000"/>
          </a:p>
          <a:p>
            <a:pPr indent="0" lvl="0" marL="0" rtl="0" algn="l">
              <a:spcBef>
                <a:spcPts val="0"/>
              </a:spcBef>
              <a:spcAft>
                <a:spcPts val="0"/>
              </a:spcAft>
              <a:buNone/>
            </a:pPr>
            <a:r>
              <a:rPr lang="en" sz="1000"/>
              <a:t>2		2	4%</a:t>
            </a:r>
            <a:endParaRPr sz="1000"/>
          </a:p>
          <a:p>
            <a:pPr indent="0" lvl="0" marL="0" rtl="0" algn="l">
              <a:spcBef>
                <a:spcPts val="0"/>
              </a:spcBef>
              <a:spcAft>
                <a:spcPts val="0"/>
              </a:spcAft>
              <a:buNone/>
            </a:pPr>
            <a:r>
              <a:rPr lang="en" sz="1000"/>
              <a:t>3		4	8%</a:t>
            </a:r>
            <a:endParaRPr sz="1000"/>
          </a:p>
          <a:p>
            <a:pPr indent="0" lvl="0" marL="0" rtl="0" algn="l">
              <a:spcBef>
                <a:spcPts val="0"/>
              </a:spcBef>
              <a:spcAft>
                <a:spcPts val="0"/>
              </a:spcAft>
              <a:buNone/>
            </a:pPr>
            <a:r>
              <a:rPr lang="en" sz="1000"/>
              <a:t>4		22	44%</a:t>
            </a:r>
            <a:endParaRPr sz="1000"/>
          </a:p>
          <a:p>
            <a:pPr indent="0" lvl="0" marL="0" rtl="0" algn="l">
              <a:spcBef>
                <a:spcPts val="0"/>
              </a:spcBef>
              <a:spcAft>
                <a:spcPts val="0"/>
              </a:spcAft>
              <a:buNone/>
            </a:pPr>
            <a:r>
              <a:rPr lang="en" sz="1000"/>
              <a:t>5 - Great	21	42%</a:t>
            </a:r>
            <a:endParaRPr sz="1000"/>
          </a:p>
          <a:p>
            <a:pPr indent="0" lvl="0" marL="0" rtl="0" algn="l">
              <a:spcBef>
                <a:spcPts val="0"/>
              </a:spcBef>
              <a:spcAft>
                <a:spcPts val="0"/>
              </a:spcAft>
              <a:buClr>
                <a:schemeClr val="dk1"/>
              </a:buClr>
              <a:buSzPts val="1100"/>
              <a:buFont typeface="Arial"/>
              <a:buNone/>
            </a:pPr>
            <a:r>
              <a:t/>
            </a:r>
            <a:endParaRPr sz="1000"/>
          </a:p>
          <a:p>
            <a:pPr indent="0" lvl="0" marL="0" rtl="0" algn="l">
              <a:spcBef>
                <a:spcPts val="0"/>
              </a:spcBef>
              <a:spcAft>
                <a:spcPts val="0"/>
              </a:spcAft>
              <a:buNone/>
            </a:pPr>
            <a:r>
              <a:t/>
            </a:r>
            <a:endParaRPr sz="10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79abcc198e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79abcc198e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First pie chart: Results from the post-pilot survey</a:t>
            </a:r>
            <a:endParaRPr sz="1000"/>
          </a:p>
          <a:p>
            <a:pPr indent="0" lvl="0" marL="0" rtl="0" algn="l">
              <a:spcBef>
                <a:spcPts val="0"/>
              </a:spcBef>
              <a:spcAft>
                <a:spcPts val="0"/>
              </a:spcAft>
              <a:buNone/>
            </a:pPr>
            <a:r>
              <a:rPr lang="en" sz="1000"/>
              <a:t>Second pie chart: Results from the post-launch survey, after making changes</a:t>
            </a:r>
            <a:endParaRPr sz="1000"/>
          </a:p>
          <a:p>
            <a:pPr indent="0" lvl="0" marL="0" rtl="0" algn="l">
              <a:spcBef>
                <a:spcPts val="0"/>
              </a:spcBef>
              <a:spcAft>
                <a:spcPts val="0"/>
              </a:spcAft>
              <a:buNone/>
            </a:pPr>
            <a:r>
              <a:rPr lang="en" sz="1000"/>
              <a:t>Satisfaction has gone up from 72% (4 and 5 rating) to 86% (4 and 5 rating)</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Post-pilot data:</a:t>
            </a:r>
            <a:endParaRPr sz="1000"/>
          </a:p>
          <a:p>
            <a:pPr indent="0" lvl="0" marL="0" rtl="0" algn="l">
              <a:spcBef>
                <a:spcPts val="0"/>
              </a:spcBef>
              <a:spcAft>
                <a:spcPts val="0"/>
              </a:spcAft>
              <a:buClr>
                <a:schemeClr val="dk1"/>
              </a:buClr>
              <a:buSzPts val="1100"/>
              <a:buFont typeface="Arial"/>
              <a:buNone/>
            </a:pPr>
            <a:r>
              <a:rPr lang="en" sz="1000"/>
              <a:t>1 - Lacking	2	4%</a:t>
            </a:r>
            <a:endParaRPr sz="1000"/>
          </a:p>
          <a:p>
            <a:pPr indent="0" lvl="0" marL="0" rtl="0" algn="l">
              <a:spcBef>
                <a:spcPts val="0"/>
              </a:spcBef>
              <a:spcAft>
                <a:spcPts val="0"/>
              </a:spcAft>
              <a:buClr>
                <a:schemeClr val="dk1"/>
              </a:buClr>
              <a:buSzPts val="1100"/>
              <a:buFont typeface="Arial"/>
              <a:buNone/>
            </a:pPr>
            <a:r>
              <a:rPr lang="en" sz="1000"/>
              <a:t>2		5	10%</a:t>
            </a:r>
            <a:endParaRPr sz="1000"/>
          </a:p>
          <a:p>
            <a:pPr indent="0" lvl="0" marL="0" rtl="0" algn="l">
              <a:spcBef>
                <a:spcPts val="0"/>
              </a:spcBef>
              <a:spcAft>
                <a:spcPts val="0"/>
              </a:spcAft>
              <a:buClr>
                <a:schemeClr val="dk1"/>
              </a:buClr>
              <a:buSzPts val="1100"/>
              <a:buFont typeface="Arial"/>
              <a:buNone/>
            </a:pPr>
            <a:r>
              <a:rPr lang="en" sz="1000"/>
              <a:t>3		7	14%</a:t>
            </a:r>
            <a:endParaRPr sz="1000"/>
          </a:p>
          <a:p>
            <a:pPr indent="0" lvl="0" marL="0" rtl="0" algn="l">
              <a:spcBef>
                <a:spcPts val="0"/>
              </a:spcBef>
              <a:spcAft>
                <a:spcPts val="0"/>
              </a:spcAft>
              <a:buClr>
                <a:schemeClr val="dk1"/>
              </a:buClr>
              <a:buSzPts val="1100"/>
              <a:buFont typeface="Arial"/>
              <a:buNone/>
            </a:pPr>
            <a:r>
              <a:rPr lang="en" sz="1000"/>
              <a:t>4		20	40%</a:t>
            </a:r>
            <a:endParaRPr sz="1000"/>
          </a:p>
          <a:p>
            <a:pPr indent="0" lvl="0" marL="0" rtl="0" algn="l">
              <a:spcBef>
                <a:spcPts val="0"/>
              </a:spcBef>
              <a:spcAft>
                <a:spcPts val="0"/>
              </a:spcAft>
              <a:buNone/>
            </a:pPr>
            <a:r>
              <a:rPr lang="en" sz="1000"/>
              <a:t>5 - Great	16	32%</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Post-launch data:</a:t>
            </a:r>
            <a:endParaRPr sz="1000"/>
          </a:p>
          <a:p>
            <a:pPr indent="0" lvl="0" marL="0" rtl="0" algn="l">
              <a:spcBef>
                <a:spcPts val="0"/>
              </a:spcBef>
              <a:spcAft>
                <a:spcPts val="0"/>
              </a:spcAft>
              <a:buNone/>
            </a:pPr>
            <a:r>
              <a:rPr lang="en" sz="1000"/>
              <a:t>1 - Lacking	1	2%</a:t>
            </a:r>
            <a:endParaRPr sz="1000"/>
          </a:p>
          <a:p>
            <a:pPr indent="0" lvl="0" marL="0" rtl="0" algn="l">
              <a:spcBef>
                <a:spcPts val="0"/>
              </a:spcBef>
              <a:spcAft>
                <a:spcPts val="0"/>
              </a:spcAft>
              <a:buNone/>
            </a:pPr>
            <a:r>
              <a:rPr lang="en" sz="1000"/>
              <a:t>2		2	4%</a:t>
            </a:r>
            <a:endParaRPr sz="1000"/>
          </a:p>
          <a:p>
            <a:pPr indent="0" lvl="0" marL="0" rtl="0" algn="l">
              <a:spcBef>
                <a:spcPts val="0"/>
              </a:spcBef>
              <a:spcAft>
                <a:spcPts val="0"/>
              </a:spcAft>
              <a:buNone/>
            </a:pPr>
            <a:r>
              <a:rPr lang="en" sz="1000"/>
              <a:t>3		4	8%</a:t>
            </a:r>
            <a:endParaRPr sz="1000"/>
          </a:p>
          <a:p>
            <a:pPr indent="0" lvl="0" marL="0" rtl="0" algn="l">
              <a:spcBef>
                <a:spcPts val="0"/>
              </a:spcBef>
              <a:spcAft>
                <a:spcPts val="0"/>
              </a:spcAft>
              <a:buNone/>
            </a:pPr>
            <a:r>
              <a:rPr lang="en" sz="1000"/>
              <a:t>4		22	44%</a:t>
            </a:r>
            <a:endParaRPr sz="1000"/>
          </a:p>
          <a:p>
            <a:pPr indent="0" lvl="0" marL="0" rtl="0" algn="l">
              <a:spcBef>
                <a:spcPts val="0"/>
              </a:spcBef>
              <a:spcAft>
                <a:spcPts val="0"/>
              </a:spcAft>
              <a:buNone/>
            </a:pPr>
            <a:r>
              <a:rPr lang="en" sz="1000"/>
              <a:t>5 - Great	21	42%</a:t>
            </a:r>
            <a:endParaRPr sz="1000"/>
          </a:p>
          <a:p>
            <a:pPr indent="0" lvl="0" marL="0" rtl="0" algn="l">
              <a:spcBef>
                <a:spcPts val="0"/>
              </a:spcBef>
              <a:spcAft>
                <a:spcPts val="0"/>
              </a:spcAft>
              <a:buClr>
                <a:schemeClr val="dk1"/>
              </a:buClr>
              <a:buSzPts val="1100"/>
              <a:buFont typeface="Arial"/>
              <a:buNone/>
            </a:pPr>
            <a:r>
              <a:t/>
            </a:r>
            <a:endParaRPr sz="1000"/>
          </a:p>
          <a:p>
            <a:pPr indent="0" lvl="0" marL="0" rtl="0" algn="l">
              <a:spcBef>
                <a:spcPts val="0"/>
              </a:spcBef>
              <a:spcAft>
                <a:spcPts val="0"/>
              </a:spcAft>
              <a:buNone/>
            </a:pPr>
            <a:r>
              <a:t/>
            </a:r>
            <a:endParaRPr sz="10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b0414877a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b0414877a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This is a chart of Sauce &amp; Spoon revenue, showing that after tablet implementation, revenue increased. </a:t>
            </a:r>
            <a:r>
              <a:rPr lang="en" sz="1000"/>
              <a:t>December revenue was up to 20% over September’s monthly revenue.</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Sales data:</a:t>
            </a:r>
            <a:endParaRPr sz="1000"/>
          </a:p>
          <a:p>
            <a:pPr indent="0" lvl="0" marL="0" rtl="0" algn="l">
              <a:lnSpc>
                <a:spcPct val="115000"/>
              </a:lnSpc>
              <a:spcBef>
                <a:spcPts val="0"/>
              </a:spcBef>
              <a:spcAft>
                <a:spcPts val="0"/>
              </a:spcAft>
              <a:buNone/>
            </a:pPr>
            <a:r>
              <a:rPr lang="en" sz="1000"/>
              <a:t>October</a:t>
            </a:r>
            <a:endParaRPr sz="1000"/>
          </a:p>
          <a:p>
            <a:pPr indent="0" lvl="0" marL="0" rtl="0" algn="l">
              <a:lnSpc>
                <a:spcPct val="115000"/>
              </a:lnSpc>
              <a:spcBef>
                <a:spcPts val="0"/>
              </a:spcBef>
              <a:spcAft>
                <a:spcPts val="0"/>
              </a:spcAft>
              <a:buNone/>
            </a:pPr>
            <a:r>
              <a:rPr lang="en" sz="1000"/>
              <a:t>$61,000.00</a:t>
            </a:r>
            <a:endParaRPr sz="1000"/>
          </a:p>
          <a:p>
            <a:pPr indent="0" lvl="0" marL="0" rtl="0" algn="l">
              <a:lnSpc>
                <a:spcPct val="115000"/>
              </a:lnSpc>
              <a:spcBef>
                <a:spcPts val="0"/>
              </a:spcBef>
              <a:spcAft>
                <a:spcPts val="0"/>
              </a:spcAft>
              <a:buNone/>
            </a:pPr>
            <a:r>
              <a:rPr lang="en" sz="1000"/>
              <a:t>November</a:t>
            </a:r>
            <a:endParaRPr sz="1000"/>
          </a:p>
          <a:p>
            <a:pPr indent="0" lvl="0" marL="0" rtl="0" algn="l">
              <a:lnSpc>
                <a:spcPct val="115000"/>
              </a:lnSpc>
              <a:spcBef>
                <a:spcPts val="0"/>
              </a:spcBef>
              <a:spcAft>
                <a:spcPts val="0"/>
              </a:spcAft>
              <a:buNone/>
            </a:pPr>
            <a:r>
              <a:rPr lang="en" sz="1000"/>
              <a:t>$62,000.00</a:t>
            </a:r>
            <a:endParaRPr sz="1000"/>
          </a:p>
          <a:p>
            <a:pPr indent="0" lvl="0" marL="0" rtl="0" algn="l">
              <a:lnSpc>
                <a:spcPct val="115000"/>
              </a:lnSpc>
              <a:spcBef>
                <a:spcPts val="0"/>
              </a:spcBef>
              <a:spcAft>
                <a:spcPts val="0"/>
              </a:spcAft>
              <a:buNone/>
            </a:pPr>
            <a:r>
              <a:rPr lang="en" sz="1000"/>
              <a:t>December</a:t>
            </a:r>
            <a:endParaRPr sz="1000"/>
          </a:p>
          <a:p>
            <a:pPr indent="0" lvl="0" marL="0" rtl="0" algn="l">
              <a:lnSpc>
                <a:spcPct val="115000"/>
              </a:lnSpc>
              <a:spcBef>
                <a:spcPts val="0"/>
              </a:spcBef>
              <a:spcAft>
                <a:spcPts val="0"/>
              </a:spcAft>
              <a:buNone/>
            </a:pPr>
            <a:r>
              <a:rPr lang="en" sz="1000"/>
              <a:t>$62,000.00</a:t>
            </a:r>
            <a:endParaRPr sz="1000"/>
          </a:p>
          <a:p>
            <a:pPr indent="0" lvl="0" marL="0" rtl="0" algn="l">
              <a:lnSpc>
                <a:spcPct val="115000"/>
              </a:lnSpc>
              <a:spcBef>
                <a:spcPts val="0"/>
              </a:spcBef>
              <a:spcAft>
                <a:spcPts val="0"/>
              </a:spcAft>
              <a:buNone/>
            </a:pPr>
            <a:r>
              <a:rPr lang="en" sz="1000"/>
              <a:t>January</a:t>
            </a:r>
            <a:endParaRPr sz="1000"/>
          </a:p>
          <a:p>
            <a:pPr indent="0" lvl="0" marL="0" rtl="0" algn="l">
              <a:lnSpc>
                <a:spcPct val="115000"/>
              </a:lnSpc>
              <a:spcBef>
                <a:spcPts val="0"/>
              </a:spcBef>
              <a:spcAft>
                <a:spcPts val="0"/>
              </a:spcAft>
              <a:buNone/>
            </a:pPr>
            <a:r>
              <a:rPr lang="en" sz="1000"/>
              <a:t>$63,000.00</a:t>
            </a:r>
            <a:endParaRPr sz="1000"/>
          </a:p>
          <a:p>
            <a:pPr indent="0" lvl="0" marL="0" rtl="0" algn="l">
              <a:lnSpc>
                <a:spcPct val="115000"/>
              </a:lnSpc>
              <a:spcBef>
                <a:spcPts val="0"/>
              </a:spcBef>
              <a:spcAft>
                <a:spcPts val="0"/>
              </a:spcAft>
              <a:buNone/>
            </a:pPr>
            <a:r>
              <a:rPr lang="en" sz="1000"/>
              <a:t>February</a:t>
            </a:r>
            <a:endParaRPr sz="1000"/>
          </a:p>
          <a:p>
            <a:pPr indent="0" lvl="0" marL="0" rtl="0" algn="l">
              <a:lnSpc>
                <a:spcPct val="115000"/>
              </a:lnSpc>
              <a:spcBef>
                <a:spcPts val="0"/>
              </a:spcBef>
              <a:spcAft>
                <a:spcPts val="0"/>
              </a:spcAft>
              <a:buNone/>
            </a:pPr>
            <a:r>
              <a:rPr lang="en" sz="1000"/>
              <a:t>$64,000.00</a:t>
            </a:r>
            <a:endParaRPr sz="1000"/>
          </a:p>
          <a:p>
            <a:pPr indent="0" lvl="0" marL="0" rtl="0" algn="l">
              <a:lnSpc>
                <a:spcPct val="115000"/>
              </a:lnSpc>
              <a:spcBef>
                <a:spcPts val="0"/>
              </a:spcBef>
              <a:spcAft>
                <a:spcPts val="0"/>
              </a:spcAft>
              <a:buNone/>
            </a:pPr>
            <a:r>
              <a:rPr lang="en" sz="1000"/>
              <a:t>March</a:t>
            </a:r>
            <a:endParaRPr sz="1000"/>
          </a:p>
          <a:p>
            <a:pPr indent="0" lvl="0" marL="0" rtl="0" algn="l">
              <a:lnSpc>
                <a:spcPct val="115000"/>
              </a:lnSpc>
              <a:spcBef>
                <a:spcPts val="0"/>
              </a:spcBef>
              <a:spcAft>
                <a:spcPts val="0"/>
              </a:spcAft>
              <a:buNone/>
            </a:pPr>
            <a:r>
              <a:rPr lang="en" sz="1000"/>
              <a:t>$61,000.00</a:t>
            </a:r>
            <a:endParaRPr sz="1000"/>
          </a:p>
          <a:p>
            <a:pPr indent="0" lvl="0" marL="0" rtl="0" algn="l">
              <a:lnSpc>
                <a:spcPct val="115000"/>
              </a:lnSpc>
              <a:spcBef>
                <a:spcPts val="0"/>
              </a:spcBef>
              <a:spcAft>
                <a:spcPts val="0"/>
              </a:spcAft>
              <a:buNone/>
            </a:pPr>
            <a:r>
              <a:rPr lang="en" sz="1000"/>
              <a:t>April</a:t>
            </a:r>
            <a:endParaRPr sz="1000"/>
          </a:p>
          <a:p>
            <a:pPr indent="0" lvl="0" marL="0" rtl="0" algn="l">
              <a:lnSpc>
                <a:spcPct val="115000"/>
              </a:lnSpc>
              <a:spcBef>
                <a:spcPts val="0"/>
              </a:spcBef>
              <a:spcAft>
                <a:spcPts val="0"/>
              </a:spcAft>
              <a:buNone/>
            </a:pPr>
            <a:r>
              <a:rPr lang="en" sz="1000"/>
              <a:t>$65,000.00</a:t>
            </a:r>
            <a:endParaRPr sz="1000"/>
          </a:p>
          <a:p>
            <a:pPr indent="0" lvl="0" marL="0" rtl="0" algn="l">
              <a:lnSpc>
                <a:spcPct val="115000"/>
              </a:lnSpc>
              <a:spcBef>
                <a:spcPts val="0"/>
              </a:spcBef>
              <a:spcAft>
                <a:spcPts val="0"/>
              </a:spcAft>
              <a:buNone/>
            </a:pPr>
            <a:r>
              <a:rPr lang="en" sz="1000"/>
              <a:t>May</a:t>
            </a:r>
            <a:endParaRPr sz="1000"/>
          </a:p>
          <a:p>
            <a:pPr indent="0" lvl="0" marL="0" rtl="0" algn="l">
              <a:lnSpc>
                <a:spcPct val="115000"/>
              </a:lnSpc>
              <a:spcBef>
                <a:spcPts val="0"/>
              </a:spcBef>
              <a:spcAft>
                <a:spcPts val="0"/>
              </a:spcAft>
              <a:buNone/>
            </a:pPr>
            <a:r>
              <a:rPr lang="en" sz="1000"/>
              <a:t>$70,000.00</a:t>
            </a:r>
            <a:endParaRPr sz="1000"/>
          </a:p>
          <a:p>
            <a:pPr indent="0" lvl="0" marL="0" rtl="0" algn="l">
              <a:lnSpc>
                <a:spcPct val="115000"/>
              </a:lnSpc>
              <a:spcBef>
                <a:spcPts val="0"/>
              </a:spcBef>
              <a:spcAft>
                <a:spcPts val="0"/>
              </a:spcAft>
              <a:buNone/>
            </a:pPr>
            <a:r>
              <a:rPr lang="en" sz="1000"/>
              <a:t>June</a:t>
            </a:r>
            <a:endParaRPr sz="1000"/>
          </a:p>
          <a:p>
            <a:pPr indent="0" lvl="0" marL="0" rtl="0" algn="l">
              <a:lnSpc>
                <a:spcPct val="115000"/>
              </a:lnSpc>
              <a:spcBef>
                <a:spcPts val="0"/>
              </a:spcBef>
              <a:spcAft>
                <a:spcPts val="0"/>
              </a:spcAft>
              <a:buNone/>
            </a:pPr>
            <a:r>
              <a:rPr lang="en" sz="1000">
                <a:solidFill>
                  <a:schemeClr val="dk1"/>
                </a:solidFill>
              </a:rPr>
              <a:t>$75,000.00</a:t>
            </a:r>
            <a:endParaRPr sz="1000"/>
          </a:p>
          <a:p>
            <a:pPr indent="0" lvl="0" marL="0" rtl="0" algn="l">
              <a:spcBef>
                <a:spcPts val="0"/>
              </a:spcBef>
              <a:spcAft>
                <a:spcPts val="0"/>
              </a:spcAft>
              <a:buNone/>
            </a:pPr>
            <a:r>
              <a:rPr lang="en" sz="1000"/>
              <a:t>July</a:t>
            </a:r>
            <a:endParaRPr sz="1000"/>
          </a:p>
          <a:p>
            <a:pPr indent="0" lvl="0" marL="0" rtl="0" algn="l">
              <a:spcBef>
                <a:spcPts val="0"/>
              </a:spcBef>
              <a:spcAft>
                <a:spcPts val="0"/>
              </a:spcAft>
              <a:buNone/>
            </a:pPr>
            <a:r>
              <a:rPr lang="en" sz="1000">
                <a:solidFill>
                  <a:schemeClr val="dk1"/>
                </a:solidFill>
              </a:rPr>
              <a:t>$78,000.00</a:t>
            </a:r>
            <a:endParaRPr sz="1000"/>
          </a:p>
          <a:p>
            <a:pPr indent="0" lvl="0" marL="0" rtl="0" algn="l">
              <a:spcBef>
                <a:spcPts val="0"/>
              </a:spcBef>
              <a:spcAft>
                <a:spcPts val="0"/>
              </a:spcAft>
              <a:buNone/>
            </a:pPr>
            <a:r>
              <a:t/>
            </a:r>
            <a:endParaRPr sz="1000"/>
          </a:p>
          <a:p>
            <a:pPr indent="0" lvl="0" marL="0" rtl="0" algn="l">
              <a:spcBef>
                <a:spcPts val="0"/>
              </a:spcBef>
              <a:spcAft>
                <a:spcPts val="0"/>
              </a:spcAft>
              <a:buClr>
                <a:schemeClr val="dk1"/>
              </a:buClr>
              <a:buSzPts val="1100"/>
              <a:buFont typeface="Arial"/>
              <a:buNone/>
            </a:pPr>
            <a:r>
              <a:t/>
            </a:r>
            <a:endParaRPr sz="1000"/>
          </a:p>
          <a:p>
            <a:pPr indent="0" lvl="0" marL="0" rtl="0" algn="l">
              <a:spcBef>
                <a:spcPts val="0"/>
              </a:spcBef>
              <a:spcAft>
                <a:spcPts val="0"/>
              </a:spcAft>
              <a:buNone/>
            </a:pPr>
            <a:r>
              <a:t/>
            </a:r>
            <a:endParaRPr sz="10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a1687363f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a1687363f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a1687363f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a1687363f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a1687363f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a1687363f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Insert link to your shared drive or a shared folder with all of the relevant project artifacts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45818E"/>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rgbClr val="458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p:nvPr/>
        </p:nvSpPr>
        <p:spPr>
          <a:xfrm>
            <a:off x="0" y="1014800"/>
            <a:ext cx="9144000" cy="1853400"/>
          </a:xfrm>
          <a:prstGeom prst="rect">
            <a:avLst/>
          </a:prstGeom>
          <a:solidFill>
            <a:srgbClr val="177D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p:nvPr/>
        </p:nvSpPr>
        <p:spPr>
          <a:xfrm rot="-5400000">
            <a:off x="-2188650" y="2166150"/>
            <a:ext cx="5166000" cy="7887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73763"/>
              </a:solidFill>
            </a:endParaRPr>
          </a:p>
        </p:txBody>
      </p:sp>
      <p:sp>
        <p:nvSpPr>
          <p:cNvPr id="88" name="Google Shape;88;p13"/>
          <p:cNvSpPr txBox="1"/>
          <p:nvPr>
            <p:ph idx="4294967295" type="ctrTitle"/>
          </p:nvPr>
        </p:nvSpPr>
        <p:spPr>
          <a:xfrm>
            <a:off x="788700" y="1230275"/>
            <a:ext cx="8355300" cy="8085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3400">
                <a:solidFill>
                  <a:srgbClr val="FFFFFF"/>
                </a:solidFill>
                <a:latin typeface="Arial"/>
                <a:ea typeface="Arial"/>
                <a:cs typeface="Arial"/>
                <a:sym typeface="Arial"/>
              </a:rPr>
              <a:t>Sauce &amp; Spoon </a:t>
            </a:r>
            <a:endParaRPr sz="3400">
              <a:solidFill>
                <a:srgbClr val="FFFFFF"/>
              </a:solidFill>
              <a:latin typeface="Arial"/>
              <a:ea typeface="Arial"/>
              <a:cs typeface="Arial"/>
              <a:sym typeface="Arial"/>
            </a:endParaRPr>
          </a:p>
          <a:p>
            <a:pPr indent="0" lvl="0" marL="0" rtl="0" algn="ctr">
              <a:spcBef>
                <a:spcPts val="0"/>
              </a:spcBef>
              <a:spcAft>
                <a:spcPts val="0"/>
              </a:spcAft>
              <a:buNone/>
            </a:pPr>
            <a:r>
              <a:rPr lang="en" sz="3400">
                <a:solidFill>
                  <a:srgbClr val="FFFFFF"/>
                </a:solidFill>
                <a:latin typeface="Arial"/>
                <a:ea typeface="Arial"/>
                <a:cs typeface="Arial"/>
                <a:sym typeface="Arial"/>
              </a:rPr>
              <a:t>Tablet Rollout</a:t>
            </a:r>
            <a:endParaRPr sz="3400">
              <a:solidFill>
                <a:srgbClr val="FFFFFF"/>
              </a:solidFill>
              <a:latin typeface="Arial"/>
              <a:ea typeface="Arial"/>
              <a:cs typeface="Arial"/>
              <a:sym typeface="Arial"/>
            </a:endParaRPr>
          </a:p>
        </p:txBody>
      </p:sp>
      <p:sp>
        <p:nvSpPr>
          <p:cNvPr id="89" name="Google Shape;89;p13"/>
          <p:cNvSpPr txBox="1"/>
          <p:nvPr>
            <p:ph idx="4294967295" type="subTitle"/>
          </p:nvPr>
        </p:nvSpPr>
        <p:spPr>
          <a:xfrm>
            <a:off x="788775" y="2327125"/>
            <a:ext cx="8355300" cy="541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2000">
                <a:solidFill>
                  <a:srgbClr val="FFFFFF"/>
                </a:solidFill>
                <a:latin typeface="Arial"/>
                <a:ea typeface="Arial"/>
                <a:cs typeface="Arial"/>
                <a:sym typeface="Arial"/>
              </a:rPr>
              <a:t>Impact </a:t>
            </a:r>
            <a:r>
              <a:rPr lang="en" sz="2000">
                <a:solidFill>
                  <a:srgbClr val="FFFFFF"/>
                </a:solidFill>
                <a:latin typeface="Arial"/>
                <a:ea typeface="Arial"/>
                <a:cs typeface="Arial"/>
                <a:sym typeface="Arial"/>
              </a:rPr>
              <a:t>Report</a:t>
            </a:r>
            <a:endParaRPr sz="2000">
              <a:solidFill>
                <a:srgbClr val="FFFFFF"/>
              </a:solidFill>
              <a:latin typeface="Arial"/>
              <a:ea typeface="Arial"/>
              <a:cs typeface="Arial"/>
              <a:sym typeface="Arial"/>
            </a:endParaRPr>
          </a:p>
        </p:txBody>
      </p:sp>
      <p:pic>
        <p:nvPicPr>
          <p:cNvPr id="90" name="Google Shape;90;p13"/>
          <p:cNvPicPr preferRelativeResize="0"/>
          <p:nvPr/>
        </p:nvPicPr>
        <p:blipFill>
          <a:blip r:embed="rId3">
            <a:alphaModFix/>
          </a:blip>
          <a:stretch>
            <a:fillRect/>
          </a:stretch>
        </p:blipFill>
        <p:spPr>
          <a:xfrm>
            <a:off x="4320163" y="3256600"/>
            <a:ext cx="1292374" cy="12923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type="title"/>
          </p:nvPr>
        </p:nvSpPr>
        <p:spPr>
          <a:xfrm>
            <a:off x="727650" y="5612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34343"/>
                </a:solidFill>
                <a:latin typeface="Arial"/>
                <a:ea typeface="Arial"/>
                <a:cs typeface="Arial"/>
                <a:sym typeface="Arial"/>
              </a:rPr>
              <a:t>Executive </a:t>
            </a:r>
            <a:r>
              <a:rPr lang="en">
                <a:solidFill>
                  <a:srgbClr val="434343"/>
                </a:solidFill>
                <a:latin typeface="Arial"/>
                <a:ea typeface="Arial"/>
                <a:cs typeface="Arial"/>
                <a:sym typeface="Arial"/>
              </a:rPr>
              <a:t>Summary</a:t>
            </a:r>
            <a:endParaRPr>
              <a:solidFill>
                <a:srgbClr val="434343"/>
              </a:solidFill>
              <a:latin typeface="Arial"/>
              <a:ea typeface="Arial"/>
              <a:cs typeface="Arial"/>
              <a:sym typeface="Arial"/>
            </a:endParaRPr>
          </a:p>
        </p:txBody>
      </p:sp>
      <p:sp>
        <p:nvSpPr>
          <p:cNvPr id="96" name="Google Shape;96;p14"/>
          <p:cNvSpPr txBox="1"/>
          <p:nvPr>
            <p:ph idx="1" type="body"/>
          </p:nvPr>
        </p:nvSpPr>
        <p:spPr>
          <a:xfrm>
            <a:off x="769500" y="1522325"/>
            <a:ext cx="7953900" cy="308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Arial"/>
                <a:ea typeface="Arial"/>
                <a:cs typeface="Arial"/>
                <a:sym typeface="Arial"/>
              </a:rPr>
              <a:t>The Sauce &amp; Spoon tablet rollout project successfully transformed the restaurant's service delivery and significantly boosted key performance indicators. Following initial pilot testing and adjustments based on guest feedback, the full rollout led to a marked increase in customer satisfaction, operational efficiency, and revenue growth.</a:t>
            </a:r>
            <a:endParaRPr>
              <a:solidFill>
                <a:srgbClr val="000000"/>
              </a:solidFill>
              <a:latin typeface="Arial"/>
              <a:ea typeface="Arial"/>
              <a:cs typeface="Arial"/>
              <a:sym typeface="Arial"/>
            </a:endParaRPr>
          </a:p>
          <a:p>
            <a:pPr indent="0" lvl="0" marL="0" rtl="0" algn="l">
              <a:spcBef>
                <a:spcPts val="0"/>
              </a:spcBef>
              <a:spcAft>
                <a:spcPts val="0"/>
              </a:spcAft>
              <a:buNone/>
            </a:pPr>
            <a:r>
              <a:t/>
            </a:r>
            <a:endParaRPr>
              <a:solidFill>
                <a:srgbClr val="000000"/>
              </a:solidFill>
              <a:latin typeface="Arial"/>
              <a:ea typeface="Arial"/>
              <a:cs typeface="Arial"/>
              <a:sym typeface="Arial"/>
            </a:endParaRPr>
          </a:p>
          <a:p>
            <a:pPr indent="0" lvl="0" marL="0" rtl="0" algn="l">
              <a:spcBef>
                <a:spcPts val="0"/>
              </a:spcBef>
              <a:spcAft>
                <a:spcPts val="0"/>
              </a:spcAft>
              <a:buNone/>
            </a:pPr>
            <a:r>
              <a:rPr lang="en">
                <a:solidFill>
                  <a:srgbClr val="000000"/>
                </a:solidFill>
                <a:latin typeface="Arial"/>
                <a:ea typeface="Arial"/>
                <a:cs typeface="Arial"/>
                <a:sym typeface="Arial"/>
              </a:rPr>
              <a:t>Key outcomes included:</a:t>
            </a:r>
            <a:endParaRPr>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b="1" lang="en">
                <a:solidFill>
                  <a:srgbClr val="000000"/>
                </a:solidFill>
                <a:latin typeface="Arial"/>
                <a:ea typeface="Arial"/>
                <a:cs typeface="Arial"/>
                <a:sym typeface="Arial"/>
              </a:rPr>
              <a:t>Customer satisfaction:</a:t>
            </a:r>
            <a:r>
              <a:rPr lang="en">
                <a:solidFill>
                  <a:srgbClr val="000000"/>
                </a:solidFill>
                <a:latin typeface="Arial"/>
                <a:ea typeface="Arial"/>
                <a:cs typeface="Arial"/>
                <a:sym typeface="Arial"/>
              </a:rPr>
              <a:t> Improved from 72% during the pilot phase to 86% at full rollout.</a:t>
            </a:r>
            <a:endParaRPr>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b="1" lang="en">
                <a:solidFill>
                  <a:srgbClr val="000000"/>
                </a:solidFill>
                <a:latin typeface="Arial"/>
                <a:ea typeface="Arial"/>
                <a:cs typeface="Arial"/>
                <a:sym typeface="Arial"/>
              </a:rPr>
              <a:t>Table turn time:</a:t>
            </a:r>
            <a:r>
              <a:rPr lang="en">
                <a:solidFill>
                  <a:srgbClr val="000000"/>
                </a:solidFill>
                <a:latin typeface="Arial"/>
                <a:ea typeface="Arial"/>
                <a:cs typeface="Arial"/>
                <a:sym typeface="Arial"/>
              </a:rPr>
              <a:t> Decreased by 30 minutes, resulting in higher daily guest counts.</a:t>
            </a:r>
            <a:endParaRPr>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b="1" lang="en">
                <a:solidFill>
                  <a:srgbClr val="000000"/>
                </a:solidFill>
                <a:latin typeface="Arial"/>
                <a:ea typeface="Arial"/>
                <a:cs typeface="Arial"/>
                <a:sym typeface="Arial"/>
              </a:rPr>
              <a:t>Food waste:</a:t>
            </a:r>
            <a:r>
              <a:rPr lang="en">
                <a:solidFill>
                  <a:srgbClr val="000000"/>
                </a:solidFill>
                <a:latin typeface="Arial"/>
                <a:ea typeface="Arial"/>
                <a:cs typeface="Arial"/>
                <a:sym typeface="Arial"/>
              </a:rPr>
              <a:t> Reduced by 50% through better order accuracy and staff engagement.</a:t>
            </a:r>
            <a:endParaRPr>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b="1" lang="en">
                <a:solidFill>
                  <a:srgbClr val="000000"/>
                </a:solidFill>
                <a:latin typeface="Arial"/>
                <a:ea typeface="Arial"/>
                <a:cs typeface="Arial"/>
                <a:sym typeface="Arial"/>
              </a:rPr>
              <a:t>Revenue:</a:t>
            </a:r>
            <a:r>
              <a:rPr lang="en">
                <a:solidFill>
                  <a:srgbClr val="000000"/>
                </a:solidFill>
                <a:latin typeface="Arial"/>
                <a:ea typeface="Arial"/>
                <a:cs typeface="Arial"/>
                <a:sym typeface="Arial"/>
              </a:rPr>
              <a:t> Monthly revenue increased by up to 20% since the rollout, with a notable boost during the holiday season.</a:t>
            </a:r>
            <a:br>
              <a:rPr lang="en">
                <a:solidFill>
                  <a:srgbClr val="000000"/>
                </a:solidFill>
                <a:latin typeface="Arial"/>
                <a:ea typeface="Arial"/>
                <a:cs typeface="Arial"/>
                <a:sym typeface="Arial"/>
              </a:rPr>
            </a:br>
            <a:endParaRPr>
              <a:solidFill>
                <a:srgbClr val="000000"/>
              </a:solidFill>
              <a:latin typeface="Arial"/>
              <a:ea typeface="Arial"/>
              <a:cs typeface="Arial"/>
              <a:sym typeface="Arial"/>
            </a:endParaRPr>
          </a:p>
          <a:p>
            <a:pPr indent="0" lvl="0" marL="0" rtl="0" algn="l">
              <a:spcBef>
                <a:spcPts val="0"/>
              </a:spcBef>
              <a:spcAft>
                <a:spcPts val="0"/>
              </a:spcAft>
              <a:buNone/>
            </a:pPr>
            <a:r>
              <a:rPr lang="en">
                <a:solidFill>
                  <a:srgbClr val="000000"/>
                </a:solidFill>
                <a:latin typeface="Arial"/>
                <a:ea typeface="Arial"/>
                <a:cs typeface="Arial"/>
                <a:sym typeface="Arial"/>
              </a:rPr>
              <a:t>This report outlines how the team leveraged customer feedback and agile project adjustments to refine the process, achieve these measurable results, and set the stage for further improvements and expansion.</a:t>
            </a:r>
            <a:endParaRPr>
              <a:solidFill>
                <a:srgbClr val="000000"/>
              </a:solidFill>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p:txBody>
      </p:sp>
      <p:pic>
        <p:nvPicPr>
          <p:cNvPr id="97" name="Google Shape;97;p14"/>
          <p:cNvPicPr preferRelativeResize="0"/>
          <p:nvPr/>
        </p:nvPicPr>
        <p:blipFill>
          <a:blip r:embed="rId3">
            <a:alphaModFix/>
          </a:blip>
          <a:stretch>
            <a:fillRect/>
          </a:stretch>
        </p:blipFill>
        <p:spPr>
          <a:xfrm>
            <a:off x="8553000" y="4552500"/>
            <a:ext cx="590995" cy="59099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5"/>
          <p:cNvSpPr txBox="1"/>
          <p:nvPr>
            <p:ph type="title"/>
          </p:nvPr>
        </p:nvSpPr>
        <p:spPr>
          <a:xfrm>
            <a:off x="727650" y="554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34343"/>
                </a:solidFill>
                <a:latin typeface="Arial"/>
                <a:ea typeface="Arial"/>
                <a:cs typeface="Arial"/>
                <a:sym typeface="Arial"/>
              </a:rPr>
              <a:t>Customer </a:t>
            </a:r>
            <a:r>
              <a:rPr lang="en">
                <a:solidFill>
                  <a:srgbClr val="434343"/>
                </a:solidFill>
                <a:latin typeface="Arial"/>
                <a:ea typeface="Arial"/>
                <a:cs typeface="Arial"/>
                <a:sym typeface="Arial"/>
              </a:rPr>
              <a:t>Satisfaction</a:t>
            </a:r>
            <a:r>
              <a:rPr lang="en">
                <a:solidFill>
                  <a:srgbClr val="434343"/>
                </a:solidFill>
                <a:latin typeface="Arial"/>
                <a:ea typeface="Arial"/>
                <a:cs typeface="Arial"/>
                <a:sym typeface="Arial"/>
              </a:rPr>
              <a:t>: Pilot</a:t>
            </a:r>
            <a:endParaRPr>
              <a:solidFill>
                <a:srgbClr val="434343"/>
              </a:solidFill>
              <a:latin typeface="Arial"/>
              <a:ea typeface="Arial"/>
              <a:cs typeface="Arial"/>
              <a:sym typeface="Arial"/>
            </a:endParaRPr>
          </a:p>
        </p:txBody>
      </p:sp>
      <p:pic>
        <p:nvPicPr>
          <p:cNvPr id="103" name="Google Shape;103;p15"/>
          <p:cNvPicPr preferRelativeResize="0"/>
          <p:nvPr/>
        </p:nvPicPr>
        <p:blipFill>
          <a:blip r:embed="rId3">
            <a:alphaModFix/>
          </a:blip>
          <a:stretch>
            <a:fillRect/>
          </a:stretch>
        </p:blipFill>
        <p:spPr>
          <a:xfrm>
            <a:off x="8553000" y="4552500"/>
            <a:ext cx="590995" cy="590995"/>
          </a:xfrm>
          <a:prstGeom prst="rect">
            <a:avLst/>
          </a:prstGeom>
          <a:noFill/>
          <a:ln>
            <a:noFill/>
          </a:ln>
        </p:spPr>
      </p:pic>
      <p:sp>
        <p:nvSpPr>
          <p:cNvPr id="104" name="Google Shape;104;p15"/>
          <p:cNvSpPr txBox="1"/>
          <p:nvPr/>
        </p:nvSpPr>
        <p:spPr>
          <a:xfrm>
            <a:off x="822300" y="1331175"/>
            <a:ext cx="74994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300"/>
              <a:t>Q. On a scale of 1-5, please rate your experience with the tablet overall.</a:t>
            </a:r>
            <a:endParaRPr sz="1600"/>
          </a:p>
        </p:txBody>
      </p:sp>
      <p:pic>
        <p:nvPicPr>
          <p:cNvPr id="105" name="Google Shape;105;p15"/>
          <p:cNvPicPr preferRelativeResize="0"/>
          <p:nvPr/>
        </p:nvPicPr>
        <p:blipFill rotWithShape="1">
          <a:blip r:embed="rId4">
            <a:alphaModFix/>
          </a:blip>
          <a:srcRect b="3458" l="12205" r="11887" t="3075"/>
          <a:stretch/>
        </p:blipFill>
        <p:spPr>
          <a:xfrm>
            <a:off x="2879508" y="1786725"/>
            <a:ext cx="3384979" cy="2505150"/>
          </a:xfrm>
          <a:prstGeom prst="rect">
            <a:avLst/>
          </a:prstGeom>
          <a:noFill/>
          <a:ln>
            <a:noFill/>
          </a:ln>
        </p:spPr>
      </p:pic>
      <p:sp>
        <p:nvSpPr>
          <p:cNvPr id="106" name="Google Shape;106;p15"/>
          <p:cNvSpPr txBox="1"/>
          <p:nvPr/>
        </p:nvSpPr>
        <p:spPr>
          <a:xfrm>
            <a:off x="1054950" y="4362525"/>
            <a:ext cx="7034100" cy="69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t>This pie chart illustrates the results from the post-pilot survey. </a:t>
            </a:r>
            <a:endParaRPr sz="1100"/>
          </a:p>
          <a:p>
            <a:pPr indent="0" lvl="0" marL="0" rtl="0" algn="ctr">
              <a:spcBef>
                <a:spcPts val="0"/>
              </a:spcBef>
              <a:spcAft>
                <a:spcPts val="0"/>
              </a:spcAft>
              <a:buNone/>
            </a:pPr>
            <a:r>
              <a:rPr lang="en" sz="1100"/>
              <a:t>72% of respondents indicated a customer satisfaction score of 4 or 5. </a:t>
            </a:r>
            <a:endParaRPr sz="1100"/>
          </a:p>
          <a:p>
            <a:pPr indent="0" lvl="0" marL="0" rtl="0" algn="ctr">
              <a:spcBef>
                <a:spcPts val="0"/>
              </a:spcBef>
              <a:spcAft>
                <a:spcPts val="0"/>
              </a:spcAft>
              <a:buNone/>
            </a:pPr>
            <a:r>
              <a:t/>
            </a: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6"/>
          <p:cNvSpPr txBox="1"/>
          <p:nvPr>
            <p:ph type="title"/>
          </p:nvPr>
        </p:nvSpPr>
        <p:spPr>
          <a:xfrm>
            <a:off x="727650" y="554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34343"/>
                </a:solidFill>
                <a:latin typeface="Arial"/>
                <a:ea typeface="Arial"/>
                <a:cs typeface="Arial"/>
                <a:sym typeface="Arial"/>
              </a:rPr>
              <a:t>Customer </a:t>
            </a:r>
            <a:r>
              <a:rPr lang="en">
                <a:solidFill>
                  <a:srgbClr val="434343"/>
                </a:solidFill>
                <a:latin typeface="Arial"/>
                <a:ea typeface="Arial"/>
                <a:cs typeface="Arial"/>
                <a:sym typeface="Arial"/>
              </a:rPr>
              <a:t>Satisfaction</a:t>
            </a:r>
            <a:r>
              <a:rPr lang="en">
                <a:solidFill>
                  <a:srgbClr val="434343"/>
                </a:solidFill>
                <a:latin typeface="Arial"/>
                <a:ea typeface="Arial"/>
                <a:cs typeface="Arial"/>
                <a:sym typeface="Arial"/>
              </a:rPr>
              <a:t>: Launch</a:t>
            </a:r>
            <a:endParaRPr>
              <a:solidFill>
                <a:srgbClr val="434343"/>
              </a:solidFill>
              <a:latin typeface="Arial"/>
              <a:ea typeface="Arial"/>
              <a:cs typeface="Arial"/>
              <a:sym typeface="Arial"/>
            </a:endParaRPr>
          </a:p>
        </p:txBody>
      </p:sp>
      <p:pic>
        <p:nvPicPr>
          <p:cNvPr id="112" name="Google Shape;112;p16"/>
          <p:cNvPicPr preferRelativeResize="0"/>
          <p:nvPr/>
        </p:nvPicPr>
        <p:blipFill>
          <a:blip r:embed="rId3">
            <a:alphaModFix/>
          </a:blip>
          <a:stretch>
            <a:fillRect/>
          </a:stretch>
        </p:blipFill>
        <p:spPr>
          <a:xfrm>
            <a:off x="8553000" y="4552500"/>
            <a:ext cx="590995" cy="590995"/>
          </a:xfrm>
          <a:prstGeom prst="rect">
            <a:avLst/>
          </a:prstGeom>
          <a:noFill/>
          <a:ln>
            <a:noFill/>
          </a:ln>
        </p:spPr>
      </p:pic>
      <p:sp>
        <p:nvSpPr>
          <p:cNvPr id="113" name="Google Shape;113;p16"/>
          <p:cNvSpPr txBox="1"/>
          <p:nvPr/>
        </p:nvSpPr>
        <p:spPr>
          <a:xfrm>
            <a:off x="822300" y="1290525"/>
            <a:ext cx="74994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300"/>
              <a:t>Q. On a scale of 1-5, please rate your experience with the tablet overall.</a:t>
            </a:r>
            <a:endParaRPr sz="1600"/>
          </a:p>
        </p:txBody>
      </p:sp>
      <p:pic>
        <p:nvPicPr>
          <p:cNvPr id="114" name="Google Shape;114;p16"/>
          <p:cNvPicPr preferRelativeResize="0"/>
          <p:nvPr/>
        </p:nvPicPr>
        <p:blipFill rotWithShape="1">
          <a:blip r:embed="rId4">
            <a:alphaModFix/>
          </a:blip>
          <a:srcRect b="3271" l="3450" r="8968" t="3261"/>
          <a:stretch/>
        </p:blipFill>
        <p:spPr>
          <a:xfrm>
            <a:off x="2431727" y="1718238"/>
            <a:ext cx="4020351" cy="2585750"/>
          </a:xfrm>
          <a:prstGeom prst="rect">
            <a:avLst/>
          </a:prstGeom>
          <a:noFill/>
          <a:ln>
            <a:noFill/>
          </a:ln>
        </p:spPr>
      </p:pic>
      <p:sp>
        <p:nvSpPr>
          <p:cNvPr id="115" name="Google Shape;115;p16"/>
          <p:cNvSpPr txBox="1"/>
          <p:nvPr/>
        </p:nvSpPr>
        <p:spPr>
          <a:xfrm>
            <a:off x="1145025" y="4346800"/>
            <a:ext cx="7034100" cy="531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lang="en" sz="1100"/>
              <a:t>This pie chart illustrates the results from the post-launch survey. </a:t>
            </a:r>
            <a:endParaRPr sz="1100"/>
          </a:p>
          <a:p>
            <a:pPr indent="0" lvl="0" marL="0" marR="0" rtl="0" algn="ctr">
              <a:lnSpc>
                <a:spcPct val="100000"/>
              </a:lnSpc>
              <a:spcBef>
                <a:spcPts val="0"/>
              </a:spcBef>
              <a:spcAft>
                <a:spcPts val="0"/>
              </a:spcAft>
              <a:buNone/>
            </a:pPr>
            <a:r>
              <a:rPr lang="en" sz="1100"/>
              <a:t>86% of respondents indicated a customer satisfaction score of 4 or 5. This is a 14% increase.</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7"/>
          <p:cNvSpPr txBox="1"/>
          <p:nvPr>
            <p:ph type="title"/>
          </p:nvPr>
        </p:nvSpPr>
        <p:spPr>
          <a:xfrm>
            <a:off x="727650" y="554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34343"/>
                </a:solidFill>
                <a:latin typeface="Arial"/>
                <a:ea typeface="Arial"/>
                <a:cs typeface="Arial"/>
                <a:sym typeface="Arial"/>
              </a:rPr>
              <a:t>Revenue</a:t>
            </a:r>
            <a:endParaRPr>
              <a:solidFill>
                <a:srgbClr val="434343"/>
              </a:solidFill>
              <a:latin typeface="Arial"/>
              <a:ea typeface="Arial"/>
              <a:cs typeface="Arial"/>
              <a:sym typeface="Arial"/>
            </a:endParaRPr>
          </a:p>
        </p:txBody>
      </p:sp>
      <p:pic>
        <p:nvPicPr>
          <p:cNvPr id="121" name="Google Shape;121;p17"/>
          <p:cNvPicPr preferRelativeResize="0"/>
          <p:nvPr/>
        </p:nvPicPr>
        <p:blipFill>
          <a:blip r:embed="rId3">
            <a:alphaModFix/>
          </a:blip>
          <a:stretch>
            <a:fillRect/>
          </a:stretch>
        </p:blipFill>
        <p:spPr>
          <a:xfrm>
            <a:off x="8553000" y="4552500"/>
            <a:ext cx="590995" cy="590995"/>
          </a:xfrm>
          <a:prstGeom prst="rect">
            <a:avLst/>
          </a:prstGeom>
          <a:noFill/>
          <a:ln>
            <a:noFill/>
          </a:ln>
        </p:spPr>
      </p:pic>
      <p:sp>
        <p:nvSpPr>
          <p:cNvPr id="122" name="Google Shape;122;p17"/>
          <p:cNvSpPr txBox="1"/>
          <p:nvPr/>
        </p:nvSpPr>
        <p:spPr>
          <a:xfrm>
            <a:off x="6111550" y="816425"/>
            <a:ext cx="2064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t>Tablet Launch April 23</a:t>
            </a:r>
            <a:endParaRPr b="1" sz="1300"/>
          </a:p>
        </p:txBody>
      </p:sp>
      <p:pic>
        <p:nvPicPr>
          <p:cNvPr id="123" name="Google Shape;123;p17" title="Chart"/>
          <p:cNvPicPr preferRelativeResize="0"/>
          <p:nvPr/>
        </p:nvPicPr>
        <p:blipFill>
          <a:blip r:embed="rId4">
            <a:alphaModFix/>
          </a:blip>
          <a:stretch>
            <a:fillRect/>
          </a:stretch>
        </p:blipFill>
        <p:spPr>
          <a:xfrm>
            <a:off x="957200" y="1600775"/>
            <a:ext cx="7034100" cy="2864625"/>
          </a:xfrm>
          <a:prstGeom prst="rect">
            <a:avLst/>
          </a:prstGeom>
          <a:noFill/>
          <a:ln cap="flat" cmpd="sng" w="9525">
            <a:solidFill>
              <a:srgbClr val="B7B7B7"/>
            </a:solidFill>
            <a:prstDash val="solid"/>
            <a:round/>
            <a:headEnd len="sm" w="sm" type="none"/>
            <a:tailEnd len="sm" w="sm" type="none"/>
          </a:ln>
        </p:spPr>
      </p:pic>
      <p:cxnSp>
        <p:nvCxnSpPr>
          <p:cNvPr id="124" name="Google Shape;124;p17"/>
          <p:cNvCxnSpPr>
            <a:endCxn id="125" idx="7"/>
          </p:cNvCxnSpPr>
          <p:nvPr/>
        </p:nvCxnSpPr>
        <p:spPr>
          <a:xfrm flipH="1">
            <a:off x="6070302" y="1191868"/>
            <a:ext cx="816900" cy="1619100"/>
          </a:xfrm>
          <a:prstGeom prst="straightConnector1">
            <a:avLst/>
          </a:prstGeom>
          <a:noFill/>
          <a:ln cap="flat" cmpd="sng" w="19050">
            <a:solidFill>
              <a:schemeClr val="dk2"/>
            </a:solidFill>
            <a:prstDash val="solid"/>
            <a:round/>
            <a:headEnd len="med" w="med" type="none"/>
            <a:tailEnd len="med" w="med" type="triangle"/>
          </a:ln>
        </p:spPr>
      </p:cxnSp>
      <p:sp>
        <p:nvSpPr>
          <p:cNvPr id="125" name="Google Shape;125;p17"/>
          <p:cNvSpPr/>
          <p:nvPr/>
        </p:nvSpPr>
        <p:spPr>
          <a:xfrm>
            <a:off x="5952000" y="2793350"/>
            <a:ext cx="138600" cy="120300"/>
          </a:xfrm>
          <a:prstGeom prst="ellipse">
            <a:avLst/>
          </a:prstGeom>
          <a:solidFill>
            <a:srgbClr val="1782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7"/>
          <p:cNvSpPr txBox="1"/>
          <p:nvPr/>
        </p:nvSpPr>
        <p:spPr>
          <a:xfrm>
            <a:off x="957200" y="4470425"/>
            <a:ext cx="70341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t>This is a chart of Sauce &amp; Spoon revenue, showing that after tablet implementation, revenue increased. </a:t>
            </a:r>
            <a:endParaRPr sz="1100"/>
          </a:p>
          <a:p>
            <a:pPr indent="0" lvl="0" marL="0" rtl="0" algn="ctr">
              <a:spcBef>
                <a:spcPts val="0"/>
              </a:spcBef>
              <a:spcAft>
                <a:spcPts val="0"/>
              </a:spcAft>
              <a:buNone/>
            </a:pPr>
            <a:r>
              <a:rPr lang="en" sz="1100"/>
              <a:t>July </a:t>
            </a:r>
            <a:r>
              <a:rPr lang="en" sz="1100"/>
              <a:t>revenue was up to 20% over April’s monthly revenue.</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8"/>
          <p:cNvSpPr txBox="1"/>
          <p:nvPr>
            <p:ph type="title"/>
          </p:nvPr>
        </p:nvSpPr>
        <p:spPr>
          <a:xfrm>
            <a:off x="727650" y="5605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34343"/>
                </a:solidFill>
                <a:latin typeface="Arial"/>
                <a:ea typeface="Arial"/>
                <a:cs typeface="Arial"/>
                <a:sym typeface="Arial"/>
              </a:rPr>
              <a:t>What </a:t>
            </a:r>
            <a:r>
              <a:rPr lang="en">
                <a:solidFill>
                  <a:srgbClr val="434343"/>
                </a:solidFill>
                <a:latin typeface="Arial"/>
                <a:ea typeface="Arial"/>
                <a:cs typeface="Arial"/>
                <a:sym typeface="Arial"/>
              </a:rPr>
              <a:t>Worked: Key Accomplishments</a:t>
            </a:r>
            <a:endParaRPr>
              <a:solidFill>
                <a:srgbClr val="434343"/>
              </a:solidFill>
              <a:latin typeface="Arial"/>
              <a:ea typeface="Arial"/>
              <a:cs typeface="Arial"/>
              <a:sym typeface="Arial"/>
            </a:endParaRPr>
          </a:p>
        </p:txBody>
      </p:sp>
      <p:sp>
        <p:nvSpPr>
          <p:cNvPr id="132" name="Google Shape;132;p18"/>
          <p:cNvSpPr txBox="1"/>
          <p:nvPr>
            <p:ph idx="1" type="body"/>
          </p:nvPr>
        </p:nvSpPr>
        <p:spPr>
          <a:xfrm>
            <a:off x="729450" y="1469275"/>
            <a:ext cx="3443100" cy="283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Arial"/>
                <a:ea typeface="Arial"/>
                <a:cs typeface="Arial"/>
                <a:sym typeface="Arial"/>
              </a:rPr>
              <a:t>Decreased table turn time </a:t>
            </a:r>
            <a:endParaRPr b="1" sz="1200">
              <a:latin typeface="Arial"/>
              <a:ea typeface="Arial"/>
              <a:cs typeface="Arial"/>
              <a:sym typeface="Arial"/>
            </a:endParaRPr>
          </a:p>
          <a:p>
            <a:pPr indent="-304800" lvl="0" marL="457200" rtl="0" algn="l">
              <a:spcBef>
                <a:spcPts val="1200"/>
              </a:spcBef>
              <a:spcAft>
                <a:spcPts val="0"/>
              </a:spcAft>
              <a:buSzPts val="1200"/>
              <a:buFont typeface="Arial"/>
              <a:buChar char="●"/>
            </a:pPr>
            <a:r>
              <a:rPr lang="en" sz="1200">
                <a:latin typeface="Arial"/>
                <a:ea typeface="Arial"/>
                <a:cs typeface="Arial"/>
                <a:sym typeface="Arial"/>
              </a:rPr>
              <a:t>Implementation of the tablets increased the average daily guest count by 10%.</a:t>
            </a:r>
            <a:endParaRPr sz="1200">
              <a:latin typeface="Arial"/>
              <a:ea typeface="Arial"/>
              <a:cs typeface="Arial"/>
              <a:sym typeface="Arial"/>
            </a:endParaRPr>
          </a:p>
          <a:p>
            <a:pPr indent="-304800" lvl="0" marL="457200" rtl="0" algn="l">
              <a:spcBef>
                <a:spcPts val="0"/>
              </a:spcBef>
              <a:spcAft>
                <a:spcPts val="0"/>
              </a:spcAft>
              <a:buSzPts val="1200"/>
              <a:buFont typeface="Arial"/>
              <a:buChar char="●"/>
            </a:pPr>
            <a:r>
              <a:rPr lang="en" sz="1200">
                <a:latin typeface="Arial"/>
                <a:ea typeface="Arial"/>
                <a:cs typeface="Arial"/>
                <a:sym typeface="Arial"/>
              </a:rPr>
              <a:t>Tablets also decreased wait time by 30 minutes.</a:t>
            </a:r>
            <a:endParaRPr sz="1200">
              <a:latin typeface="Arial"/>
              <a:ea typeface="Arial"/>
              <a:cs typeface="Arial"/>
              <a:sym typeface="Arial"/>
            </a:endParaRPr>
          </a:p>
          <a:p>
            <a:pPr indent="0" lvl="0" marL="0" rtl="0" algn="l">
              <a:spcBef>
                <a:spcPts val="1200"/>
              </a:spcBef>
              <a:spcAft>
                <a:spcPts val="0"/>
              </a:spcAft>
              <a:buNone/>
            </a:pPr>
            <a:r>
              <a:rPr b="1" lang="en" sz="1200">
                <a:latin typeface="Arial"/>
                <a:ea typeface="Arial"/>
                <a:cs typeface="Arial"/>
                <a:sym typeface="Arial"/>
              </a:rPr>
              <a:t>Decreased food waste</a:t>
            </a:r>
            <a:endParaRPr b="1" sz="1200">
              <a:latin typeface="Arial"/>
              <a:ea typeface="Arial"/>
              <a:cs typeface="Arial"/>
              <a:sym typeface="Arial"/>
            </a:endParaRPr>
          </a:p>
          <a:p>
            <a:pPr indent="-304800" lvl="0" marL="457200" rtl="0" algn="l">
              <a:spcBef>
                <a:spcPts val="1200"/>
              </a:spcBef>
              <a:spcAft>
                <a:spcPts val="0"/>
              </a:spcAft>
              <a:buSzPts val="1200"/>
              <a:buFont typeface="Arial"/>
              <a:buChar char="●"/>
            </a:pPr>
            <a:r>
              <a:rPr lang="en" sz="1200">
                <a:latin typeface="Arial"/>
                <a:ea typeface="Arial"/>
                <a:cs typeface="Arial"/>
                <a:sym typeface="Arial"/>
              </a:rPr>
              <a:t>Tablets identified who was receiving an incorrect order.</a:t>
            </a:r>
            <a:endParaRPr sz="1200">
              <a:latin typeface="Arial"/>
              <a:ea typeface="Arial"/>
              <a:cs typeface="Arial"/>
              <a:sym typeface="Arial"/>
            </a:endParaRPr>
          </a:p>
          <a:p>
            <a:pPr indent="-304800" lvl="0" marL="457200" rtl="0" algn="l">
              <a:spcBef>
                <a:spcPts val="0"/>
              </a:spcBef>
              <a:spcAft>
                <a:spcPts val="0"/>
              </a:spcAft>
              <a:buSzPts val="1200"/>
              <a:buFont typeface="Arial"/>
              <a:buChar char="●"/>
            </a:pPr>
            <a:r>
              <a:rPr lang="en" sz="1200">
                <a:latin typeface="Arial"/>
                <a:ea typeface="Arial"/>
                <a:cs typeface="Arial"/>
                <a:sym typeface="Arial"/>
              </a:rPr>
              <a:t>Kitchen staff has taken the initiative to correct orders and decrease food waste by 50%.</a:t>
            </a:r>
            <a:endParaRPr sz="1200">
              <a:latin typeface="Arial"/>
              <a:ea typeface="Arial"/>
              <a:cs typeface="Arial"/>
              <a:sym typeface="Arial"/>
            </a:endParaRPr>
          </a:p>
        </p:txBody>
      </p:sp>
      <p:pic>
        <p:nvPicPr>
          <p:cNvPr id="133" name="Google Shape;133;p18"/>
          <p:cNvPicPr preferRelativeResize="0"/>
          <p:nvPr/>
        </p:nvPicPr>
        <p:blipFill>
          <a:blip r:embed="rId3">
            <a:alphaModFix/>
          </a:blip>
          <a:stretch>
            <a:fillRect/>
          </a:stretch>
        </p:blipFill>
        <p:spPr>
          <a:xfrm>
            <a:off x="8553000" y="4552500"/>
            <a:ext cx="590995" cy="590995"/>
          </a:xfrm>
          <a:prstGeom prst="rect">
            <a:avLst/>
          </a:prstGeom>
          <a:noFill/>
          <a:ln>
            <a:noFill/>
          </a:ln>
        </p:spPr>
      </p:pic>
      <p:sp>
        <p:nvSpPr>
          <p:cNvPr id="134" name="Google Shape;134;p18"/>
          <p:cNvSpPr txBox="1"/>
          <p:nvPr/>
        </p:nvSpPr>
        <p:spPr>
          <a:xfrm>
            <a:off x="4916275" y="1483600"/>
            <a:ext cx="3636600" cy="3167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a:solidFill>
                  <a:schemeClr val="accent1"/>
                </a:solidFill>
              </a:rPr>
              <a:t>Increased customer </a:t>
            </a:r>
            <a:r>
              <a:rPr b="1" lang="en" sz="1200">
                <a:solidFill>
                  <a:schemeClr val="accent1"/>
                </a:solidFill>
              </a:rPr>
              <a:t>satisfaction</a:t>
            </a:r>
            <a:endParaRPr b="1" sz="1200">
              <a:solidFill>
                <a:schemeClr val="accent1"/>
              </a:solidFill>
            </a:endParaRPr>
          </a:p>
          <a:p>
            <a:pPr indent="-304800" lvl="0" marL="457200" rtl="0" algn="l">
              <a:lnSpc>
                <a:spcPct val="115000"/>
              </a:lnSpc>
              <a:spcBef>
                <a:spcPts val="1200"/>
              </a:spcBef>
              <a:spcAft>
                <a:spcPts val="0"/>
              </a:spcAft>
              <a:buClr>
                <a:schemeClr val="accent1"/>
              </a:buClr>
              <a:buSzPts val="1200"/>
              <a:buChar char="●"/>
            </a:pPr>
            <a:r>
              <a:rPr lang="en" sz="1200">
                <a:solidFill>
                  <a:schemeClr val="accent1"/>
                </a:solidFill>
              </a:rPr>
              <a:t>After the pilot, customer satisfaction was at 72%.</a:t>
            </a:r>
            <a:endParaRPr sz="1200">
              <a:solidFill>
                <a:schemeClr val="accent1"/>
              </a:solidFill>
            </a:endParaRPr>
          </a:p>
          <a:p>
            <a:pPr indent="-304800" lvl="0" marL="457200" rtl="0" algn="l">
              <a:lnSpc>
                <a:spcPct val="115000"/>
              </a:lnSpc>
              <a:spcBef>
                <a:spcPts val="0"/>
              </a:spcBef>
              <a:spcAft>
                <a:spcPts val="0"/>
              </a:spcAft>
              <a:buClr>
                <a:schemeClr val="accent1"/>
              </a:buClr>
              <a:buSzPts val="1200"/>
              <a:buChar char="●"/>
            </a:pPr>
            <a:r>
              <a:rPr lang="en" sz="1200">
                <a:solidFill>
                  <a:schemeClr val="accent1"/>
                </a:solidFill>
              </a:rPr>
              <a:t>Once we implemented improvements based on feedback, customer satisfaction increased to 86%.</a:t>
            </a:r>
            <a:endParaRPr sz="1200">
              <a:solidFill>
                <a:schemeClr val="accent1"/>
              </a:solidFill>
            </a:endParaRPr>
          </a:p>
          <a:p>
            <a:pPr indent="0" lvl="0" marL="0" rtl="0" algn="l">
              <a:lnSpc>
                <a:spcPct val="115000"/>
              </a:lnSpc>
              <a:spcBef>
                <a:spcPts val="1200"/>
              </a:spcBef>
              <a:spcAft>
                <a:spcPts val="0"/>
              </a:spcAft>
              <a:buNone/>
            </a:pPr>
            <a:r>
              <a:rPr b="1" lang="en" sz="1200">
                <a:solidFill>
                  <a:schemeClr val="accent1"/>
                </a:solidFill>
              </a:rPr>
              <a:t>Increased </a:t>
            </a:r>
            <a:r>
              <a:rPr b="1" lang="en" sz="1200">
                <a:solidFill>
                  <a:schemeClr val="accent1"/>
                </a:solidFill>
              </a:rPr>
              <a:t>sales</a:t>
            </a:r>
            <a:endParaRPr b="1" sz="1200">
              <a:solidFill>
                <a:schemeClr val="accent1"/>
              </a:solidFill>
            </a:endParaRPr>
          </a:p>
          <a:p>
            <a:pPr indent="-304800" lvl="0" marL="457200" rtl="0" algn="l">
              <a:lnSpc>
                <a:spcPct val="115000"/>
              </a:lnSpc>
              <a:spcBef>
                <a:spcPts val="1200"/>
              </a:spcBef>
              <a:spcAft>
                <a:spcPts val="0"/>
              </a:spcAft>
              <a:buClr>
                <a:schemeClr val="accent1"/>
              </a:buClr>
              <a:buSzPts val="1200"/>
              <a:buChar char="●"/>
            </a:pPr>
            <a:r>
              <a:rPr lang="en" sz="1200">
                <a:solidFill>
                  <a:schemeClr val="accent1"/>
                </a:solidFill>
              </a:rPr>
              <a:t>Our monthly revenue has increased steadily since the tablet rollout, upwards of 20% since September/pre-rollout.</a:t>
            </a:r>
            <a:endParaRPr sz="1200">
              <a:solidFill>
                <a:schemeClr val="accent1"/>
              </a:solidFill>
            </a:endParaRPr>
          </a:p>
          <a:p>
            <a:pPr indent="-304800" lvl="0" marL="457200" rtl="0" algn="l">
              <a:lnSpc>
                <a:spcPct val="115000"/>
              </a:lnSpc>
              <a:spcBef>
                <a:spcPts val="0"/>
              </a:spcBef>
              <a:spcAft>
                <a:spcPts val="0"/>
              </a:spcAft>
              <a:buClr>
                <a:schemeClr val="accent1"/>
              </a:buClr>
              <a:buSzPts val="1200"/>
              <a:buChar char="●"/>
            </a:pPr>
            <a:r>
              <a:rPr lang="en" sz="1200">
                <a:solidFill>
                  <a:schemeClr val="accent1"/>
                </a:solidFill>
              </a:rPr>
              <a:t>Tablets also helped boost revenue during the holiday season.</a:t>
            </a:r>
            <a:endParaRPr sz="1200">
              <a:solidFill>
                <a:schemeClr val="accen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9"/>
          <p:cNvSpPr txBox="1"/>
          <p:nvPr>
            <p:ph type="title"/>
          </p:nvPr>
        </p:nvSpPr>
        <p:spPr>
          <a:xfrm>
            <a:off x="727650" y="5474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34343"/>
                </a:solidFill>
                <a:latin typeface="Arial"/>
                <a:ea typeface="Arial"/>
                <a:cs typeface="Arial"/>
                <a:sym typeface="Arial"/>
              </a:rPr>
              <a:t>Next Steps: </a:t>
            </a:r>
            <a:r>
              <a:rPr lang="en">
                <a:solidFill>
                  <a:srgbClr val="434343"/>
                </a:solidFill>
                <a:latin typeface="Arial"/>
                <a:ea typeface="Arial"/>
                <a:cs typeface="Arial"/>
                <a:sym typeface="Arial"/>
              </a:rPr>
              <a:t>Looking </a:t>
            </a:r>
            <a:r>
              <a:rPr lang="en">
                <a:solidFill>
                  <a:srgbClr val="434343"/>
                </a:solidFill>
                <a:latin typeface="Arial"/>
                <a:ea typeface="Arial"/>
                <a:cs typeface="Arial"/>
                <a:sym typeface="Arial"/>
              </a:rPr>
              <a:t>Forward</a:t>
            </a:r>
            <a:endParaRPr>
              <a:solidFill>
                <a:srgbClr val="434343"/>
              </a:solidFill>
              <a:latin typeface="Arial"/>
              <a:ea typeface="Arial"/>
              <a:cs typeface="Arial"/>
              <a:sym typeface="Arial"/>
            </a:endParaRPr>
          </a:p>
        </p:txBody>
      </p:sp>
      <p:pic>
        <p:nvPicPr>
          <p:cNvPr id="140" name="Google Shape;140;p19"/>
          <p:cNvPicPr preferRelativeResize="0"/>
          <p:nvPr/>
        </p:nvPicPr>
        <p:blipFill>
          <a:blip r:embed="rId3">
            <a:alphaModFix/>
          </a:blip>
          <a:stretch>
            <a:fillRect/>
          </a:stretch>
        </p:blipFill>
        <p:spPr>
          <a:xfrm>
            <a:off x="8553000" y="4552500"/>
            <a:ext cx="590995" cy="590995"/>
          </a:xfrm>
          <a:prstGeom prst="rect">
            <a:avLst/>
          </a:prstGeom>
          <a:noFill/>
          <a:ln>
            <a:noFill/>
          </a:ln>
        </p:spPr>
      </p:pic>
      <p:graphicFrame>
        <p:nvGraphicFramePr>
          <p:cNvPr id="141" name="Google Shape;141;p19"/>
          <p:cNvGraphicFramePr/>
          <p:nvPr/>
        </p:nvGraphicFramePr>
        <p:xfrm>
          <a:off x="952500" y="1527195"/>
          <a:ext cx="3000000" cy="3000000"/>
        </p:xfrm>
        <a:graphic>
          <a:graphicData uri="http://schemas.openxmlformats.org/drawingml/2006/table">
            <a:tbl>
              <a:tblPr>
                <a:noFill/>
                <a:tableStyleId>{3F149C5E-7479-43ED-BA5F-32A02B9ED4B1}</a:tableStyleId>
              </a:tblPr>
              <a:tblGrid>
                <a:gridCol w="2413000"/>
                <a:gridCol w="2413000"/>
                <a:gridCol w="2413000"/>
              </a:tblGrid>
              <a:tr h="643825">
                <a:tc>
                  <a:txBody>
                    <a:bodyPr/>
                    <a:lstStyle/>
                    <a:p>
                      <a:pPr indent="0" lvl="0" marL="0" rtl="0" algn="ctr">
                        <a:spcBef>
                          <a:spcPts val="0"/>
                        </a:spcBef>
                        <a:spcAft>
                          <a:spcPts val="0"/>
                        </a:spcAft>
                        <a:buNone/>
                      </a:pPr>
                      <a:r>
                        <a:rPr b="1" lang="en" sz="1700"/>
                        <a:t>Initiative</a:t>
                      </a:r>
                      <a:endParaRPr b="1" sz="1700"/>
                    </a:p>
                  </a:txBody>
                  <a:tcPr marT="91425" marB="91425" marR="91425" marL="91425" anchor="ctr">
                    <a:solidFill>
                      <a:srgbClr val="D9D9D9"/>
                    </a:solidFill>
                  </a:tcPr>
                </a:tc>
                <a:tc>
                  <a:txBody>
                    <a:bodyPr/>
                    <a:lstStyle/>
                    <a:p>
                      <a:pPr indent="0" lvl="0" marL="0" rtl="0" algn="ctr">
                        <a:spcBef>
                          <a:spcPts val="0"/>
                        </a:spcBef>
                        <a:spcAft>
                          <a:spcPts val="0"/>
                        </a:spcAft>
                        <a:buNone/>
                      </a:pPr>
                      <a:r>
                        <a:rPr b="1" lang="en" sz="1700"/>
                        <a:t>Action</a:t>
                      </a:r>
                      <a:endParaRPr b="1" sz="1700"/>
                    </a:p>
                  </a:txBody>
                  <a:tcPr marT="91425" marB="91425" marR="91425" marL="91425" anchor="ctr">
                    <a:solidFill>
                      <a:srgbClr val="D9D9D9"/>
                    </a:solidFill>
                  </a:tcPr>
                </a:tc>
                <a:tc>
                  <a:txBody>
                    <a:bodyPr/>
                    <a:lstStyle/>
                    <a:p>
                      <a:pPr indent="0" lvl="0" marL="0" rtl="0" algn="ctr">
                        <a:spcBef>
                          <a:spcPts val="0"/>
                        </a:spcBef>
                        <a:spcAft>
                          <a:spcPts val="0"/>
                        </a:spcAft>
                        <a:buNone/>
                      </a:pPr>
                      <a:r>
                        <a:rPr b="1" lang="en" sz="1700"/>
                        <a:t>Date</a:t>
                      </a:r>
                      <a:endParaRPr b="1" sz="1700"/>
                    </a:p>
                  </a:txBody>
                  <a:tcPr marT="91425" marB="91425" marR="91425" marL="91425" anchor="ctr">
                    <a:solidFill>
                      <a:srgbClr val="D9D9D9"/>
                    </a:solidFill>
                  </a:tcPr>
                </a:tc>
              </a:tr>
              <a:tr h="680150">
                <a:tc>
                  <a:txBody>
                    <a:bodyPr/>
                    <a:lstStyle/>
                    <a:p>
                      <a:pPr indent="0" lvl="0" marL="0" rtl="0" algn="l">
                        <a:spcBef>
                          <a:spcPts val="0"/>
                        </a:spcBef>
                        <a:spcAft>
                          <a:spcPts val="0"/>
                        </a:spcAft>
                        <a:buNone/>
                      </a:pPr>
                      <a:r>
                        <a:rPr lang="en" sz="1300"/>
                        <a:t>Implement tablets in more locations</a:t>
                      </a:r>
                      <a:endParaRPr sz="1300"/>
                    </a:p>
                  </a:txBody>
                  <a:tcPr marT="91425" marB="91425" marR="91425" marL="91425"/>
                </a:tc>
                <a:tc>
                  <a:txBody>
                    <a:bodyPr/>
                    <a:lstStyle/>
                    <a:p>
                      <a:pPr indent="0" lvl="0" marL="0" rtl="0" algn="l">
                        <a:spcBef>
                          <a:spcPts val="0"/>
                        </a:spcBef>
                        <a:spcAft>
                          <a:spcPts val="0"/>
                        </a:spcAft>
                        <a:buNone/>
                      </a:pPr>
                      <a:r>
                        <a:rPr lang="en" sz="1300"/>
                        <a:t>Create new project plan for new location installation</a:t>
                      </a:r>
                      <a:endParaRPr sz="1300"/>
                    </a:p>
                  </a:txBody>
                  <a:tcPr marT="91425" marB="91425" marR="91425" marL="91425"/>
                </a:tc>
                <a:tc>
                  <a:txBody>
                    <a:bodyPr/>
                    <a:lstStyle/>
                    <a:p>
                      <a:pPr indent="0" lvl="0" marL="0" rtl="0" algn="l">
                        <a:spcBef>
                          <a:spcPts val="0"/>
                        </a:spcBef>
                        <a:spcAft>
                          <a:spcPts val="0"/>
                        </a:spcAft>
                        <a:buNone/>
                      </a:pPr>
                      <a:r>
                        <a:rPr lang="en" sz="1300"/>
                        <a:t>Q2</a:t>
                      </a:r>
                      <a:endParaRPr sz="1300"/>
                    </a:p>
                  </a:txBody>
                  <a:tcPr marT="91425" marB="91425" marR="91425" marL="91425"/>
                </a:tc>
              </a:tr>
              <a:tr h="844950">
                <a:tc>
                  <a:txBody>
                    <a:bodyPr/>
                    <a:lstStyle/>
                    <a:p>
                      <a:pPr indent="0" lvl="0" marL="0" rtl="0" algn="l">
                        <a:spcBef>
                          <a:spcPts val="0"/>
                        </a:spcBef>
                        <a:spcAft>
                          <a:spcPts val="0"/>
                        </a:spcAft>
                        <a:buNone/>
                      </a:pPr>
                      <a:r>
                        <a:rPr lang="en" sz="1300"/>
                        <a:t>Continue to track customer experience and satisfaction</a:t>
                      </a:r>
                      <a:endParaRPr sz="1300"/>
                    </a:p>
                  </a:txBody>
                  <a:tcPr marT="91425" marB="91425" marR="91425" marL="91425"/>
                </a:tc>
                <a:tc>
                  <a:txBody>
                    <a:bodyPr/>
                    <a:lstStyle/>
                    <a:p>
                      <a:pPr indent="0" lvl="0" marL="0" rtl="0" algn="l">
                        <a:spcBef>
                          <a:spcPts val="0"/>
                        </a:spcBef>
                        <a:spcAft>
                          <a:spcPts val="0"/>
                        </a:spcAft>
                        <a:buNone/>
                      </a:pPr>
                      <a:r>
                        <a:rPr lang="en" sz="1300"/>
                        <a:t>Continue surveying/</a:t>
                      </a:r>
                      <a:endParaRPr sz="1300"/>
                    </a:p>
                    <a:p>
                      <a:pPr indent="0" lvl="0" marL="0" rtl="0" algn="l">
                        <a:spcBef>
                          <a:spcPts val="0"/>
                        </a:spcBef>
                        <a:spcAft>
                          <a:spcPts val="0"/>
                        </a:spcAft>
                        <a:buNone/>
                      </a:pPr>
                      <a:r>
                        <a:rPr lang="en" sz="1300"/>
                        <a:t>gathering data through various means</a:t>
                      </a:r>
                      <a:endParaRPr sz="1300"/>
                    </a:p>
                  </a:txBody>
                  <a:tcPr marT="91425" marB="91425" marR="91425" marL="91425"/>
                </a:tc>
                <a:tc>
                  <a:txBody>
                    <a:bodyPr/>
                    <a:lstStyle/>
                    <a:p>
                      <a:pPr indent="0" lvl="0" marL="0" rtl="0" algn="l">
                        <a:spcBef>
                          <a:spcPts val="0"/>
                        </a:spcBef>
                        <a:spcAft>
                          <a:spcPts val="0"/>
                        </a:spcAft>
                        <a:buNone/>
                      </a:pPr>
                      <a:r>
                        <a:rPr lang="en" sz="1300"/>
                        <a:t>Ongoing</a:t>
                      </a:r>
                      <a:endParaRPr sz="1300"/>
                    </a:p>
                  </a:txBody>
                  <a:tcPr marT="91425" marB="91425" marR="91425" marL="91425"/>
                </a:tc>
              </a:tr>
              <a:tr h="844950">
                <a:tc>
                  <a:txBody>
                    <a:bodyPr/>
                    <a:lstStyle/>
                    <a:p>
                      <a:pPr indent="0" lvl="0" marL="0" rtl="0" algn="l">
                        <a:spcBef>
                          <a:spcPts val="0"/>
                        </a:spcBef>
                        <a:spcAft>
                          <a:spcPts val="0"/>
                        </a:spcAft>
                        <a:buNone/>
                      </a:pPr>
                      <a:r>
                        <a:rPr lang="en" sz="1300"/>
                        <a:t>Expand tablet features</a:t>
                      </a:r>
                      <a:endParaRPr sz="1300"/>
                    </a:p>
                  </a:txBody>
                  <a:tcPr marT="91425" marB="91425" marR="91425" marL="91425"/>
                </a:tc>
                <a:tc>
                  <a:txBody>
                    <a:bodyPr/>
                    <a:lstStyle/>
                    <a:p>
                      <a:pPr indent="0" lvl="0" marL="0" rtl="0" algn="l">
                        <a:spcBef>
                          <a:spcPts val="0"/>
                        </a:spcBef>
                        <a:spcAft>
                          <a:spcPts val="0"/>
                        </a:spcAft>
                        <a:buNone/>
                      </a:pPr>
                      <a:r>
                        <a:rPr lang="en" sz="1300"/>
                        <a:t>Investigate new features like social media integration, reservations, videos, etc.</a:t>
                      </a:r>
                      <a:endParaRPr sz="1300"/>
                    </a:p>
                  </a:txBody>
                  <a:tcPr marT="91425" marB="91425" marR="91425" marL="91425"/>
                </a:tc>
                <a:tc>
                  <a:txBody>
                    <a:bodyPr/>
                    <a:lstStyle/>
                    <a:p>
                      <a:pPr indent="0" lvl="0" marL="0" rtl="0" algn="l">
                        <a:spcBef>
                          <a:spcPts val="0"/>
                        </a:spcBef>
                        <a:spcAft>
                          <a:spcPts val="0"/>
                        </a:spcAft>
                        <a:buNone/>
                      </a:pPr>
                      <a:r>
                        <a:rPr lang="en" sz="1300"/>
                        <a:t>Q4</a:t>
                      </a:r>
                      <a:endParaRPr sz="1300"/>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77D82"/>
        </a:solidFill>
      </p:bgPr>
    </p:bg>
    <p:spTree>
      <p:nvGrpSpPr>
        <p:cNvPr id="145" name="Shape 145"/>
        <p:cNvGrpSpPr/>
        <p:nvPr/>
      </p:nvGrpSpPr>
      <p:grpSpPr>
        <a:xfrm>
          <a:off x="0" y="0"/>
          <a:ext cx="0" cy="0"/>
          <a:chOff x="0" y="0"/>
          <a:chExt cx="0" cy="0"/>
        </a:xfrm>
      </p:grpSpPr>
      <p:sp>
        <p:nvSpPr>
          <p:cNvPr id="146" name="Google Shape;146;p20"/>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Appendix</a:t>
            </a:r>
            <a:endParaRPr>
              <a:latin typeface="Arial"/>
              <a:ea typeface="Arial"/>
              <a:cs typeface="Arial"/>
              <a:sym typeface="Arial"/>
            </a:endParaRPr>
          </a:p>
          <a:p>
            <a:pPr indent="-374650" lvl="0" marL="457200" rtl="0" algn="l">
              <a:spcBef>
                <a:spcPts val="0"/>
              </a:spcBef>
              <a:spcAft>
                <a:spcPts val="0"/>
              </a:spcAft>
              <a:buSzPts val="2300"/>
              <a:buFont typeface="Arial"/>
              <a:buChar char="●"/>
            </a:pPr>
            <a:r>
              <a:rPr lang="en" sz="2300">
                <a:latin typeface="Arial"/>
                <a:ea typeface="Arial"/>
                <a:cs typeface="Arial"/>
                <a:sym typeface="Arial"/>
              </a:rPr>
              <a:t>Access all resources </a:t>
            </a:r>
            <a:r>
              <a:rPr lang="en" sz="2300" u="sng">
                <a:latin typeface="Arial"/>
                <a:ea typeface="Arial"/>
                <a:cs typeface="Arial"/>
                <a:sym typeface="Arial"/>
              </a:rPr>
              <a:t>here</a:t>
            </a:r>
            <a:r>
              <a:rPr lang="en" sz="2300">
                <a:latin typeface="Arial"/>
                <a:ea typeface="Arial"/>
                <a:cs typeface="Arial"/>
                <a:sym typeface="Arial"/>
              </a:rPr>
              <a:t>.</a:t>
            </a:r>
            <a:endParaRPr sz="23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