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55.jpg" ContentType="image/png"/>
  <Override PartName="/ppt/notesSlides/notesSlide33.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6"/>
  </p:notesMasterIdLst>
  <p:sldIdLst>
    <p:sldId id="256" r:id="rId2"/>
    <p:sldId id="258" r:id="rId3"/>
    <p:sldId id="260" r:id="rId4"/>
    <p:sldId id="262" r:id="rId5"/>
    <p:sldId id="297" r:id="rId6"/>
    <p:sldId id="268" r:id="rId7"/>
    <p:sldId id="298" r:id="rId8"/>
    <p:sldId id="336" r:id="rId9"/>
    <p:sldId id="299" r:id="rId10"/>
    <p:sldId id="300" r:id="rId11"/>
    <p:sldId id="301" r:id="rId12"/>
    <p:sldId id="302" r:id="rId13"/>
    <p:sldId id="304" r:id="rId14"/>
    <p:sldId id="305" r:id="rId15"/>
    <p:sldId id="306"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07" r:id="rId29"/>
    <p:sldId id="261" r:id="rId30"/>
    <p:sldId id="265" r:id="rId31"/>
    <p:sldId id="320" r:id="rId32"/>
    <p:sldId id="321" r:id="rId33"/>
    <p:sldId id="322" r:id="rId34"/>
    <p:sldId id="323" r:id="rId35"/>
    <p:sldId id="324" r:id="rId36"/>
    <p:sldId id="325" r:id="rId37"/>
    <p:sldId id="326" r:id="rId38"/>
    <p:sldId id="327" r:id="rId39"/>
    <p:sldId id="328" r:id="rId40"/>
    <p:sldId id="329" r:id="rId41"/>
    <p:sldId id="267" r:id="rId42"/>
    <p:sldId id="330" r:id="rId43"/>
    <p:sldId id="331" r:id="rId44"/>
    <p:sldId id="332" r:id="rId45"/>
    <p:sldId id="333" r:id="rId46"/>
    <p:sldId id="334" r:id="rId47"/>
    <p:sldId id="335" r:id="rId48"/>
    <p:sldId id="343" r:id="rId49"/>
    <p:sldId id="365" r:id="rId50"/>
    <p:sldId id="366" r:id="rId51"/>
    <p:sldId id="367" r:id="rId52"/>
    <p:sldId id="345" r:id="rId53"/>
    <p:sldId id="347" r:id="rId54"/>
    <p:sldId id="349" r:id="rId55"/>
    <p:sldId id="348" r:id="rId56"/>
    <p:sldId id="350" r:id="rId57"/>
    <p:sldId id="351" r:id="rId58"/>
    <p:sldId id="352" r:id="rId59"/>
    <p:sldId id="353" r:id="rId60"/>
    <p:sldId id="354" r:id="rId61"/>
    <p:sldId id="355" r:id="rId62"/>
    <p:sldId id="357" r:id="rId63"/>
    <p:sldId id="358" r:id="rId64"/>
    <p:sldId id="359" r:id="rId65"/>
    <p:sldId id="360" r:id="rId66"/>
    <p:sldId id="361" r:id="rId67"/>
    <p:sldId id="362" r:id="rId68"/>
    <p:sldId id="363" r:id="rId69"/>
    <p:sldId id="364" r:id="rId70"/>
    <p:sldId id="337" r:id="rId71"/>
    <p:sldId id="338" r:id="rId72"/>
    <p:sldId id="339" r:id="rId73"/>
    <p:sldId id="340" r:id="rId74"/>
    <p:sldId id="341" r:id="rId75"/>
  </p:sldIdLst>
  <p:sldSz cx="9144000" cy="5143500" type="screen16x9"/>
  <p:notesSz cx="6858000" cy="9144000"/>
  <p:embeddedFontLst>
    <p:embeddedFont>
      <p:font typeface="Anaheim" panose="020B0604020202020204" charset="0"/>
      <p:regular r:id="rId77"/>
      <p:bold r:id="rId78"/>
    </p:embeddedFont>
    <p:embeddedFont>
      <p:font typeface="Be Vietnam Pro" panose="020B0604020202020204" charset="0"/>
      <p:regular r:id="rId79"/>
      <p:bold r:id="rId80"/>
      <p:italic r:id="rId81"/>
      <p:boldItalic r:id="rId82"/>
    </p:embeddedFont>
    <p:embeddedFont>
      <p:font typeface="Be Vietnam Pro SemiBold" panose="020B0604020202020204" charset="0"/>
      <p:regular r:id="rId83"/>
      <p:bold r:id="rId84"/>
      <p:italic r:id="rId85"/>
      <p:boldItalic r:id="rId86"/>
    </p:embeddedFont>
    <p:embeddedFont>
      <p:font typeface="Inter" panose="020B0604020202020204" charset="0"/>
      <p:regular r:id="rId87"/>
      <p:bold r:id="rId88"/>
      <p:italic r:id="rId89"/>
      <p:boldItalic r:id="rId90"/>
    </p:embeddedFont>
    <p:embeddedFont>
      <p:font typeface="Jost" panose="020B0604020202020204" charset="0"/>
      <p:regular r:id="rId91"/>
      <p:bold r:id="rId92"/>
      <p:italic r:id="rId93"/>
      <p:boldItalic r:id="rId94"/>
    </p:embeddedFont>
    <p:embeddedFont>
      <p:font typeface="Open Sans" panose="020B0606030504020204"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FEEE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C8C97F-E619-4C3B-8AF9-481CD65AFD17}">
  <a:tblStyle styleId="{39C8C97F-E619-4C3B-8AF9-481CD65AFD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55D2A8-FA55-4CCB-A58B-92ED8449AB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60" autoAdjust="0"/>
  </p:normalViewPr>
  <p:slideViewPr>
    <p:cSldViewPr snapToGrid="0">
      <p:cViewPr>
        <p:scale>
          <a:sx n="150" d="100"/>
          <a:sy n="150" d="100"/>
        </p:scale>
        <p:origin x="474" y="-2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14.fntdata"/><Relationship Id="rId95" Type="http://schemas.openxmlformats.org/officeDocument/2006/relationships/font" Target="fonts/font1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4.fntdata"/><Relationship Id="rId85" Type="http://schemas.openxmlformats.org/officeDocument/2006/relationships/font" Target="fonts/font9.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font" Target="fonts/font18.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97"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fntdata"/><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7.fntdata"/><Relationship Id="rId98" Type="http://schemas.openxmlformats.org/officeDocument/2006/relationships/font" Target="fonts/font22.fntdata"/><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22:17:30.976"/>
    </inkml:context>
    <inkml:brush xml:id="br0">
      <inkml:brushProperty name="width" value="0.35" units="cm"/>
      <inkml:brushProperty name="height" value="0.35" units="cm"/>
      <inkml:brushProperty name="color" value="#F0ECEC"/>
    </inkml:brush>
  </inkml:definitions>
  <inkml:trace contextRef="#ctx0" brushRef="#br0">8706 250 24575,'-258'-2'0,"-272"4"0,373 6 0,-171 2 0,305-8 0,0 0 0,0 2 0,1 0 0,-28 10 0,23-7 0,0 0 0,-46 4 0,-461-6 0,277-9 0,-769 4 0,1008-1 0,-1-1 0,1-1 0,-35-11 0,3 2 0,-36-4 0,-1 5 0,-165-2 0,119 13 0,-187-23 0,198 12 0,-207 8 0,174 6 0,-512-21 0,586 17 0,1-3 0,-112-22 0,94 13 0,-2 4 0,-184 8 0,127 3 0,55-2 0,-454-14 0,266-31 0,192 25 0,-102-18 0,121 31 0,-88 3 0,-31-2 0,171 4 0,-15-3 0,1 3 0,-80 4 0,118-1 0,0 0 0,0 0 0,0 0 0,0 0 0,0 0 0,1 1 0,-1-1 0,0 1 0,1 0 0,-1 0 0,1 0 0,0 0 0,-1 0 0,1 0 0,0 1 0,0-1 0,1 1 0,-1-1 0,0 1 0,1 0 0,0 0 0,-1 0 0,1 0 0,0 0 0,1 0 0,-1 0 0,0 0 0,1 0 0,-1 5 0,1-3 0,0-1 0,-1 1 0,1 0 0,1 0 0,-1-1 0,1 1 0,0-1 0,0 1 0,0 0 0,1-1 0,-1 0 0,1 1 0,0-1 0,0 0 0,1 0 0,-1 0 0,1 0 0,0 0 0,5 5 0,30 19 0,1-2 0,1-2 0,2-1 0,53 21 0,184 51 0,-248-88 0,0 0 0,1-2 0,50 1 0,101-9 0,-62 0 0,6043 3 0,-6137 3 0,0 0 0,0 2 0,-1 1 0,1 1 0,-1 1 0,49 23 0,52 16 0,-119-45 0,0-1 0,0 2 0,0-1 0,0 1 0,0 0 0,-1 1 0,0 0 0,1 0 0,-1 1 0,-1 0 0,1 0 0,-1 0 0,9 10 0,-15-14 0,1-1 0,-1 1 0,0-1 0,0 1 0,0 0 0,1-1 0,-1 1 0,0 0 0,0-1 0,0 1 0,0 0 0,0-1 0,0 1 0,0 0 0,0-1 0,0 1 0,0 0 0,-1-1 0,1 1 0,0 0 0,0-1 0,-1 1 0,1-1 0,0 1 0,-1 0 0,1-1 0,0 1 0,-1-1 0,1 1 0,-1-1 0,1 1 0,-1-1 0,1 0 0,-1 1 0,1-1 0,-1 0 0,0 1 0,1-1 0,-1 0 0,0 0 0,1 1 0,-1-1 0,1 0 0,-1 0 0,0 0 0,1 0 0,-1 0 0,0 0 0,1 0 0,-1 0 0,-1 0 0,-42 3 0,41-3 0,-430 35 0,-53 0 0,-1622-40 0,1117 8 0,738-1 0,-268-5 0,251-19 0,144 10 0,-67-12 0,94 10 0,-135-3 0,-247 18 0,450-3 0,0-1 0,0-2 0,-44-12 0,44 9 0,-1 1 0,0 1 0,-38-1 0,-453-7 0,438 12 0,-322 4 0,400-2 0,0 0 0,0 1 0,0 0 0,0 0 0,0 1 0,1 0 0,-1 0 0,0 0 0,1 1 0,0 0 0,-1 1 0,1-1 0,-8 7 0,10-5 0,0-1 0,1 0 0,-1 1 0,1-1 0,0 1 0,0 0 0,1 0 0,0 0 0,0 0 0,0 1 0,0-1 0,1 0 0,0 1 0,0-1 0,0 1 0,1 0 0,0 8 0,-1 15 0,0-13 0,0-1 0,1 1 0,0-1 0,2 1 0,0-1 0,0 0 0,7 21 0,-6-32 0,0 0 0,0 0 0,0 0 0,0-1 0,1 1 0,0-1 0,0 0 0,-1 0 0,2 0 0,-1 0 0,0-1 0,1 1 0,8 2 0,71 22 0,-59-20 0,15 1 0,-1-2 0,1-1 0,0-3 0,0 0 0,52-7 0,7 3 0,153 0 0,309 5 0,-317 22 0,-15-1 0,272-15 0,212 16 0,-305 30 0,-174-20 0,266 5 0,423-42 0,-644 20 0,-126-19 0,-168 1 0,-1-1 0,1 0 0,0-1 0,-1 0 0,1-1 0,0-1 0,1-1 0,-1 0 0,-25-13 0,5-1 0,-1 1 0,0 2 0,-1 2 0,0 2 0,-1 1 0,0 1 0,-1 3 0,-75-6 0,-753 12 0,388 4 0,-1760-3 0,1983 19 0,88-3 0,-48 10 0,140-14 0,-142 4 0,-215-17-1365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8T22:17:57.109"/>
    </inkml:context>
    <inkml:brush xml:id="br0">
      <inkml:brushProperty name="width" value="0.3" units="cm"/>
      <inkml:brushProperty name="height" value="0.6" units="cm"/>
      <inkml:brushProperty name="color" value="#F0ECEC"/>
      <inkml:brushProperty name="tip" value="rectangle"/>
      <inkml:brushProperty name="rasterOp" value="maskPen"/>
      <inkml:brushProperty name="ignorePressure" value="1"/>
    </inkml:brush>
  </inkml:definitions>
  <inkml:trace contextRef="#ctx0" brushRef="#br0">12161 1038,'-2'-2,"1"0,-1 0,0 0,0 0,0 1,0-1,0 1,0-1,0 1,0-1,-1 1,1 0,0 0,-1 0,1 1,-1-1,-5 0,-51-5,43 5,-185-5,-130-13,-87-49,70 9,-250-20,-684-1,1200 80,61 1,51 1,440-32,9-34,-371 48,411-61,563-76,-1039 148,-43 5,-36 2,-675 11,551-13,-916 1,1026-1,-40 0,82 1,0 0,1 0,-1 0,0 1,1 0,-1 0,-11 6,19-7,-1-1,0 0,1 1,-1-1,0 1,1-1,-1 1,1-1,-1 1,1-1,-1 1,1-1,-1 1,1 0,-1-1,1 1,0 0,-1-1,1 1,0 0,0-1,0 1,0 0,-1 0,1-1,0 1,0 0,0 0,0-1,1 1,-1 0,0 0,0-1,0 1,1 0,-1-1,0 1,0 0,1-1,-1 1,1 0,-1-1,1 1,-1-1,1 1,0 0,15 13,1 0,0-2,1 0,0-1,1 0,32 12,-28-12,506 191,-241-102,468 202,-722-288,-17-8,1 1,-1 1,0 0,0 1,-1 1,18 15,-34-25,1 0,0 1,-1-1,1 1,-1 0,1-1,-1 1,1-1,-1 1,1 0,-1 0,1-1,-1 1,0 0,1-1,-1 1,0 0,0 0,0 0,0-1,1 1,-1 0,0 0,0 0,-1-1,1 1,0 0,0 0,0 0,0-1,-1 1,1 0,0 0,-1-1,1 1,-1 0,1-1,-1 1,1 0,-1-1,1 1,-1-1,1 1,-1 0,0-1,1 0,-1 1,0-1,-1 1,-45 16,41-15,-69 15,-2-3,-93 5,-168-4,264-14,-1138 6,1153-10,56 2,8-1,34-1,1158-11,-829 15,-207 0,-329-1,-55 0,-102 0,-121 0,-133 0,-2858 0,3281 0,149 1,11-1,29 0,270-3,93-11,940-107,8-52,-1281 165,-4 0,182-33,-214 32,-27 9,0 0,0 0,0 0,0 0,1 0,-1 0,0 0,0 0,0 0,0 0,0 0,0 0,1-1,-1 1,0 0,0 0,0 0,0 0,0 0,0 0,0 0,0 0,0-1,1 1,-1 0,0 0,0 0,0 0,0 0,0 0,0-1,0 1,0 0,0 0,0 0,0 0,0 0,0 0,0-1,0 1,0 0,0 0,0 0,0 0,0 0,0-1,0 1,0 0,-1 0,1 0,0 0,0 0,0 0,0 0,0-1,0 1,0 0,0 0,-1 0,1 0,0 0,0 0,0 0,-45-7,-550 1,346 9,-23-2,-1094-6,5-63,1302 63,2 1,1-3,-95-22,149 29,0 0,1-1,-1 1,0-1,0 0,1 0,-1 1,0-1,1 0,-1 0,1-1,-1 1,-2-3,4 4,0 0,0-1,0 1,1-1,-1 1,0-1,0 1,0-1,0 1,1-1,-1 1,0 0,0-1,1 1,-1 0,0-1,1 1,-1 0,0-1,1 1,-1 0,0-1,1 1,-1 0,1 0,-1 0,1-1,-1 1,0 0,1 0,-1 0,2 0,62-13,485-8,-411 21,1440 1,-847 1,-717-2,1 1,-42 3,-44 6,-515 54,241-50,-2774 0,3102-14,30-1,56 1,3941 0,-3877 1,-86 5,-47-2,-10 1,-77 16,87-21,-690 93,508-74,-323 31,-113-5,-1986 42,1552-63,510-9,124-5,123 0,113 4,175-13,-1 0,1 1,0 0,0 0,-8 4,14-5,0-1,0 1,0-1,0 1,0-1,0 1,0 0,1-1,-1 1,0 0,0 0,1-1,-1 1,0 0,1 0,-1 0,1 0,-1 0,1 0,0 0,-1 0,1 0,0 2,0-1,0 0,1 0,-1 0,1-1,0 1,-1 0,1 0,0-1,0 1,0 0,0-1,0 1,1-1,1 3,39 29,8-1,72 32,165 61,114 18,119 7,99-11,1581 150,29-225,-2157-65,370-11,-338 4,0-4,105-27,-165 24,-44 15,1 0,-1-1,0 1,0 0,0 0,0 0,1 0,-1 0,0 0,0 0,0 0,0-1,0 1,1 0,-1 0,0 0,0 0,0-1,0 1,0 0,0 0,0 0,0 0,0-1,0 1,0 0,0 0,0 0,0-1,0 1,0 0,0 0,0 0,0-1,0 1,0 0,0 0,0 0,0 0,0-1,0 1,0 0,0 0,-1 0,1 0,0-1,0 1,0 0,0 0,0 0,-1 0,-23-8,-40 0,0 3,-76 3,-49 0,-202-15,-140-10,-3098-68,3940 96,75 1,163-1,157-1,1242-1,1338 4,-3086 1,-179 0,-48 3,-162 16,-155 11,-140 21,-1126 116,-14-74,1599-96,-626 2,634-5,32 0,59 0,1559-6,1 0,-1608 8,-24 1,-5-1,-45 5,10-1,-1008 119,16-2,-1546 45,3-138,2263-33,230 0,79 5,-1 0,1 0,0 0,-1 0,1 0,-1 0,1-1,-1 1,1-1,0 1,-1-1,1 1,0-1,-1 0,1 1,0-1,-2-1,4 1,1-1,-1 1,0 0,1 0,-1 1,1-1,-1 0,1 0,-1 1,1-1,-1 1,1-1,-1 1,1 0,2-1,71-13,209-24,154-19,114-17,2214-277,-2241 288,-308 34,-207 29,-1-1,0 0,0-1,-1 0,1-1,10-4,-25 5,-1 1,0-1,0 1,-1 0,1 1,0-1,-11 2,-528-4,-75-2,147-26,3-20,2-21,-700-201,1030 229,135 44,0-2,0 1,0 0,0-1,1 0,-1 0,0 0,1 0,-1-1,1 1,0-1,0 0,-4-4,7 6,0 1,0-1,0 0,0 1,0-1,0 0,0 1,1-1,-1 1,0-1,0 0,0 1,1-1,-1 1,0-1,1 1,-1-1,1 0,-1 1,0 0,1-1,-1 1,1-1,-1 1,1-1,0 1,-1 0,2-1,39-16,56-5,171-18,-193 31,300-34,99-2,304-16,784-71,-1083 82,-124 12,-248 27,127-22,-221 28,-26 2,-80-3,-115 7,41 3,-174-2,-885 9,-928 2,2064-16,79 0,10 0,40-7,614-49,-537 53,778-15,-633 29,367 61,-549-57,-1 4,0 3,142 56,-213-72,1 1,1 0,-1 0,0 0,14 11,-21-15,-1 1,1-1,-1 1,1 0,0-1,-1 1,1 0,-1-1,0 1,1 0,-1-1,1 1,-1 0,0 0,0 0,1 0,-1-1,0 1,0 0,0 0,0 0,0 0,0 0,-1 1,0-1,0 1,0-1,0 1,0-1,0 0,0 0,0 0,0 0,-1 0,1 0,0 0,-1 0,1 0,-1 0,-2 0,-22 9,0-1,-1-1,0-2,-37 4,42-6,-273 37,-459 3,-289-79,482-6,415 23,117 7,29 10,-1 1,1 0,0 0,0-1,-1 1,1 0,0 0,0-1,0 1,0 0,-1-1,1 1,0 0,0-1,0 1,0 0,0-1,0 1,0 0,0-1,0 1,0-1,0 1,0 0,0-1,0 1,0 0,0-1,1 1,-1 0,0-1,0 1,0 0,0 0,1-1,-1 1,0 0,0-1,1 1,-1 0,0 0,0 0,1-1,10-4,-1 0,1 0,0 1,0 1,23-5,459-76,19 34,-295 31,-133 6,-82 13,0 0,-1-1,0 1,1-1,-1 1,1-1,-1 0,0 0,1 1,-1-1,0 0,0 0,3-3,-4 4,0-1,0 1,0-1,0 1,1-1,-1 1,0-1,0 1,0-1,0 1,0-1,0 1,0-1,0 1,0-1,-1 1,1-1,0 1,0-1,0 1,-1-1,1 1,0 0,0-1,-1 1,1-1,-1 0,-38-26,38 26,-138-69,-185-67,126 57,-758-343,904 403,36 15,1-1,-1-1,1 0,0-1,0-1,-16-12,31 20,-1 1,1 0,0 0,0-1,-1 1,1 0,0-1,-1 1,1 0,0-1,0 1,0 0,-1-1,1 1,0 0,0-1,0 1,0-1,0 1,0-1,0 1,0 0,0-1,0 1,0-1,0 1,0 0,0-1,0 0,15-7,14 3,0 1,0 1,0 1,32 3,-14 0,854 7,-440-2,-433-5,-32-1,-50 0,38 0,-250-1,-909 7,10 45,-76 73,1133-107,84-9,32-4,44 1,390-1,1292 117,-833 18,-861-131,-13-3,0 0,0 2,-1 1,0 1,35 18,-59-27,0 1,-1 0,1 0,-1 0,0 0,1 0,-1 0,0 0,1 0,-1 0,0 0,0 1,0-1,0 1,0-1,-1 1,2 1,-2-2,0 0,0-1,0 1,-1 0,1-1,0 1,0 0,-1 0,1-1,0 1,-1-1,1 1,-1 0,1-1,-1 1,1-1,-1 1,1-1,-1 1,1-1,-1 1,0-1,1 0,-1 1,0-1,0 0,-8 4,0-1,0 0,0-1,-12 1,19-2,-449 56,66-10,8 0,-515 0,871-47,-7 0,45 4,1093 167,-614-90,-402-66,-63-6,-65-5,-560-5,342-3,-297-13,-647-103,1077 98,99 13,32 3,47-1,545 1,-362 9,2417 3,-3114-4,-572-12,671-20,267 18,-164-46,240 54,0 0,1 0,-22-13,34 17,-1 0,0 0,0-1,0 1,1 0,-1-1,0 1,0-1,1 1,-1-1,0 1,1-1,-1 1,0-1,1 0,-1 1,1-1,-1 0,1 1,0-1,-1 0,1 0,0 0,-1 1,1-1,0 0,0 0,0 0,0 0,0 1,0-1,0 0,0 0,0 0,0 0,0 1,0-1,1 0,-1 0,0 0,1 1,-1-1,0 0,1 0,-1 1,1-1,0-1,4-1,-1 0,1 0,-1 1,1-1,0 1,0 0,7-2,91-23,1 4,181-16,50 5,1086-94,27 56,253 75,-1907 7,14 2,-109-4,-112 7,-87 3,-838 18,4-43,1013-7,119 0,129 4,73 10,-1 0,1 0,0 0,0 1,-1-1,1 0,0 0,0 0,-1 0,1 0,0 0,0 0,-1 0,1 0,0 0,0 0,-1 0,1 0,0-1,0 1,-1 0,1 0,0 0,0 0,0 0,-1 0,1-1,0 1,0 0,0 0,-1 0,1-1,0 1,0 0,0 0,0 0,0-1,0 1,-1 0,1 0,0-1,0 1,0 0,0 0,0-1,0 1,0-1,30-4,237-3,-223 7,712 0,934-24,-1658 24,-21 1,0 0,0 0,0-1,-1-1,1 0,19-6,-29 8,-1-1,1 1,-1 0,0 0,1 0,-1-1,1 1,-1 0,0-1,1 1,-1 0,0-1,1 1,-1 0,0-1,0 1,1-1,-1 1,0-1,0 1,0 0,1-1,-1 1,0-1,0 1,0-1,0 1,0-1,0 1,0-1,0 1,0-1,0 1,0-1,-1 1,1-1,0 1,0 0,0-1,-1 1,1-1,0 1,0-1,-1 1,1 0,0-1,-1 1,1 0,0-1,-1 1,1 0,-1 0,0-1,-27-19,26 19,-86-48,-134-54,-107-21,273 104,-335-109,-512-101,852 221,27 5,1-1,-1-1,-36-13,55 13,19 3,28 3,0 1,65 12,-16-1,574 63,1084 138,-1605-192,277 37,-409-57,-3 0,-1 0,1 0,-1 1,1 0,10 4,-19-6,-1 0,1 0,0 0,0 0,0 0,-1 1,1-1,0 0,0 0,0 0,-1 0,1 0,0 0,0 0,0 1,0-1,-1 0,1 0,0 0,0 1,0-1,0 0,0 0,0 0,0 1,0-1,-1 0,1 0,0 0,0 1,0-1,0 0,0 0,0 1,0-1,0 0,0 0,0 0,1 1,-1-1,0 0,0 0,0 1,0-1,0 0,0 0,0 0,0 0,1 1,-1-1,0 0,0 0,0 0,0 0,1 1,-1-1,0 0,0 0,0 0,1 0,-1 0,0 0,0 0,0 0,1 0,-1 0,0 0,0 0,1 0,-22 6,-34 2,-77 0,24-2,-477 54,-37 3,276-45,-374-30,655 10,40 2,21 0,6 1,94 23,-1 3,159 70,176 114,145 110,-102-55,-359-204,121 87,-234-148,0-1,0 1,0-1,0 1,-1-1,1 1,0-1,0 1,-1 0,1-1,-1 1,1 0,0 0,-1-1,1 1,-1 0,0 0,1 0,-1 0,0 0,1 1,-2-1,0 1,0-1,-1 0,1 0,0 0,-1-1,1 1,0 0,-1 0,1-1,-1 1,1-1,-1 1,0-1,-2 1,-55 12,-95 9,-157 12,-908 124,1150-143,54-7,23-1,35 2,558 11,-421-21,-159 1,1521 33,-433 36,-990-60,-78-3,-76-2,-468 5,-58 1,-979 96,664-11,804-83,72-12,0 0,0 0,0 0,0 1,0-1,0 0,0 0,0 0,0 0,0 0,0 1,0-1,0 0,1 0,-1 0,0 0,-1 0,1 1,0-1,0 0,0 0,0 0,0 0,0 0,0 1,0-1,0 0,0 0,0 0,0 0,0 0,0 0,0 0,-1 1,1-1,0 0,0 0,0 0,0 0,0 0,0 0,-1 0,1 0,0 0,0 0,0 0,0 0,0 0,-1 0,1 0,0 0,0 0,0 0,0 0,0 0,-1 0,1 0,0 0,0 0,0 0,0 0,0 0,-1 0,1 0,0 0,0 0,0 0,0-1,18 6,49 0,1206 1,-745-9,-193 3,2362-20,-3022 48,15 10,-85 11,-93 14,299-38,-1140 147,-2-50,936-102,-83-3,462-17,1 2,0 0,-18 5,33-7,-1 0,0 0,0 0,1 1,-1-1,1 0,-1 0,0 1,1-1,-1 0,0 1,1-1,-1 0,1 1,-1-1,1 1,-1-1,1 1,0-1,-1 1,1-1,-1 1,1 0,0-1,-1 1,1-1,0 1,0 0,0-1,-1 2,3 0,-1 0,0 0,1-1,-1 1,1-1,-1 1,1-1,0 1,-1-1,1 0,0 0,0 0,0 0,0 0,3 1,24 9,1-1,53 11,172 20,100-7,90-10,974 5,9-32,-938 1,-93 0,101 0,-496 2,76 3,-71-1,-10 1,-38 8,-566 75,424-65,-2723 275,2830-290,63-1,101-1,-9-1,198 12,947 35,151-46,-300-3,-1355 3,-19 7,-82 12,-2232 110,2146-125,88-4,271-3,-203-3,292 0,35-1,362-34,-21 1,124-21,131-28,125-25,937-157,1161-171,-2822 437,1 0,0-1,-1 0,24-9,-118 8,4 2,-256-11,-2793-314,2700 257,89 4,268 51,-33-5,-123-42,221 60,0 0,-1-1,1 0,0 1,0-1,0-1,0 1,0-1,0 1,1-1,-1 0,-4-6,8 9,0-1,0 0,-1 1,1-1,0 1,0-1,0 0,0 1,0-1,0 0,0 1,0-1,0 0,0 1,1-1,-1 1,0-1,0 0,1 1,-1-1,0 1,0-1,1 1,-1-1,1 1,-1-1,1 1,-1-1,1 0,34-17,6 7,58-7,151-20,100-11,2872-396,-3110 429,-85 12,375-63,-396 66,0 0,-1 0,1-1,-1 0,1 0,-1 0,1 0,4-4,-10 5,0 1,0 0,0-1,0 1,0 0,0 0,0-1,0 1,0 0,0-1,-1 1,1 0,0 0,0-1,0 1,-1 0,1 0,0-1,0 1,0 0,-1 0,1 0,0-1,-1 1,1 0,0 0,0 0,-1 0,1 0,0 0,-1-1,1 1,0 0,-1 0,1 0,0 0,-1 0,1 0,-37-6,-297-25,-26 3,-1128-103,-2-43,1054 108,397 66,38 0,1 0,0 0,0 0,-1 0,1 0,0 1,0-1,0 0,-1 0,1 0,0 0,0 1,0-1,-1 0,1 0,0 1,0-1,0 0,0 0,0 1,0-1,-1 0,1 0,0 1,0-1,0 0,0 0,0 1,0-1,0 0,0 1,0-1,0 0,0 0,0 1,1-1,-1 0,0 0,0 1,0-1,0 0,0 0,0 1,1-1,-1 0,0 0,0 0,0 1,1-1,-1 0,0 0,1 0,53 40,-39-32,485 272,-79-50,-391-213,0 0,34 26,-59-39,1 0,-1 0,-1 0,1 1,-1 0,1 0,-2 0,1 0,0 1,-1 0,0-1,4 13,-6-15,-1 0,0 0,0 0,0 0,0 0,0 0,-1 0,0 0,1 0,-1 0,0 0,0 0,-1 0,1 0,0-1,-1 1,0-1,0 1,0-1,0 1,0-1,0 0,0 0,-3 2,-10 7,-1 1,0-2,0 0,-1-1,0-1,-33 11,-134 32,183-50,-304 63,-150 11,-165 5,-149 2,-4038 112,4390-200,355 7,60 0,9 0,35 4,2064 122,-2008-122,-86-1,-23 2,-32 3,0-2,-85 3,83-7,-1450 25,1206-29,-873 0,1203-1,62-9,19-5,294-31,-80 5,792-92,6 43,55 65,-1033 25,-131 1,0 0,0-2,-1 0,1-2,0-1,-1-1,24-9,-25 9,0 0,0 2,0 0,0 2,0 1,35 2,-12-1,59-1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2a660165174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2a660165174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421176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64200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3370388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Low credit limit due to most customers being from lower income categories</a:t>
            </a:r>
          </a:p>
        </p:txBody>
      </p:sp>
    </p:spTree>
    <p:extLst>
      <p:ext uri="{BB962C8B-B14F-4D97-AF65-F5344CB8AC3E}">
        <p14:creationId xmlns:p14="http://schemas.microsoft.com/office/powerpoint/2010/main" val="146498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makes sense as credit limit is the maximum credit but AOTB is the actually available credit</a:t>
            </a:r>
          </a:p>
        </p:txBody>
      </p:sp>
    </p:spTree>
    <p:extLst>
      <p:ext uri="{BB962C8B-B14F-4D97-AF65-F5344CB8AC3E}">
        <p14:creationId xmlns:p14="http://schemas.microsoft.com/office/powerpoint/2010/main" val="11591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Different peaks suggest the need to segment the data according to the different transactions. 2</a:t>
            </a:r>
            <a:r>
              <a:rPr lang="en-US" baseline="30000" dirty="0"/>
              <a:t>nd</a:t>
            </a:r>
            <a:r>
              <a:rPr lang="en-US" dirty="0"/>
              <a:t> point due to large portion of the customers being from lower income category </a:t>
            </a:r>
          </a:p>
        </p:txBody>
      </p:sp>
    </p:spTree>
    <p:extLst>
      <p:ext uri="{BB962C8B-B14F-4D97-AF65-F5344CB8AC3E}">
        <p14:creationId xmlns:p14="http://schemas.microsoft.com/office/powerpoint/2010/main" val="2449556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outliers could be linked to real life reasons why someone’s transaction amount could change, such as raises, different economic circumstances. Bonuses etc. </a:t>
            </a:r>
          </a:p>
        </p:txBody>
      </p:sp>
    </p:spTree>
    <p:extLst>
      <p:ext uri="{BB962C8B-B14F-4D97-AF65-F5344CB8AC3E}">
        <p14:creationId xmlns:p14="http://schemas.microsoft.com/office/powerpoint/2010/main" val="401523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outliers could be linked to real life reasons why someone’s transaction amount could change, such as raises, different economic circumstances. Bonuses etc. </a:t>
            </a:r>
          </a:p>
        </p:txBody>
      </p:sp>
    </p:spTree>
    <p:extLst>
      <p:ext uri="{BB962C8B-B14F-4D97-AF65-F5344CB8AC3E}">
        <p14:creationId xmlns:p14="http://schemas.microsoft.com/office/powerpoint/2010/main" val="329318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55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full data</a:t>
            </a:r>
          </a:p>
        </p:txBody>
      </p:sp>
    </p:spTree>
    <p:extLst>
      <p:ext uri="{BB962C8B-B14F-4D97-AF65-F5344CB8AC3E}">
        <p14:creationId xmlns:p14="http://schemas.microsoft.com/office/powerpoint/2010/main" val="236516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048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 meeting the needs of the highest income category of the least. Only the middle </a:t>
            </a:r>
          </a:p>
        </p:txBody>
      </p:sp>
    </p:spTree>
    <p:extLst>
      <p:ext uri="{BB962C8B-B14F-4D97-AF65-F5344CB8AC3E}">
        <p14:creationId xmlns:p14="http://schemas.microsoft.com/office/powerpoint/2010/main" val="358429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Many attrited customers were from high economic category, them having lower credit limits than existing could be a reason as the customers don’t feel satisfied by the limits the bank has imposed on them. </a:t>
            </a:r>
          </a:p>
        </p:txBody>
      </p:sp>
    </p:spTree>
    <p:extLst>
      <p:ext uri="{BB962C8B-B14F-4D97-AF65-F5344CB8AC3E}">
        <p14:creationId xmlns:p14="http://schemas.microsoft.com/office/powerpoint/2010/main" val="293519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60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Potentially means that whatever complaints they’ve made through frequent contact with the bank was not addressed. Even at the end of the year. </a:t>
            </a:r>
          </a:p>
        </p:txBody>
      </p:sp>
    </p:spTree>
    <p:extLst>
      <p:ext uri="{BB962C8B-B14F-4D97-AF65-F5344CB8AC3E}">
        <p14:creationId xmlns:p14="http://schemas.microsoft.com/office/powerpoint/2010/main" val="320298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4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of the most loyal customers and the 2</a:t>
            </a:r>
            <a:r>
              <a:rPr lang="en-US" baseline="30000" dirty="0"/>
              <a:t>nd</a:t>
            </a:r>
            <a:r>
              <a:rPr lang="en-US" dirty="0"/>
              <a:t> least most common in attrition are less than 40K. This suggests wrong segmentation.</a:t>
            </a:r>
          </a:p>
        </p:txBody>
      </p:sp>
    </p:spTree>
    <p:extLst>
      <p:ext uri="{BB962C8B-B14F-4D97-AF65-F5344CB8AC3E}">
        <p14:creationId xmlns:p14="http://schemas.microsoft.com/office/powerpoint/2010/main" val="307863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suggests that the blue card is the most useful all the other upgrades are not as useful work on that</a:t>
            </a:r>
          </a:p>
        </p:txBody>
      </p:sp>
    </p:spTree>
    <p:extLst>
      <p:ext uri="{BB962C8B-B14F-4D97-AF65-F5344CB8AC3E}">
        <p14:creationId xmlns:p14="http://schemas.microsoft.com/office/powerpoint/2010/main" val="2094397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84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9567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4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08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57529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83648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302031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7400" y="1071500"/>
            <a:ext cx="4161900" cy="2217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17253" y="3450000"/>
            <a:ext cx="3712500" cy="288600"/>
          </a:xfrm>
          <a:prstGeom prst="rect">
            <a:avLst/>
          </a:prstGeom>
          <a:solidFill>
            <a:schemeClr val="accent5"/>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 name="Google Shape;12;p2"/>
          <p:cNvGrpSpPr/>
          <p:nvPr/>
        </p:nvGrpSpPr>
        <p:grpSpPr>
          <a:xfrm>
            <a:off x="-4" y="-200"/>
            <a:ext cx="1754811" cy="5150701"/>
            <a:chOff x="-4" y="-200"/>
            <a:chExt cx="1754811" cy="5150701"/>
          </a:xfrm>
        </p:grpSpPr>
        <p:grpSp>
          <p:nvGrpSpPr>
            <p:cNvPr id="13" name="Google Shape;13;p2"/>
            <p:cNvGrpSpPr/>
            <p:nvPr/>
          </p:nvGrpSpPr>
          <p:grpSpPr>
            <a:xfrm>
              <a:off x="292641" y="-200"/>
              <a:ext cx="1462167" cy="5150701"/>
              <a:chOff x="1387483" y="0"/>
              <a:chExt cx="1462167" cy="5143500"/>
            </a:xfrm>
          </p:grpSpPr>
          <p:cxnSp>
            <p:nvCxnSpPr>
              <p:cNvPr id="14" name="Google Shape;14;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5" name="Google Shape;15;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6" name="Google Shape;16;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7" name="Google Shape;17;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8" name="Google Shape;18;p2"/>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9" name="Google Shape;19;p2"/>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0" name="Google Shape;20;p2"/>
            <p:cNvGrpSpPr/>
            <p:nvPr/>
          </p:nvGrpSpPr>
          <p:grpSpPr>
            <a:xfrm>
              <a:off x="-4" y="232081"/>
              <a:ext cx="1754448" cy="4678945"/>
              <a:chOff x="-4" y="232081"/>
              <a:chExt cx="1754448" cy="4678945"/>
            </a:xfrm>
          </p:grpSpPr>
          <p:grpSp>
            <p:nvGrpSpPr>
              <p:cNvPr id="21" name="Google Shape;21;p2"/>
              <p:cNvGrpSpPr/>
              <p:nvPr/>
            </p:nvGrpSpPr>
            <p:grpSpPr>
              <a:xfrm rot="-5400000">
                <a:off x="-146297" y="670807"/>
                <a:ext cx="2047033" cy="1754448"/>
                <a:chOff x="217750" y="0"/>
                <a:chExt cx="2047033" cy="5143500"/>
              </a:xfrm>
            </p:grpSpPr>
            <p:cxnSp>
              <p:nvCxnSpPr>
                <p:cNvPr id="22" name="Google Shape;22;p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3" name="Google Shape;23;p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 name="Google Shape;24;p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 name="Google Shape;25;p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 name="Google Shape;26;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 name="Google Shape;27;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 name="Google Shape;28;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9" name="Google Shape;29;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30" name="Google Shape;30;p2"/>
              <p:cNvGrpSpPr/>
              <p:nvPr/>
            </p:nvGrpSpPr>
            <p:grpSpPr>
              <a:xfrm rot="-5400000">
                <a:off x="-146297" y="3010285"/>
                <a:ext cx="2047033" cy="1754448"/>
                <a:chOff x="217750" y="0"/>
                <a:chExt cx="2047033" cy="5143500"/>
              </a:xfrm>
            </p:grpSpPr>
            <p:cxnSp>
              <p:nvCxnSpPr>
                <p:cNvPr id="31" name="Google Shape;31;p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2" name="Google Shape;32;p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3" name="Google Shape;33;p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4" name="Google Shape;34;p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5" name="Google Shape;35;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6" name="Google Shape;36;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7" name="Google Shape;37;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8" name="Google Shape;38;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39" name="Google Shape;39;p2"/>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3"/>
        <p:cNvGrpSpPr/>
        <p:nvPr/>
      </p:nvGrpSpPr>
      <p:grpSpPr>
        <a:xfrm>
          <a:off x="0" y="0"/>
          <a:ext cx="0" cy="0"/>
          <a:chOff x="0" y="0"/>
          <a:chExt cx="0" cy="0"/>
        </a:xfrm>
      </p:grpSpPr>
      <p:sp>
        <p:nvSpPr>
          <p:cNvPr id="774" name="Google Shape;774;p1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75" name="Google Shape;775;p13"/>
          <p:cNvGrpSpPr/>
          <p:nvPr/>
        </p:nvGrpSpPr>
        <p:grpSpPr>
          <a:xfrm>
            <a:off x="25" y="4618355"/>
            <a:ext cx="9144629" cy="524953"/>
            <a:chOff x="25" y="4618550"/>
            <a:chExt cx="9144629" cy="532352"/>
          </a:xfrm>
        </p:grpSpPr>
        <p:grpSp>
          <p:nvGrpSpPr>
            <p:cNvPr id="776" name="Google Shape;776;p13"/>
            <p:cNvGrpSpPr/>
            <p:nvPr/>
          </p:nvGrpSpPr>
          <p:grpSpPr>
            <a:xfrm rot="-5400000">
              <a:off x="4426108" y="192467"/>
              <a:ext cx="292463" cy="9144629"/>
              <a:chOff x="217750" y="0"/>
              <a:chExt cx="292433" cy="5143500"/>
            </a:xfrm>
          </p:grpSpPr>
          <p:cxnSp>
            <p:nvCxnSpPr>
              <p:cNvPr id="777" name="Google Shape;777;p1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78" name="Google Shape;778;p1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79" name="Google Shape;779;p13"/>
            <p:cNvGrpSpPr/>
            <p:nvPr/>
          </p:nvGrpSpPr>
          <p:grpSpPr>
            <a:xfrm>
              <a:off x="292691" y="4618550"/>
              <a:ext cx="2924317" cy="532352"/>
              <a:chOff x="292691" y="4618550"/>
              <a:chExt cx="2924317" cy="532352"/>
            </a:xfrm>
          </p:grpSpPr>
          <p:grpSp>
            <p:nvGrpSpPr>
              <p:cNvPr id="780" name="Google Shape;780;p13"/>
              <p:cNvGrpSpPr/>
              <p:nvPr/>
            </p:nvGrpSpPr>
            <p:grpSpPr>
              <a:xfrm>
                <a:off x="292691" y="4618550"/>
                <a:ext cx="1169733" cy="532352"/>
                <a:chOff x="1387483" y="0"/>
                <a:chExt cx="1169733" cy="5143500"/>
              </a:xfrm>
            </p:grpSpPr>
            <p:cxnSp>
              <p:nvCxnSpPr>
                <p:cNvPr id="781" name="Google Shape;781;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2" name="Google Shape;782;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3" name="Google Shape;783;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4" name="Google Shape;784;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5" name="Google Shape;785;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86" name="Google Shape;786;p13"/>
              <p:cNvGrpSpPr/>
              <p:nvPr/>
            </p:nvGrpSpPr>
            <p:grpSpPr>
              <a:xfrm>
                <a:off x="1754841" y="4618550"/>
                <a:ext cx="1462167" cy="532352"/>
                <a:chOff x="1387483" y="0"/>
                <a:chExt cx="1462167" cy="5143500"/>
              </a:xfrm>
            </p:grpSpPr>
            <p:cxnSp>
              <p:nvCxnSpPr>
                <p:cNvPr id="787" name="Google Shape;787;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8" name="Google Shape;788;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9" name="Google Shape;789;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0" name="Google Shape;790;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1" name="Google Shape;791;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2" name="Google Shape;792;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793" name="Google Shape;793;p13"/>
            <p:cNvGrpSpPr/>
            <p:nvPr/>
          </p:nvGrpSpPr>
          <p:grpSpPr>
            <a:xfrm>
              <a:off x="3509424" y="4618550"/>
              <a:ext cx="2631883" cy="532352"/>
              <a:chOff x="585124" y="4618550"/>
              <a:chExt cx="2631883" cy="532352"/>
            </a:xfrm>
          </p:grpSpPr>
          <p:grpSp>
            <p:nvGrpSpPr>
              <p:cNvPr id="794" name="Google Shape;794;p13"/>
              <p:cNvGrpSpPr/>
              <p:nvPr/>
            </p:nvGrpSpPr>
            <p:grpSpPr>
              <a:xfrm>
                <a:off x="585124" y="4618550"/>
                <a:ext cx="877300" cy="532352"/>
                <a:chOff x="1679917" y="0"/>
                <a:chExt cx="877300" cy="5143500"/>
              </a:xfrm>
            </p:grpSpPr>
            <p:cxnSp>
              <p:nvCxnSpPr>
                <p:cNvPr id="795" name="Google Shape;795;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6" name="Google Shape;796;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7" name="Google Shape;797;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8" name="Google Shape;798;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99" name="Google Shape;799;p13"/>
              <p:cNvGrpSpPr/>
              <p:nvPr/>
            </p:nvGrpSpPr>
            <p:grpSpPr>
              <a:xfrm>
                <a:off x="1754841" y="4618550"/>
                <a:ext cx="1462167" cy="532352"/>
                <a:chOff x="1387483" y="0"/>
                <a:chExt cx="1462167" cy="5143500"/>
              </a:xfrm>
            </p:grpSpPr>
            <p:cxnSp>
              <p:nvCxnSpPr>
                <p:cNvPr id="800" name="Google Shape;800;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1" name="Google Shape;801;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2" name="Google Shape;802;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3" name="Google Shape;803;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4" name="Google Shape;804;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5" name="Google Shape;805;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06" name="Google Shape;806;p13"/>
            <p:cNvGrpSpPr/>
            <p:nvPr/>
          </p:nvGrpSpPr>
          <p:grpSpPr>
            <a:xfrm>
              <a:off x="6433732" y="4618550"/>
              <a:ext cx="2339450" cy="532352"/>
              <a:chOff x="877557" y="4618550"/>
              <a:chExt cx="2339450" cy="532352"/>
            </a:xfrm>
          </p:grpSpPr>
          <p:grpSp>
            <p:nvGrpSpPr>
              <p:cNvPr id="807" name="Google Shape;807;p13"/>
              <p:cNvGrpSpPr/>
              <p:nvPr/>
            </p:nvGrpSpPr>
            <p:grpSpPr>
              <a:xfrm>
                <a:off x="877557" y="4618550"/>
                <a:ext cx="584867" cy="532352"/>
                <a:chOff x="1972350" y="0"/>
                <a:chExt cx="584867" cy="5143500"/>
              </a:xfrm>
            </p:grpSpPr>
            <p:cxnSp>
              <p:nvCxnSpPr>
                <p:cNvPr id="808" name="Google Shape;808;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9" name="Google Shape;809;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0" name="Google Shape;810;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11" name="Google Shape;811;p13"/>
              <p:cNvGrpSpPr/>
              <p:nvPr/>
            </p:nvGrpSpPr>
            <p:grpSpPr>
              <a:xfrm>
                <a:off x="1754841" y="4618550"/>
                <a:ext cx="1462167" cy="532352"/>
                <a:chOff x="1387483" y="0"/>
                <a:chExt cx="1462167" cy="5143500"/>
              </a:xfrm>
            </p:grpSpPr>
            <p:cxnSp>
              <p:nvCxnSpPr>
                <p:cNvPr id="812" name="Google Shape;812;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3" name="Google Shape;813;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4" name="Google Shape;814;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5" name="Google Shape;815;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6" name="Google Shape;816;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7" name="Google Shape;817;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18" name="Google Shape;818;p13"/>
            <p:cNvGrpSpPr/>
            <p:nvPr/>
          </p:nvGrpSpPr>
          <p:grpSpPr>
            <a:xfrm>
              <a:off x="8773182" y="4618550"/>
              <a:ext cx="292433" cy="532352"/>
              <a:chOff x="1972350" y="0"/>
              <a:chExt cx="292433" cy="5143500"/>
            </a:xfrm>
          </p:grpSpPr>
          <p:cxnSp>
            <p:nvCxnSpPr>
              <p:cNvPr id="819" name="Google Shape;819;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20" name="Google Shape;820;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21" name="Google Shape;821;p13"/>
          <p:cNvGrpSpPr/>
          <p:nvPr/>
        </p:nvGrpSpPr>
        <p:grpSpPr>
          <a:xfrm>
            <a:off x="-416117" y="201278"/>
            <a:ext cx="9427886" cy="5105291"/>
            <a:chOff x="-416117" y="201278"/>
            <a:chExt cx="9427886" cy="5105291"/>
          </a:xfrm>
        </p:grpSpPr>
        <p:grpSp>
          <p:nvGrpSpPr>
            <p:cNvPr id="822" name="Google Shape;822;p13"/>
            <p:cNvGrpSpPr/>
            <p:nvPr/>
          </p:nvGrpSpPr>
          <p:grpSpPr>
            <a:xfrm>
              <a:off x="-416117" y="4462875"/>
              <a:ext cx="1627766" cy="843694"/>
              <a:chOff x="7602383" y="4487750"/>
              <a:chExt cx="1627766" cy="843694"/>
            </a:xfrm>
          </p:grpSpPr>
          <p:sp>
            <p:nvSpPr>
              <p:cNvPr id="823" name="Google Shape;823;p13"/>
              <p:cNvSpPr/>
              <p:nvPr/>
            </p:nvSpPr>
            <p:spPr>
              <a:xfrm>
                <a:off x="7602383" y="4555956"/>
                <a:ext cx="1541632" cy="775488"/>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76200"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13"/>
              <p:cNvSpPr/>
              <p:nvPr/>
            </p:nvSpPr>
            <p:spPr>
              <a:xfrm>
                <a:off x="8997648" y="4487750"/>
                <a:ext cx="232500" cy="232500"/>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25" name="Google Shape;825;p13"/>
            <p:cNvGrpSpPr/>
            <p:nvPr/>
          </p:nvGrpSpPr>
          <p:grpSpPr>
            <a:xfrm>
              <a:off x="107121" y="3930553"/>
              <a:ext cx="532501" cy="532325"/>
              <a:chOff x="833034" y="460460"/>
              <a:chExt cx="512612" cy="512443"/>
            </a:xfrm>
          </p:grpSpPr>
          <p:sp>
            <p:nvSpPr>
              <p:cNvPr id="826" name="Google Shape;826;p13"/>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13"/>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13"/>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200" strike="noStrike">
                    <a:solidFill>
                      <a:schemeClr val="dk1"/>
                    </a:solidFill>
                    <a:latin typeface="Be Vietnam Pro SemiBold"/>
                    <a:ea typeface="Be Vietnam Pro SemiBold"/>
                    <a:cs typeface="Be Vietnam Pro SemiBold"/>
                    <a:sym typeface="Be Vietnam Pro SemiBold"/>
                  </a:rPr>
                  <a:t>$</a:t>
                </a:r>
                <a:endParaRPr sz="2200" strike="noStrike">
                  <a:solidFill>
                    <a:schemeClr val="dk1"/>
                  </a:solidFill>
                  <a:latin typeface="Be Vietnam Pro SemiBold"/>
                  <a:ea typeface="Be Vietnam Pro SemiBold"/>
                  <a:cs typeface="Be Vietnam Pro SemiBold"/>
                  <a:sym typeface="Be Vietnam Pro SemiBold"/>
                </a:endParaRPr>
              </a:p>
            </p:txBody>
          </p:sp>
        </p:grpSp>
        <p:grpSp>
          <p:nvGrpSpPr>
            <p:cNvPr id="829" name="Google Shape;829;p13"/>
            <p:cNvGrpSpPr/>
            <p:nvPr/>
          </p:nvGrpSpPr>
          <p:grpSpPr>
            <a:xfrm>
              <a:off x="8501700" y="201278"/>
              <a:ext cx="510070" cy="740253"/>
              <a:chOff x="6270292" y="1302704"/>
              <a:chExt cx="328019" cy="476047"/>
            </a:xfrm>
          </p:grpSpPr>
          <p:sp>
            <p:nvSpPr>
              <p:cNvPr id="830" name="Google Shape;830;p13"/>
              <p:cNvSpPr/>
              <p:nvPr/>
            </p:nvSpPr>
            <p:spPr>
              <a:xfrm>
                <a:off x="6270292" y="1302704"/>
                <a:ext cx="192523" cy="258833"/>
              </a:xfrm>
              <a:custGeom>
                <a:avLst/>
                <a:gdLst/>
                <a:ahLst/>
                <a:cxnLst/>
                <a:rect l="l" t="t" r="r" b="b"/>
                <a:pathLst>
                  <a:path w="601" h="808" extrusionOk="0">
                    <a:moveTo>
                      <a:pt x="601" y="300"/>
                    </a:moveTo>
                    <a:lnTo>
                      <a:pt x="301" y="0"/>
                    </a:lnTo>
                    <a:lnTo>
                      <a:pt x="0" y="300"/>
                    </a:lnTo>
                    <a:lnTo>
                      <a:pt x="112" y="300"/>
                    </a:lnTo>
                    <a:lnTo>
                      <a:pt x="112" y="808"/>
                    </a:lnTo>
                    <a:lnTo>
                      <a:pt x="490" y="808"/>
                    </a:lnTo>
                    <a:lnTo>
                      <a:pt x="490" y="300"/>
                    </a:lnTo>
                    <a:lnTo>
                      <a:pt x="601" y="30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13"/>
              <p:cNvSpPr/>
              <p:nvPr/>
            </p:nvSpPr>
            <p:spPr>
              <a:xfrm>
                <a:off x="6462809" y="1596159"/>
                <a:ext cx="135503" cy="182592"/>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32" name="Google Shape;832;p13"/>
          <p:cNvSpPr txBox="1">
            <a:spLocks noGrp="1"/>
          </p:cNvSpPr>
          <p:nvPr>
            <p:ph type="title"/>
          </p:nvPr>
        </p:nvSpPr>
        <p:spPr>
          <a:xfrm>
            <a:off x="1440000" y="445025"/>
            <a:ext cx="69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3" name="Google Shape;833;p13"/>
          <p:cNvSpPr txBox="1">
            <a:spLocks noGrp="1"/>
          </p:cNvSpPr>
          <p:nvPr>
            <p:ph type="title" idx="2" hasCustomPrompt="1"/>
          </p:nvPr>
        </p:nvSpPr>
        <p:spPr>
          <a:xfrm>
            <a:off x="1576087" y="1625875"/>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a:spLocks noGrp="1"/>
          </p:cNvSpPr>
          <p:nvPr>
            <p:ph type="title" idx="3" hasCustomPrompt="1"/>
          </p:nvPr>
        </p:nvSpPr>
        <p:spPr>
          <a:xfrm>
            <a:off x="5417462" y="1625875"/>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5" name="Google Shape;835;p13"/>
          <p:cNvSpPr txBox="1">
            <a:spLocks noGrp="1"/>
          </p:cNvSpPr>
          <p:nvPr>
            <p:ph type="title" idx="4" hasCustomPrompt="1"/>
          </p:nvPr>
        </p:nvSpPr>
        <p:spPr>
          <a:xfrm>
            <a:off x="1576087" y="2550319"/>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a:spLocks noGrp="1"/>
          </p:cNvSpPr>
          <p:nvPr>
            <p:ph type="title" idx="5" hasCustomPrompt="1"/>
          </p:nvPr>
        </p:nvSpPr>
        <p:spPr>
          <a:xfrm>
            <a:off x="5417462" y="2550319"/>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7" name="Google Shape;837;p13"/>
          <p:cNvSpPr txBox="1">
            <a:spLocks noGrp="1"/>
          </p:cNvSpPr>
          <p:nvPr>
            <p:ph type="title" idx="6" hasCustomPrompt="1"/>
          </p:nvPr>
        </p:nvSpPr>
        <p:spPr>
          <a:xfrm>
            <a:off x="1576087" y="3474763"/>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8" name="Google Shape;838;p13"/>
          <p:cNvSpPr txBox="1">
            <a:spLocks noGrp="1"/>
          </p:cNvSpPr>
          <p:nvPr>
            <p:ph type="title" idx="7" hasCustomPrompt="1"/>
          </p:nvPr>
        </p:nvSpPr>
        <p:spPr>
          <a:xfrm>
            <a:off x="5417462" y="3474763"/>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9" name="Google Shape;839;p13"/>
          <p:cNvSpPr txBox="1">
            <a:spLocks noGrp="1"/>
          </p:cNvSpPr>
          <p:nvPr>
            <p:ph type="subTitle" idx="1"/>
          </p:nvPr>
        </p:nvSpPr>
        <p:spPr>
          <a:xfrm>
            <a:off x="2564888" y="1625875"/>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0" name="Google Shape;840;p13"/>
          <p:cNvSpPr txBox="1">
            <a:spLocks noGrp="1"/>
          </p:cNvSpPr>
          <p:nvPr>
            <p:ph type="subTitle" idx="8"/>
          </p:nvPr>
        </p:nvSpPr>
        <p:spPr>
          <a:xfrm>
            <a:off x="2564888" y="2550319"/>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1" name="Google Shape;841;p13"/>
          <p:cNvSpPr txBox="1">
            <a:spLocks noGrp="1"/>
          </p:cNvSpPr>
          <p:nvPr>
            <p:ph type="subTitle" idx="9"/>
          </p:nvPr>
        </p:nvSpPr>
        <p:spPr>
          <a:xfrm>
            <a:off x="2564888" y="3474763"/>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2" name="Google Shape;842;p13"/>
          <p:cNvSpPr txBox="1">
            <a:spLocks noGrp="1"/>
          </p:cNvSpPr>
          <p:nvPr>
            <p:ph type="subTitle" idx="13"/>
          </p:nvPr>
        </p:nvSpPr>
        <p:spPr>
          <a:xfrm>
            <a:off x="6406263" y="1625875"/>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3" name="Google Shape;843;p13"/>
          <p:cNvSpPr txBox="1">
            <a:spLocks noGrp="1"/>
          </p:cNvSpPr>
          <p:nvPr>
            <p:ph type="subTitle" idx="14"/>
          </p:nvPr>
        </p:nvSpPr>
        <p:spPr>
          <a:xfrm>
            <a:off x="6406263" y="3474763"/>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4" name="Google Shape;844;p13"/>
          <p:cNvSpPr txBox="1">
            <a:spLocks noGrp="1"/>
          </p:cNvSpPr>
          <p:nvPr>
            <p:ph type="subTitle" idx="15"/>
          </p:nvPr>
        </p:nvSpPr>
        <p:spPr>
          <a:xfrm>
            <a:off x="6406263" y="2550319"/>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45"/>
        <p:cNvGrpSpPr/>
        <p:nvPr/>
      </p:nvGrpSpPr>
      <p:grpSpPr>
        <a:xfrm>
          <a:off x="0" y="0"/>
          <a:ext cx="0" cy="0"/>
          <a:chOff x="0" y="0"/>
          <a:chExt cx="0" cy="0"/>
        </a:xfrm>
      </p:grpSpPr>
      <p:sp>
        <p:nvSpPr>
          <p:cNvPr id="846" name="Google Shape;846;p14"/>
          <p:cNvSpPr txBox="1">
            <a:spLocks noGrp="1"/>
          </p:cNvSpPr>
          <p:nvPr>
            <p:ph type="title"/>
          </p:nvPr>
        </p:nvSpPr>
        <p:spPr>
          <a:xfrm>
            <a:off x="1018025" y="3306175"/>
            <a:ext cx="373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47" name="Google Shape;847;p14"/>
          <p:cNvSpPr txBox="1">
            <a:spLocks noGrp="1"/>
          </p:cNvSpPr>
          <p:nvPr>
            <p:ph type="subTitle" idx="1"/>
          </p:nvPr>
        </p:nvSpPr>
        <p:spPr>
          <a:xfrm>
            <a:off x="1018025" y="1241225"/>
            <a:ext cx="3730200" cy="204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848" name="Google Shape;848;p14"/>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49" name="Google Shape;849;p14"/>
          <p:cNvGrpSpPr/>
          <p:nvPr/>
        </p:nvGrpSpPr>
        <p:grpSpPr>
          <a:xfrm flipH="1">
            <a:off x="7387571" y="-200"/>
            <a:ext cx="1754811" cy="5150701"/>
            <a:chOff x="-4" y="-200"/>
            <a:chExt cx="1754811" cy="5150701"/>
          </a:xfrm>
        </p:grpSpPr>
        <p:grpSp>
          <p:nvGrpSpPr>
            <p:cNvPr id="850" name="Google Shape;850;p14"/>
            <p:cNvGrpSpPr/>
            <p:nvPr/>
          </p:nvGrpSpPr>
          <p:grpSpPr>
            <a:xfrm>
              <a:off x="292641" y="-200"/>
              <a:ext cx="1462167" cy="5150701"/>
              <a:chOff x="1387483" y="0"/>
              <a:chExt cx="1462167" cy="5143500"/>
            </a:xfrm>
          </p:grpSpPr>
          <p:cxnSp>
            <p:nvCxnSpPr>
              <p:cNvPr id="851" name="Google Shape;851;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2" name="Google Shape;852;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3" name="Google Shape;853;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4" name="Google Shape;854;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5" name="Google Shape;855;p1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6" name="Google Shape;856;p14"/>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57" name="Google Shape;857;p14"/>
            <p:cNvGrpSpPr/>
            <p:nvPr/>
          </p:nvGrpSpPr>
          <p:grpSpPr>
            <a:xfrm>
              <a:off x="-4" y="232081"/>
              <a:ext cx="1754448" cy="4678945"/>
              <a:chOff x="-4" y="232081"/>
              <a:chExt cx="1754448" cy="4678945"/>
            </a:xfrm>
          </p:grpSpPr>
          <p:grpSp>
            <p:nvGrpSpPr>
              <p:cNvPr id="858" name="Google Shape;858;p14"/>
              <p:cNvGrpSpPr/>
              <p:nvPr/>
            </p:nvGrpSpPr>
            <p:grpSpPr>
              <a:xfrm rot="-5400000">
                <a:off x="-146297" y="670807"/>
                <a:ext cx="2047033" cy="1754448"/>
                <a:chOff x="217750" y="0"/>
                <a:chExt cx="2047033" cy="5143500"/>
              </a:xfrm>
            </p:grpSpPr>
            <p:cxnSp>
              <p:nvCxnSpPr>
                <p:cNvPr id="859" name="Google Shape;859;p1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0" name="Google Shape;860;p1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1" name="Google Shape;861;p1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2" name="Google Shape;862;p1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3" name="Google Shape;863;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4" name="Google Shape;864;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5" name="Google Shape;865;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6" name="Google Shape;866;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67" name="Google Shape;867;p14"/>
              <p:cNvGrpSpPr/>
              <p:nvPr/>
            </p:nvGrpSpPr>
            <p:grpSpPr>
              <a:xfrm rot="-5400000">
                <a:off x="-146297" y="3010285"/>
                <a:ext cx="2047033" cy="1754448"/>
                <a:chOff x="217750" y="0"/>
                <a:chExt cx="2047033" cy="5143500"/>
              </a:xfrm>
            </p:grpSpPr>
            <p:cxnSp>
              <p:nvCxnSpPr>
                <p:cNvPr id="868" name="Google Shape;868;p1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9" name="Google Shape;869;p1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0" name="Google Shape;870;p1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1" name="Google Shape;871;p1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2" name="Google Shape;872;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3" name="Google Shape;873;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4" name="Google Shape;874;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5" name="Google Shape;875;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876" name="Google Shape;876;p14"/>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912"/>
        <p:cNvGrpSpPr/>
        <p:nvPr/>
      </p:nvGrpSpPr>
      <p:grpSpPr>
        <a:xfrm>
          <a:off x="0" y="0"/>
          <a:ext cx="0" cy="0"/>
          <a:chOff x="0" y="0"/>
          <a:chExt cx="0" cy="0"/>
        </a:xfrm>
      </p:grpSpPr>
      <p:sp>
        <p:nvSpPr>
          <p:cNvPr id="913" name="Google Shape;91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15" name="Google Shape;915;p16"/>
          <p:cNvGrpSpPr/>
          <p:nvPr/>
        </p:nvGrpSpPr>
        <p:grpSpPr>
          <a:xfrm flipH="1">
            <a:off x="8558958" y="-200"/>
            <a:ext cx="585042" cy="5143500"/>
            <a:chOff x="33" y="-200"/>
            <a:chExt cx="585042" cy="5143500"/>
          </a:xfrm>
        </p:grpSpPr>
        <p:grpSp>
          <p:nvGrpSpPr>
            <p:cNvPr id="916" name="Google Shape;916;p16"/>
            <p:cNvGrpSpPr/>
            <p:nvPr/>
          </p:nvGrpSpPr>
          <p:grpSpPr>
            <a:xfrm>
              <a:off x="33" y="232075"/>
              <a:ext cx="584933" cy="4678945"/>
              <a:chOff x="2338692" y="232081"/>
              <a:chExt cx="584816" cy="4678945"/>
            </a:xfrm>
          </p:grpSpPr>
          <p:grpSp>
            <p:nvGrpSpPr>
              <p:cNvPr id="917" name="Google Shape;917;p16"/>
              <p:cNvGrpSpPr/>
              <p:nvPr/>
            </p:nvGrpSpPr>
            <p:grpSpPr>
              <a:xfrm rot="-5400000">
                <a:off x="1461367" y="1109406"/>
                <a:ext cx="2339467" cy="584816"/>
                <a:chOff x="217750" y="0"/>
                <a:chExt cx="2339467" cy="5143500"/>
              </a:xfrm>
            </p:grpSpPr>
            <p:cxnSp>
              <p:nvCxnSpPr>
                <p:cNvPr id="918" name="Google Shape;918;p1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19" name="Google Shape;919;p1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0" name="Google Shape;920;p16"/>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1" name="Google Shape;921;p16"/>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2" name="Google Shape;922;p1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3" name="Google Shape;923;p1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4" name="Google Shape;924;p1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5" name="Google Shape;925;p1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6" name="Google Shape;926;p1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927" name="Google Shape;927;p16"/>
              <p:cNvGrpSpPr/>
              <p:nvPr/>
            </p:nvGrpSpPr>
            <p:grpSpPr>
              <a:xfrm rot="-5400000">
                <a:off x="1607583" y="3595101"/>
                <a:ext cx="2047033" cy="584816"/>
                <a:chOff x="217750" y="0"/>
                <a:chExt cx="2047033" cy="5143500"/>
              </a:xfrm>
            </p:grpSpPr>
            <p:cxnSp>
              <p:nvCxnSpPr>
                <p:cNvPr id="928" name="Google Shape;928;p1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9" name="Google Shape;929;p1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0" name="Google Shape;930;p16"/>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1" name="Google Shape;931;p16"/>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2" name="Google Shape;932;p1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3" name="Google Shape;933;p1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4" name="Google Shape;934;p1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5" name="Google Shape;935;p1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936" name="Google Shape;936;p16"/>
            <p:cNvGrpSpPr/>
            <p:nvPr/>
          </p:nvGrpSpPr>
          <p:grpSpPr>
            <a:xfrm>
              <a:off x="292642" y="-200"/>
              <a:ext cx="292433" cy="5143500"/>
              <a:chOff x="2557217" y="0"/>
              <a:chExt cx="292433" cy="5143500"/>
            </a:xfrm>
          </p:grpSpPr>
          <p:cxnSp>
            <p:nvCxnSpPr>
              <p:cNvPr id="937" name="Google Shape;937;p1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8" name="Google Shape;938;p1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31"/>
        <p:cNvGrpSpPr/>
        <p:nvPr/>
      </p:nvGrpSpPr>
      <p:grpSpPr>
        <a:xfrm>
          <a:off x="0" y="0"/>
          <a:ext cx="0" cy="0"/>
          <a:chOff x="0" y="0"/>
          <a:chExt cx="0" cy="0"/>
        </a:xfrm>
      </p:grpSpPr>
      <p:sp>
        <p:nvSpPr>
          <p:cNvPr id="1032" name="Google Shape;1032;p18"/>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033" name="Google Shape;1033;p18"/>
          <p:cNvGrpSpPr/>
          <p:nvPr/>
        </p:nvGrpSpPr>
        <p:grpSpPr>
          <a:xfrm flipH="1">
            <a:off x="8558958" y="-200"/>
            <a:ext cx="585042" cy="5143500"/>
            <a:chOff x="33" y="-200"/>
            <a:chExt cx="585042" cy="5143500"/>
          </a:xfrm>
        </p:grpSpPr>
        <p:grpSp>
          <p:nvGrpSpPr>
            <p:cNvPr id="1034" name="Google Shape;1034;p18"/>
            <p:cNvGrpSpPr/>
            <p:nvPr/>
          </p:nvGrpSpPr>
          <p:grpSpPr>
            <a:xfrm>
              <a:off x="33" y="232075"/>
              <a:ext cx="584933" cy="4678945"/>
              <a:chOff x="2338692" y="232081"/>
              <a:chExt cx="584816" cy="4678945"/>
            </a:xfrm>
          </p:grpSpPr>
          <p:grpSp>
            <p:nvGrpSpPr>
              <p:cNvPr id="1035" name="Google Shape;1035;p18"/>
              <p:cNvGrpSpPr/>
              <p:nvPr/>
            </p:nvGrpSpPr>
            <p:grpSpPr>
              <a:xfrm rot="-5400000">
                <a:off x="1461367" y="1109406"/>
                <a:ext cx="2339467" cy="584816"/>
                <a:chOff x="217750" y="0"/>
                <a:chExt cx="2339467" cy="5143500"/>
              </a:xfrm>
            </p:grpSpPr>
            <p:cxnSp>
              <p:nvCxnSpPr>
                <p:cNvPr id="1036" name="Google Shape;1036;p1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7" name="Google Shape;1037;p1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8" name="Google Shape;1038;p1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9" name="Google Shape;1039;p1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0" name="Google Shape;1040;p1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1" name="Google Shape;1041;p1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2" name="Google Shape;1042;p1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3" name="Google Shape;1043;p1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4" name="Google Shape;1044;p1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045" name="Google Shape;1045;p18"/>
              <p:cNvGrpSpPr/>
              <p:nvPr/>
            </p:nvGrpSpPr>
            <p:grpSpPr>
              <a:xfrm rot="-5400000">
                <a:off x="1607583" y="3595101"/>
                <a:ext cx="2047033" cy="584816"/>
                <a:chOff x="217750" y="0"/>
                <a:chExt cx="2047033" cy="5143500"/>
              </a:xfrm>
            </p:grpSpPr>
            <p:cxnSp>
              <p:nvCxnSpPr>
                <p:cNvPr id="1046" name="Google Shape;1046;p1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7" name="Google Shape;1047;p1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8" name="Google Shape;1048;p1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9" name="Google Shape;1049;p1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0" name="Google Shape;1050;p1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1" name="Google Shape;1051;p1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2" name="Google Shape;1052;p1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3" name="Google Shape;1053;p1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054" name="Google Shape;1054;p18"/>
            <p:cNvGrpSpPr/>
            <p:nvPr/>
          </p:nvGrpSpPr>
          <p:grpSpPr>
            <a:xfrm>
              <a:off x="292642" y="-200"/>
              <a:ext cx="292433" cy="5143500"/>
              <a:chOff x="2557217" y="0"/>
              <a:chExt cx="292433" cy="5143500"/>
            </a:xfrm>
          </p:grpSpPr>
          <p:cxnSp>
            <p:nvCxnSpPr>
              <p:cNvPr id="1055" name="Google Shape;1055;p1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6" name="Google Shape;1056;p18"/>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057" name="Google Shape;1057;p18"/>
          <p:cNvGrpSpPr/>
          <p:nvPr/>
        </p:nvGrpSpPr>
        <p:grpSpPr>
          <a:xfrm>
            <a:off x="-38529" y="3442537"/>
            <a:ext cx="9051080" cy="2105855"/>
            <a:chOff x="-38529" y="3442537"/>
            <a:chExt cx="9051080" cy="2105855"/>
          </a:xfrm>
        </p:grpSpPr>
        <p:grpSp>
          <p:nvGrpSpPr>
            <p:cNvPr id="1058" name="Google Shape;1058;p18"/>
            <p:cNvGrpSpPr/>
            <p:nvPr/>
          </p:nvGrpSpPr>
          <p:grpSpPr>
            <a:xfrm rot="-127622" flipH="1">
              <a:off x="-234" y="3456389"/>
              <a:ext cx="785021" cy="2078151"/>
              <a:chOff x="5475285" y="1187261"/>
              <a:chExt cx="844526" cy="2235675"/>
            </a:xfrm>
          </p:grpSpPr>
          <p:sp>
            <p:nvSpPr>
              <p:cNvPr id="1059" name="Google Shape;1059;p18"/>
              <p:cNvSpPr/>
              <p:nvPr/>
            </p:nvSpPr>
            <p:spPr>
              <a:xfrm rot="1893149">
                <a:off x="5813699" y="1836739"/>
                <a:ext cx="325939" cy="399500"/>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0" name="Google Shape;1060;p18"/>
              <p:cNvSpPr/>
              <p:nvPr/>
            </p:nvSpPr>
            <p:spPr>
              <a:xfrm>
                <a:off x="5756473" y="3331512"/>
                <a:ext cx="221646" cy="91424"/>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1" name="Google Shape;1061;p18"/>
              <p:cNvSpPr/>
              <p:nvPr/>
            </p:nvSpPr>
            <p:spPr>
              <a:xfrm>
                <a:off x="6225506" y="3235670"/>
                <a:ext cx="94305" cy="174205"/>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2" name="Google Shape;1062;p18"/>
              <p:cNvSpPr/>
              <p:nvPr/>
            </p:nvSpPr>
            <p:spPr>
              <a:xfrm>
                <a:off x="5806027" y="2515414"/>
                <a:ext cx="497647" cy="832036"/>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18"/>
              <p:cNvSpPr/>
              <p:nvPr/>
            </p:nvSpPr>
            <p:spPr>
              <a:xfrm>
                <a:off x="5743221" y="1730623"/>
                <a:ext cx="267358" cy="419667"/>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4" name="Google Shape;1064;p18"/>
              <p:cNvSpPr/>
              <p:nvPr/>
            </p:nvSpPr>
            <p:spPr>
              <a:xfrm>
                <a:off x="5781546" y="2060299"/>
                <a:ext cx="285220" cy="51166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5" name="Google Shape;1065;p18"/>
              <p:cNvSpPr/>
              <p:nvPr/>
            </p:nvSpPr>
            <p:spPr>
              <a:xfrm>
                <a:off x="5475285" y="1187261"/>
                <a:ext cx="579852" cy="580044"/>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18"/>
              <p:cNvSpPr/>
              <p:nvPr/>
            </p:nvSpPr>
            <p:spPr>
              <a:xfrm>
                <a:off x="5548079" y="1260055"/>
                <a:ext cx="434265" cy="434457"/>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7" name="Google Shape;1067;p18"/>
              <p:cNvSpPr txBox="1"/>
              <p:nvPr/>
            </p:nvSpPr>
            <p:spPr>
              <a:xfrm>
                <a:off x="5691554" y="1278110"/>
                <a:ext cx="188100" cy="396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068" name="Google Shape;1068;p18"/>
              <p:cNvSpPr txBox="1"/>
              <p:nvPr/>
            </p:nvSpPr>
            <p:spPr>
              <a:xfrm>
                <a:off x="5541875" y="1255450"/>
                <a:ext cx="434400" cy="43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150" strike="noStrike">
                    <a:solidFill>
                      <a:schemeClr val="accent2"/>
                    </a:solidFill>
                    <a:latin typeface="Be Vietnam Pro SemiBold"/>
                    <a:ea typeface="Be Vietnam Pro SemiBold"/>
                    <a:cs typeface="Be Vietnam Pro SemiBold"/>
                    <a:sym typeface="Be Vietnam Pro SemiBold"/>
                  </a:rPr>
                  <a:t>$</a:t>
                </a:r>
                <a:endParaRPr sz="2150" strike="noStrike">
                  <a:solidFill>
                    <a:schemeClr val="accent2"/>
                  </a:solidFill>
                  <a:latin typeface="Be Vietnam Pro SemiBold"/>
                  <a:ea typeface="Be Vietnam Pro SemiBold"/>
                  <a:cs typeface="Be Vietnam Pro SemiBold"/>
                  <a:sym typeface="Be Vietnam Pro SemiBold"/>
                </a:endParaRPr>
              </a:p>
            </p:txBody>
          </p:sp>
          <p:sp>
            <p:nvSpPr>
              <p:cNvPr id="1069" name="Google Shape;1069;p18"/>
              <p:cNvSpPr/>
              <p:nvPr/>
            </p:nvSpPr>
            <p:spPr>
              <a:xfrm>
                <a:off x="5850011" y="1852010"/>
                <a:ext cx="169596" cy="158456"/>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18"/>
              <p:cNvSpPr/>
              <p:nvPr/>
            </p:nvSpPr>
            <p:spPr>
              <a:xfrm>
                <a:off x="5872099" y="1947084"/>
                <a:ext cx="104101" cy="151541"/>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1" name="Google Shape;1071;p18"/>
              <p:cNvSpPr/>
              <p:nvPr/>
            </p:nvSpPr>
            <p:spPr>
              <a:xfrm>
                <a:off x="5488922" y="1608851"/>
                <a:ext cx="125036" cy="230865"/>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18"/>
              <p:cNvSpPr/>
              <p:nvPr/>
            </p:nvSpPr>
            <p:spPr>
              <a:xfrm>
                <a:off x="5957377" y="1956879"/>
                <a:ext cx="38606" cy="45328"/>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3" name="Google Shape;1073;p18"/>
              <p:cNvSpPr/>
              <p:nvPr/>
            </p:nvSpPr>
            <p:spPr>
              <a:xfrm>
                <a:off x="5547503" y="1793237"/>
                <a:ext cx="371843" cy="48650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74" name="Google Shape;1074;p18"/>
            <p:cNvSpPr/>
            <p:nvPr/>
          </p:nvSpPr>
          <p:spPr>
            <a:xfrm rot="10800000">
              <a:off x="8424003" y="4587227"/>
              <a:ext cx="279175" cy="277648"/>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5" name="Google Shape;1075;p18"/>
            <p:cNvSpPr/>
            <p:nvPr/>
          </p:nvSpPr>
          <p:spPr>
            <a:xfrm rot="10800000">
              <a:off x="8690404" y="4363909"/>
              <a:ext cx="322147" cy="327775"/>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76" name="Google Shape;10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7" name="Google Shape;1077;p18"/>
          <p:cNvSpPr txBox="1">
            <a:spLocks noGrp="1"/>
          </p:cNvSpPr>
          <p:nvPr>
            <p:ph type="subTitle" idx="1"/>
          </p:nvPr>
        </p:nvSpPr>
        <p:spPr>
          <a:xfrm>
            <a:off x="1009675"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8" name="Google Shape;1078;p18"/>
          <p:cNvSpPr txBox="1">
            <a:spLocks noGrp="1"/>
          </p:cNvSpPr>
          <p:nvPr>
            <p:ph type="subTitle" idx="2"/>
          </p:nvPr>
        </p:nvSpPr>
        <p:spPr>
          <a:xfrm>
            <a:off x="3559192"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9" name="Google Shape;1079;p18"/>
          <p:cNvSpPr txBox="1">
            <a:spLocks noGrp="1"/>
          </p:cNvSpPr>
          <p:nvPr>
            <p:ph type="subTitle" idx="3"/>
          </p:nvPr>
        </p:nvSpPr>
        <p:spPr>
          <a:xfrm>
            <a:off x="6108715"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0" name="Google Shape;1080;p18"/>
          <p:cNvSpPr txBox="1">
            <a:spLocks noGrp="1"/>
          </p:cNvSpPr>
          <p:nvPr>
            <p:ph type="subTitle" idx="4"/>
          </p:nvPr>
        </p:nvSpPr>
        <p:spPr>
          <a:xfrm>
            <a:off x="100967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
        <p:nvSpPr>
          <p:cNvPr id="1081" name="Google Shape;1081;p18"/>
          <p:cNvSpPr txBox="1">
            <a:spLocks noGrp="1"/>
          </p:cNvSpPr>
          <p:nvPr>
            <p:ph type="subTitle" idx="5"/>
          </p:nvPr>
        </p:nvSpPr>
        <p:spPr>
          <a:xfrm>
            <a:off x="355919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
        <p:nvSpPr>
          <p:cNvPr id="1082" name="Google Shape;1082;p18"/>
          <p:cNvSpPr txBox="1">
            <a:spLocks noGrp="1"/>
          </p:cNvSpPr>
          <p:nvPr>
            <p:ph type="subTitle" idx="6"/>
          </p:nvPr>
        </p:nvSpPr>
        <p:spPr>
          <a:xfrm>
            <a:off x="610871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78"/>
        <p:cNvGrpSpPr/>
        <p:nvPr/>
      </p:nvGrpSpPr>
      <p:grpSpPr>
        <a:xfrm>
          <a:off x="0" y="0"/>
          <a:ext cx="0" cy="0"/>
          <a:chOff x="0" y="0"/>
          <a:chExt cx="0" cy="0"/>
        </a:xfrm>
      </p:grpSpPr>
      <p:sp>
        <p:nvSpPr>
          <p:cNvPr id="1279" name="Google Shape;1279;p22"/>
          <p:cNvSpPr txBox="1">
            <a:spLocks noGrp="1"/>
          </p:cNvSpPr>
          <p:nvPr>
            <p:ph type="title"/>
          </p:nvPr>
        </p:nvSpPr>
        <p:spPr>
          <a:xfrm>
            <a:off x="827425" y="646450"/>
            <a:ext cx="36564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0" name="Google Shape;1280;p22"/>
          <p:cNvSpPr txBox="1">
            <a:spLocks noGrp="1"/>
          </p:cNvSpPr>
          <p:nvPr>
            <p:ph type="subTitle" idx="1"/>
          </p:nvPr>
        </p:nvSpPr>
        <p:spPr>
          <a:xfrm>
            <a:off x="827425" y="1658800"/>
            <a:ext cx="3656400" cy="89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1" name="Google Shape;1281;p22"/>
          <p:cNvSpPr txBox="1"/>
          <p:nvPr/>
        </p:nvSpPr>
        <p:spPr>
          <a:xfrm>
            <a:off x="827425" y="3230950"/>
            <a:ext cx="3739800" cy="796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lang="en" sz="1000" b="1" u="sng">
                <a:solidFill>
                  <a:schemeClr val="hlink"/>
                </a:solidFill>
                <a:latin typeface="Inter"/>
                <a:ea typeface="Inter"/>
                <a:cs typeface="Inter"/>
                <a:sym typeface="Inter"/>
                <a:hlinkClick r:id="rId2"/>
              </a:rPr>
              <a:t>Slidesgo</a:t>
            </a:r>
            <a:r>
              <a:rPr lang="en" sz="1000">
                <a:solidFill>
                  <a:schemeClr val="dk1"/>
                </a:solidFill>
                <a:latin typeface="Inter"/>
                <a:ea typeface="Inter"/>
                <a:cs typeface="Inter"/>
                <a:sym typeface="Inter"/>
              </a:rPr>
              <a:t>, and includes icons by </a:t>
            </a:r>
            <a:r>
              <a:rPr lang="en" sz="10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Inter"/>
                <a:ea typeface="Inter"/>
                <a:cs typeface="Inter"/>
                <a:sym typeface="Inter"/>
              </a:rPr>
              <a:t> </a:t>
            </a:r>
            <a:endParaRPr sz="1000" b="1" u="sng">
              <a:solidFill>
                <a:schemeClr val="dk1"/>
              </a:solidFill>
              <a:latin typeface="Inter"/>
              <a:ea typeface="Inter"/>
              <a:cs typeface="Inter"/>
              <a:sym typeface="Inter"/>
            </a:endParaRPr>
          </a:p>
        </p:txBody>
      </p:sp>
      <p:sp>
        <p:nvSpPr>
          <p:cNvPr id="1282" name="Google Shape;1282;p22"/>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83" name="Google Shape;1283;p22"/>
          <p:cNvGrpSpPr/>
          <p:nvPr/>
        </p:nvGrpSpPr>
        <p:grpSpPr>
          <a:xfrm flipH="1">
            <a:off x="7387571" y="-200"/>
            <a:ext cx="1754811" cy="5150701"/>
            <a:chOff x="-4" y="-200"/>
            <a:chExt cx="1754811" cy="5150701"/>
          </a:xfrm>
        </p:grpSpPr>
        <p:grpSp>
          <p:nvGrpSpPr>
            <p:cNvPr id="1284" name="Google Shape;1284;p22"/>
            <p:cNvGrpSpPr/>
            <p:nvPr/>
          </p:nvGrpSpPr>
          <p:grpSpPr>
            <a:xfrm>
              <a:off x="292641" y="-200"/>
              <a:ext cx="1462167" cy="5150701"/>
              <a:chOff x="1387483" y="0"/>
              <a:chExt cx="1462167" cy="5143500"/>
            </a:xfrm>
          </p:grpSpPr>
          <p:cxnSp>
            <p:nvCxnSpPr>
              <p:cNvPr id="1285" name="Google Shape;1285;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6" name="Google Shape;1286;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7" name="Google Shape;1287;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8" name="Google Shape;1288;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9" name="Google Shape;1289;p22"/>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0" name="Google Shape;1290;p22"/>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291" name="Google Shape;1291;p22"/>
            <p:cNvGrpSpPr/>
            <p:nvPr/>
          </p:nvGrpSpPr>
          <p:grpSpPr>
            <a:xfrm>
              <a:off x="-4" y="232081"/>
              <a:ext cx="1754448" cy="4678945"/>
              <a:chOff x="-4" y="232081"/>
              <a:chExt cx="1754448" cy="4678945"/>
            </a:xfrm>
          </p:grpSpPr>
          <p:grpSp>
            <p:nvGrpSpPr>
              <p:cNvPr id="1292" name="Google Shape;1292;p22"/>
              <p:cNvGrpSpPr/>
              <p:nvPr/>
            </p:nvGrpSpPr>
            <p:grpSpPr>
              <a:xfrm rot="-5400000">
                <a:off x="-146297" y="670807"/>
                <a:ext cx="2047033" cy="1754448"/>
                <a:chOff x="217750" y="0"/>
                <a:chExt cx="2047033" cy="5143500"/>
              </a:xfrm>
            </p:grpSpPr>
            <p:cxnSp>
              <p:nvCxnSpPr>
                <p:cNvPr id="1293" name="Google Shape;1293;p2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4" name="Google Shape;1294;p2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5" name="Google Shape;1295;p2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6" name="Google Shape;1296;p2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7" name="Google Shape;1297;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8" name="Google Shape;1298;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9" name="Google Shape;1299;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0" name="Google Shape;1300;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01" name="Google Shape;1301;p22"/>
              <p:cNvGrpSpPr/>
              <p:nvPr/>
            </p:nvGrpSpPr>
            <p:grpSpPr>
              <a:xfrm rot="-5400000">
                <a:off x="-146297" y="3010285"/>
                <a:ext cx="2047033" cy="1754448"/>
                <a:chOff x="217750" y="0"/>
                <a:chExt cx="2047033" cy="5143500"/>
              </a:xfrm>
            </p:grpSpPr>
            <p:cxnSp>
              <p:nvCxnSpPr>
                <p:cNvPr id="1302" name="Google Shape;1302;p2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3" name="Google Shape;1303;p2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4" name="Google Shape;1304;p2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5" name="Google Shape;1305;p2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6" name="Google Shape;1306;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7" name="Google Shape;1307;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8" name="Google Shape;1308;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9" name="Google Shape;1309;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1310" name="Google Shape;1310;p22"/>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11"/>
        <p:cNvGrpSpPr/>
        <p:nvPr/>
      </p:nvGrpSpPr>
      <p:grpSpPr>
        <a:xfrm>
          <a:off x="0" y="0"/>
          <a:ext cx="0" cy="0"/>
          <a:chOff x="0" y="0"/>
          <a:chExt cx="0" cy="0"/>
        </a:xfrm>
      </p:grpSpPr>
      <p:sp>
        <p:nvSpPr>
          <p:cNvPr id="1312" name="Google Shape;1312;p2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313" name="Google Shape;1313;p23"/>
          <p:cNvGrpSpPr/>
          <p:nvPr/>
        </p:nvGrpSpPr>
        <p:grpSpPr>
          <a:xfrm>
            <a:off x="25" y="4618550"/>
            <a:ext cx="9144629" cy="532352"/>
            <a:chOff x="25" y="4618550"/>
            <a:chExt cx="9144629" cy="532352"/>
          </a:xfrm>
        </p:grpSpPr>
        <p:grpSp>
          <p:nvGrpSpPr>
            <p:cNvPr id="1314" name="Google Shape;1314;p23"/>
            <p:cNvGrpSpPr/>
            <p:nvPr/>
          </p:nvGrpSpPr>
          <p:grpSpPr>
            <a:xfrm rot="-5400000">
              <a:off x="4426108" y="192467"/>
              <a:ext cx="292463" cy="9144629"/>
              <a:chOff x="217750" y="0"/>
              <a:chExt cx="292433" cy="5143500"/>
            </a:xfrm>
          </p:grpSpPr>
          <p:cxnSp>
            <p:nvCxnSpPr>
              <p:cNvPr id="1315" name="Google Shape;1315;p2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16" name="Google Shape;1316;p2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17" name="Google Shape;1317;p23"/>
            <p:cNvGrpSpPr/>
            <p:nvPr/>
          </p:nvGrpSpPr>
          <p:grpSpPr>
            <a:xfrm>
              <a:off x="292691" y="4618550"/>
              <a:ext cx="2924317" cy="532352"/>
              <a:chOff x="292691" y="4618550"/>
              <a:chExt cx="2924317" cy="532352"/>
            </a:xfrm>
          </p:grpSpPr>
          <p:grpSp>
            <p:nvGrpSpPr>
              <p:cNvPr id="1318" name="Google Shape;1318;p23"/>
              <p:cNvGrpSpPr/>
              <p:nvPr/>
            </p:nvGrpSpPr>
            <p:grpSpPr>
              <a:xfrm>
                <a:off x="292691" y="4618550"/>
                <a:ext cx="1169733" cy="532352"/>
                <a:chOff x="1387483" y="0"/>
                <a:chExt cx="1169733" cy="5143500"/>
              </a:xfrm>
            </p:grpSpPr>
            <p:cxnSp>
              <p:nvCxnSpPr>
                <p:cNvPr id="1319" name="Google Shape;1319;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0" name="Google Shape;1320;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1" name="Google Shape;1321;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2" name="Google Shape;1322;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3" name="Google Shape;1323;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24" name="Google Shape;1324;p23"/>
              <p:cNvGrpSpPr/>
              <p:nvPr/>
            </p:nvGrpSpPr>
            <p:grpSpPr>
              <a:xfrm>
                <a:off x="1754841" y="4618550"/>
                <a:ext cx="1462167" cy="532352"/>
                <a:chOff x="1387483" y="0"/>
                <a:chExt cx="1462167" cy="5143500"/>
              </a:xfrm>
            </p:grpSpPr>
            <p:cxnSp>
              <p:nvCxnSpPr>
                <p:cNvPr id="1325" name="Google Shape;1325;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6" name="Google Shape;1326;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7" name="Google Shape;1327;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8" name="Google Shape;1328;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9" name="Google Shape;1329;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0" name="Google Shape;1330;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31" name="Google Shape;1331;p23"/>
            <p:cNvGrpSpPr/>
            <p:nvPr/>
          </p:nvGrpSpPr>
          <p:grpSpPr>
            <a:xfrm>
              <a:off x="3509424" y="4618550"/>
              <a:ext cx="2631883" cy="532352"/>
              <a:chOff x="585124" y="4618550"/>
              <a:chExt cx="2631883" cy="532352"/>
            </a:xfrm>
          </p:grpSpPr>
          <p:grpSp>
            <p:nvGrpSpPr>
              <p:cNvPr id="1332" name="Google Shape;1332;p23"/>
              <p:cNvGrpSpPr/>
              <p:nvPr/>
            </p:nvGrpSpPr>
            <p:grpSpPr>
              <a:xfrm>
                <a:off x="585124" y="4618550"/>
                <a:ext cx="877300" cy="532352"/>
                <a:chOff x="1679917" y="0"/>
                <a:chExt cx="877300" cy="5143500"/>
              </a:xfrm>
            </p:grpSpPr>
            <p:cxnSp>
              <p:nvCxnSpPr>
                <p:cNvPr id="1333" name="Google Shape;1333;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4" name="Google Shape;1334;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5" name="Google Shape;1335;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6" name="Google Shape;1336;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37" name="Google Shape;1337;p23"/>
              <p:cNvGrpSpPr/>
              <p:nvPr/>
            </p:nvGrpSpPr>
            <p:grpSpPr>
              <a:xfrm>
                <a:off x="1754841" y="4618550"/>
                <a:ext cx="1462167" cy="532352"/>
                <a:chOff x="1387483" y="0"/>
                <a:chExt cx="1462167" cy="5143500"/>
              </a:xfrm>
            </p:grpSpPr>
            <p:cxnSp>
              <p:nvCxnSpPr>
                <p:cNvPr id="1338" name="Google Shape;1338;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9" name="Google Shape;1339;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0" name="Google Shape;1340;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1" name="Google Shape;1341;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2" name="Google Shape;1342;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3" name="Google Shape;1343;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44" name="Google Shape;1344;p23"/>
            <p:cNvGrpSpPr/>
            <p:nvPr/>
          </p:nvGrpSpPr>
          <p:grpSpPr>
            <a:xfrm>
              <a:off x="6433732" y="4618550"/>
              <a:ext cx="2339450" cy="532352"/>
              <a:chOff x="877557" y="4618550"/>
              <a:chExt cx="2339450" cy="532352"/>
            </a:xfrm>
          </p:grpSpPr>
          <p:grpSp>
            <p:nvGrpSpPr>
              <p:cNvPr id="1345" name="Google Shape;1345;p23"/>
              <p:cNvGrpSpPr/>
              <p:nvPr/>
            </p:nvGrpSpPr>
            <p:grpSpPr>
              <a:xfrm>
                <a:off x="877557" y="4618550"/>
                <a:ext cx="584867" cy="532352"/>
                <a:chOff x="1972350" y="0"/>
                <a:chExt cx="584867" cy="5143500"/>
              </a:xfrm>
            </p:grpSpPr>
            <p:cxnSp>
              <p:nvCxnSpPr>
                <p:cNvPr id="1346" name="Google Shape;1346;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7" name="Google Shape;1347;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8" name="Google Shape;1348;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49" name="Google Shape;1349;p23"/>
              <p:cNvGrpSpPr/>
              <p:nvPr/>
            </p:nvGrpSpPr>
            <p:grpSpPr>
              <a:xfrm>
                <a:off x="1754841" y="4618550"/>
                <a:ext cx="1462167" cy="532352"/>
                <a:chOff x="1387483" y="0"/>
                <a:chExt cx="1462167" cy="5143500"/>
              </a:xfrm>
            </p:grpSpPr>
            <p:cxnSp>
              <p:nvCxnSpPr>
                <p:cNvPr id="1350" name="Google Shape;1350;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1" name="Google Shape;1351;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2" name="Google Shape;1352;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3" name="Google Shape;1353;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4" name="Google Shape;1354;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5" name="Google Shape;1355;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56" name="Google Shape;1356;p23"/>
            <p:cNvGrpSpPr/>
            <p:nvPr/>
          </p:nvGrpSpPr>
          <p:grpSpPr>
            <a:xfrm>
              <a:off x="8773182" y="4618550"/>
              <a:ext cx="292433" cy="532352"/>
              <a:chOff x="1972350" y="0"/>
              <a:chExt cx="292433" cy="5143500"/>
            </a:xfrm>
          </p:grpSpPr>
          <p:cxnSp>
            <p:nvCxnSpPr>
              <p:cNvPr id="1357" name="Google Shape;1357;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8" name="Google Shape;1358;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59" name="Google Shape;1359;p23"/>
          <p:cNvGrpSpPr/>
          <p:nvPr/>
        </p:nvGrpSpPr>
        <p:grpSpPr>
          <a:xfrm>
            <a:off x="100867" y="123169"/>
            <a:ext cx="9153546" cy="4702777"/>
            <a:chOff x="100867" y="199369"/>
            <a:chExt cx="9153546" cy="4702777"/>
          </a:xfrm>
        </p:grpSpPr>
        <p:grpSp>
          <p:nvGrpSpPr>
            <p:cNvPr id="1360" name="Google Shape;1360;p23"/>
            <p:cNvGrpSpPr/>
            <p:nvPr/>
          </p:nvGrpSpPr>
          <p:grpSpPr>
            <a:xfrm>
              <a:off x="100867" y="199369"/>
              <a:ext cx="466707" cy="693575"/>
              <a:chOff x="5450121" y="3289279"/>
              <a:chExt cx="919800" cy="1366920"/>
            </a:xfrm>
          </p:grpSpPr>
          <p:sp>
            <p:nvSpPr>
              <p:cNvPr id="1361" name="Google Shape;1361;p23"/>
              <p:cNvSpPr/>
              <p:nvPr/>
            </p:nvSpPr>
            <p:spPr>
              <a:xfrm>
                <a:off x="5652801" y="3289279"/>
                <a:ext cx="320040" cy="754920"/>
              </a:xfrm>
              <a:custGeom>
                <a:avLst/>
                <a:gdLst/>
                <a:ahLst/>
                <a:cxnLst/>
                <a:rect l="l" t="t" r="r" b="b"/>
                <a:pathLst>
                  <a:path w="889" h="2097" extrusionOk="0">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2" name="Google Shape;1362;p23"/>
              <p:cNvSpPr/>
              <p:nvPr/>
            </p:nvSpPr>
            <p:spPr>
              <a:xfrm>
                <a:off x="5450121" y="4149319"/>
                <a:ext cx="919800" cy="86040"/>
              </a:xfrm>
              <a:custGeom>
                <a:avLst/>
                <a:gdLst/>
                <a:ahLst/>
                <a:cxnLst/>
                <a:rect l="l" t="t" r="r" b="b"/>
                <a:pathLst>
                  <a:path w="2555" h="239" extrusionOk="0">
                    <a:moveTo>
                      <a:pt x="0" y="0"/>
                    </a:moveTo>
                    <a:lnTo>
                      <a:pt x="2555" y="0"/>
                    </a:lnTo>
                    <a:lnTo>
                      <a:pt x="2555" y="239"/>
                    </a:lnTo>
                    <a:lnTo>
                      <a:pt x="0" y="239"/>
                    </a:lnTo>
                    <a:lnTo>
                      <a:pt x="0" y="0"/>
                    </a:lnTo>
                    <a:close/>
                  </a:path>
                </a:pathLst>
              </a:custGeom>
              <a:solidFill>
                <a:schemeClr val="accent3"/>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3" name="Google Shape;1363;p23"/>
              <p:cNvSpPr/>
              <p:nvPr/>
            </p:nvSpPr>
            <p:spPr>
              <a:xfrm>
                <a:off x="5450121" y="4289719"/>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4" name="Google Shape;1364;p23"/>
              <p:cNvSpPr/>
              <p:nvPr/>
            </p:nvSpPr>
            <p:spPr>
              <a:xfrm>
                <a:off x="5450121" y="4430119"/>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5" name="Google Shape;1365;p23"/>
              <p:cNvSpPr/>
              <p:nvPr/>
            </p:nvSpPr>
            <p:spPr>
              <a:xfrm>
                <a:off x="5450121" y="4570519"/>
                <a:ext cx="467640" cy="85680"/>
              </a:xfrm>
              <a:custGeom>
                <a:avLst/>
                <a:gdLst/>
                <a:ahLst/>
                <a:cxnLst/>
                <a:rect l="l" t="t" r="r" b="b"/>
                <a:pathLst>
                  <a:path w="1299" h="238" extrusionOk="0">
                    <a:moveTo>
                      <a:pt x="0" y="0"/>
                    </a:moveTo>
                    <a:lnTo>
                      <a:pt x="1299" y="0"/>
                    </a:lnTo>
                    <a:lnTo>
                      <a:pt x="1299"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66" name="Google Shape;1366;p23"/>
            <p:cNvSpPr/>
            <p:nvPr/>
          </p:nvSpPr>
          <p:spPr>
            <a:xfrm flipH="1">
              <a:off x="8430782" y="4867324"/>
              <a:ext cx="823631" cy="34823"/>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67" name="Google Shape;1367;p23"/>
            <p:cNvGrpSpPr/>
            <p:nvPr/>
          </p:nvGrpSpPr>
          <p:grpSpPr>
            <a:xfrm>
              <a:off x="7681704" y="3962131"/>
              <a:ext cx="1336163" cy="912988"/>
              <a:chOff x="1641665" y="2480629"/>
              <a:chExt cx="2989178" cy="2042479"/>
            </a:xfrm>
          </p:grpSpPr>
          <p:sp>
            <p:nvSpPr>
              <p:cNvPr id="1368" name="Google Shape;1368;p23"/>
              <p:cNvSpPr/>
              <p:nvPr/>
            </p:nvSpPr>
            <p:spPr>
              <a:xfrm flipH="1">
                <a:off x="1642008" y="4301585"/>
                <a:ext cx="1842574" cy="77904"/>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9" name="Google Shape;1369;p23"/>
              <p:cNvSpPr/>
              <p:nvPr/>
            </p:nvSpPr>
            <p:spPr>
              <a:xfrm flipH="1">
                <a:off x="1641665" y="2480629"/>
                <a:ext cx="1850810" cy="1850467"/>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0" name="Google Shape;1370;p23"/>
              <p:cNvSpPr/>
              <p:nvPr/>
            </p:nvSpPr>
            <p:spPr>
              <a:xfrm flipH="1">
                <a:off x="1737414" y="2576379"/>
                <a:ext cx="1659655" cy="1658968"/>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23"/>
              <p:cNvSpPr/>
              <p:nvPr/>
            </p:nvSpPr>
            <p:spPr>
              <a:xfrm flipH="1">
                <a:off x="2688386" y="3874659"/>
                <a:ext cx="72413" cy="28141"/>
              </a:xfrm>
              <a:custGeom>
                <a:avLst/>
                <a:gdLst/>
                <a:ahLst/>
                <a:cxnLst/>
                <a:rect l="l" t="t" r="r" b="b"/>
                <a:pathLst>
                  <a:path w="211" h="82" extrusionOk="0">
                    <a:moveTo>
                      <a:pt x="206" y="82"/>
                    </a:moveTo>
                    <a:lnTo>
                      <a:pt x="0" y="15"/>
                    </a:lnTo>
                    <a:lnTo>
                      <a:pt x="5" y="0"/>
                    </a:lnTo>
                    <a:lnTo>
                      <a:pt x="211" y="66"/>
                    </a:lnTo>
                    <a:lnTo>
                      <a:pt x="206" y="82"/>
                    </a:lnTo>
                    <a:close/>
                  </a:path>
                </a:pathLst>
              </a:custGeom>
              <a:solidFill>
                <a:srgbClr val="FDD56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2" name="Google Shape;1372;p23"/>
              <p:cNvSpPr/>
              <p:nvPr/>
            </p:nvSpPr>
            <p:spPr>
              <a:xfrm flipH="1">
                <a:off x="2686327" y="3868139"/>
                <a:ext cx="74472" cy="34662"/>
              </a:xfrm>
              <a:custGeom>
                <a:avLst/>
                <a:gdLst/>
                <a:ahLst/>
                <a:cxnLst/>
                <a:rect l="l" t="t" r="r" b="b"/>
                <a:pathLst>
                  <a:path w="217" h="101" extrusionOk="0">
                    <a:moveTo>
                      <a:pt x="206" y="101"/>
                    </a:moveTo>
                    <a:lnTo>
                      <a:pt x="0" y="34"/>
                    </a:lnTo>
                    <a:lnTo>
                      <a:pt x="11" y="0"/>
                    </a:lnTo>
                    <a:lnTo>
                      <a:pt x="217" y="67"/>
                    </a:lnTo>
                    <a:lnTo>
                      <a:pt x="206" y="101"/>
                    </a:lnTo>
                    <a:close/>
                  </a:path>
                </a:pathLst>
              </a:custGeom>
              <a:solidFill>
                <a:srgbClr val="FDD46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3" name="Google Shape;1373;p23"/>
              <p:cNvSpPr/>
              <p:nvPr/>
            </p:nvSpPr>
            <p:spPr>
              <a:xfrm flipH="1">
                <a:off x="2684268" y="3861961"/>
                <a:ext cx="76188" cy="39467"/>
              </a:xfrm>
              <a:custGeom>
                <a:avLst/>
                <a:gdLst/>
                <a:ahLst/>
                <a:cxnLst/>
                <a:rect l="l" t="t" r="r" b="b"/>
                <a:pathLst>
                  <a:path w="222" h="115" extrusionOk="0">
                    <a:moveTo>
                      <a:pt x="206" y="115"/>
                    </a:moveTo>
                    <a:lnTo>
                      <a:pt x="0" y="49"/>
                    </a:lnTo>
                    <a:lnTo>
                      <a:pt x="16" y="0"/>
                    </a:lnTo>
                    <a:lnTo>
                      <a:pt x="222" y="66"/>
                    </a:lnTo>
                    <a:lnTo>
                      <a:pt x="206" y="115"/>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4" name="Google Shape;1374;p23"/>
              <p:cNvSpPr/>
              <p:nvPr/>
            </p:nvSpPr>
            <p:spPr>
              <a:xfrm flipH="1">
                <a:off x="2682209" y="3855441"/>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5" name="Google Shape;1375;p23"/>
              <p:cNvSpPr/>
              <p:nvPr/>
            </p:nvSpPr>
            <p:spPr>
              <a:xfrm flipH="1">
                <a:off x="2680149" y="3849263"/>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26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6" name="Google Shape;1376;p23"/>
              <p:cNvSpPr/>
              <p:nvPr/>
            </p:nvSpPr>
            <p:spPr>
              <a:xfrm flipH="1">
                <a:off x="2678090" y="3842743"/>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16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7" name="Google Shape;1377;p23"/>
              <p:cNvSpPr/>
              <p:nvPr/>
            </p:nvSpPr>
            <p:spPr>
              <a:xfrm flipH="1">
                <a:off x="2676031" y="3836565"/>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16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8" name="Google Shape;1378;p23"/>
              <p:cNvSpPr/>
              <p:nvPr/>
            </p:nvSpPr>
            <p:spPr>
              <a:xfrm flipH="1">
                <a:off x="2673972" y="3830045"/>
                <a:ext cx="76188" cy="39810"/>
              </a:xfrm>
              <a:custGeom>
                <a:avLst/>
                <a:gdLst/>
                <a:ahLst/>
                <a:cxnLst/>
                <a:rect l="l" t="t" r="r" b="b"/>
                <a:pathLst>
                  <a:path w="222" h="116" extrusionOk="0">
                    <a:moveTo>
                      <a:pt x="206" y="116"/>
                    </a:moveTo>
                    <a:lnTo>
                      <a:pt x="0" y="49"/>
                    </a:lnTo>
                    <a:lnTo>
                      <a:pt x="15" y="0"/>
                    </a:lnTo>
                    <a:lnTo>
                      <a:pt x="222" y="66"/>
                    </a:lnTo>
                    <a:lnTo>
                      <a:pt x="206" y="116"/>
                    </a:lnTo>
                    <a:close/>
                  </a:path>
                </a:pathLst>
              </a:custGeom>
              <a:solidFill>
                <a:srgbClr val="FDD0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9" name="Google Shape;1379;p23"/>
              <p:cNvSpPr/>
              <p:nvPr/>
            </p:nvSpPr>
            <p:spPr>
              <a:xfrm flipH="1">
                <a:off x="2671913" y="3823524"/>
                <a:ext cx="76188" cy="39810"/>
              </a:xfrm>
              <a:custGeom>
                <a:avLst/>
                <a:gdLst/>
                <a:ahLst/>
                <a:cxnLst/>
                <a:rect l="l" t="t" r="r" b="b"/>
                <a:pathLst>
                  <a:path w="222" h="116" extrusionOk="0">
                    <a:moveTo>
                      <a:pt x="206" y="116"/>
                    </a:moveTo>
                    <a:lnTo>
                      <a:pt x="0" y="50"/>
                    </a:lnTo>
                    <a:lnTo>
                      <a:pt x="15" y="0"/>
                    </a:lnTo>
                    <a:lnTo>
                      <a:pt x="222" y="67"/>
                    </a:lnTo>
                    <a:lnTo>
                      <a:pt x="206" y="116"/>
                    </a:lnTo>
                    <a:close/>
                  </a:path>
                </a:pathLst>
              </a:custGeom>
              <a:solidFill>
                <a:srgbClr val="FDCF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0" name="Google Shape;1380;p23"/>
              <p:cNvSpPr/>
              <p:nvPr/>
            </p:nvSpPr>
            <p:spPr>
              <a:xfrm flipH="1">
                <a:off x="2669854" y="3817347"/>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F6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1" name="Google Shape;1381;p23"/>
              <p:cNvSpPr/>
              <p:nvPr/>
            </p:nvSpPr>
            <p:spPr>
              <a:xfrm flipH="1">
                <a:off x="2667795" y="3810826"/>
                <a:ext cx="76531" cy="39810"/>
              </a:xfrm>
              <a:custGeom>
                <a:avLst/>
                <a:gdLst/>
                <a:ahLst/>
                <a:cxnLst/>
                <a:rect l="l" t="t" r="r" b="b"/>
                <a:pathLst>
                  <a:path w="223" h="116" extrusionOk="0">
                    <a:moveTo>
                      <a:pt x="207" y="116"/>
                    </a:moveTo>
                    <a:lnTo>
                      <a:pt x="0" y="50"/>
                    </a:lnTo>
                    <a:lnTo>
                      <a:pt x="16" y="0"/>
                    </a:lnTo>
                    <a:lnTo>
                      <a:pt x="223" y="67"/>
                    </a:lnTo>
                    <a:lnTo>
                      <a:pt x="207" y="116"/>
                    </a:lnTo>
                    <a:close/>
                  </a:path>
                </a:pathLst>
              </a:custGeom>
              <a:solidFill>
                <a:srgbClr val="FDCE6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2" name="Google Shape;1382;p23"/>
              <p:cNvSpPr/>
              <p:nvPr/>
            </p:nvSpPr>
            <p:spPr>
              <a:xfrm flipH="1">
                <a:off x="2665736" y="3804649"/>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D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3" name="Google Shape;1383;p23"/>
              <p:cNvSpPr/>
              <p:nvPr/>
            </p:nvSpPr>
            <p:spPr>
              <a:xfrm flipH="1">
                <a:off x="2663676" y="3798128"/>
                <a:ext cx="76531" cy="39810"/>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4" name="Google Shape;1384;p23"/>
              <p:cNvSpPr/>
              <p:nvPr/>
            </p:nvSpPr>
            <p:spPr>
              <a:xfrm flipH="1">
                <a:off x="2611169" y="3775135"/>
                <a:ext cx="150659" cy="50105"/>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5" name="Google Shape;1385;p23"/>
              <p:cNvSpPr/>
              <p:nvPr/>
            </p:nvSpPr>
            <p:spPr>
              <a:xfrm flipH="1">
                <a:off x="2578909" y="3758662"/>
                <a:ext cx="212776" cy="68638"/>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23"/>
              <p:cNvSpPr/>
              <p:nvPr/>
            </p:nvSpPr>
            <p:spPr>
              <a:xfrm flipH="1">
                <a:off x="2554200" y="3744591"/>
                <a:ext cx="259450" cy="83738"/>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7" name="Google Shape;1387;p23"/>
              <p:cNvSpPr/>
              <p:nvPr/>
            </p:nvSpPr>
            <p:spPr>
              <a:xfrm flipH="1">
                <a:off x="2534295" y="3732236"/>
                <a:ext cx="296171" cy="96093"/>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8" name="Google Shape;1388;p23"/>
              <p:cNvSpPr/>
              <p:nvPr/>
            </p:nvSpPr>
            <p:spPr>
              <a:xfrm flipH="1">
                <a:off x="2517822" y="3720568"/>
                <a:ext cx="326371" cy="107761"/>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9" name="Google Shape;1389;p23"/>
              <p:cNvSpPr/>
              <p:nvPr/>
            </p:nvSpPr>
            <p:spPr>
              <a:xfrm flipH="1">
                <a:off x="2502378" y="3709929"/>
                <a:ext cx="353483" cy="118057"/>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0" name="Google Shape;1390;p23"/>
              <p:cNvSpPr/>
              <p:nvPr/>
            </p:nvSpPr>
            <p:spPr>
              <a:xfrm flipH="1">
                <a:off x="2489337" y="3699633"/>
                <a:ext cx="376477" cy="12732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23"/>
              <p:cNvSpPr/>
              <p:nvPr/>
            </p:nvSpPr>
            <p:spPr>
              <a:xfrm flipH="1">
                <a:off x="2476639" y="3690024"/>
                <a:ext cx="398097" cy="135216"/>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2" name="Google Shape;1392;p23"/>
              <p:cNvSpPr/>
              <p:nvPr/>
            </p:nvSpPr>
            <p:spPr>
              <a:xfrm flipH="1">
                <a:off x="2465657" y="3680415"/>
                <a:ext cx="416973" cy="142423"/>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3" name="Google Shape;1393;p23"/>
              <p:cNvSpPr/>
              <p:nvPr/>
            </p:nvSpPr>
            <p:spPr>
              <a:xfrm flipH="1">
                <a:off x="2455019" y="3670805"/>
                <a:ext cx="434475" cy="149287"/>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4" name="Google Shape;1394;p23"/>
              <p:cNvSpPr/>
              <p:nvPr/>
            </p:nvSpPr>
            <p:spPr>
              <a:xfrm flipH="1">
                <a:off x="2445409" y="3662226"/>
                <a:ext cx="449919" cy="154778"/>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5" name="Google Shape;1395;p23"/>
              <p:cNvSpPr/>
              <p:nvPr/>
            </p:nvSpPr>
            <p:spPr>
              <a:xfrm flipH="1">
                <a:off x="2435800" y="3653303"/>
                <a:ext cx="465019" cy="160269"/>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6" name="Google Shape;1396;p23"/>
              <p:cNvSpPr/>
              <p:nvPr/>
            </p:nvSpPr>
            <p:spPr>
              <a:xfrm flipH="1">
                <a:off x="2427564" y="3644723"/>
                <a:ext cx="478060" cy="165073"/>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7" name="Google Shape;1397;p23"/>
              <p:cNvSpPr/>
              <p:nvPr/>
            </p:nvSpPr>
            <p:spPr>
              <a:xfrm flipH="1">
                <a:off x="2419327" y="3636143"/>
                <a:ext cx="490415" cy="169535"/>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8" name="Google Shape;1398;p23"/>
              <p:cNvSpPr/>
              <p:nvPr/>
            </p:nvSpPr>
            <p:spPr>
              <a:xfrm flipH="1">
                <a:off x="2411434" y="3628250"/>
                <a:ext cx="502083" cy="173653"/>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23"/>
              <p:cNvSpPr/>
              <p:nvPr/>
            </p:nvSpPr>
            <p:spPr>
              <a:xfrm flipH="1">
                <a:off x="2404227" y="3620014"/>
                <a:ext cx="512722" cy="177428"/>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0" name="Google Shape;1400;p23"/>
              <p:cNvSpPr/>
              <p:nvPr/>
            </p:nvSpPr>
            <p:spPr>
              <a:xfrm flipH="1">
                <a:off x="2397363" y="3612120"/>
                <a:ext cx="522331" cy="180860"/>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1" name="Google Shape;1401;p23"/>
              <p:cNvSpPr/>
              <p:nvPr/>
            </p:nvSpPr>
            <p:spPr>
              <a:xfrm flipH="1">
                <a:off x="2391186" y="3604227"/>
                <a:ext cx="531254" cy="183949"/>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2" name="Google Shape;1402;p23"/>
              <p:cNvSpPr/>
              <p:nvPr/>
            </p:nvSpPr>
            <p:spPr>
              <a:xfrm flipH="1">
                <a:off x="2384665" y="3596677"/>
                <a:ext cx="539834" cy="18669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3" name="Google Shape;1403;p23"/>
              <p:cNvSpPr/>
              <p:nvPr/>
            </p:nvSpPr>
            <p:spPr>
              <a:xfrm flipH="1">
                <a:off x="2379174" y="3588784"/>
                <a:ext cx="547041" cy="190126"/>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23"/>
              <p:cNvSpPr/>
              <p:nvPr/>
            </p:nvSpPr>
            <p:spPr>
              <a:xfrm flipH="1">
                <a:off x="2373340" y="3581233"/>
                <a:ext cx="554591" cy="192528"/>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23"/>
              <p:cNvSpPr/>
              <p:nvPr/>
            </p:nvSpPr>
            <p:spPr>
              <a:xfrm flipH="1">
                <a:off x="2368192" y="3574026"/>
                <a:ext cx="561112" cy="194587"/>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23"/>
              <p:cNvSpPr/>
              <p:nvPr/>
            </p:nvSpPr>
            <p:spPr>
              <a:xfrm flipH="1">
                <a:off x="2363044" y="3566476"/>
                <a:ext cx="567289" cy="19699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7" name="Google Shape;1407;p23"/>
              <p:cNvSpPr/>
              <p:nvPr/>
            </p:nvSpPr>
            <p:spPr>
              <a:xfrm flipH="1">
                <a:off x="2353092" y="3551033"/>
                <a:ext cx="578271" cy="20728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23"/>
              <p:cNvSpPr/>
              <p:nvPr/>
            </p:nvSpPr>
            <p:spPr>
              <a:xfrm flipH="1">
                <a:off x="2344512" y="3536619"/>
                <a:ext cx="587194" cy="210374"/>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23"/>
              <p:cNvSpPr/>
              <p:nvPr/>
            </p:nvSpPr>
            <p:spPr>
              <a:xfrm flipH="1">
                <a:off x="2336962" y="3522205"/>
                <a:ext cx="594744" cy="213119"/>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23"/>
              <p:cNvSpPr/>
              <p:nvPr/>
            </p:nvSpPr>
            <p:spPr>
              <a:xfrm flipH="1">
                <a:off x="2330098" y="3507791"/>
                <a:ext cx="601608" cy="21552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23"/>
              <p:cNvSpPr/>
              <p:nvPr/>
            </p:nvSpPr>
            <p:spPr>
              <a:xfrm flipH="1">
                <a:off x="2324264" y="3493720"/>
                <a:ext cx="606412" cy="217238"/>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23"/>
              <p:cNvSpPr/>
              <p:nvPr/>
            </p:nvSpPr>
            <p:spPr>
              <a:xfrm flipH="1">
                <a:off x="2319116" y="3479993"/>
                <a:ext cx="610187" cy="218267"/>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23"/>
              <p:cNvSpPr/>
              <p:nvPr/>
            </p:nvSpPr>
            <p:spPr>
              <a:xfrm flipH="1">
                <a:off x="2310880" y="3469011"/>
                <a:ext cx="612933" cy="203510"/>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23"/>
              <p:cNvSpPr/>
              <p:nvPr/>
            </p:nvSpPr>
            <p:spPr>
              <a:xfrm flipH="1">
                <a:off x="2307791" y="3525294"/>
                <a:ext cx="346619" cy="133843"/>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23"/>
              <p:cNvSpPr/>
              <p:nvPr/>
            </p:nvSpPr>
            <p:spPr>
              <a:xfrm flipH="1">
                <a:off x="2305732" y="3512253"/>
                <a:ext cx="344217" cy="133157"/>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23"/>
              <p:cNvSpPr/>
              <p:nvPr/>
            </p:nvSpPr>
            <p:spPr>
              <a:xfrm flipH="1">
                <a:off x="2304016" y="3485484"/>
                <a:ext cx="337353" cy="132127"/>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23"/>
              <p:cNvSpPr/>
              <p:nvPr/>
            </p:nvSpPr>
            <p:spPr>
              <a:xfrm flipH="1">
                <a:off x="2304016" y="3472100"/>
                <a:ext cx="333235" cy="13144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23"/>
              <p:cNvSpPr/>
              <p:nvPr/>
            </p:nvSpPr>
            <p:spPr>
              <a:xfrm flipH="1">
                <a:off x="2304359" y="3450822"/>
                <a:ext cx="345590" cy="137961"/>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23"/>
              <p:cNvSpPr/>
              <p:nvPr/>
            </p:nvSpPr>
            <p:spPr>
              <a:xfrm flipH="1">
                <a:off x="2305389" y="3422337"/>
                <a:ext cx="387459" cy="151346"/>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23"/>
              <p:cNvSpPr/>
              <p:nvPr/>
            </p:nvSpPr>
            <p:spPr>
              <a:xfrm flipH="1">
                <a:off x="2307791" y="3395912"/>
                <a:ext cx="420748" cy="162328"/>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23"/>
              <p:cNvSpPr/>
              <p:nvPr/>
            </p:nvSpPr>
            <p:spPr>
              <a:xfrm flipH="1">
                <a:off x="2311566" y="3372575"/>
                <a:ext cx="444085" cy="169535"/>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23"/>
              <p:cNvSpPr/>
              <p:nvPr/>
            </p:nvSpPr>
            <p:spPr>
              <a:xfrm flipH="1">
                <a:off x="2317400" y="3350954"/>
                <a:ext cx="459185" cy="17433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23"/>
              <p:cNvSpPr/>
              <p:nvPr/>
            </p:nvSpPr>
            <p:spPr>
              <a:xfrm flipH="1">
                <a:off x="2325637" y="3331393"/>
                <a:ext cx="466735" cy="176742"/>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23"/>
              <p:cNvSpPr/>
              <p:nvPr/>
            </p:nvSpPr>
            <p:spPr>
              <a:xfrm flipH="1">
                <a:off x="1830075" y="2668697"/>
                <a:ext cx="1474334" cy="1473990"/>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23"/>
              <p:cNvSpPr txBox="1"/>
              <p:nvPr/>
            </p:nvSpPr>
            <p:spPr>
              <a:xfrm>
                <a:off x="1782025" y="2650775"/>
                <a:ext cx="1546500" cy="1546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dk1"/>
                    </a:solidFill>
                    <a:latin typeface="Be Vietnam Pro SemiBold"/>
                    <a:ea typeface="Be Vietnam Pro SemiBold"/>
                    <a:cs typeface="Be Vietnam Pro SemiBold"/>
                    <a:sym typeface="Be Vietnam Pro SemiBold"/>
                  </a:rPr>
                  <a:t>$</a:t>
                </a:r>
                <a:endParaRPr sz="4000" strike="noStrike">
                  <a:solidFill>
                    <a:schemeClr val="dk1"/>
                  </a:solidFill>
                  <a:latin typeface="Be Vietnam Pro SemiBold"/>
                  <a:ea typeface="Be Vietnam Pro SemiBold"/>
                  <a:cs typeface="Be Vietnam Pro SemiBold"/>
                  <a:sym typeface="Be Vietnam Pro SemiBold"/>
                </a:endParaRPr>
              </a:p>
            </p:txBody>
          </p:sp>
          <p:grpSp>
            <p:nvGrpSpPr>
              <p:cNvPr id="1426" name="Google Shape;1426;p23"/>
              <p:cNvGrpSpPr/>
              <p:nvPr/>
            </p:nvGrpSpPr>
            <p:grpSpPr>
              <a:xfrm>
                <a:off x="3426940" y="3003815"/>
                <a:ext cx="1203903" cy="1519293"/>
                <a:chOff x="7426940" y="3153878"/>
                <a:chExt cx="1203903" cy="1519293"/>
              </a:xfrm>
            </p:grpSpPr>
            <p:sp>
              <p:nvSpPr>
                <p:cNvPr id="1427" name="Google Shape;1427;p23"/>
                <p:cNvSpPr/>
                <p:nvPr/>
              </p:nvSpPr>
              <p:spPr>
                <a:xfrm flipH="1">
                  <a:off x="8530632" y="4527659"/>
                  <a:ext cx="75844" cy="78933"/>
                </a:xfrm>
                <a:custGeom>
                  <a:avLst/>
                  <a:gdLst/>
                  <a:ahLst/>
                  <a:cxnLst/>
                  <a:rect l="l" t="t" r="r" b="b"/>
                  <a:pathLst>
                    <a:path w="221" h="230" extrusionOk="0">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23"/>
                <p:cNvSpPr/>
                <p:nvPr/>
              </p:nvSpPr>
              <p:spPr>
                <a:xfrm flipH="1">
                  <a:off x="8484645" y="4559576"/>
                  <a:ext cx="146198" cy="103643"/>
                </a:xfrm>
                <a:custGeom>
                  <a:avLst/>
                  <a:gdLst/>
                  <a:ahLst/>
                  <a:cxnLst/>
                  <a:rect l="l" t="t" r="r" b="b"/>
                  <a:pathLst>
                    <a:path w="426" h="302" extrusionOk="0">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9" name="Google Shape;1429;p23"/>
                <p:cNvSpPr/>
                <p:nvPr/>
              </p:nvSpPr>
              <p:spPr>
                <a:xfrm flipH="1">
                  <a:off x="7780080" y="4595267"/>
                  <a:ext cx="76874" cy="56283"/>
                </a:xfrm>
                <a:custGeom>
                  <a:avLst/>
                  <a:gdLst/>
                  <a:ahLst/>
                  <a:cxnLst/>
                  <a:rect l="l" t="t" r="r" b="b"/>
                  <a:pathLst>
                    <a:path w="224" h="164" extrusionOk="0">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23"/>
                <p:cNvSpPr/>
                <p:nvPr/>
              </p:nvSpPr>
              <p:spPr>
                <a:xfrm flipH="1">
                  <a:off x="7697715" y="4615172"/>
                  <a:ext cx="153405" cy="57999"/>
                </a:xfrm>
                <a:custGeom>
                  <a:avLst/>
                  <a:gdLst/>
                  <a:ahLst/>
                  <a:cxnLst/>
                  <a:rect l="l" t="t" r="r" b="b"/>
                  <a:pathLst>
                    <a:path w="447" h="169" extrusionOk="0">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1" name="Google Shape;1431;p23"/>
                <p:cNvSpPr/>
                <p:nvPr/>
              </p:nvSpPr>
              <p:spPr>
                <a:xfrm flipH="1">
                  <a:off x="7818174" y="3199865"/>
                  <a:ext cx="135216" cy="161298"/>
                </a:xfrm>
                <a:custGeom>
                  <a:avLst/>
                  <a:gdLst/>
                  <a:ahLst/>
                  <a:cxnLst/>
                  <a:rect l="l" t="t" r="r" b="b"/>
                  <a:pathLst>
                    <a:path w="394" h="470" extrusionOk="0">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23"/>
                <p:cNvSpPr/>
                <p:nvPr/>
              </p:nvSpPr>
              <p:spPr>
                <a:xfrm flipH="1">
                  <a:off x="7857984" y="3304194"/>
                  <a:ext cx="117713" cy="97465"/>
                </a:xfrm>
                <a:custGeom>
                  <a:avLst/>
                  <a:gdLst/>
                  <a:ahLst/>
                  <a:cxnLst/>
                  <a:rect l="l" t="t" r="r" b="b"/>
                  <a:pathLst>
                    <a:path w="343" h="284" extrusionOk="0">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23"/>
                <p:cNvSpPr/>
                <p:nvPr/>
              </p:nvSpPr>
              <p:spPr>
                <a:xfrm flipH="1">
                  <a:off x="8058063" y="3884182"/>
                  <a:ext cx="525420" cy="692896"/>
                </a:xfrm>
                <a:custGeom>
                  <a:avLst/>
                  <a:gdLst/>
                  <a:ahLst/>
                  <a:cxnLst/>
                  <a:rect l="l" t="t" r="r" b="b"/>
                  <a:pathLst>
                    <a:path w="1531" h="2019" extrusionOk="0">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4" name="Google Shape;1434;p23"/>
                <p:cNvSpPr/>
                <p:nvPr/>
              </p:nvSpPr>
              <p:spPr>
                <a:xfrm flipH="1">
                  <a:off x="7791406" y="3771959"/>
                  <a:ext cx="460214" cy="848360"/>
                </a:xfrm>
                <a:custGeom>
                  <a:avLst/>
                  <a:gdLst/>
                  <a:ahLst/>
                  <a:cxnLst/>
                  <a:rect l="l" t="t" r="r" b="b"/>
                  <a:pathLst>
                    <a:path w="1341" h="2472" extrusionOk="0">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23"/>
                <p:cNvSpPr/>
                <p:nvPr/>
              </p:nvSpPr>
              <p:spPr>
                <a:xfrm flipH="1">
                  <a:off x="8012419" y="3825840"/>
                  <a:ext cx="231995" cy="96436"/>
                </a:xfrm>
                <a:custGeom>
                  <a:avLst/>
                  <a:gdLst/>
                  <a:ahLst/>
                  <a:cxnLst/>
                  <a:rect l="l" t="t" r="r" b="b"/>
                  <a:pathLst>
                    <a:path w="676" h="281" extrusionOk="0">
                      <a:moveTo>
                        <a:pt x="0" y="0"/>
                      </a:moveTo>
                      <a:cubicBezTo>
                        <a:pt x="0" y="0"/>
                        <a:pt x="89" y="154"/>
                        <a:pt x="294" y="220"/>
                      </a:cubicBezTo>
                      <a:cubicBezTo>
                        <a:pt x="499" y="286"/>
                        <a:pt x="676" y="281"/>
                        <a:pt x="676" y="281"/>
                      </a:cubicBezTo>
                      <a:lnTo>
                        <a:pt x="665" y="19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6" name="Google Shape;1436;p23"/>
                <p:cNvSpPr/>
                <p:nvPr/>
              </p:nvSpPr>
              <p:spPr>
                <a:xfrm flipH="1">
                  <a:off x="7843227" y="3315176"/>
                  <a:ext cx="423837" cy="594058"/>
                </a:xfrm>
                <a:custGeom>
                  <a:avLst/>
                  <a:gdLst/>
                  <a:ahLst/>
                  <a:cxnLst/>
                  <a:rect l="l" t="t" r="r" b="b"/>
                  <a:pathLst>
                    <a:path w="1235" h="1731" extrusionOk="0">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23"/>
                <p:cNvSpPr/>
                <p:nvPr/>
              </p:nvSpPr>
              <p:spPr>
                <a:xfrm flipH="1">
                  <a:off x="7987709" y="3523148"/>
                  <a:ext cx="146198" cy="329460"/>
                </a:xfrm>
                <a:custGeom>
                  <a:avLst/>
                  <a:gdLst/>
                  <a:ahLst/>
                  <a:cxnLst/>
                  <a:rect l="l" t="t" r="r" b="b"/>
                  <a:pathLst>
                    <a:path w="426" h="960" extrusionOk="0">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23"/>
                <p:cNvSpPr/>
                <p:nvPr/>
              </p:nvSpPr>
              <p:spPr>
                <a:xfrm flipH="1">
                  <a:off x="7989082" y="3620957"/>
                  <a:ext cx="52851" cy="19218"/>
                </a:xfrm>
                <a:custGeom>
                  <a:avLst/>
                  <a:gdLst/>
                  <a:ahLst/>
                  <a:cxnLst/>
                  <a:rect l="l" t="t" r="r" b="b"/>
                  <a:pathLst>
                    <a:path w="154" h="56" extrusionOk="0">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23"/>
                <p:cNvSpPr/>
                <p:nvPr/>
              </p:nvSpPr>
              <p:spPr>
                <a:xfrm flipH="1">
                  <a:off x="7800328" y="3153878"/>
                  <a:ext cx="147227" cy="127323"/>
                </a:xfrm>
                <a:custGeom>
                  <a:avLst/>
                  <a:gdLst/>
                  <a:ahLst/>
                  <a:cxnLst/>
                  <a:rect l="l" t="t" r="r" b="b"/>
                  <a:pathLst>
                    <a:path w="429" h="371" extrusionOk="0">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23"/>
                <p:cNvSpPr/>
                <p:nvPr/>
              </p:nvSpPr>
              <p:spPr>
                <a:xfrm flipH="1">
                  <a:off x="7426940" y="3471327"/>
                  <a:ext cx="118743" cy="99868"/>
                </a:xfrm>
                <a:custGeom>
                  <a:avLst/>
                  <a:gdLst/>
                  <a:ahLst/>
                  <a:cxnLst/>
                  <a:rect l="l" t="t" r="r" b="b"/>
                  <a:pathLst>
                    <a:path w="346" h="291" extrusionOk="0">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23"/>
                <p:cNvSpPr/>
                <p:nvPr/>
              </p:nvSpPr>
              <p:spPr>
                <a:xfrm flipH="1">
                  <a:off x="7532299" y="3396168"/>
                  <a:ext cx="460214" cy="193215"/>
                </a:xfrm>
                <a:custGeom>
                  <a:avLst/>
                  <a:gdLst/>
                  <a:ahLst/>
                  <a:cxnLst/>
                  <a:rect l="l" t="t" r="r" b="b"/>
                  <a:pathLst>
                    <a:path w="1341" h="563" extrusionOk="0">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2" name="Google Shape;1442;p23"/>
                <p:cNvSpPr/>
                <p:nvPr/>
              </p:nvSpPr>
              <p:spPr>
                <a:xfrm flipH="1">
                  <a:off x="7431745" y="3421907"/>
                  <a:ext cx="111879" cy="110163"/>
                </a:xfrm>
                <a:custGeom>
                  <a:avLst/>
                  <a:gdLst/>
                  <a:ahLst/>
                  <a:cxnLst/>
                  <a:rect l="l" t="t" r="r" b="b"/>
                  <a:pathLst>
                    <a:path w="326" h="321" extrusionOk="0">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23"/>
                <p:cNvSpPr/>
                <p:nvPr/>
              </p:nvSpPr>
              <p:spPr>
                <a:xfrm flipH="1">
                  <a:off x="7500726" y="3392393"/>
                  <a:ext cx="491101" cy="184635"/>
                </a:xfrm>
                <a:custGeom>
                  <a:avLst/>
                  <a:gdLst/>
                  <a:ahLst/>
                  <a:cxnLst/>
                  <a:rect l="l" t="t" r="r" b="b"/>
                  <a:pathLst>
                    <a:path w="1431" h="538" extrusionOk="0">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23"/>
                <p:cNvSpPr/>
                <p:nvPr/>
              </p:nvSpPr>
              <p:spPr>
                <a:xfrm flipH="1">
                  <a:off x="7892646" y="3365281"/>
                  <a:ext cx="107074" cy="149630"/>
                </a:xfrm>
                <a:custGeom>
                  <a:avLst/>
                  <a:gdLst/>
                  <a:ahLst/>
                  <a:cxnLst/>
                  <a:rect l="l" t="t" r="r" b="b"/>
                  <a:pathLst>
                    <a:path w="312" h="436" extrusionOk="0">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45"/>
        <p:cNvGrpSpPr/>
        <p:nvPr/>
      </p:nvGrpSpPr>
      <p:grpSpPr>
        <a:xfrm>
          <a:off x="0" y="0"/>
          <a:ext cx="0" cy="0"/>
          <a:chOff x="0" y="0"/>
          <a:chExt cx="0" cy="0"/>
        </a:xfrm>
      </p:grpSpPr>
      <p:sp>
        <p:nvSpPr>
          <p:cNvPr id="1446" name="Google Shape;1446;p24"/>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447" name="Google Shape;1447;p24"/>
          <p:cNvGrpSpPr/>
          <p:nvPr/>
        </p:nvGrpSpPr>
        <p:grpSpPr>
          <a:xfrm flipH="1">
            <a:off x="8559067" y="232075"/>
            <a:ext cx="584933" cy="4678945"/>
            <a:chOff x="2338692" y="232081"/>
            <a:chExt cx="584816" cy="4678945"/>
          </a:xfrm>
        </p:grpSpPr>
        <p:grpSp>
          <p:nvGrpSpPr>
            <p:cNvPr id="1448" name="Google Shape;1448;p24"/>
            <p:cNvGrpSpPr/>
            <p:nvPr/>
          </p:nvGrpSpPr>
          <p:grpSpPr>
            <a:xfrm rot="-5400000">
              <a:off x="1461367" y="1109406"/>
              <a:ext cx="2339467" cy="584816"/>
              <a:chOff x="217750" y="0"/>
              <a:chExt cx="2339467" cy="5143500"/>
            </a:xfrm>
          </p:grpSpPr>
          <p:cxnSp>
            <p:nvCxnSpPr>
              <p:cNvPr id="1449" name="Google Shape;1449;p2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0" name="Google Shape;1450;p2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1" name="Google Shape;1451;p2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2" name="Google Shape;1452;p2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3" name="Google Shape;1453;p2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4" name="Google Shape;1454;p2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5" name="Google Shape;1455;p2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6" name="Google Shape;1456;p2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7" name="Google Shape;1457;p2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458" name="Google Shape;1458;p24"/>
            <p:cNvGrpSpPr/>
            <p:nvPr/>
          </p:nvGrpSpPr>
          <p:grpSpPr>
            <a:xfrm rot="-5400000">
              <a:off x="1607583" y="3595101"/>
              <a:ext cx="2047033" cy="584816"/>
              <a:chOff x="217750" y="0"/>
              <a:chExt cx="2047033" cy="5143500"/>
            </a:xfrm>
          </p:grpSpPr>
          <p:cxnSp>
            <p:nvCxnSpPr>
              <p:cNvPr id="1459" name="Google Shape;1459;p2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0" name="Google Shape;1460;p2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1" name="Google Shape;1461;p2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2" name="Google Shape;1462;p2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3" name="Google Shape;1463;p2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4" name="Google Shape;1464;p2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5" name="Google Shape;1465;p2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6" name="Google Shape;1466;p2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467" name="Google Shape;1467;p24"/>
          <p:cNvGrpSpPr/>
          <p:nvPr/>
        </p:nvGrpSpPr>
        <p:grpSpPr>
          <a:xfrm flipH="1">
            <a:off x="8558958" y="-200"/>
            <a:ext cx="292433" cy="5143500"/>
            <a:chOff x="2557217" y="0"/>
            <a:chExt cx="292433" cy="5143500"/>
          </a:xfrm>
        </p:grpSpPr>
        <p:cxnSp>
          <p:nvCxnSpPr>
            <p:cNvPr id="1468" name="Google Shape;1468;p2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9" name="Google Shape;1469;p24"/>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470" name="Google Shape;1470;p24"/>
          <p:cNvGrpSpPr/>
          <p:nvPr/>
        </p:nvGrpSpPr>
        <p:grpSpPr>
          <a:xfrm>
            <a:off x="94879" y="169267"/>
            <a:ext cx="8677603" cy="4846533"/>
            <a:chOff x="94879" y="169267"/>
            <a:chExt cx="8677603" cy="4846533"/>
          </a:xfrm>
        </p:grpSpPr>
        <p:grpSp>
          <p:nvGrpSpPr>
            <p:cNvPr id="1471" name="Google Shape;1471;p24"/>
            <p:cNvGrpSpPr/>
            <p:nvPr/>
          </p:nvGrpSpPr>
          <p:grpSpPr>
            <a:xfrm>
              <a:off x="94879" y="4430848"/>
              <a:ext cx="585048" cy="584953"/>
              <a:chOff x="8269423" y="174900"/>
              <a:chExt cx="619426" cy="619325"/>
            </a:xfrm>
          </p:grpSpPr>
          <p:sp>
            <p:nvSpPr>
              <p:cNvPr id="1472" name="Google Shape;1472;p24"/>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24"/>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24"/>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5" name="Google Shape;1475;p24"/>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6" name="Google Shape;1476;p24"/>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24"/>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24"/>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24"/>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0" name="Google Shape;1480;p24"/>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1" name="Google Shape;1481;p24"/>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2" name="Google Shape;1482;p24"/>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24"/>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24"/>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24"/>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24"/>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24"/>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24"/>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24"/>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24"/>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24"/>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24"/>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24"/>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24"/>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24"/>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24"/>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24"/>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24"/>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24"/>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24"/>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24"/>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24"/>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24"/>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4" name="Google Shape;1504;p24"/>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5" name="Google Shape;1505;p24"/>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24"/>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7" name="Google Shape;1507;p24"/>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8" name="Google Shape;1508;p24"/>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9" name="Google Shape;1509;p24"/>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0" name="Google Shape;1510;p24"/>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1" name="Google Shape;1511;p24"/>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2" name="Google Shape;1512;p24"/>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3" name="Google Shape;1513;p24"/>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4" name="Google Shape;1514;p24"/>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5" name="Google Shape;1515;p24"/>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6" name="Google Shape;1516;p24"/>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1517" name="Google Shape;1517;p24"/>
            <p:cNvGrpSpPr/>
            <p:nvPr/>
          </p:nvGrpSpPr>
          <p:grpSpPr>
            <a:xfrm>
              <a:off x="8339751" y="169267"/>
              <a:ext cx="432731" cy="432661"/>
              <a:chOff x="8269423" y="174900"/>
              <a:chExt cx="619426" cy="619325"/>
            </a:xfrm>
          </p:grpSpPr>
          <p:sp>
            <p:nvSpPr>
              <p:cNvPr id="1518" name="Google Shape;1518;p24"/>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9" name="Google Shape;1519;p24"/>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0" name="Google Shape;1520;p24"/>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1" name="Google Shape;1521;p24"/>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2" name="Google Shape;1522;p24"/>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3" name="Google Shape;1523;p24"/>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4" name="Google Shape;1524;p24"/>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5" name="Google Shape;1525;p24"/>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6" name="Google Shape;1526;p24"/>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7" name="Google Shape;1527;p24"/>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8" name="Google Shape;1528;p24"/>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9" name="Google Shape;1529;p24"/>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0" name="Google Shape;1530;p24"/>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1" name="Google Shape;1531;p24"/>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2" name="Google Shape;1532;p24"/>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3" name="Google Shape;1533;p24"/>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4" name="Google Shape;1534;p24"/>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5" name="Google Shape;1535;p24"/>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6" name="Google Shape;1536;p24"/>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7" name="Google Shape;1537;p24"/>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8" name="Google Shape;1538;p24"/>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9" name="Google Shape;1539;p24"/>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0" name="Google Shape;1540;p24"/>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24"/>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24"/>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24"/>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24"/>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24"/>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6" name="Google Shape;1546;p24"/>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7" name="Google Shape;1547;p24"/>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8" name="Google Shape;1548;p24"/>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9" name="Google Shape;1549;p24"/>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24"/>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24"/>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24"/>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24"/>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24"/>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24"/>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24"/>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24"/>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24"/>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9" name="Google Shape;1559;p24"/>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24"/>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24"/>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24"/>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942075" y="1283075"/>
            <a:ext cx="1076700" cy="8808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b="0">
                <a:solidFill>
                  <a:schemeClr val="accent2"/>
                </a:solidFill>
                <a:latin typeface="Be Vietnam Pro SemiBold"/>
                <a:ea typeface="Be Vietnam Pro SemiBold"/>
                <a:cs typeface="Be Vietnam Pro SemiBold"/>
                <a:sym typeface="Be Vietnam Pro Semi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44" name="Google Shape;44;p3"/>
          <p:cNvGrpSpPr/>
          <p:nvPr/>
        </p:nvGrpSpPr>
        <p:grpSpPr>
          <a:xfrm flipH="1">
            <a:off x="7387571" y="-200"/>
            <a:ext cx="1754811" cy="5150701"/>
            <a:chOff x="-4" y="-200"/>
            <a:chExt cx="1754811" cy="5150701"/>
          </a:xfrm>
        </p:grpSpPr>
        <p:grpSp>
          <p:nvGrpSpPr>
            <p:cNvPr id="45" name="Google Shape;45;p3"/>
            <p:cNvGrpSpPr/>
            <p:nvPr/>
          </p:nvGrpSpPr>
          <p:grpSpPr>
            <a:xfrm>
              <a:off x="292641" y="-200"/>
              <a:ext cx="1462167" cy="5150701"/>
              <a:chOff x="1387483" y="0"/>
              <a:chExt cx="1462167" cy="5143500"/>
            </a:xfrm>
          </p:grpSpPr>
          <p:cxnSp>
            <p:nvCxnSpPr>
              <p:cNvPr id="46" name="Google Shape;46;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7" name="Google Shape;47;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8" name="Google Shape;48;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9" name="Google Shape;49;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0" name="Google Shape;50;p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1" name="Google Shape;51;p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52" name="Google Shape;52;p3"/>
            <p:cNvGrpSpPr/>
            <p:nvPr/>
          </p:nvGrpSpPr>
          <p:grpSpPr>
            <a:xfrm>
              <a:off x="-4" y="232081"/>
              <a:ext cx="1754448" cy="4678945"/>
              <a:chOff x="-4" y="232081"/>
              <a:chExt cx="1754448" cy="4678945"/>
            </a:xfrm>
          </p:grpSpPr>
          <p:grpSp>
            <p:nvGrpSpPr>
              <p:cNvPr id="53" name="Google Shape;53;p3"/>
              <p:cNvGrpSpPr/>
              <p:nvPr/>
            </p:nvGrpSpPr>
            <p:grpSpPr>
              <a:xfrm rot="-5400000">
                <a:off x="-146297" y="670807"/>
                <a:ext cx="2047033" cy="1754448"/>
                <a:chOff x="217750" y="0"/>
                <a:chExt cx="2047033" cy="5143500"/>
              </a:xfrm>
            </p:grpSpPr>
            <p:cxnSp>
              <p:nvCxnSpPr>
                <p:cNvPr id="54" name="Google Shape;54;p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5" name="Google Shape;55;p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6" name="Google Shape;56;p3"/>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7" name="Google Shape;57;p3"/>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8" name="Google Shape;58;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9" name="Google Shape;59;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0" name="Google Shape;60;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1" name="Google Shape;61;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2" name="Google Shape;62;p3"/>
              <p:cNvGrpSpPr/>
              <p:nvPr/>
            </p:nvGrpSpPr>
            <p:grpSpPr>
              <a:xfrm rot="-5400000">
                <a:off x="-146297" y="3010285"/>
                <a:ext cx="2047033" cy="1754448"/>
                <a:chOff x="217750" y="0"/>
                <a:chExt cx="2047033" cy="5143500"/>
              </a:xfrm>
            </p:grpSpPr>
            <p:cxnSp>
              <p:nvCxnSpPr>
                <p:cNvPr id="63" name="Google Shape;63;p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4" name="Google Shape;64;p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5" name="Google Shape;65;p3"/>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6" name="Google Shape;66;p3"/>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7" name="Google Shape;67;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 name="Google Shape;68;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 name="Google Shape;69;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 name="Google Shape;70;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1" name="Google Shape;71;p3"/>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9"/>
        <p:cNvGrpSpPr/>
        <p:nvPr/>
      </p:nvGrpSpPr>
      <p:grpSpPr>
        <a:xfrm>
          <a:off x="0" y="0"/>
          <a:ext cx="0" cy="0"/>
          <a:chOff x="0" y="0"/>
          <a:chExt cx="0" cy="0"/>
        </a:xfrm>
      </p:grpSpPr>
      <p:sp>
        <p:nvSpPr>
          <p:cNvPr id="240" name="Google Shape;240;p5"/>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241" name="Google Shape;241;p5"/>
          <p:cNvGrpSpPr/>
          <p:nvPr/>
        </p:nvGrpSpPr>
        <p:grpSpPr>
          <a:xfrm>
            <a:off x="25" y="4618550"/>
            <a:ext cx="9144629" cy="532352"/>
            <a:chOff x="25" y="4618550"/>
            <a:chExt cx="9144629" cy="532352"/>
          </a:xfrm>
        </p:grpSpPr>
        <p:grpSp>
          <p:nvGrpSpPr>
            <p:cNvPr id="242" name="Google Shape;242;p5"/>
            <p:cNvGrpSpPr/>
            <p:nvPr/>
          </p:nvGrpSpPr>
          <p:grpSpPr>
            <a:xfrm rot="-5400000">
              <a:off x="4426108" y="192467"/>
              <a:ext cx="292463" cy="9144629"/>
              <a:chOff x="217750" y="0"/>
              <a:chExt cx="292433" cy="5143500"/>
            </a:xfrm>
          </p:grpSpPr>
          <p:cxnSp>
            <p:nvCxnSpPr>
              <p:cNvPr id="243" name="Google Shape;243;p5"/>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4" name="Google Shape;244;p5"/>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45" name="Google Shape;245;p5"/>
            <p:cNvGrpSpPr/>
            <p:nvPr/>
          </p:nvGrpSpPr>
          <p:grpSpPr>
            <a:xfrm>
              <a:off x="292691" y="4618550"/>
              <a:ext cx="2924317" cy="532352"/>
              <a:chOff x="292691" y="4618550"/>
              <a:chExt cx="2924317" cy="532352"/>
            </a:xfrm>
          </p:grpSpPr>
          <p:grpSp>
            <p:nvGrpSpPr>
              <p:cNvPr id="246" name="Google Shape;246;p5"/>
              <p:cNvGrpSpPr/>
              <p:nvPr/>
            </p:nvGrpSpPr>
            <p:grpSpPr>
              <a:xfrm>
                <a:off x="292691" y="4618550"/>
                <a:ext cx="1169733" cy="532352"/>
                <a:chOff x="1387483" y="0"/>
                <a:chExt cx="1169733" cy="5143500"/>
              </a:xfrm>
            </p:grpSpPr>
            <p:cxnSp>
              <p:nvCxnSpPr>
                <p:cNvPr id="247" name="Google Shape;247;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8" name="Google Shape;248;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9" name="Google Shape;249;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0" name="Google Shape;250;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1" name="Google Shape;251;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52" name="Google Shape;252;p5"/>
              <p:cNvGrpSpPr/>
              <p:nvPr/>
            </p:nvGrpSpPr>
            <p:grpSpPr>
              <a:xfrm>
                <a:off x="1754841" y="4618550"/>
                <a:ext cx="1462167" cy="532352"/>
                <a:chOff x="1387483" y="0"/>
                <a:chExt cx="1462167" cy="5143500"/>
              </a:xfrm>
            </p:grpSpPr>
            <p:cxnSp>
              <p:nvCxnSpPr>
                <p:cNvPr id="253" name="Google Shape;253;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4" name="Google Shape;254;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5" name="Google Shape;255;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6" name="Google Shape;256;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7" name="Google Shape;257;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8" name="Google Shape;258;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59" name="Google Shape;259;p5"/>
            <p:cNvGrpSpPr/>
            <p:nvPr/>
          </p:nvGrpSpPr>
          <p:grpSpPr>
            <a:xfrm>
              <a:off x="3509424" y="4618550"/>
              <a:ext cx="2631883" cy="532352"/>
              <a:chOff x="585124" y="4618550"/>
              <a:chExt cx="2631883" cy="532352"/>
            </a:xfrm>
          </p:grpSpPr>
          <p:grpSp>
            <p:nvGrpSpPr>
              <p:cNvPr id="260" name="Google Shape;260;p5"/>
              <p:cNvGrpSpPr/>
              <p:nvPr/>
            </p:nvGrpSpPr>
            <p:grpSpPr>
              <a:xfrm>
                <a:off x="585124" y="4618550"/>
                <a:ext cx="877300" cy="532352"/>
                <a:chOff x="1679917" y="0"/>
                <a:chExt cx="877300" cy="5143500"/>
              </a:xfrm>
            </p:grpSpPr>
            <p:cxnSp>
              <p:nvCxnSpPr>
                <p:cNvPr id="261" name="Google Shape;261;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2" name="Google Shape;262;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3" name="Google Shape;263;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4" name="Google Shape;264;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65" name="Google Shape;265;p5"/>
              <p:cNvGrpSpPr/>
              <p:nvPr/>
            </p:nvGrpSpPr>
            <p:grpSpPr>
              <a:xfrm>
                <a:off x="1754841" y="4618550"/>
                <a:ext cx="1462167" cy="532352"/>
                <a:chOff x="1387483" y="0"/>
                <a:chExt cx="1462167" cy="5143500"/>
              </a:xfrm>
            </p:grpSpPr>
            <p:cxnSp>
              <p:nvCxnSpPr>
                <p:cNvPr id="266" name="Google Shape;266;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7" name="Google Shape;267;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8" name="Google Shape;268;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9" name="Google Shape;269;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0" name="Google Shape;270;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1" name="Google Shape;271;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72" name="Google Shape;272;p5"/>
            <p:cNvGrpSpPr/>
            <p:nvPr/>
          </p:nvGrpSpPr>
          <p:grpSpPr>
            <a:xfrm>
              <a:off x="6433732" y="4618550"/>
              <a:ext cx="2339450" cy="532352"/>
              <a:chOff x="877557" y="4618550"/>
              <a:chExt cx="2339450" cy="532352"/>
            </a:xfrm>
          </p:grpSpPr>
          <p:grpSp>
            <p:nvGrpSpPr>
              <p:cNvPr id="273" name="Google Shape;273;p5"/>
              <p:cNvGrpSpPr/>
              <p:nvPr/>
            </p:nvGrpSpPr>
            <p:grpSpPr>
              <a:xfrm>
                <a:off x="877557" y="4618550"/>
                <a:ext cx="584867" cy="532352"/>
                <a:chOff x="1972350" y="0"/>
                <a:chExt cx="584867" cy="5143500"/>
              </a:xfrm>
            </p:grpSpPr>
            <p:cxnSp>
              <p:nvCxnSpPr>
                <p:cNvPr id="274" name="Google Shape;274;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5" name="Google Shape;275;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6" name="Google Shape;276;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77" name="Google Shape;277;p5"/>
              <p:cNvGrpSpPr/>
              <p:nvPr/>
            </p:nvGrpSpPr>
            <p:grpSpPr>
              <a:xfrm>
                <a:off x="1754841" y="4618550"/>
                <a:ext cx="1462167" cy="532352"/>
                <a:chOff x="1387483" y="0"/>
                <a:chExt cx="1462167" cy="5143500"/>
              </a:xfrm>
            </p:grpSpPr>
            <p:cxnSp>
              <p:nvCxnSpPr>
                <p:cNvPr id="278" name="Google Shape;278;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9" name="Google Shape;279;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0" name="Google Shape;280;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1" name="Google Shape;281;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2" name="Google Shape;282;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3" name="Google Shape;283;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84" name="Google Shape;284;p5"/>
            <p:cNvGrpSpPr/>
            <p:nvPr/>
          </p:nvGrpSpPr>
          <p:grpSpPr>
            <a:xfrm>
              <a:off x="8773182" y="4618550"/>
              <a:ext cx="292433" cy="532352"/>
              <a:chOff x="1972350" y="0"/>
              <a:chExt cx="292433" cy="5143500"/>
            </a:xfrm>
          </p:grpSpPr>
          <p:cxnSp>
            <p:nvCxnSpPr>
              <p:cNvPr id="285" name="Google Shape;285;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6" name="Google Shape;286;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87" name="Google Shape;287;p5"/>
          <p:cNvGrpSpPr/>
          <p:nvPr/>
        </p:nvGrpSpPr>
        <p:grpSpPr>
          <a:xfrm>
            <a:off x="117174" y="108049"/>
            <a:ext cx="9027476" cy="4604776"/>
            <a:chOff x="117174" y="108049"/>
            <a:chExt cx="9027476" cy="4604776"/>
          </a:xfrm>
        </p:grpSpPr>
        <p:sp>
          <p:nvSpPr>
            <p:cNvPr id="288" name="Google Shape;288;p5"/>
            <p:cNvSpPr/>
            <p:nvPr/>
          </p:nvSpPr>
          <p:spPr>
            <a:xfrm>
              <a:off x="117174" y="1080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89" name="Google Shape;289;p5"/>
            <p:cNvGrpSpPr/>
            <p:nvPr/>
          </p:nvGrpSpPr>
          <p:grpSpPr>
            <a:xfrm>
              <a:off x="8263946" y="3679967"/>
              <a:ext cx="880704" cy="1032858"/>
              <a:chOff x="8263946" y="3679967"/>
              <a:chExt cx="880704" cy="1032858"/>
            </a:xfrm>
          </p:grpSpPr>
          <p:grpSp>
            <p:nvGrpSpPr>
              <p:cNvPr id="290" name="Google Shape;290;p5"/>
              <p:cNvGrpSpPr/>
              <p:nvPr/>
            </p:nvGrpSpPr>
            <p:grpSpPr>
              <a:xfrm>
                <a:off x="8506963" y="3679967"/>
                <a:ext cx="488789" cy="488648"/>
                <a:chOff x="8269423" y="174900"/>
                <a:chExt cx="619426" cy="619325"/>
              </a:xfrm>
            </p:grpSpPr>
            <p:sp>
              <p:nvSpPr>
                <p:cNvPr id="291" name="Google Shape;291;p5"/>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5"/>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5"/>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5"/>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5"/>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5"/>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5"/>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5"/>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5"/>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5"/>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5"/>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5"/>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5"/>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5"/>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5"/>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5"/>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5"/>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5"/>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5"/>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5"/>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5"/>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5"/>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5"/>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5"/>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5"/>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5"/>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5"/>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5"/>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5"/>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5"/>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5"/>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5"/>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5"/>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5"/>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5"/>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5"/>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5"/>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5"/>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5"/>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5"/>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5"/>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5"/>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5"/>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5"/>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5"/>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sp>
            <p:nvSpPr>
              <p:cNvPr id="336" name="Google Shape;336;p5"/>
              <p:cNvSpPr/>
              <p:nvPr/>
            </p:nvSpPr>
            <p:spPr>
              <a:xfrm flipH="1">
                <a:off x="8263946" y="4634900"/>
                <a:ext cx="88070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37" name="Google Shape;337;p5"/>
              <p:cNvGrpSpPr/>
              <p:nvPr/>
            </p:nvGrpSpPr>
            <p:grpSpPr>
              <a:xfrm>
                <a:off x="8308121" y="4168622"/>
                <a:ext cx="763035" cy="488681"/>
                <a:chOff x="7504675" y="948450"/>
                <a:chExt cx="1903305" cy="1218960"/>
              </a:xfrm>
            </p:grpSpPr>
            <p:sp>
              <p:nvSpPr>
                <p:cNvPr id="338" name="Google Shape;338;p5"/>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39" name="Google Shape;339;p5"/>
                <p:cNvGrpSpPr/>
                <p:nvPr/>
              </p:nvGrpSpPr>
              <p:grpSpPr>
                <a:xfrm>
                  <a:off x="7849188" y="1194690"/>
                  <a:ext cx="1222560" cy="248760"/>
                  <a:chOff x="7849188" y="1194690"/>
                  <a:chExt cx="1222560" cy="248760"/>
                </a:xfrm>
              </p:grpSpPr>
              <p:sp>
                <p:nvSpPr>
                  <p:cNvPr id="340" name="Google Shape;340;p5"/>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5"/>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5"/>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5"/>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5"/>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5"/>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5"/>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7" name="Google Shape;347;p5"/>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8" name="Google Shape;348;p5"/>
                <p:cNvGrpSpPr/>
                <p:nvPr/>
              </p:nvGrpSpPr>
              <p:grpSpPr>
                <a:xfrm>
                  <a:off x="8069500" y="948450"/>
                  <a:ext cx="1222920" cy="248760"/>
                  <a:chOff x="8069500" y="948450"/>
                  <a:chExt cx="1222920" cy="248760"/>
                </a:xfrm>
              </p:grpSpPr>
              <p:sp>
                <p:nvSpPr>
                  <p:cNvPr id="349" name="Google Shape;349;p5"/>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5"/>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5"/>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5"/>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5"/>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5"/>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5"/>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56" name="Google Shape;356;p5"/>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5"/>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5"/>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59" name="Google Shape;359;p5"/>
                <p:cNvGrpSpPr/>
                <p:nvPr/>
              </p:nvGrpSpPr>
              <p:grpSpPr>
                <a:xfrm>
                  <a:off x="7613755" y="1442010"/>
                  <a:ext cx="1496512" cy="725400"/>
                  <a:chOff x="7613755" y="1442010"/>
                  <a:chExt cx="1496512" cy="725400"/>
                </a:xfrm>
              </p:grpSpPr>
              <p:sp>
                <p:nvSpPr>
                  <p:cNvPr id="360" name="Google Shape;360;p5"/>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5"/>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5"/>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5"/>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5"/>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5"/>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5"/>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5"/>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5"/>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5"/>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5"/>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5"/>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5"/>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5"/>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5"/>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5"/>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5"/>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5"/>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5"/>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5"/>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5"/>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1" name="Google Shape;381;p5"/>
                <p:cNvGrpSpPr/>
                <p:nvPr/>
              </p:nvGrpSpPr>
              <p:grpSpPr>
                <a:xfrm>
                  <a:off x="7541395" y="1194690"/>
                  <a:ext cx="1683352" cy="772200"/>
                  <a:chOff x="7541395" y="1194690"/>
                  <a:chExt cx="1683352" cy="772200"/>
                </a:xfrm>
              </p:grpSpPr>
              <p:sp>
                <p:nvSpPr>
                  <p:cNvPr id="382" name="Google Shape;382;p5"/>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5"/>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5"/>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5"/>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sp>
        <p:nvSpPr>
          <p:cNvPr id="386" name="Google Shape;386;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5"/>
          <p:cNvSpPr txBox="1">
            <a:spLocks noGrp="1"/>
          </p:cNvSpPr>
          <p:nvPr>
            <p:ph type="subTitle" idx="1"/>
          </p:nvPr>
        </p:nvSpPr>
        <p:spPr>
          <a:xfrm>
            <a:off x="4791252" y="2696125"/>
            <a:ext cx="2868300" cy="15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8" name="Google Shape;388;p5"/>
          <p:cNvSpPr txBox="1">
            <a:spLocks noGrp="1"/>
          </p:cNvSpPr>
          <p:nvPr>
            <p:ph type="subTitle" idx="2"/>
          </p:nvPr>
        </p:nvSpPr>
        <p:spPr>
          <a:xfrm>
            <a:off x="1119350" y="2696125"/>
            <a:ext cx="2868300" cy="15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9" name="Google Shape;389;p5"/>
          <p:cNvSpPr txBox="1">
            <a:spLocks noGrp="1"/>
          </p:cNvSpPr>
          <p:nvPr>
            <p:ph type="subTitle" idx="3"/>
          </p:nvPr>
        </p:nvSpPr>
        <p:spPr>
          <a:xfrm>
            <a:off x="1119350" y="2311350"/>
            <a:ext cx="2868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390" name="Google Shape;390;p5"/>
          <p:cNvSpPr txBox="1">
            <a:spLocks noGrp="1"/>
          </p:cNvSpPr>
          <p:nvPr>
            <p:ph type="subTitle" idx="4"/>
          </p:nvPr>
        </p:nvSpPr>
        <p:spPr>
          <a:xfrm>
            <a:off x="4791252" y="2311350"/>
            <a:ext cx="2868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1"/>
        <p:cNvGrpSpPr/>
        <p:nvPr/>
      </p:nvGrpSpPr>
      <p:grpSpPr>
        <a:xfrm>
          <a:off x="0" y="0"/>
          <a:ext cx="0" cy="0"/>
          <a:chOff x="0" y="0"/>
          <a:chExt cx="0" cy="0"/>
        </a:xfrm>
      </p:grpSpPr>
      <p:sp>
        <p:nvSpPr>
          <p:cNvPr id="392" name="Google Shape;39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3" name="Google Shape;393;p6"/>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394" name="Google Shape;394;p6"/>
          <p:cNvGrpSpPr/>
          <p:nvPr/>
        </p:nvGrpSpPr>
        <p:grpSpPr>
          <a:xfrm>
            <a:off x="25" y="4618550"/>
            <a:ext cx="9144629" cy="532352"/>
            <a:chOff x="25" y="4618550"/>
            <a:chExt cx="9144629" cy="532352"/>
          </a:xfrm>
        </p:grpSpPr>
        <p:grpSp>
          <p:nvGrpSpPr>
            <p:cNvPr id="395" name="Google Shape;395;p6"/>
            <p:cNvGrpSpPr/>
            <p:nvPr/>
          </p:nvGrpSpPr>
          <p:grpSpPr>
            <a:xfrm rot="-5400000">
              <a:off x="4426108" y="192467"/>
              <a:ext cx="292463" cy="9144629"/>
              <a:chOff x="217750" y="0"/>
              <a:chExt cx="292433" cy="5143500"/>
            </a:xfrm>
          </p:grpSpPr>
          <p:cxnSp>
            <p:nvCxnSpPr>
              <p:cNvPr id="396" name="Google Shape;396;p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97" name="Google Shape;397;p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398" name="Google Shape;398;p6"/>
            <p:cNvGrpSpPr/>
            <p:nvPr/>
          </p:nvGrpSpPr>
          <p:grpSpPr>
            <a:xfrm>
              <a:off x="292691" y="4618550"/>
              <a:ext cx="2924317" cy="532352"/>
              <a:chOff x="292691" y="4618550"/>
              <a:chExt cx="2924317" cy="532352"/>
            </a:xfrm>
          </p:grpSpPr>
          <p:grpSp>
            <p:nvGrpSpPr>
              <p:cNvPr id="399" name="Google Shape;399;p6"/>
              <p:cNvGrpSpPr/>
              <p:nvPr/>
            </p:nvGrpSpPr>
            <p:grpSpPr>
              <a:xfrm>
                <a:off x="292691" y="4618550"/>
                <a:ext cx="1169733" cy="532352"/>
                <a:chOff x="1387483" y="0"/>
                <a:chExt cx="1169733" cy="5143500"/>
              </a:xfrm>
            </p:grpSpPr>
            <p:cxnSp>
              <p:nvCxnSpPr>
                <p:cNvPr id="400" name="Google Shape;400;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1" name="Google Shape;401;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2" name="Google Shape;402;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3" name="Google Shape;403;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4" name="Google Shape;404;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05" name="Google Shape;405;p6"/>
              <p:cNvGrpSpPr/>
              <p:nvPr/>
            </p:nvGrpSpPr>
            <p:grpSpPr>
              <a:xfrm>
                <a:off x="1754841" y="4618550"/>
                <a:ext cx="1462167" cy="532352"/>
                <a:chOff x="1387483" y="0"/>
                <a:chExt cx="1462167" cy="5143500"/>
              </a:xfrm>
            </p:grpSpPr>
            <p:cxnSp>
              <p:nvCxnSpPr>
                <p:cNvPr id="406" name="Google Shape;406;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7" name="Google Shape;407;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8" name="Google Shape;408;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9" name="Google Shape;409;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0" name="Google Shape;410;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1" name="Google Shape;411;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12" name="Google Shape;412;p6"/>
            <p:cNvGrpSpPr/>
            <p:nvPr/>
          </p:nvGrpSpPr>
          <p:grpSpPr>
            <a:xfrm>
              <a:off x="3509424" y="4618550"/>
              <a:ext cx="2631883" cy="532352"/>
              <a:chOff x="585124" y="4618550"/>
              <a:chExt cx="2631883" cy="532352"/>
            </a:xfrm>
          </p:grpSpPr>
          <p:grpSp>
            <p:nvGrpSpPr>
              <p:cNvPr id="413" name="Google Shape;413;p6"/>
              <p:cNvGrpSpPr/>
              <p:nvPr/>
            </p:nvGrpSpPr>
            <p:grpSpPr>
              <a:xfrm>
                <a:off x="585124" y="4618550"/>
                <a:ext cx="877300" cy="532352"/>
                <a:chOff x="1679917" y="0"/>
                <a:chExt cx="877300" cy="5143500"/>
              </a:xfrm>
            </p:grpSpPr>
            <p:cxnSp>
              <p:nvCxnSpPr>
                <p:cNvPr id="414" name="Google Shape;414;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5" name="Google Shape;415;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6" name="Google Shape;416;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7" name="Google Shape;417;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18" name="Google Shape;418;p6"/>
              <p:cNvGrpSpPr/>
              <p:nvPr/>
            </p:nvGrpSpPr>
            <p:grpSpPr>
              <a:xfrm>
                <a:off x="1754841" y="4618550"/>
                <a:ext cx="1462167" cy="532352"/>
                <a:chOff x="1387483" y="0"/>
                <a:chExt cx="1462167" cy="5143500"/>
              </a:xfrm>
            </p:grpSpPr>
            <p:cxnSp>
              <p:nvCxnSpPr>
                <p:cNvPr id="419" name="Google Shape;419;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0" name="Google Shape;420;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1" name="Google Shape;421;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2" name="Google Shape;422;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3" name="Google Shape;423;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4" name="Google Shape;424;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25" name="Google Shape;425;p6"/>
            <p:cNvGrpSpPr/>
            <p:nvPr/>
          </p:nvGrpSpPr>
          <p:grpSpPr>
            <a:xfrm>
              <a:off x="6433732" y="4618550"/>
              <a:ext cx="2339450" cy="532352"/>
              <a:chOff x="877557" y="4618550"/>
              <a:chExt cx="2339450" cy="532352"/>
            </a:xfrm>
          </p:grpSpPr>
          <p:grpSp>
            <p:nvGrpSpPr>
              <p:cNvPr id="426" name="Google Shape;426;p6"/>
              <p:cNvGrpSpPr/>
              <p:nvPr/>
            </p:nvGrpSpPr>
            <p:grpSpPr>
              <a:xfrm>
                <a:off x="877557" y="4618550"/>
                <a:ext cx="584867" cy="532352"/>
                <a:chOff x="1972350" y="0"/>
                <a:chExt cx="584867" cy="5143500"/>
              </a:xfrm>
            </p:grpSpPr>
            <p:cxnSp>
              <p:nvCxnSpPr>
                <p:cNvPr id="427" name="Google Shape;427;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8" name="Google Shape;428;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9" name="Google Shape;429;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30" name="Google Shape;430;p6"/>
              <p:cNvGrpSpPr/>
              <p:nvPr/>
            </p:nvGrpSpPr>
            <p:grpSpPr>
              <a:xfrm>
                <a:off x="1754841" y="4618550"/>
                <a:ext cx="1462167" cy="532352"/>
                <a:chOff x="1387483" y="0"/>
                <a:chExt cx="1462167" cy="5143500"/>
              </a:xfrm>
            </p:grpSpPr>
            <p:cxnSp>
              <p:nvCxnSpPr>
                <p:cNvPr id="431" name="Google Shape;431;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2" name="Google Shape;432;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3" name="Google Shape;433;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4" name="Google Shape;434;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5" name="Google Shape;435;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6" name="Google Shape;436;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37" name="Google Shape;437;p6"/>
            <p:cNvGrpSpPr/>
            <p:nvPr/>
          </p:nvGrpSpPr>
          <p:grpSpPr>
            <a:xfrm>
              <a:off x="8773182" y="4618550"/>
              <a:ext cx="292433" cy="532352"/>
              <a:chOff x="1972350" y="0"/>
              <a:chExt cx="292433" cy="5143500"/>
            </a:xfrm>
          </p:grpSpPr>
          <p:cxnSp>
            <p:nvCxnSpPr>
              <p:cNvPr id="438" name="Google Shape;438;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9" name="Google Shape;439;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40" name="Google Shape;440;p6"/>
          <p:cNvGrpSpPr/>
          <p:nvPr/>
        </p:nvGrpSpPr>
        <p:grpSpPr>
          <a:xfrm>
            <a:off x="94971" y="186671"/>
            <a:ext cx="8946263" cy="4526153"/>
            <a:chOff x="94971" y="186671"/>
            <a:chExt cx="8946263" cy="4526153"/>
          </a:xfrm>
        </p:grpSpPr>
        <p:grpSp>
          <p:nvGrpSpPr>
            <p:cNvPr id="441" name="Google Shape;441;p6"/>
            <p:cNvGrpSpPr/>
            <p:nvPr/>
          </p:nvGrpSpPr>
          <p:grpSpPr>
            <a:xfrm>
              <a:off x="94971" y="3831824"/>
              <a:ext cx="751204" cy="881001"/>
              <a:chOff x="94971" y="3831824"/>
              <a:chExt cx="751204" cy="881001"/>
            </a:xfrm>
          </p:grpSpPr>
          <p:grpSp>
            <p:nvGrpSpPr>
              <p:cNvPr id="442" name="Google Shape;442;p6"/>
              <p:cNvGrpSpPr/>
              <p:nvPr/>
            </p:nvGrpSpPr>
            <p:grpSpPr>
              <a:xfrm>
                <a:off x="301670" y="3831824"/>
                <a:ext cx="416874" cy="416806"/>
                <a:chOff x="8269423" y="174900"/>
                <a:chExt cx="619426" cy="619325"/>
              </a:xfrm>
            </p:grpSpPr>
            <p:sp>
              <p:nvSpPr>
                <p:cNvPr id="443" name="Google Shape;443;p6"/>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6"/>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6"/>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6"/>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6"/>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6"/>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9" name="Google Shape;449;p6"/>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6"/>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1" name="Google Shape;451;p6"/>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6"/>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6"/>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4" name="Google Shape;454;p6"/>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6"/>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6"/>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6"/>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8" name="Google Shape;458;p6"/>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9" name="Google Shape;459;p6"/>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6"/>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6"/>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6"/>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6"/>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6"/>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6"/>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6"/>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6"/>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6"/>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6"/>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6"/>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6"/>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6"/>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6"/>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6"/>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6"/>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6"/>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7" name="Google Shape;477;p6"/>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8" name="Google Shape;478;p6"/>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6"/>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6"/>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6"/>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6"/>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6"/>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6"/>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5" name="Google Shape;485;p6"/>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6"/>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6"/>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900" b="1" strike="noStrike">
                      <a:solidFill>
                        <a:schemeClr val="dk1"/>
                      </a:solidFill>
                      <a:latin typeface="Be Vietnam Pro"/>
                      <a:ea typeface="Be Vietnam Pro"/>
                      <a:cs typeface="Be Vietnam Pro"/>
                      <a:sym typeface="Be Vietnam Pro"/>
                    </a:rPr>
                    <a:t>$</a:t>
                  </a:r>
                  <a:endParaRPr sz="1900" b="1" strike="noStrike">
                    <a:solidFill>
                      <a:schemeClr val="dk1"/>
                    </a:solidFill>
                    <a:latin typeface="Be Vietnam Pro"/>
                    <a:ea typeface="Be Vietnam Pro"/>
                    <a:cs typeface="Be Vietnam Pro"/>
                    <a:sym typeface="Be Vietnam Pro"/>
                  </a:endParaRPr>
                </a:p>
              </p:txBody>
            </p:sp>
          </p:grpSp>
          <p:sp>
            <p:nvSpPr>
              <p:cNvPr id="488" name="Google Shape;488;p6"/>
              <p:cNvSpPr/>
              <p:nvPr/>
            </p:nvSpPr>
            <p:spPr>
              <a:xfrm flipH="1">
                <a:off x="94971" y="4646357"/>
                <a:ext cx="751204" cy="66468"/>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89" name="Google Shape;489;p6"/>
              <p:cNvGrpSpPr/>
              <p:nvPr/>
            </p:nvGrpSpPr>
            <p:grpSpPr>
              <a:xfrm>
                <a:off x="132262" y="4248579"/>
                <a:ext cx="650740" cy="416762"/>
                <a:chOff x="7504675" y="948450"/>
                <a:chExt cx="1903305" cy="1218960"/>
              </a:xfrm>
            </p:grpSpPr>
            <p:sp>
              <p:nvSpPr>
                <p:cNvPr id="490" name="Google Shape;490;p6"/>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91" name="Google Shape;491;p6"/>
                <p:cNvGrpSpPr/>
                <p:nvPr/>
              </p:nvGrpSpPr>
              <p:grpSpPr>
                <a:xfrm>
                  <a:off x="7849188" y="1194690"/>
                  <a:ext cx="1222560" cy="248760"/>
                  <a:chOff x="7849188" y="1194690"/>
                  <a:chExt cx="1222560" cy="248760"/>
                </a:xfrm>
              </p:grpSpPr>
              <p:sp>
                <p:nvSpPr>
                  <p:cNvPr id="492" name="Google Shape;492;p6"/>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3" name="Google Shape;493;p6"/>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4" name="Google Shape;494;p6"/>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6"/>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6"/>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6"/>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6"/>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99" name="Google Shape;499;p6"/>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00" name="Google Shape;500;p6"/>
                <p:cNvGrpSpPr/>
                <p:nvPr/>
              </p:nvGrpSpPr>
              <p:grpSpPr>
                <a:xfrm>
                  <a:off x="8069500" y="948450"/>
                  <a:ext cx="1222920" cy="248760"/>
                  <a:chOff x="8069500" y="948450"/>
                  <a:chExt cx="1222920" cy="248760"/>
                </a:xfrm>
              </p:grpSpPr>
              <p:sp>
                <p:nvSpPr>
                  <p:cNvPr id="501" name="Google Shape;501;p6"/>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6"/>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6"/>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6"/>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6"/>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6"/>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7" name="Google Shape;507;p6"/>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8" name="Google Shape;508;p6"/>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6"/>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6"/>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11" name="Google Shape;511;p6"/>
                <p:cNvGrpSpPr/>
                <p:nvPr/>
              </p:nvGrpSpPr>
              <p:grpSpPr>
                <a:xfrm>
                  <a:off x="7613755" y="1442010"/>
                  <a:ext cx="1496512" cy="725400"/>
                  <a:chOff x="7613755" y="1442010"/>
                  <a:chExt cx="1496512" cy="725400"/>
                </a:xfrm>
              </p:grpSpPr>
              <p:sp>
                <p:nvSpPr>
                  <p:cNvPr id="512" name="Google Shape;512;p6"/>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6"/>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6"/>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6"/>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6"/>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6"/>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6"/>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6"/>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6"/>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6"/>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6"/>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6"/>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6"/>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6"/>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6"/>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6"/>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6"/>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6"/>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6"/>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6"/>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6"/>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3" name="Google Shape;533;p6"/>
                <p:cNvGrpSpPr/>
                <p:nvPr/>
              </p:nvGrpSpPr>
              <p:grpSpPr>
                <a:xfrm>
                  <a:off x="7541395" y="1194690"/>
                  <a:ext cx="1683352" cy="772200"/>
                  <a:chOff x="7541395" y="1194690"/>
                  <a:chExt cx="1683352" cy="772200"/>
                </a:xfrm>
              </p:grpSpPr>
              <p:sp>
                <p:nvSpPr>
                  <p:cNvPr id="534" name="Google Shape;534;p6"/>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6"/>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6"/>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6"/>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nvGrpSpPr>
            <p:cNvPr id="538" name="Google Shape;538;p6"/>
            <p:cNvGrpSpPr/>
            <p:nvPr/>
          </p:nvGrpSpPr>
          <p:grpSpPr>
            <a:xfrm>
              <a:off x="8544017" y="186671"/>
              <a:ext cx="497217" cy="497064"/>
              <a:chOff x="7329443" y="3322343"/>
              <a:chExt cx="777751" cy="777634"/>
            </a:xfrm>
          </p:grpSpPr>
          <p:sp>
            <p:nvSpPr>
              <p:cNvPr id="539" name="Google Shape;539;p6"/>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6"/>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6"/>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6"/>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b="1" strike="noStrike">
                    <a:solidFill>
                      <a:schemeClr val="dk1"/>
                    </a:solidFill>
                    <a:latin typeface="Be Vietnam Pro"/>
                    <a:ea typeface="Be Vietnam Pro"/>
                    <a:cs typeface="Be Vietnam Pro"/>
                    <a:sym typeface="Be Vietnam Pro"/>
                  </a:rPr>
                  <a:t>$</a:t>
                </a:r>
                <a:endParaRPr sz="2500" b="1" strike="noStrike">
                  <a:solidFill>
                    <a:schemeClr val="dk1"/>
                  </a:solidFill>
                  <a:latin typeface="Be Vietnam Pro"/>
                  <a:ea typeface="Be Vietnam Pro"/>
                  <a:cs typeface="Be Vietnam Pro"/>
                  <a:sym typeface="Be Vietnam Pr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1"/>
        <p:cNvGrpSpPr/>
        <p:nvPr/>
      </p:nvGrpSpPr>
      <p:grpSpPr>
        <a:xfrm>
          <a:off x="0" y="0"/>
          <a:ext cx="0" cy="0"/>
          <a:chOff x="0" y="0"/>
          <a:chExt cx="0" cy="0"/>
        </a:xfrm>
      </p:grpSpPr>
      <p:sp>
        <p:nvSpPr>
          <p:cNvPr id="582" name="Google Shape;582;p8"/>
          <p:cNvSpPr txBox="1">
            <a:spLocks noGrp="1"/>
          </p:cNvSpPr>
          <p:nvPr>
            <p:ph type="title"/>
          </p:nvPr>
        </p:nvSpPr>
        <p:spPr>
          <a:xfrm>
            <a:off x="2945525" y="1740450"/>
            <a:ext cx="5485200" cy="1662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grpSp>
        <p:nvGrpSpPr>
          <p:cNvPr id="583" name="Google Shape;583;p8"/>
          <p:cNvGrpSpPr/>
          <p:nvPr/>
        </p:nvGrpSpPr>
        <p:grpSpPr>
          <a:xfrm>
            <a:off x="8307179" y="137398"/>
            <a:ext cx="760653" cy="810305"/>
            <a:chOff x="8307179" y="137398"/>
            <a:chExt cx="760653" cy="810305"/>
          </a:xfrm>
        </p:grpSpPr>
        <p:grpSp>
          <p:nvGrpSpPr>
            <p:cNvPr id="584" name="Google Shape;584;p8"/>
            <p:cNvGrpSpPr/>
            <p:nvPr/>
          </p:nvGrpSpPr>
          <p:grpSpPr>
            <a:xfrm>
              <a:off x="8307179" y="137398"/>
              <a:ext cx="585048" cy="584953"/>
              <a:chOff x="8269423" y="174900"/>
              <a:chExt cx="619426" cy="619325"/>
            </a:xfrm>
          </p:grpSpPr>
          <p:sp>
            <p:nvSpPr>
              <p:cNvPr id="585" name="Google Shape;585;p8"/>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8"/>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8"/>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8"/>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8"/>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8"/>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8"/>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8"/>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8"/>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8"/>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8"/>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8"/>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8"/>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8"/>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8"/>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8"/>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8"/>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8"/>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8"/>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8"/>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5" name="Google Shape;605;p8"/>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6" name="Google Shape;606;p8"/>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8"/>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8"/>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8"/>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8"/>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8"/>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8"/>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8"/>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8"/>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8"/>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8"/>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8"/>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8"/>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8"/>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8"/>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8"/>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8"/>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8"/>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8"/>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8"/>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8"/>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8"/>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8"/>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8"/>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630" name="Google Shape;630;p8"/>
            <p:cNvGrpSpPr/>
            <p:nvPr/>
          </p:nvGrpSpPr>
          <p:grpSpPr>
            <a:xfrm>
              <a:off x="8635101" y="515042"/>
              <a:ext cx="432731" cy="432661"/>
              <a:chOff x="8269423" y="174900"/>
              <a:chExt cx="619426" cy="619325"/>
            </a:xfrm>
          </p:grpSpPr>
          <p:sp>
            <p:nvSpPr>
              <p:cNvPr id="631" name="Google Shape;631;p8"/>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8"/>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8"/>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8"/>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8"/>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8"/>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8"/>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8"/>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8"/>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8"/>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 name="Google Shape;641;p8"/>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2" name="Google Shape;642;p8"/>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3" name="Google Shape;643;p8"/>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4" name="Google Shape;644;p8"/>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5" name="Google Shape;645;p8"/>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6" name="Google Shape;646;p8"/>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7" name="Google Shape;647;p8"/>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8" name="Google Shape;648;p8"/>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 name="Google Shape;649;p8"/>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 name="Google Shape;650;p8"/>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8"/>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8"/>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8"/>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8"/>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8"/>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8"/>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8"/>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8"/>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8"/>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8"/>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8"/>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8"/>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 name="Google Shape;663;p8"/>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 name="Google Shape;664;p8"/>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8"/>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8"/>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8"/>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 name="Google Shape;668;p8"/>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8"/>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8"/>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8"/>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8"/>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8"/>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8"/>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8"/>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676" name="Google Shape;676;p8"/>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7" name="Google Shape;677;p8"/>
          <p:cNvGrpSpPr/>
          <p:nvPr/>
        </p:nvGrpSpPr>
        <p:grpSpPr>
          <a:xfrm>
            <a:off x="-4" y="-200"/>
            <a:ext cx="1754811" cy="5150701"/>
            <a:chOff x="-4" y="-200"/>
            <a:chExt cx="1754811" cy="5150701"/>
          </a:xfrm>
        </p:grpSpPr>
        <p:grpSp>
          <p:nvGrpSpPr>
            <p:cNvPr id="678" name="Google Shape;678;p8"/>
            <p:cNvGrpSpPr/>
            <p:nvPr/>
          </p:nvGrpSpPr>
          <p:grpSpPr>
            <a:xfrm>
              <a:off x="292641" y="-200"/>
              <a:ext cx="1462167" cy="5150701"/>
              <a:chOff x="1387483" y="0"/>
              <a:chExt cx="1462167" cy="5143500"/>
            </a:xfrm>
          </p:grpSpPr>
          <p:cxnSp>
            <p:nvCxnSpPr>
              <p:cNvPr id="679" name="Google Shape;679;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0" name="Google Shape;680;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1" name="Google Shape;681;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2" name="Google Shape;682;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3" name="Google Shape;683;p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4" name="Google Shape;684;p8"/>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85" name="Google Shape;685;p8"/>
            <p:cNvGrpSpPr/>
            <p:nvPr/>
          </p:nvGrpSpPr>
          <p:grpSpPr>
            <a:xfrm>
              <a:off x="-4" y="232081"/>
              <a:ext cx="1754448" cy="4678945"/>
              <a:chOff x="-4" y="232081"/>
              <a:chExt cx="1754448" cy="4678945"/>
            </a:xfrm>
          </p:grpSpPr>
          <p:grpSp>
            <p:nvGrpSpPr>
              <p:cNvPr id="686" name="Google Shape;686;p8"/>
              <p:cNvGrpSpPr/>
              <p:nvPr/>
            </p:nvGrpSpPr>
            <p:grpSpPr>
              <a:xfrm rot="-5400000">
                <a:off x="-146297" y="670807"/>
                <a:ext cx="2047033" cy="1754448"/>
                <a:chOff x="217750" y="0"/>
                <a:chExt cx="2047033" cy="5143500"/>
              </a:xfrm>
            </p:grpSpPr>
            <p:cxnSp>
              <p:nvCxnSpPr>
                <p:cNvPr id="687" name="Google Shape;687;p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8" name="Google Shape;688;p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9" name="Google Shape;689;p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0" name="Google Shape;690;p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1" name="Google Shape;691;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2" name="Google Shape;692;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3" name="Google Shape;693;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4" name="Google Shape;694;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95" name="Google Shape;695;p8"/>
              <p:cNvGrpSpPr/>
              <p:nvPr/>
            </p:nvGrpSpPr>
            <p:grpSpPr>
              <a:xfrm rot="-5400000">
                <a:off x="-146297" y="3010285"/>
                <a:ext cx="2047033" cy="1754448"/>
                <a:chOff x="217750" y="0"/>
                <a:chExt cx="2047033" cy="5143500"/>
              </a:xfrm>
            </p:grpSpPr>
            <p:cxnSp>
              <p:nvCxnSpPr>
                <p:cNvPr id="696" name="Google Shape;696;p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7" name="Google Shape;697;p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8" name="Google Shape;698;p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9" name="Google Shape;699;p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0" name="Google Shape;700;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1" name="Google Shape;701;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2" name="Google Shape;702;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3" name="Google Shape;703;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04" name="Google Shape;704;p8"/>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5"/>
        <p:cNvGrpSpPr/>
        <p:nvPr/>
      </p:nvGrpSpPr>
      <p:grpSpPr>
        <a:xfrm>
          <a:off x="0" y="0"/>
          <a:ext cx="0" cy="0"/>
          <a:chOff x="0" y="0"/>
          <a:chExt cx="0" cy="0"/>
        </a:xfrm>
      </p:grpSpPr>
      <p:sp>
        <p:nvSpPr>
          <p:cNvPr id="706" name="Google Shape;706;p9"/>
          <p:cNvSpPr txBox="1">
            <a:spLocks noGrp="1"/>
          </p:cNvSpPr>
          <p:nvPr>
            <p:ph type="title"/>
          </p:nvPr>
        </p:nvSpPr>
        <p:spPr>
          <a:xfrm>
            <a:off x="1066125" y="1445250"/>
            <a:ext cx="56505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707" name="Google Shape;707;p9"/>
          <p:cNvSpPr txBox="1">
            <a:spLocks noGrp="1"/>
          </p:cNvSpPr>
          <p:nvPr>
            <p:ph type="subTitle" idx="1"/>
          </p:nvPr>
        </p:nvSpPr>
        <p:spPr>
          <a:xfrm>
            <a:off x="1193825" y="3409650"/>
            <a:ext cx="3336000" cy="288600"/>
          </a:xfrm>
          <a:prstGeom prst="rect">
            <a:avLst/>
          </a:prstGeom>
          <a:solidFill>
            <a:schemeClr val="accent5"/>
          </a:solid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708" name="Google Shape;708;p9"/>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09" name="Google Shape;709;p9"/>
          <p:cNvGrpSpPr/>
          <p:nvPr/>
        </p:nvGrpSpPr>
        <p:grpSpPr>
          <a:xfrm flipH="1">
            <a:off x="7387571" y="-200"/>
            <a:ext cx="1754811" cy="5150701"/>
            <a:chOff x="-4" y="-200"/>
            <a:chExt cx="1754811" cy="5150701"/>
          </a:xfrm>
        </p:grpSpPr>
        <p:grpSp>
          <p:nvGrpSpPr>
            <p:cNvPr id="710" name="Google Shape;710;p9"/>
            <p:cNvGrpSpPr/>
            <p:nvPr/>
          </p:nvGrpSpPr>
          <p:grpSpPr>
            <a:xfrm>
              <a:off x="292641" y="-200"/>
              <a:ext cx="1462167" cy="5150701"/>
              <a:chOff x="1387483" y="0"/>
              <a:chExt cx="1462167" cy="5143500"/>
            </a:xfrm>
          </p:grpSpPr>
          <p:cxnSp>
            <p:nvCxnSpPr>
              <p:cNvPr id="711" name="Google Shape;711;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2" name="Google Shape;712;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3" name="Google Shape;713;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4" name="Google Shape;714;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5" name="Google Shape;715;p9"/>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6" name="Google Shape;716;p9"/>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17" name="Google Shape;717;p9"/>
            <p:cNvGrpSpPr/>
            <p:nvPr/>
          </p:nvGrpSpPr>
          <p:grpSpPr>
            <a:xfrm>
              <a:off x="-4" y="232081"/>
              <a:ext cx="1754448" cy="4678945"/>
              <a:chOff x="-4" y="232081"/>
              <a:chExt cx="1754448" cy="4678945"/>
            </a:xfrm>
          </p:grpSpPr>
          <p:grpSp>
            <p:nvGrpSpPr>
              <p:cNvPr id="718" name="Google Shape;718;p9"/>
              <p:cNvGrpSpPr/>
              <p:nvPr/>
            </p:nvGrpSpPr>
            <p:grpSpPr>
              <a:xfrm rot="-5400000">
                <a:off x="-146297" y="670807"/>
                <a:ext cx="2047033" cy="1754448"/>
                <a:chOff x="217750" y="0"/>
                <a:chExt cx="2047033" cy="5143500"/>
              </a:xfrm>
            </p:grpSpPr>
            <p:cxnSp>
              <p:nvCxnSpPr>
                <p:cNvPr id="719" name="Google Shape;719;p9"/>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0" name="Google Shape;720;p9"/>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1" name="Google Shape;721;p9"/>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2" name="Google Shape;722;p9"/>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3" name="Google Shape;723;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4" name="Google Shape;724;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5" name="Google Shape;725;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6" name="Google Shape;726;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27" name="Google Shape;727;p9"/>
              <p:cNvGrpSpPr/>
              <p:nvPr/>
            </p:nvGrpSpPr>
            <p:grpSpPr>
              <a:xfrm rot="-5400000">
                <a:off x="-146297" y="3010285"/>
                <a:ext cx="2047033" cy="1754448"/>
                <a:chOff x="217750" y="0"/>
                <a:chExt cx="2047033" cy="5143500"/>
              </a:xfrm>
            </p:grpSpPr>
            <p:cxnSp>
              <p:nvCxnSpPr>
                <p:cNvPr id="728" name="Google Shape;728;p9"/>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9" name="Google Shape;729;p9"/>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0" name="Google Shape;730;p9"/>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1" name="Google Shape;731;p9"/>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2" name="Google Shape;732;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3" name="Google Shape;733;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4" name="Google Shape;734;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5" name="Google Shape;735;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36" name="Google Shape;736;p9"/>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7"/>
        <p:cNvGrpSpPr/>
        <p:nvPr/>
      </p:nvGrpSpPr>
      <p:grpSpPr>
        <a:xfrm>
          <a:off x="0" y="0"/>
          <a:ext cx="0" cy="0"/>
          <a:chOff x="0" y="0"/>
          <a:chExt cx="0" cy="0"/>
        </a:xfrm>
      </p:grpSpPr>
      <p:sp>
        <p:nvSpPr>
          <p:cNvPr id="738" name="Google Shape;738;p10"/>
          <p:cNvSpPr>
            <a:spLocks noGrp="1"/>
          </p:cNvSpPr>
          <p:nvPr>
            <p:ph type="pic" idx="2"/>
          </p:nvPr>
        </p:nvSpPr>
        <p:spPr>
          <a:xfrm>
            <a:off x="225" y="0"/>
            <a:ext cx="9144000" cy="5143500"/>
          </a:xfrm>
          <a:prstGeom prst="rect">
            <a:avLst/>
          </a:prstGeom>
          <a:noFill/>
          <a:ln>
            <a:noFill/>
          </a:ln>
        </p:spPr>
      </p:sp>
      <p:sp>
        <p:nvSpPr>
          <p:cNvPr id="739" name="Google Shape;739;p10"/>
          <p:cNvSpPr txBox="1">
            <a:spLocks noGrp="1"/>
          </p:cNvSpPr>
          <p:nvPr>
            <p:ph type="title"/>
          </p:nvPr>
        </p:nvSpPr>
        <p:spPr>
          <a:xfrm>
            <a:off x="1445475" y="4014450"/>
            <a:ext cx="62532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0"/>
        <p:cNvGrpSpPr/>
        <p:nvPr/>
      </p:nvGrpSpPr>
      <p:grpSpPr>
        <a:xfrm>
          <a:off x="0" y="0"/>
          <a:ext cx="0" cy="0"/>
          <a:chOff x="0" y="0"/>
          <a:chExt cx="0" cy="0"/>
        </a:xfrm>
      </p:grpSpPr>
      <p:sp>
        <p:nvSpPr>
          <p:cNvPr id="741" name="Google Shape;741;p11"/>
          <p:cNvSpPr txBox="1">
            <a:spLocks noGrp="1"/>
          </p:cNvSpPr>
          <p:nvPr>
            <p:ph type="title" hasCustomPrompt="1"/>
          </p:nvPr>
        </p:nvSpPr>
        <p:spPr>
          <a:xfrm>
            <a:off x="713225" y="1923450"/>
            <a:ext cx="4598700" cy="1004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2" name="Google Shape;742;p11"/>
          <p:cNvSpPr txBox="1">
            <a:spLocks noGrp="1"/>
          </p:cNvSpPr>
          <p:nvPr>
            <p:ph type="subTitle" idx="1"/>
          </p:nvPr>
        </p:nvSpPr>
        <p:spPr>
          <a:xfrm>
            <a:off x="859050" y="2927550"/>
            <a:ext cx="4306500" cy="292500"/>
          </a:xfrm>
          <a:prstGeom prst="rect">
            <a:avLst/>
          </a:prstGeom>
          <a:solidFill>
            <a:schemeClr val="accent5"/>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743" name="Google Shape;743;p11"/>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44" name="Google Shape;744;p11"/>
          <p:cNvGrpSpPr/>
          <p:nvPr/>
        </p:nvGrpSpPr>
        <p:grpSpPr>
          <a:xfrm flipH="1">
            <a:off x="7387571" y="-200"/>
            <a:ext cx="1754811" cy="5150701"/>
            <a:chOff x="-4" y="-200"/>
            <a:chExt cx="1754811" cy="5150701"/>
          </a:xfrm>
        </p:grpSpPr>
        <p:grpSp>
          <p:nvGrpSpPr>
            <p:cNvPr id="745" name="Google Shape;745;p11"/>
            <p:cNvGrpSpPr/>
            <p:nvPr/>
          </p:nvGrpSpPr>
          <p:grpSpPr>
            <a:xfrm>
              <a:off x="292641" y="-200"/>
              <a:ext cx="1462167" cy="5150701"/>
              <a:chOff x="1387483" y="0"/>
              <a:chExt cx="1462167" cy="5143500"/>
            </a:xfrm>
          </p:grpSpPr>
          <p:cxnSp>
            <p:nvCxnSpPr>
              <p:cNvPr id="746" name="Google Shape;746;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7" name="Google Shape;747;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8" name="Google Shape;748;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9" name="Google Shape;749;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0" name="Google Shape;750;p11"/>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1" name="Google Shape;751;p11"/>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52" name="Google Shape;752;p11"/>
            <p:cNvGrpSpPr/>
            <p:nvPr/>
          </p:nvGrpSpPr>
          <p:grpSpPr>
            <a:xfrm>
              <a:off x="-4" y="232081"/>
              <a:ext cx="1754448" cy="4678945"/>
              <a:chOff x="-4" y="232081"/>
              <a:chExt cx="1754448" cy="4678945"/>
            </a:xfrm>
          </p:grpSpPr>
          <p:grpSp>
            <p:nvGrpSpPr>
              <p:cNvPr id="753" name="Google Shape;753;p11"/>
              <p:cNvGrpSpPr/>
              <p:nvPr/>
            </p:nvGrpSpPr>
            <p:grpSpPr>
              <a:xfrm rot="-5400000">
                <a:off x="-146297" y="670807"/>
                <a:ext cx="2047033" cy="1754448"/>
                <a:chOff x="217750" y="0"/>
                <a:chExt cx="2047033" cy="5143500"/>
              </a:xfrm>
            </p:grpSpPr>
            <p:cxnSp>
              <p:nvCxnSpPr>
                <p:cNvPr id="754" name="Google Shape;754;p11"/>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5" name="Google Shape;755;p11"/>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6" name="Google Shape;756;p11"/>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7" name="Google Shape;757;p11"/>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8" name="Google Shape;758;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9" name="Google Shape;759;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0" name="Google Shape;760;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1" name="Google Shape;761;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62" name="Google Shape;762;p11"/>
              <p:cNvGrpSpPr/>
              <p:nvPr/>
            </p:nvGrpSpPr>
            <p:grpSpPr>
              <a:xfrm rot="-5400000">
                <a:off x="-146297" y="3010285"/>
                <a:ext cx="2047033" cy="1754448"/>
                <a:chOff x="217750" y="0"/>
                <a:chExt cx="2047033" cy="5143500"/>
              </a:xfrm>
            </p:grpSpPr>
            <p:cxnSp>
              <p:nvCxnSpPr>
                <p:cNvPr id="763" name="Google Shape;763;p11"/>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4" name="Google Shape;764;p11"/>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5" name="Google Shape;765;p11"/>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6" name="Google Shape;766;p11"/>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7" name="Google Shape;767;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8" name="Google Shape;768;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9" name="Google Shape;769;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70" name="Google Shape;770;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71" name="Google Shape;771;p11"/>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microsoft.com/office/2007/relationships/hdphoto" Target="../media/hdphoto17.wdp"/></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14.xml"/><Relationship Id="rId5" Type="http://schemas.openxmlformats.org/officeDocument/2006/relationships/image" Target="../media/image61.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28"/>
          <p:cNvSpPr txBox="1">
            <a:spLocks noGrp="1"/>
          </p:cNvSpPr>
          <p:nvPr>
            <p:ph type="ctrTitle"/>
          </p:nvPr>
        </p:nvSpPr>
        <p:spPr>
          <a:xfrm>
            <a:off x="4477400" y="1071500"/>
            <a:ext cx="4161900" cy="22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 Card Churn</a:t>
            </a:r>
            <a:endParaRPr dirty="0"/>
          </a:p>
        </p:txBody>
      </p:sp>
      <p:grpSp>
        <p:nvGrpSpPr>
          <p:cNvPr id="1575" name="Google Shape;1575;p28"/>
          <p:cNvGrpSpPr/>
          <p:nvPr/>
        </p:nvGrpSpPr>
        <p:grpSpPr>
          <a:xfrm>
            <a:off x="591012" y="571439"/>
            <a:ext cx="3640936" cy="4052975"/>
            <a:chOff x="591012" y="571439"/>
            <a:chExt cx="3640936" cy="4052975"/>
          </a:xfrm>
        </p:grpSpPr>
        <p:grpSp>
          <p:nvGrpSpPr>
            <p:cNvPr id="1576" name="Google Shape;1576;p28"/>
            <p:cNvGrpSpPr/>
            <p:nvPr/>
          </p:nvGrpSpPr>
          <p:grpSpPr>
            <a:xfrm>
              <a:off x="1338718" y="571439"/>
              <a:ext cx="2401872" cy="2737875"/>
              <a:chOff x="5430400" y="595400"/>
              <a:chExt cx="2519535" cy="2871997"/>
            </a:xfrm>
          </p:grpSpPr>
          <p:sp>
            <p:nvSpPr>
              <p:cNvPr id="1577" name="Google Shape;1577;p28"/>
              <p:cNvSpPr/>
              <p:nvPr/>
            </p:nvSpPr>
            <p:spPr>
              <a:xfrm>
                <a:off x="5430400" y="985197"/>
                <a:ext cx="2518200" cy="24822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78" name="Google Shape;1578;p28"/>
              <p:cNvGrpSpPr/>
              <p:nvPr/>
            </p:nvGrpSpPr>
            <p:grpSpPr>
              <a:xfrm>
                <a:off x="5511489" y="1053781"/>
                <a:ext cx="2180885" cy="1575480"/>
                <a:chOff x="6107450" y="864000"/>
                <a:chExt cx="2450983" cy="1770600"/>
              </a:xfrm>
            </p:grpSpPr>
            <p:cxnSp>
              <p:nvCxnSpPr>
                <p:cNvPr id="1579" name="Google Shape;1579;p28"/>
                <p:cNvCxnSpPr/>
                <p:nvPr/>
              </p:nvCxnSpPr>
              <p:spPr>
                <a:xfrm>
                  <a:off x="628252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0" name="Google Shape;1580;p28"/>
                <p:cNvCxnSpPr/>
                <p:nvPr/>
              </p:nvCxnSpPr>
              <p:spPr>
                <a:xfrm>
                  <a:off x="610745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1" name="Google Shape;1581;p28"/>
                <p:cNvCxnSpPr/>
                <p:nvPr/>
              </p:nvCxnSpPr>
              <p:spPr>
                <a:xfrm>
                  <a:off x="645759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2" name="Google Shape;1582;p28"/>
                <p:cNvCxnSpPr/>
                <p:nvPr/>
              </p:nvCxnSpPr>
              <p:spPr>
                <a:xfrm>
                  <a:off x="663266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3" name="Google Shape;1583;p28"/>
                <p:cNvCxnSpPr/>
                <p:nvPr/>
              </p:nvCxnSpPr>
              <p:spPr>
                <a:xfrm>
                  <a:off x="680773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4" name="Google Shape;1584;p28"/>
                <p:cNvCxnSpPr/>
                <p:nvPr/>
              </p:nvCxnSpPr>
              <p:spPr>
                <a:xfrm>
                  <a:off x="715787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5" name="Google Shape;1585;p28"/>
                <p:cNvCxnSpPr/>
                <p:nvPr/>
              </p:nvCxnSpPr>
              <p:spPr>
                <a:xfrm>
                  <a:off x="698280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6" name="Google Shape;1586;p28"/>
                <p:cNvCxnSpPr/>
                <p:nvPr/>
              </p:nvCxnSpPr>
              <p:spPr>
                <a:xfrm>
                  <a:off x="733294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7" name="Google Shape;1587;p28"/>
                <p:cNvCxnSpPr/>
                <p:nvPr/>
              </p:nvCxnSpPr>
              <p:spPr>
                <a:xfrm>
                  <a:off x="750801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8" name="Google Shape;1588;p28"/>
                <p:cNvCxnSpPr/>
                <p:nvPr/>
              </p:nvCxnSpPr>
              <p:spPr>
                <a:xfrm>
                  <a:off x="768308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9" name="Google Shape;1589;p28"/>
                <p:cNvCxnSpPr/>
                <p:nvPr/>
              </p:nvCxnSpPr>
              <p:spPr>
                <a:xfrm>
                  <a:off x="785815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0" name="Google Shape;1590;p28"/>
                <p:cNvCxnSpPr/>
                <p:nvPr/>
              </p:nvCxnSpPr>
              <p:spPr>
                <a:xfrm>
                  <a:off x="820829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1" name="Google Shape;1591;p28"/>
                <p:cNvCxnSpPr/>
                <p:nvPr/>
              </p:nvCxnSpPr>
              <p:spPr>
                <a:xfrm>
                  <a:off x="803322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2" name="Google Shape;1592;p28"/>
                <p:cNvCxnSpPr/>
                <p:nvPr/>
              </p:nvCxnSpPr>
              <p:spPr>
                <a:xfrm>
                  <a:off x="838336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3" name="Google Shape;1593;p28"/>
                <p:cNvCxnSpPr/>
                <p:nvPr/>
              </p:nvCxnSpPr>
              <p:spPr>
                <a:xfrm>
                  <a:off x="8558433" y="864000"/>
                  <a:ext cx="0" cy="1770600"/>
                </a:xfrm>
                <a:prstGeom prst="straightConnector1">
                  <a:avLst/>
                </a:prstGeom>
                <a:noFill/>
                <a:ln w="9525" cap="flat" cmpd="sng">
                  <a:solidFill>
                    <a:schemeClr val="dk2"/>
                  </a:solidFill>
                  <a:prstDash val="solid"/>
                  <a:round/>
                  <a:headEnd type="none" w="med" len="med"/>
                  <a:tailEnd type="none" w="med" len="med"/>
                </a:ln>
              </p:spPr>
            </p:cxnSp>
          </p:grpSp>
          <p:sp>
            <p:nvSpPr>
              <p:cNvPr id="1594" name="Google Shape;1594;p28"/>
              <p:cNvSpPr/>
              <p:nvPr/>
            </p:nvSpPr>
            <p:spPr>
              <a:xfrm>
                <a:off x="5431735" y="796509"/>
                <a:ext cx="2518200" cy="19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5" name="Google Shape;1595;p28"/>
              <p:cNvSpPr/>
              <p:nvPr/>
            </p:nvSpPr>
            <p:spPr>
              <a:xfrm>
                <a:off x="5508531" y="1514447"/>
                <a:ext cx="2324049" cy="1339651"/>
              </a:xfrm>
              <a:custGeom>
                <a:avLst/>
                <a:gdLst/>
                <a:ahLst/>
                <a:cxnLst/>
                <a:rect l="l" t="t" r="r" b="b"/>
                <a:pathLst>
                  <a:path w="7255" h="4182" fill="none" extrusionOk="0">
                    <a:moveTo>
                      <a:pt x="0" y="3367"/>
                    </a:moveTo>
                    <a:cubicBezTo>
                      <a:pt x="18" y="3367"/>
                      <a:pt x="48" y="3360"/>
                      <a:pt x="65" y="3368"/>
                    </a:cubicBezTo>
                    <a:cubicBezTo>
                      <a:pt x="87" y="3378"/>
                      <a:pt x="92" y="3414"/>
                      <a:pt x="105" y="3432"/>
                    </a:cubicBezTo>
                    <a:cubicBezTo>
                      <a:pt x="113" y="3444"/>
                      <a:pt x="127" y="3451"/>
                      <a:pt x="135" y="3464"/>
                    </a:cubicBezTo>
                    <a:cubicBezTo>
                      <a:pt x="144" y="3477"/>
                      <a:pt x="147" y="3488"/>
                      <a:pt x="158" y="3501"/>
                    </a:cubicBezTo>
                    <a:cubicBezTo>
                      <a:pt x="170" y="3514"/>
                      <a:pt x="174" y="3522"/>
                      <a:pt x="181" y="3540"/>
                    </a:cubicBezTo>
                    <a:cubicBezTo>
                      <a:pt x="191" y="3566"/>
                      <a:pt x="203" y="3572"/>
                      <a:pt x="225" y="3586"/>
                    </a:cubicBezTo>
                    <a:cubicBezTo>
                      <a:pt x="243" y="3597"/>
                      <a:pt x="261" y="3619"/>
                      <a:pt x="281" y="3625"/>
                    </a:cubicBezTo>
                    <a:cubicBezTo>
                      <a:pt x="303" y="3632"/>
                      <a:pt x="325" y="3625"/>
                      <a:pt x="346" y="3637"/>
                    </a:cubicBezTo>
                    <a:cubicBezTo>
                      <a:pt x="369" y="3649"/>
                      <a:pt x="376" y="3660"/>
                      <a:pt x="404" y="3659"/>
                    </a:cubicBezTo>
                    <a:cubicBezTo>
                      <a:pt x="433" y="3659"/>
                      <a:pt x="459" y="3659"/>
                      <a:pt x="487" y="3654"/>
                    </a:cubicBezTo>
                    <a:cubicBezTo>
                      <a:pt x="520" y="3647"/>
                      <a:pt x="527" y="3645"/>
                      <a:pt x="551" y="3621"/>
                    </a:cubicBezTo>
                    <a:cubicBezTo>
                      <a:pt x="564" y="3608"/>
                      <a:pt x="573" y="3587"/>
                      <a:pt x="587" y="3574"/>
                    </a:cubicBezTo>
                    <a:cubicBezTo>
                      <a:pt x="592" y="3570"/>
                      <a:pt x="600" y="3571"/>
                      <a:pt x="605" y="3566"/>
                    </a:cubicBezTo>
                    <a:cubicBezTo>
                      <a:pt x="607" y="3564"/>
                      <a:pt x="612" y="3552"/>
                      <a:pt x="614" y="3549"/>
                    </a:cubicBezTo>
                    <a:cubicBezTo>
                      <a:pt x="625" y="3525"/>
                      <a:pt x="636" y="3518"/>
                      <a:pt x="658" y="3505"/>
                    </a:cubicBezTo>
                    <a:cubicBezTo>
                      <a:pt x="674" y="3495"/>
                      <a:pt x="692" y="3484"/>
                      <a:pt x="709" y="3475"/>
                    </a:cubicBezTo>
                    <a:cubicBezTo>
                      <a:pt x="723" y="3467"/>
                      <a:pt x="740" y="3452"/>
                      <a:pt x="756" y="3451"/>
                    </a:cubicBezTo>
                    <a:cubicBezTo>
                      <a:pt x="757" y="3445"/>
                      <a:pt x="759" y="3440"/>
                      <a:pt x="759" y="3434"/>
                    </a:cubicBezTo>
                    <a:cubicBezTo>
                      <a:pt x="787" y="3420"/>
                      <a:pt x="827" y="3440"/>
                      <a:pt x="856" y="3432"/>
                    </a:cubicBezTo>
                    <a:cubicBezTo>
                      <a:pt x="870" y="3428"/>
                      <a:pt x="872" y="3423"/>
                      <a:pt x="887" y="3421"/>
                    </a:cubicBezTo>
                    <a:cubicBezTo>
                      <a:pt x="902" y="3419"/>
                      <a:pt x="921" y="3419"/>
                      <a:pt x="936" y="3420"/>
                    </a:cubicBezTo>
                    <a:cubicBezTo>
                      <a:pt x="961" y="3421"/>
                      <a:pt x="977" y="3437"/>
                      <a:pt x="1001" y="3442"/>
                    </a:cubicBezTo>
                    <a:cubicBezTo>
                      <a:pt x="1014" y="3445"/>
                      <a:pt x="1026" y="3442"/>
                      <a:pt x="1039" y="3445"/>
                    </a:cubicBezTo>
                    <a:cubicBezTo>
                      <a:pt x="1052" y="3448"/>
                      <a:pt x="1065" y="3455"/>
                      <a:pt x="1077" y="3459"/>
                    </a:cubicBezTo>
                    <a:cubicBezTo>
                      <a:pt x="1100" y="3466"/>
                      <a:pt x="1106" y="3478"/>
                      <a:pt x="1126" y="3489"/>
                    </a:cubicBezTo>
                    <a:cubicBezTo>
                      <a:pt x="1155" y="3506"/>
                      <a:pt x="1176" y="3508"/>
                      <a:pt x="1194" y="3540"/>
                    </a:cubicBezTo>
                    <a:cubicBezTo>
                      <a:pt x="1202" y="3554"/>
                      <a:pt x="1208" y="3568"/>
                      <a:pt x="1211" y="3584"/>
                    </a:cubicBezTo>
                    <a:cubicBezTo>
                      <a:pt x="1216" y="3609"/>
                      <a:pt x="1218" y="3614"/>
                      <a:pt x="1235" y="3632"/>
                    </a:cubicBezTo>
                    <a:cubicBezTo>
                      <a:pt x="1242" y="3640"/>
                      <a:pt x="1250" y="3649"/>
                      <a:pt x="1256" y="3659"/>
                    </a:cubicBezTo>
                    <a:cubicBezTo>
                      <a:pt x="1264" y="3671"/>
                      <a:pt x="1265" y="3685"/>
                      <a:pt x="1273" y="3697"/>
                    </a:cubicBezTo>
                    <a:cubicBezTo>
                      <a:pt x="1292" y="3728"/>
                      <a:pt x="1322" y="3755"/>
                      <a:pt x="1341" y="3785"/>
                    </a:cubicBezTo>
                    <a:cubicBezTo>
                      <a:pt x="1363" y="3819"/>
                      <a:pt x="1379" y="3867"/>
                      <a:pt x="1410" y="3897"/>
                    </a:cubicBezTo>
                    <a:cubicBezTo>
                      <a:pt x="1430" y="3917"/>
                      <a:pt x="1453" y="3921"/>
                      <a:pt x="1472" y="3940"/>
                    </a:cubicBezTo>
                    <a:cubicBezTo>
                      <a:pt x="1484" y="3952"/>
                      <a:pt x="1503" y="3964"/>
                      <a:pt x="1514" y="3976"/>
                    </a:cubicBezTo>
                    <a:cubicBezTo>
                      <a:pt x="1520" y="3982"/>
                      <a:pt x="1523" y="3997"/>
                      <a:pt x="1529" y="4005"/>
                    </a:cubicBezTo>
                    <a:cubicBezTo>
                      <a:pt x="1546" y="4030"/>
                      <a:pt x="1555" y="4057"/>
                      <a:pt x="1572" y="4082"/>
                    </a:cubicBezTo>
                    <a:cubicBezTo>
                      <a:pt x="1592" y="4110"/>
                      <a:pt x="1620" y="4132"/>
                      <a:pt x="1644" y="4158"/>
                    </a:cubicBezTo>
                    <a:cubicBezTo>
                      <a:pt x="1666" y="4182"/>
                      <a:pt x="1685" y="4188"/>
                      <a:pt x="1722" y="4174"/>
                    </a:cubicBezTo>
                    <a:cubicBezTo>
                      <a:pt x="1767" y="4157"/>
                      <a:pt x="1797" y="4128"/>
                      <a:pt x="1837" y="4104"/>
                    </a:cubicBezTo>
                    <a:cubicBezTo>
                      <a:pt x="1875" y="4081"/>
                      <a:pt x="1903" y="4060"/>
                      <a:pt x="1918" y="4018"/>
                    </a:cubicBezTo>
                    <a:cubicBezTo>
                      <a:pt x="1936" y="3969"/>
                      <a:pt x="1968" y="3919"/>
                      <a:pt x="1980" y="3870"/>
                    </a:cubicBezTo>
                    <a:cubicBezTo>
                      <a:pt x="1984" y="3855"/>
                      <a:pt x="1991" y="3837"/>
                      <a:pt x="1993" y="3821"/>
                    </a:cubicBezTo>
                    <a:cubicBezTo>
                      <a:pt x="1995" y="3807"/>
                      <a:pt x="1989" y="3797"/>
                      <a:pt x="1998" y="3784"/>
                    </a:cubicBezTo>
                    <a:cubicBezTo>
                      <a:pt x="2007" y="3773"/>
                      <a:pt x="2018" y="3770"/>
                      <a:pt x="2027" y="3757"/>
                    </a:cubicBezTo>
                    <a:cubicBezTo>
                      <a:pt x="2042" y="3735"/>
                      <a:pt x="2058" y="3712"/>
                      <a:pt x="2071" y="3688"/>
                    </a:cubicBezTo>
                    <a:cubicBezTo>
                      <a:pt x="2115" y="3609"/>
                      <a:pt x="2152" y="3530"/>
                      <a:pt x="2166" y="3443"/>
                    </a:cubicBezTo>
                    <a:cubicBezTo>
                      <a:pt x="2172" y="3399"/>
                      <a:pt x="2206" y="3379"/>
                      <a:pt x="2226" y="3342"/>
                    </a:cubicBezTo>
                    <a:cubicBezTo>
                      <a:pt x="2235" y="3326"/>
                      <a:pt x="2238" y="3300"/>
                      <a:pt x="2244" y="3283"/>
                    </a:cubicBezTo>
                    <a:cubicBezTo>
                      <a:pt x="2253" y="3259"/>
                      <a:pt x="2248" y="3236"/>
                      <a:pt x="2254" y="3213"/>
                    </a:cubicBezTo>
                    <a:cubicBezTo>
                      <a:pt x="2259" y="3193"/>
                      <a:pt x="2270" y="3175"/>
                      <a:pt x="2275" y="3154"/>
                    </a:cubicBezTo>
                    <a:cubicBezTo>
                      <a:pt x="2280" y="3134"/>
                      <a:pt x="2281" y="3114"/>
                      <a:pt x="2284" y="3094"/>
                    </a:cubicBezTo>
                    <a:cubicBezTo>
                      <a:pt x="2292" y="3048"/>
                      <a:pt x="2311" y="2990"/>
                      <a:pt x="2343" y="2956"/>
                    </a:cubicBezTo>
                    <a:cubicBezTo>
                      <a:pt x="2377" y="2921"/>
                      <a:pt x="2404" y="2894"/>
                      <a:pt x="2414" y="2848"/>
                    </a:cubicBezTo>
                    <a:cubicBezTo>
                      <a:pt x="2421" y="2816"/>
                      <a:pt x="2440" y="2788"/>
                      <a:pt x="2447" y="2756"/>
                    </a:cubicBezTo>
                    <a:cubicBezTo>
                      <a:pt x="2455" y="2722"/>
                      <a:pt x="2458" y="2692"/>
                      <a:pt x="2458" y="2657"/>
                    </a:cubicBezTo>
                    <a:cubicBezTo>
                      <a:pt x="2458" y="2626"/>
                      <a:pt x="2452" y="2586"/>
                      <a:pt x="2458" y="2556"/>
                    </a:cubicBezTo>
                    <a:cubicBezTo>
                      <a:pt x="2468" y="2514"/>
                      <a:pt x="2502" y="2470"/>
                      <a:pt x="2527" y="2437"/>
                    </a:cubicBezTo>
                    <a:cubicBezTo>
                      <a:pt x="2559" y="2397"/>
                      <a:pt x="2580" y="2356"/>
                      <a:pt x="2596" y="2306"/>
                    </a:cubicBezTo>
                    <a:cubicBezTo>
                      <a:pt x="2607" y="2273"/>
                      <a:pt x="2605" y="2236"/>
                      <a:pt x="2619" y="2204"/>
                    </a:cubicBezTo>
                    <a:cubicBezTo>
                      <a:pt x="2635" y="2167"/>
                      <a:pt x="2678" y="2143"/>
                      <a:pt x="2708" y="2114"/>
                    </a:cubicBezTo>
                    <a:cubicBezTo>
                      <a:pt x="2751" y="2071"/>
                      <a:pt x="2843" y="1989"/>
                      <a:pt x="2913" y="2015"/>
                    </a:cubicBezTo>
                    <a:cubicBezTo>
                      <a:pt x="2937" y="2024"/>
                      <a:pt x="2949" y="2055"/>
                      <a:pt x="2971" y="2069"/>
                    </a:cubicBezTo>
                    <a:cubicBezTo>
                      <a:pt x="2984" y="2078"/>
                      <a:pt x="2994" y="2085"/>
                      <a:pt x="3006" y="2095"/>
                    </a:cubicBezTo>
                    <a:cubicBezTo>
                      <a:pt x="3013" y="2102"/>
                      <a:pt x="3024" y="2109"/>
                      <a:pt x="3031" y="2117"/>
                    </a:cubicBezTo>
                    <a:cubicBezTo>
                      <a:pt x="3043" y="2130"/>
                      <a:pt x="3037" y="2131"/>
                      <a:pt x="3044" y="2146"/>
                    </a:cubicBezTo>
                    <a:cubicBezTo>
                      <a:pt x="3053" y="2165"/>
                      <a:pt x="3079" y="2189"/>
                      <a:pt x="3095" y="2199"/>
                    </a:cubicBezTo>
                    <a:cubicBezTo>
                      <a:pt x="3106" y="2207"/>
                      <a:pt x="3115" y="2206"/>
                      <a:pt x="3129" y="2214"/>
                    </a:cubicBezTo>
                    <a:cubicBezTo>
                      <a:pt x="3137" y="2218"/>
                      <a:pt x="3138" y="2229"/>
                      <a:pt x="3148" y="2232"/>
                    </a:cubicBezTo>
                    <a:cubicBezTo>
                      <a:pt x="3165" y="2239"/>
                      <a:pt x="3197" y="2230"/>
                      <a:pt x="3213" y="2227"/>
                    </a:cubicBezTo>
                    <a:cubicBezTo>
                      <a:pt x="3255" y="2218"/>
                      <a:pt x="3308" y="2181"/>
                      <a:pt x="3344" y="2160"/>
                    </a:cubicBezTo>
                    <a:cubicBezTo>
                      <a:pt x="3373" y="2142"/>
                      <a:pt x="3400" y="2133"/>
                      <a:pt x="3431" y="2122"/>
                    </a:cubicBezTo>
                    <a:cubicBezTo>
                      <a:pt x="3435" y="2093"/>
                      <a:pt x="3433" y="2067"/>
                      <a:pt x="3449" y="2042"/>
                    </a:cubicBezTo>
                    <a:cubicBezTo>
                      <a:pt x="3466" y="2016"/>
                      <a:pt x="3489" y="1992"/>
                      <a:pt x="3508" y="1968"/>
                    </a:cubicBezTo>
                    <a:cubicBezTo>
                      <a:pt x="3527" y="1943"/>
                      <a:pt x="3545" y="1918"/>
                      <a:pt x="3574" y="1904"/>
                    </a:cubicBezTo>
                    <a:cubicBezTo>
                      <a:pt x="3581" y="1901"/>
                      <a:pt x="3600" y="1899"/>
                      <a:pt x="3605" y="1893"/>
                    </a:cubicBezTo>
                    <a:cubicBezTo>
                      <a:pt x="3609" y="1887"/>
                      <a:pt x="3603" y="1879"/>
                      <a:pt x="3605" y="1874"/>
                    </a:cubicBezTo>
                    <a:cubicBezTo>
                      <a:pt x="3622" y="1831"/>
                      <a:pt x="3616" y="1788"/>
                      <a:pt x="3616" y="1743"/>
                    </a:cubicBezTo>
                    <a:cubicBezTo>
                      <a:pt x="3617" y="1662"/>
                      <a:pt x="3672" y="1623"/>
                      <a:pt x="3730" y="1573"/>
                    </a:cubicBezTo>
                    <a:cubicBezTo>
                      <a:pt x="3785" y="1526"/>
                      <a:pt x="3845" y="1476"/>
                      <a:pt x="3882" y="1413"/>
                    </a:cubicBezTo>
                    <a:cubicBezTo>
                      <a:pt x="3893" y="1393"/>
                      <a:pt x="3899" y="1371"/>
                      <a:pt x="3909" y="1351"/>
                    </a:cubicBezTo>
                    <a:cubicBezTo>
                      <a:pt x="3922" y="1323"/>
                      <a:pt x="3941" y="1296"/>
                      <a:pt x="3950" y="1267"/>
                    </a:cubicBezTo>
                    <a:cubicBezTo>
                      <a:pt x="3967" y="1212"/>
                      <a:pt x="4002" y="1167"/>
                      <a:pt x="4034" y="1120"/>
                    </a:cubicBezTo>
                    <a:cubicBezTo>
                      <a:pt x="4061" y="1081"/>
                      <a:pt x="4061" y="1061"/>
                      <a:pt x="4061" y="1015"/>
                    </a:cubicBezTo>
                    <a:cubicBezTo>
                      <a:pt x="4061" y="940"/>
                      <a:pt x="4046" y="863"/>
                      <a:pt x="4111" y="810"/>
                    </a:cubicBezTo>
                    <a:cubicBezTo>
                      <a:pt x="4126" y="797"/>
                      <a:pt x="4145" y="789"/>
                      <a:pt x="4161" y="777"/>
                    </a:cubicBezTo>
                    <a:cubicBezTo>
                      <a:pt x="4182" y="761"/>
                      <a:pt x="4207" y="756"/>
                      <a:pt x="4228" y="742"/>
                    </a:cubicBezTo>
                    <a:cubicBezTo>
                      <a:pt x="4239" y="735"/>
                      <a:pt x="4248" y="722"/>
                      <a:pt x="4260" y="717"/>
                    </a:cubicBezTo>
                    <a:cubicBezTo>
                      <a:pt x="4275" y="711"/>
                      <a:pt x="4294" y="715"/>
                      <a:pt x="4309" y="710"/>
                    </a:cubicBezTo>
                    <a:cubicBezTo>
                      <a:pt x="4358" y="696"/>
                      <a:pt x="4385" y="689"/>
                      <a:pt x="4438" y="699"/>
                    </a:cubicBezTo>
                    <a:cubicBezTo>
                      <a:pt x="4454" y="701"/>
                      <a:pt x="4472" y="704"/>
                      <a:pt x="4487" y="711"/>
                    </a:cubicBezTo>
                    <a:cubicBezTo>
                      <a:pt x="4511" y="722"/>
                      <a:pt x="4519" y="722"/>
                      <a:pt x="4543" y="725"/>
                    </a:cubicBezTo>
                    <a:cubicBezTo>
                      <a:pt x="4581" y="731"/>
                      <a:pt x="4630" y="773"/>
                      <a:pt x="4652" y="803"/>
                    </a:cubicBezTo>
                    <a:cubicBezTo>
                      <a:pt x="4669" y="827"/>
                      <a:pt x="4688" y="849"/>
                      <a:pt x="4705" y="873"/>
                    </a:cubicBezTo>
                    <a:cubicBezTo>
                      <a:pt x="4721" y="895"/>
                      <a:pt x="4718" y="909"/>
                      <a:pt x="4742" y="919"/>
                    </a:cubicBezTo>
                    <a:cubicBezTo>
                      <a:pt x="4805" y="948"/>
                      <a:pt x="4885" y="965"/>
                      <a:pt x="4955" y="973"/>
                    </a:cubicBezTo>
                    <a:cubicBezTo>
                      <a:pt x="5016" y="980"/>
                      <a:pt x="5068" y="965"/>
                      <a:pt x="5100" y="1023"/>
                    </a:cubicBezTo>
                    <a:cubicBezTo>
                      <a:pt x="5118" y="1056"/>
                      <a:pt x="5137" y="1088"/>
                      <a:pt x="5160" y="1118"/>
                    </a:cubicBezTo>
                    <a:cubicBezTo>
                      <a:pt x="5168" y="1130"/>
                      <a:pt x="5179" y="1140"/>
                      <a:pt x="5187" y="1152"/>
                    </a:cubicBezTo>
                    <a:cubicBezTo>
                      <a:pt x="5197" y="1166"/>
                      <a:pt x="5199" y="1184"/>
                      <a:pt x="5212" y="1196"/>
                    </a:cubicBezTo>
                    <a:cubicBezTo>
                      <a:pt x="5258" y="1237"/>
                      <a:pt x="5329" y="1217"/>
                      <a:pt x="5379" y="1242"/>
                    </a:cubicBezTo>
                    <a:cubicBezTo>
                      <a:pt x="5397" y="1252"/>
                      <a:pt x="5396" y="1266"/>
                      <a:pt x="5408" y="1282"/>
                    </a:cubicBezTo>
                    <a:cubicBezTo>
                      <a:pt x="5413" y="1289"/>
                      <a:pt x="5421" y="1293"/>
                      <a:pt x="5426" y="1300"/>
                    </a:cubicBezTo>
                    <a:cubicBezTo>
                      <a:pt x="5432" y="1309"/>
                      <a:pt x="5432" y="1318"/>
                      <a:pt x="5437" y="1327"/>
                    </a:cubicBezTo>
                    <a:cubicBezTo>
                      <a:pt x="5452" y="1354"/>
                      <a:pt x="5478" y="1360"/>
                      <a:pt x="5508" y="1353"/>
                    </a:cubicBezTo>
                    <a:cubicBezTo>
                      <a:pt x="5535" y="1346"/>
                      <a:pt x="5569" y="1327"/>
                      <a:pt x="5588" y="1306"/>
                    </a:cubicBezTo>
                    <a:cubicBezTo>
                      <a:pt x="5598" y="1294"/>
                      <a:pt x="5601" y="1278"/>
                      <a:pt x="5610" y="1265"/>
                    </a:cubicBezTo>
                    <a:cubicBezTo>
                      <a:pt x="5618" y="1254"/>
                      <a:pt x="5634" y="1249"/>
                      <a:pt x="5641" y="1239"/>
                    </a:cubicBezTo>
                    <a:cubicBezTo>
                      <a:pt x="5644" y="1234"/>
                      <a:pt x="5645" y="1225"/>
                      <a:pt x="5648" y="1219"/>
                    </a:cubicBezTo>
                    <a:cubicBezTo>
                      <a:pt x="5654" y="1207"/>
                      <a:pt x="5666" y="1197"/>
                      <a:pt x="5673" y="1187"/>
                    </a:cubicBezTo>
                    <a:cubicBezTo>
                      <a:pt x="5696" y="1157"/>
                      <a:pt x="5721" y="1125"/>
                      <a:pt x="5740" y="1093"/>
                    </a:cubicBezTo>
                    <a:cubicBezTo>
                      <a:pt x="5755" y="1065"/>
                      <a:pt x="5766" y="1035"/>
                      <a:pt x="5784" y="1008"/>
                    </a:cubicBezTo>
                    <a:cubicBezTo>
                      <a:pt x="5806" y="976"/>
                      <a:pt x="5835" y="936"/>
                      <a:pt x="5869" y="916"/>
                    </a:cubicBezTo>
                    <a:cubicBezTo>
                      <a:pt x="5882" y="908"/>
                      <a:pt x="5895" y="903"/>
                      <a:pt x="5911" y="900"/>
                    </a:cubicBezTo>
                    <a:cubicBezTo>
                      <a:pt x="5913" y="900"/>
                      <a:pt x="5940" y="901"/>
                      <a:pt x="5946" y="897"/>
                    </a:cubicBezTo>
                    <a:cubicBezTo>
                      <a:pt x="5950" y="894"/>
                      <a:pt x="5952" y="887"/>
                      <a:pt x="5957" y="884"/>
                    </a:cubicBezTo>
                    <a:cubicBezTo>
                      <a:pt x="5964" y="879"/>
                      <a:pt x="5974" y="876"/>
                      <a:pt x="5982" y="871"/>
                    </a:cubicBezTo>
                    <a:cubicBezTo>
                      <a:pt x="5997" y="861"/>
                      <a:pt x="5996" y="852"/>
                      <a:pt x="6002" y="836"/>
                    </a:cubicBezTo>
                    <a:cubicBezTo>
                      <a:pt x="6017" y="793"/>
                      <a:pt x="6050" y="754"/>
                      <a:pt x="6074" y="713"/>
                    </a:cubicBezTo>
                    <a:cubicBezTo>
                      <a:pt x="6090" y="686"/>
                      <a:pt x="6107" y="649"/>
                      <a:pt x="6135" y="632"/>
                    </a:cubicBezTo>
                    <a:cubicBezTo>
                      <a:pt x="6181" y="603"/>
                      <a:pt x="6259" y="595"/>
                      <a:pt x="6312" y="584"/>
                    </a:cubicBezTo>
                    <a:cubicBezTo>
                      <a:pt x="6365" y="574"/>
                      <a:pt x="6431" y="552"/>
                      <a:pt x="6485" y="564"/>
                    </a:cubicBezTo>
                    <a:cubicBezTo>
                      <a:pt x="6535" y="575"/>
                      <a:pt x="6569" y="627"/>
                      <a:pt x="6620" y="628"/>
                    </a:cubicBezTo>
                    <a:cubicBezTo>
                      <a:pt x="6678" y="631"/>
                      <a:pt x="6714" y="636"/>
                      <a:pt x="6746" y="582"/>
                    </a:cubicBezTo>
                    <a:cubicBezTo>
                      <a:pt x="6759" y="562"/>
                      <a:pt x="6781" y="535"/>
                      <a:pt x="6788" y="512"/>
                    </a:cubicBezTo>
                    <a:cubicBezTo>
                      <a:pt x="6794" y="491"/>
                      <a:pt x="6789" y="479"/>
                      <a:pt x="6800" y="460"/>
                    </a:cubicBezTo>
                    <a:cubicBezTo>
                      <a:pt x="6818" y="430"/>
                      <a:pt x="6803" y="404"/>
                      <a:pt x="6838" y="380"/>
                    </a:cubicBezTo>
                    <a:cubicBezTo>
                      <a:pt x="6860" y="365"/>
                      <a:pt x="6879" y="370"/>
                      <a:pt x="6906" y="369"/>
                    </a:cubicBezTo>
                    <a:cubicBezTo>
                      <a:pt x="6934" y="368"/>
                      <a:pt x="6963" y="361"/>
                      <a:pt x="6991" y="356"/>
                    </a:cubicBezTo>
                    <a:cubicBezTo>
                      <a:pt x="7081" y="341"/>
                      <a:pt x="7082" y="223"/>
                      <a:pt x="7128" y="163"/>
                    </a:cubicBezTo>
                    <a:cubicBezTo>
                      <a:pt x="7147" y="138"/>
                      <a:pt x="7166" y="117"/>
                      <a:pt x="7185" y="92"/>
                    </a:cubicBezTo>
                    <a:cubicBezTo>
                      <a:pt x="7195" y="78"/>
                      <a:pt x="7212" y="64"/>
                      <a:pt x="7221" y="49"/>
                    </a:cubicBezTo>
                    <a:cubicBezTo>
                      <a:pt x="7230" y="31"/>
                      <a:pt x="7223" y="2"/>
                      <a:pt x="7255" y="0"/>
                    </a:cubicBezTo>
                  </a:path>
                </a:pathLst>
              </a:custGeom>
              <a:noFill/>
              <a:ln w="25550" cap="flat" cmpd="sng">
                <a:solidFill>
                  <a:schemeClr val="accent1"/>
                </a:solidFill>
                <a:prstDash val="solid"/>
                <a:miter lim="8000"/>
                <a:headEnd type="none" w="sm" len="sm"/>
                <a:tailEnd type="none" w="sm" len="sm"/>
              </a:ln>
            </p:spPr>
            <p:txBody>
              <a:bodyPr spcFirstLastPara="1" wrap="square" lIns="102600" tIns="57600" rIns="102600" bIns="57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6" name="Google Shape;1596;p28"/>
              <p:cNvSpPr/>
              <p:nvPr/>
            </p:nvSpPr>
            <p:spPr>
              <a:xfrm>
                <a:off x="5506289" y="1511564"/>
                <a:ext cx="2326291" cy="1787163"/>
              </a:xfrm>
              <a:custGeom>
                <a:avLst/>
                <a:gdLst/>
                <a:ahLst/>
                <a:cxnLst/>
                <a:rect l="l" t="t" r="r" b="b"/>
                <a:pathLst>
                  <a:path w="7262" h="5579" extrusionOk="0">
                    <a:moveTo>
                      <a:pt x="7256" y="0"/>
                    </a:moveTo>
                    <a:cubicBezTo>
                      <a:pt x="7279" y="23"/>
                      <a:pt x="7231" y="31"/>
                      <a:pt x="7221" y="49"/>
                    </a:cubicBezTo>
                    <a:cubicBezTo>
                      <a:pt x="7213" y="64"/>
                      <a:pt x="7196" y="78"/>
                      <a:pt x="7185" y="92"/>
                    </a:cubicBezTo>
                    <a:cubicBezTo>
                      <a:pt x="7166" y="117"/>
                      <a:pt x="7147" y="138"/>
                      <a:pt x="7128" y="163"/>
                    </a:cubicBezTo>
                    <a:cubicBezTo>
                      <a:pt x="7082" y="223"/>
                      <a:pt x="7081" y="341"/>
                      <a:pt x="6991" y="356"/>
                    </a:cubicBezTo>
                    <a:cubicBezTo>
                      <a:pt x="6963" y="361"/>
                      <a:pt x="6934" y="367"/>
                      <a:pt x="6906" y="369"/>
                    </a:cubicBezTo>
                    <a:cubicBezTo>
                      <a:pt x="6879" y="370"/>
                      <a:pt x="6860" y="365"/>
                      <a:pt x="6838" y="380"/>
                    </a:cubicBezTo>
                    <a:cubicBezTo>
                      <a:pt x="6804" y="404"/>
                      <a:pt x="6818" y="430"/>
                      <a:pt x="6801" y="460"/>
                    </a:cubicBezTo>
                    <a:cubicBezTo>
                      <a:pt x="6789" y="479"/>
                      <a:pt x="6794" y="491"/>
                      <a:pt x="6788" y="512"/>
                    </a:cubicBezTo>
                    <a:cubicBezTo>
                      <a:pt x="6782" y="535"/>
                      <a:pt x="6759" y="562"/>
                      <a:pt x="6747" y="582"/>
                    </a:cubicBezTo>
                    <a:cubicBezTo>
                      <a:pt x="6714" y="636"/>
                      <a:pt x="6678" y="631"/>
                      <a:pt x="6621" y="628"/>
                    </a:cubicBezTo>
                    <a:cubicBezTo>
                      <a:pt x="6570" y="627"/>
                      <a:pt x="6535" y="575"/>
                      <a:pt x="6486" y="564"/>
                    </a:cubicBezTo>
                    <a:cubicBezTo>
                      <a:pt x="6431" y="552"/>
                      <a:pt x="6365" y="574"/>
                      <a:pt x="6313" y="584"/>
                    </a:cubicBezTo>
                    <a:cubicBezTo>
                      <a:pt x="6259" y="595"/>
                      <a:pt x="6182" y="603"/>
                      <a:pt x="6135" y="632"/>
                    </a:cubicBezTo>
                    <a:cubicBezTo>
                      <a:pt x="6108" y="649"/>
                      <a:pt x="6090" y="686"/>
                      <a:pt x="6075" y="713"/>
                    </a:cubicBezTo>
                    <a:cubicBezTo>
                      <a:pt x="6051" y="754"/>
                      <a:pt x="6017" y="793"/>
                      <a:pt x="6002" y="836"/>
                    </a:cubicBezTo>
                    <a:cubicBezTo>
                      <a:pt x="5996" y="852"/>
                      <a:pt x="5997" y="861"/>
                      <a:pt x="5982" y="871"/>
                    </a:cubicBezTo>
                    <a:cubicBezTo>
                      <a:pt x="5974" y="876"/>
                      <a:pt x="5965" y="879"/>
                      <a:pt x="5957" y="884"/>
                    </a:cubicBezTo>
                    <a:cubicBezTo>
                      <a:pt x="5953" y="887"/>
                      <a:pt x="5951" y="894"/>
                      <a:pt x="5946" y="897"/>
                    </a:cubicBezTo>
                    <a:cubicBezTo>
                      <a:pt x="5940" y="901"/>
                      <a:pt x="5914" y="900"/>
                      <a:pt x="5911" y="900"/>
                    </a:cubicBezTo>
                    <a:cubicBezTo>
                      <a:pt x="5896" y="903"/>
                      <a:pt x="5883" y="908"/>
                      <a:pt x="5869" y="916"/>
                    </a:cubicBezTo>
                    <a:cubicBezTo>
                      <a:pt x="5835" y="936"/>
                      <a:pt x="5806" y="976"/>
                      <a:pt x="5784" y="1008"/>
                    </a:cubicBezTo>
                    <a:cubicBezTo>
                      <a:pt x="5766" y="1035"/>
                      <a:pt x="5756" y="1065"/>
                      <a:pt x="5740" y="1093"/>
                    </a:cubicBezTo>
                    <a:cubicBezTo>
                      <a:pt x="5721" y="1125"/>
                      <a:pt x="5696" y="1157"/>
                      <a:pt x="5674" y="1187"/>
                    </a:cubicBezTo>
                    <a:cubicBezTo>
                      <a:pt x="5666" y="1197"/>
                      <a:pt x="5655" y="1208"/>
                      <a:pt x="5648" y="1219"/>
                    </a:cubicBezTo>
                    <a:cubicBezTo>
                      <a:pt x="5645" y="1225"/>
                      <a:pt x="5645" y="1234"/>
                      <a:pt x="5641" y="1239"/>
                    </a:cubicBezTo>
                    <a:cubicBezTo>
                      <a:pt x="5634" y="1249"/>
                      <a:pt x="5619" y="1254"/>
                      <a:pt x="5610" y="1265"/>
                    </a:cubicBezTo>
                    <a:cubicBezTo>
                      <a:pt x="5601" y="1278"/>
                      <a:pt x="5598" y="1294"/>
                      <a:pt x="5588" y="1306"/>
                    </a:cubicBezTo>
                    <a:cubicBezTo>
                      <a:pt x="5570" y="1327"/>
                      <a:pt x="5536" y="1346"/>
                      <a:pt x="5508" y="1353"/>
                    </a:cubicBezTo>
                    <a:cubicBezTo>
                      <a:pt x="5478" y="1360"/>
                      <a:pt x="5452" y="1354"/>
                      <a:pt x="5437" y="1327"/>
                    </a:cubicBezTo>
                    <a:cubicBezTo>
                      <a:pt x="5432" y="1318"/>
                      <a:pt x="5433" y="1309"/>
                      <a:pt x="5426" y="1300"/>
                    </a:cubicBezTo>
                    <a:cubicBezTo>
                      <a:pt x="5422" y="1293"/>
                      <a:pt x="5414" y="1289"/>
                      <a:pt x="5409" y="1282"/>
                    </a:cubicBezTo>
                    <a:cubicBezTo>
                      <a:pt x="5396" y="1266"/>
                      <a:pt x="5397" y="1252"/>
                      <a:pt x="5379" y="1242"/>
                    </a:cubicBezTo>
                    <a:cubicBezTo>
                      <a:pt x="5330" y="1217"/>
                      <a:pt x="5258" y="1237"/>
                      <a:pt x="5213" y="1196"/>
                    </a:cubicBezTo>
                    <a:cubicBezTo>
                      <a:pt x="5200" y="1184"/>
                      <a:pt x="5198" y="1166"/>
                      <a:pt x="5187" y="1152"/>
                    </a:cubicBezTo>
                    <a:cubicBezTo>
                      <a:pt x="5179" y="1140"/>
                      <a:pt x="5169" y="1130"/>
                      <a:pt x="5160" y="1119"/>
                    </a:cubicBezTo>
                    <a:cubicBezTo>
                      <a:pt x="5137" y="1088"/>
                      <a:pt x="5118" y="1057"/>
                      <a:pt x="5100" y="1023"/>
                    </a:cubicBezTo>
                    <a:cubicBezTo>
                      <a:pt x="5069" y="965"/>
                      <a:pt x="5016" y="980"/>
                      <a:pt x="4955" y="973"/>
                    </a:cubicBezTo>
                    <a:cubicBezTo>
                      <a:pt x="4886" y="965"/>
                      <a:pt x="4806" y="948"/>
                      <a:pt x="4742" y="920"/>
                    </a:cubicBezTo>
                    <a:cubicBezTo>
                      <a:pt x="4718" y="909"/>
                      <a:pt x="4721" y="895"/>
                      <a:pt x="4705" y="873"/>
                    </a:cubicBezTo>
                    <a:cubicBezTo>
                      <a:pt x="4688" y="849"/>
                      <a:pt x="4669" y="827"/>
                      <a:pt x="4652" y="803"/>
                    </a:cubicBezTo>
                    <a:cubicBezTo>
                      <a:pt x="4630" y="773"/>
                      <a:pt x="4582" y="731"/>
                      <a:pt x="4543" y="725"/>
                    </a:cubicBezTo>
                    <a:cubicBezTo>
                      <a:pt x="4519" y="722"/>
                      <a:pt x="4511" y="722"/>
                      <a:pt x="4487" y="711"/>
                    </a:cubicBezTo>
                    <a:cubicBezTo>
                      <a:pt x="4473" y="704"/>
                      <a:pt x="4455" y="702"/>
                      <a:pt x="4438" y="699"/>
                    </a:cubicBezTo>
                    <a:cubicBezTo>
                      <a:pt x="4385" y="689"/>
                      <a:pt x="4359" y="696"/>
                      <a:pt x="4310" y="710"/>
                    </a:cubicBezTo>
                    <a:cubicBezTo>
                      <a:pt x="4294" y="715"/>
                      <a:pt x="4276" y="711"/>
                      <a:pt x="4261" y="717"/>
                    </a:cubicBezTo>
                    <a:cubicBezTo>
                      <a:pt x="4249" y="722"/>
                      <a:pt x="4239" y="735"/>
                      <a:pt x="4229" y="742"/>
                    </a:cubicBezTo>
                    <a:cubicBezTo>
                      <a:pt x="4207" y="756"/>
                      <a:pt x="4182" y="761"/>
                      <a:pt x="4161" y="777"/>
                    </a:cubicBezTo>
                    <a:cubicBezTo>
                      <a:pt x="4145" y="789"/>
                      <a:pt x="4127" y="797"/>
                      <a:pt x="4111" y="810"/>
                    </a:cubicBezTo>
                    <a:cubicBezTo>
                      <a:pt x="4046" y="863"/>
                      <a:pt x="4061" y="940"/>
                      <a:pt x="4061" y="1015"/>
                    </a:cubicBezTo>
                    <a:cubicBezTo>
                      <a:pt x="4061" y="1061"/>
                      <a:pt x="4062" y="1081"/>
                      <a:pt x="4034" y="1120"/>
                    </a:cubicBezTo>
                    <a:cubicBezTo>
                      <a:pt x="4002" y="1167"/>
                      <a:pt x="3967" y="1212"/>
                      <a:pt x="3950" y="1267"/>
                    </a:cubicBezTo>
                    <a:cubicBezTo>
                      <a:pt x="3941" y="1296"/>
                      <a:pt x="3923" y="1324"/>
                      <a:pt x="3909" y="1351"/>
                    </a:cubicBezTo>
                    <a:cubicBezTo>
                      <a:pt x="3899" y="1371"/>
                      <a:pt x="3893" y="1394"/>
                      <a:pt x="3882" y="1413"/>
                    </a:cubicBezTo>
                    <a:cubicBezTo>
                      <a:pt x="3845" y="1476"/>
                      <a:pt x="3785" y="1526"/>
                      <a:pt x="3731" y="1573"/>
                    </a:cubicBezTo>
                    <a:cubicBezTo>
                      <a:pt x="3673" y="1623"/>
                      <a:pt x="3618" y="1662"/>
                      <a:pt x="3617" y="1743"/>
                    </a:cubicBezTo>
                    <a:cubicBezTo>
                      <a:pt x="3616" y="1788"/>
                      <a:pt x="3623" y="1832"/>
                      <a:pt x="3606" y="1874"/>
                    </a:cubicBezTo>
                    <a:cubicBezTo>
                      <a:pt x="3604" y="1879"/>
                      <a:pt x="3610" y="1887"/>
                      <a:pt x="3605" y="1893"/>
                    </a:cubicBezTo>
                    <a:cubicBezTo>
                      <a:pt x="3600" y="1899"/>
                      <a:pt x="3582" y="1901"/>
                      <a:pt x="3575" y="1904"/>
                    </a:cubicBezTo>
                    <a:cubicBezTo>
                      <a:pt x="3546" y="1918"/>
                      <a:pt x="3527" y="1943"/>
                      <a:pt x="3508" y="1968"/>
                    </a:cubicBezTo>
                    <a:cubicBezTo>
                      <a:pt x="3490" y="1992"/>
                      <a:pt x="3466" y="2016"/>
                      <a:pt x="3449" y="2042"/>
                    </a:cubicBezTo>
                    <a:cubicBezTo>
                      <a:pt x="3433" y="2067"/>
                      <a:pt x="3435" y="2093"/>
                      <a:pt x="3432" y="2122"/>
                    </a:cubicBezTo>
                    <a:cubicBezTo>
                      <a:pt x="3400" y="2134"/>
                      <a:pt x="3374" y="2143"/>
                      <a:pt x="3344" y="2160"/>
                    </a:cubicBezTo>
                    <a:cubicBezTo>
                      <a:pt x="3308" y="2182"/>
                      <a:pt x="3256" y="2218"/>
                      <a:pt x="3214" y="2227"/>
                    </a:cubicBezTo>
                    <a:cubicBezTo>
                      <a:pt x="3198" y="2230"/>
                      <a:pt x="3165" y="2239"/>
                      <a:pt x="3148" y="2232"/>
                    </a:cubicBezTo>
                    <a:cubicBezTo>
                      <a:pt x="3139" y="2229"/>
                      <a:pt x="3138" y="2218"/>
                      <a:pt x="3130" y="2214"/>
                    </a:cubicBezTo>
                    <a:cubicBezTo>
                      <a:pt x="3116" y="2207"/>
                      <a:pt x="3107" y="2207"/>
                      <a:pt x="3095" y="2199"/>
                    </a:cubicBezTo>
                    <a:cubicBezTo>
                      <a:pt x="3079" y="2189"/>
                      <a:pt x="3053" y="2165"/>
                      <a:pt x="3045" y="2147"/>
                    </a:cubicBezTo>
                    <a:cubicBezTo>
                      <a:pt x="3037" y="2131"/>
                      <a:pt x="3043" y="2130"/>
                      <a:pt x="3032" y="2117"/>
                    </a:cubicBezTo>
                    <a:cubicBezTo>
                      <a:pt x="3025" y="2109"/>
                      <a:pt x="3014" y="2102"/>
                      <a:pt x="3006" y="2095"/>
                    </a:cubicBezTo>
                    <a:cubicBezTo>
                      <a:pt x="2995" y="2085"/>
                      <a:pt x="2985" y="2078"/>
                      <a:pt x="2972" y="2069"/>
                    </a:cubicBezTo>
                    <a:cubicBezTo>
                      <a:pt x="2950" y="2055"/>
                      <a:pt x="2937" y="2024"/>
                      <a:pt x="2913" y="2015"/>
                    </a:cubicBezTo>
                    <a:cubicBezTo>
                      <a:pt x="2843" y="1990"/>
                      <a:pt x="2751" y="2072"/>
                      <a:pt x="2708" y="2114"/>
                    </a:cubicBezTo>
                    <a:cubicBezTo>
                      <a:pt x="2679" y="2143"/>
                      <a:pt x="2635" y="2167"/>
                      <a:pt x="2619" y="2204"/>
                    </a:cubicBezTo>
                    <a:cubicBezTo>
                      <a:pt x="2605" y="2236"/>
                      <a:pt x="2607" y="2273"/>
                      <a:pt x="2597" y="2306"/>
                    </a:cubicBezTo>
                    <a:cubicBezTo>
                      <a:pt x="2581" y="2356"/>
                      <a:pt x="2559" y="2397"/>
                      <a:pt x="2527" y="2438"/>
                    </a:cubicBezTo>
                    <a:cubicBezTo>
                      <a:pt x="2502" y="2470"/>
                      <a:pt x="2468" y="2515"/>
                      <a:pt x="2459" y="2556"/>
                    </a:cubicBezTo>
                    <a:cubicBezTo>
                      <a:pt x="2452" y="2586"/>
                      <a:pt x="2458" y="2626"/>
                      <a:pt x="2458" y="2657"/>
                    </a:cubicBezTo>
                    <a:cubicBezTo>
                      <a:pt x="2458" y="2693"/>
                      <a:pt x="2455" y="2722"/>
                      <a:pt x="2447" y="2756"/>
                    </a:cubicBezTo>
                    <a:cubicBezTo>
                      <a:pt x="2440" y="2788"/>
                      <a:pt x="2421" y="2817"/>
                      <a:pt x="2415" y="2848"/>
                    </a:cubicBezTo>
                    <a:cubicBezTo>
                      <a:pt x="2405" y="2894"/>
                      <a:pt x="2377" y="2921"/>
                      <a:pt x="2344" y="2956"/>
                    </a:cubicBezTo>
                    <a:cubicBezTo>
                      <a:pt x="2312" y="2990"/>
                      <a:pt x="2292" y="3048"/>
                      <a:pt x="2285" y="3094"/>
                    </a:cubicBezTo>
                    <a:cubicBezTo>
                      <a:pt x="2282" y="3114"/>
                      <a:pt x="2281" y="3134"/>
                      <a:pt x="2276" y="3154"/>
                    </a:cubicBezTo>
                    <a:cubicBezTo>
                      <a:pt x="2271" y="3175"/>
                      <a:pt x="2260" y="3193"/>
                      <a:pt x="2254" y="3213"/>
                    </a:cubicBezTo>
                    <a:cubicBezTo>
                      <a:pt x="2248" y="3237"/>
                      <a:pt x="2253" y="3259"/>
                      <a:pt x="2245" y="3283"/>
                    </a:cubicBezTo>
                    <a:cubicBezTo>
                      <a:pt x="2239" y="3300"/>
                      <a:pt x="2235" y="3326"/>
                      <a:pt x="2227" y="3342"/>
                    </a:cubicBezTo>
                    <a:cubicBezTo>
                      <a:pt x="2207" y="3380"/>
                      <a:pt x="2173" y="3399"/>
                      <a:pt x="2166" y="3443"/>
                    </a:cubicBezTo>
                    <a:cubicBezTo>
                      <a:pt x="2153" y="3530"/>
                      <a:pt x="2116" y="3609"/>
                      <a:pt x="2071" y="3689"/>
                    </a:cubicBezTo>
                    <a:cubicBezTo>
                      <a:pt x="2058" y="3712"/>
                      <a:pt x="2043" y="3735"/>
                      <a:pt x="2027" y="3758"/>
                    </a:cubicBezTo>
                    <a:cubicBezTo>
                      <a:pt x="2019" y="3770"/>
                      <a:pt x="2007" y="3774"/>
                      <a:pt x="1999" y="3785"/>
                    </a:cubicBezTo>
                    <a:cubicBezTo>
                      <a:pt x="1989" y="3797"/>
                      <a:pt x="1995" y="3807"/>
                      <a:pt x="1993" y="3821"/>
                    </a:cubicBezTo>
                    <a:cubicBezTo>
                      <a:pt x="1991" y="3837"/>
                      <a:pt x="1985" y="3855"/>
                      <a:pt x="1981" y="3870"/>
                    </a:cubicBezTo>
                    <a:cubicBezTo>
                      <a:pt x="1968" y="3920"/>
                      <a:pt x="1936" y="3969"/>
                      <a:pt x="1919" y="4018"/>
                    </a:cubicBezTo>
                    <a:cubicBezTo>
                      <a:pt x="1904" y="4060"/>
                      <a:pt x="1875" y="4081"/>
                      <a:pt x="1837" y="4104"/>
                    </a:cubicBezTo>
                    <a:cubicBezTo>
                      <a:pt x="1797" y="4128"/>
                      <a:pt x="1767" y="4157"/>
                      <a:pt x="1722" y="4174"/>
                    </a:cubicBezTo>
                    <a:cubicBezTo>
                      <a:pt x="1686" y="4188"/>
                      <a:pt x="1667" y="4182"/>
                      <a:pt x="1644" y="4158"/>
                    </a:cubicBezTo>
                    <a:cubicBezTo>
                      <a:pt x="1621" y="4132"/>
                      <a:pt x="1592" y="4110"/>
                      <a:pt x="1573" y="4082"/>
                    </a:cubicBezTo>
                    <a:cubicBezTo>
                      <a:pt x="1556" y="4057"/>
                      <a:pt x="1546" y="4030"/>
                      <a:pt x="1529" y="4005"/>
                    </a:cubicBezTo>
                    <a:cubicBezTo>
                      <a:pt x="1524" y="3997"/>
                      <a:pt x="1520" y="3982"/>
                      <a:pt x="1514" y="3976"/>
                    </a:cubicBezTo>
                    <a:cubicBezTo>
                      <a:pt x="1504" y="3964"/>
                      <a:pt x="1485" y="3952"/>
                      <a:pt x="1473" y="3940"/>
                    </a:cubicBezTo>
                    <a:cubicBezTo>
                      <a:pt x="1453" y="3921"/>
                      <a:pt x="1430" y="3917"/>
                      <a:pt x="1410" y="3897"/>
                    </a:cubicBezTo>
                    <a:cubicBezTo>
                      <a:pt x="1379" y="3867"/>
                      <a:pt x="1364" y="3819"/>
                      <a:pt x="1342" y="3785"/>
                    </a:cubicBezTo>
                    <a:cubicBezTo>
                      <a:pt x="1322" y="3755"/>
                      <a:pt x="1293" y="3728"/>
                      <a:pt x="1273" y="3697"/>
                    </a:cubicBezTo>
                    <a:cubicBezTo>
                      <a:pt x="1266" y="3685"/>
                      <a:pt x="1264" y="3672"/>
                      <a:pt x="1257" y="3659"/>
                    </a:cubicBezTo>
                    <a:cubicBezTo>
                      <a:pt x="1251" y="3649"/>
                      <a:pt x="1243" y="3640"/>
                      <a:pt x="1235" y="3632"/>
                    </a:cubicBezTo>
                    <a:cubicBezTo>
                      <a:pt x="1218" y="3615"/>
                      <a:pt x="1217" y="3610"/>
                      <a:pt x="1212" y="3584"/>
                    </a:cubicBezTo>
                    <a:cubicBezTo>
                      <a:pt x="1208" y="3568"/>
                      <a:pt x="1202" y="3555"/>
                      <a:pt x="1194" y="3540"/>
                    </a:cubicBezTo>
                    <a:cubicBezTo>
                      <a:pt x="1176" y="3508"/>
                      <a:pt x="1155" y="3506"/>
                      <a:pt x="1126" y="3489"/>
                    </a:cubicBezTo>
                    <a:cubicBezTo>
                      <a:pt x="1107" y="3478"/>
                      <a:pt x="1100" y="3466"/>
                      <a:pt x="1078" y="3459"/>
                    </a:cubicBezTo>
                    <a:cubicBezTo>
                      <a:pt x="1065" y="3455"/>
                      <a:pt x="1052" y="3448"/>
                      <a:pt x="1040" y="3445"/>
                    </a:cubicBezTo>
                    <a:cubicBezTo>
                      <a:pt x="1027" y="3442"/>
                      <a:pt x="1014" y="3445"/>
                      <a:pt x="1001" y="3442"/>
                    </a:cubicBezTo>
                    <a:cubicBezTo>
                      <a:pt x="977" y="3437"/>
                      <a:pt x="962" y="3421"/>
                      <a:pt x="936" y="3420"/>
                    </a:cubicBezTo>
                    <a:cubicBezTo>
                      <a:pt x="921" y="3420"/>
                      <a:pt x="902" y="3419"/>
                      <a:pt x="888" y="3421"/>
                    </a:cubicBezTo>
                    <a:cubicBezTo>
                      <a:pt x="872" y="3423"/>
                      <a:pt x="870" y="3429"/>
                      <a:pt x="856" y="3432"/>
                    </a:cubicBezTo>
                    <a:cubicBezTo>
                      <a:pt x="827" y="3441"/>
                      <a:pt x="787" y="3420"/>
                      <a:pt x="760" y="3434"/>
                    </a:cubicBezTo>
                    <a:cubicBezTo>
                      <a:pt x="759" y="3440"/>
                      <a:pt x="758" y="3446"/>
                      <a:pt x="756" y="3451"/>
                    </a:cubicBezTo>
                    <a:cubicBezTo>
                      <a:pt x="741" y="3452"/>
                      <a:pt x="723" y="3468"/>
                      <a:pt x="710" y="3475"/>
                    </a:cubicBezTo>
                    <a:cubicBezTo>
                      <a:pt x="692" y="3485"/>
                      <a:pt x="675" y="3495"/>
                      <a:pt x="658" y="3505"/>
                    </a:cubicBezTo>
                    <a:cubicBezTo>
                      <a:pt x="636" y="3518"/>
                      <a:pt x="626" y="3525"/>
                      <a:pt x="614" y="3549"/>
                    </a:cubicBezTo>
                    <a:cubicBezTo>
                      <a:pt x="612" y="3553"/>
                      <a:pt x="608" y="3564"/>
                      <a:pt x="606" y="3566"/>
                    </a:cubicBezTo>
                    <a:cubicBezTo>
                      <a:pt x="601" y="3571"/>
                      <a:pt x="593" y="3570"/>
                      <a:pt x="587" y="3574"/>
                    </a:cubicBezTo>
                    <a:cubicBezTo>
                      <a:pt x="573" y="3587"/>
                      <a:pt x="565" y="3608"/>
                      <a:pt x="551" y="3621"/>
                    </a:cubicBezTo>
                    <a:cubicBezTo>
                      <a:pt x="528" y="3645"/>
                      <a:pt x="521" y="3648"/>
                      <a:pt x="488" y="3654"/>
                    </a:cubicBezTo>
                    <a:cubicBezTo>
                      <a:pt x="459" y="3659"/>
                      <a:pt x="434" y="3659"/>
                      <a:pt x="405" y="3659"/>
                    </a:cubicBezTo>
                    <a:cubicBezTo>
                      <a:pt x="377" y="3660"/>
                      <a:pt x="369" y="3650"/>
                      <a:pt x="347" y="3637"/>
                    </a:cubicBezTo>
                    <a:cubicBezTo>
                      <a:pt x="326" y="3625"/>
                      <a:pt x="303" y="3632"/>
                      <a:pt x="282" y="3625"/>
                    </a:cubicBezTo>
                    <a:cubicBezTo>
                      <a:pt x="261" y="3619"/>
                      <a:pt x="243" y="3598"/>
                      <a:pt x="225" y="3586"/>
                    </a:cubicBezTo>
                    <a:cubicBezTo>
                      <a:pt x="203" y="3572"/>
                      <a:pt x="191" y="3566"/>
                      <a:pt x="181" y="3540"/>
                    </a:cubicBezTo>
                    <a:cubicBezTo>
                      <a:pt x="174" y="3522"/>
                      <a:pt x="170" y="3514"/>
                      <a:pt x="158" y="3501"/>
                    </a:cubicBezTo>
                    <a:cubicBezTo>
                      <a:pt x="147" y="3488"/>
                      <a:pt x="144" y="3477"/>
                      <a:pt x="136" y="3464"/>
                    </a:cubicBezTo>
                    <a:cubicBezTo>
                      <a:pt x="127" y="3451"/>
                      <a:pt x="114" y="3445"/>
                      <a:pt x="105" y="3432"/>
                    </a:cubicBezTo>
                    <a:cubicBezTo>
                      <a:pt x="93" y="3414"/>
                      <a:pt x="87" y="3378"/>
                      <a:pt x="65" y="3368"/>
                    </a:cubicBezTo>
                    <a:cubicBezTo>
                      <a:pt x="49" y="3361"/>
                      <a:pt x="19" y="3367"/>
                      <a:pt x="0" y="3367"/>
                    </a:cubicBezTo>
                    <a:lnTo>
                      <a:pt x="0" y="5579"/>
                    </a:lnTo>
                    <a:lnTo>
                      <a:pt x="7255" y="5579"/>
                    </a:lnTo>
                    <a:cubicBezTo>
                      <a:pt x="7256" y="5579"/>
                      <a:pt x="7237" y="-18"/>
                      <a:pt x="725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7" name="Google Shape;1597;p28"/>
              <p:cNvSpPr/>
              <p:nvPr/>
            </p:nvSpPr>
            <p:spPr>
              <a:xfrm>
                <a:off x="5493725" y="2146475"/>
                <a:ext cx="2339429" cy="1173726"/>
              </a:xfrm>
              <a:custGeom>
                <a:avLst/>
                <a:gdLst/>
                <a:ahLst/>
                <a:cxnLst/>
                <a:rect l="l" t="t" r="r" b="b"/>
                <a:pathLst>
                  <a:path w="7117" h="3664" extrusionOk="0">
                    <a:moveTo>
                      <a:pt x="0" y="396"/>
                    </a:moveTo>
                    <a:cubicBezTo>
                      <a:pt x="0" y="396"/>
                      <a:pt x="62" y="350"/>
                      <a:pt x="76" y="341"/>
                    </a:cubicBezTo>
                    <a:cubicBezTo>
                      <a:pt x="95" y="330"/>
                      <a:pt x="118" y="314"/>
                      <a:pt x="139" y="309"/>
                    </a:cubicBezTo>
                    <a:cubicBezTo>
                      <a:pt x="182" y="301"/>
                      <a:pt x="218" y="290"/>
                      <a:pt x="258" y="314"/>
                    </a:cubicBezTo>
                    <a:cubicBezTo>
                      <a:pt x="295" y="336"/>
                      <a:pt x="330" y="346"/>
                      <a:pt x="360" y="377"/>
                    </a:cubicBezTo>
                    <a:cubicBezTo>
                      <a:pt x="382" y="399"/>
                      <a:pt x="404" y="416"/>
                      <a:pt x="428" y="438"/>
                    </a:cubicBezTo>
                    <a:cubicBezTo>
                      <a:pt x="443" y="452"/>
                      <a:pt x="446" y="473"/>
                      <a:pt x="460" y="486"/>
                    </a:cubicBezTo>
                    <a:cubicBezTo>
                      <a:pt x="474" y="499"/>
                      <a:pt x="498" y="510"/>
                      <a:pt x="515" y="519"/>
                    </a:cubicBezTo>
                    <a:cubicBezTo>
                      <a:pt x="559" y="541"/>
                      <a:pt x="598" y="537"/>
                      <a:pt x="646" y="537"/>
                    </a:cubicBezTo>
                    <a:cubicBezTo>
                      <a:pt x="708" y="538"/>
                      <a:pt x="757" y="513"/>
                      <a:pt x="816" y="496"/>
                    </a:cubicBezTo>
                    <a:cubicBezTo>
                      <a:pt x="848" y="487"/>
                      <a:pt x="882" y="490"/>
                      <a:pt x="913" y="481"/>
                    </a:cubicBezTo>
                    <a:cubicBezTo>
                      <a:pt x="934" y="475"/>
                      <a:pt x="950" y="463"/>
                      <a:pt x="972" y="461"/>
                    </a:cubicBezTo>
                    <a:cubicBezTo>
                      <a:pt x="1008" y="458"/>
                      <a:pt x="1040" y="462"/>
                      <a:pt x="1071" y="479"/>
                    </a:cubicBezTo>
                    <a:cubicBezTo>
                      <a:pt x="1098" y="495"/>
                      <a:pt x="1105" y="507"/>
                      <a:pt x="1137" y="516"/>
                    </a:cubicBezTo>
                    <a:cubicBezTo>
                      <a:pt x="1151" y="520"/>
                      <a:pt x="1180" y="519"/>
                      <a:pt x="1192" y="528"/>
                    </a:cubicBezTo>
                    <a:cubicBezTo>
                      <a:pt x="1203" y="538"/>
                      <a:pt x="1214" y="568"/>
                      <a:pt x="1224" y="582"/>
                    </a:cubicBezTo>
                    <a:cubicBezTo>
                      <a:pt x="1230" y="590"/>
                      <a:pt x="1237" y="600"/>
                      <a:pt x="1244" y="609"/>
                    </a:cubicBezTo>
                    <a:cubicBezTo>
                      <a:pt x="1259" y="626"/>
                      <a:pt x="1270" y="645"/>
                      <a:pt x="1278" y="665"/>
                    </a:cubicBezTo>
                    <a:cubicBezTo>
                      <a:pt x="1287" y="691"/>
                      <a:pt x="1290" y="701"/>
                      <a:pt x="1310" y="719"/>
                    </a:cubicBezTo>
                    <a:cubicBezTo>
                      <a:pt x="1315" y="723"/>
                      <a:pt x="1327" y="731"/>
                      <a:pt x="1330" y="736"/>
                    </a:cubicBezTo>
                    <a:cubicBezTo>
                      <a:pt x="1333" y="741"/>
                      <a:pt x="1331" y="751"/>
                      <a:pt x="1334" y="755"/>
                    </a:cubicBezTo>
                    <a:cubicBezTo>
                      <a:pt x="1350" y="777"/>
                      <a:pt x="1375" y="780"/>
                      <a:pt x="1397" y="793"/>
                    </a:cubicBezTo>
                    <a:cubicBezTo>
                      <a:pt x="1418" y="805"/>
                      <a:pt x="1444" y="811"/>
                      <a:pt x="1464" y="823"/>
                    </a:cubicBezTo>
                    <a:cubicBezTo>
                      <a:pt x="1487" y="837"/>
                      <a:pt x="1506" y="864"/>
                      <a:pt x="1520" y="886"/>
                    </a:cubicBezTo>
                    <a:cubicBezTo>
                      <a:pt x="1529" y="902"/>
                      <a:pt x="1545" y="914"/>
                      <a:pt x="1553" y="930"/>
                    </a:cubicBezTo>
                    <a:cubicBezTo>
                      <a:pt x="1568" y="955"/>
                      <a:pt x="1562" y="962"/>
                      <a:pt x="1585" y="984"/>
                    </a:cubicBezTo>
                    <a:cubicBezTo>
                      <a:pt x="1625" y="1021"/>
                      <a:pt x="1660" y="1062"/>
                      <a:pt x="1693" y="1103"/>
                    </a:cubicBezTo>
                    <a:cubicBezTo>
                      <a:pt x="1715" y="1130"/>
                      <a:pt x="1744" y="1137"/>
                      <a:pt x="1767" y="1160"/>
                    </a:cubicBezTo>
                    <a:cubicBezTo>
                      <a:pt x="1783" y="1174"/>
                      <a:pt x="1794" y="1197"/>
                      <a:pt x="1806" y="1215"/>
                    </a:cubicBezTo>
                    <a:cubicBezTo>
                      <a:pt x="1830" y="1251"/>
                      <a:pt x="1839" y="1290"/>
                      <a:pt x="1874" y="1313"/>
                    </a:cubicBezTo>
                    <a:cubicBezTo>
                      <a:pt x="1889" y="1322"/>
                      <a:pt x="1903" y="1335"/>
                      <a:pt x="1920" y="1341"/>
                    </a:cubicBezTo>
                    <a:cubicBezTo>
                      <a:pt x="1939" y="1346"/>
                      <a:pt x="1957" y="1342"/>
                      <a:pt x="1975" y="1350"/>
                    </a:cubicBezTo>
                    <a:cubicBezTo>
                      <a:pt x="1996" y="1360"/>
                      <a:pt x="2001" y="1377"/>
                      <a:pt x="2018" y="1389"/>
                    </a:cubicBezTo>
                    <a:cubicBezTo>
                      <a:pt x="2035" y="1402"/>
                      <a:pt x="2059" y="1413"/>
                      <a:pt x="2079" y="1422"/>
                    </a:cubicBezTo>
                    <a:cubicBezTo>
                      <a:pt x="2121" y="1441"/>
                      <a:pt x="2158" y="1458"/>
                      <a:pt x="2204" y="1468"/>
                    </a:cubicBezTo>
                    <a:cubicBezTo>
                      <a:pt x="2233" y="1474"/>
                      <a:pt x="2263" y="1483"/>
                      <a:pt x="2293" y="1485"/>
                    </a:cubicBezTo>
                    <a:cubicBezTo>
                      <a:pt x="2321" y="1487"/>
                      <a:pt x="2344" y="1483"/>
                      <a:pt x="2370" y="1477"/>
                    </a:cubicBezTo>
                    <a:cubicBezTo>
                      <a:pt x="2422" y="1466"/>
                      <a:pt x="2475" y="1454"/>
                      <a:pt x="2526" y="1440"/>
                    </a:cubicBezTo>
                    <a:cubicBezTo>
                      <a:pt x="2587" y="1422"/>
                      <a:pt x="2651" y="1406"/>
                      <a:pt x="2712" y="1386"/>
                    </a:cubicBezTo>
                    <a:cubicBezTo>
                      <a:pt x="2747" y="1374"/>
                      <a:pt x="2761" y="1370"/>
                      <a:pt x="2788" y="1346"/>
                    </a:cubicBezTo>
                    <a:cubicBezTo>
                      <a:pt x="2856" y="1287"/>
                      <a:pt x="2944" y="1254"/>
                      <a:pt x="3010" y="1191"/>
                    </a:cubicBezTo>
                    <a:cubicBezTo>
                      <a:pt x="3032" y="1170"/>
                      <a:pt x="3036" y="1161"/>
                      <a:pt x="3067" y="1158"/>
                    </a:cubicBezTo>
                    <a:cubicBezTo>
                      <a:pt x="3106" y="1155"/>
                      <a:pt x="3130" y="1150"/>
                      <a:pt x="3164" y="1127"/>
                    </a:cubicBezTo>
                    <a:cubicBezTo>
                      <a:pt x="3206" y="1097"/>
                      <a:pt x="3262" y="1082"/>
                      <a:pt x="3299" y="1045"/>
                    </a:cubicBezTo>
                    <a:cubicBezTo>
                      <a:pt x="3332" y="1013"/>
                      <a:pt x="3362" y="965"/>
                      <a:pt x="3372" y="919"/>
                    </a:cubicBezTo>
                    <a:cubicBezTo>
                      <a:pt x="3387" y="852"/>
                      <a:pt x="3434" y="805"/>
                      <a:pt x="3500" y="785"/>
                    </a:cubicBezTo>
                    <a:cubicBezTo>
                      <a:pt x="3534" y="774"/>
                      <a:pt x="3571" y="778"/>
                      <a:pt x="3606" y="770"/>
                    </a:cubicBezTo>
                    <a:cubicBezTo>
                      <a:pt x="3656" y="757"/>
                      <a:pt x="3703" y="730"/>
                      <a:pt x="3750" y="710"/>
                    </a:cubicBezTo>
                    <a:cubicBezTo>
                      <a:pt x="3804" y="687"/>
                      <a:pt x="3848" y="643"/>
                      <a:pt x="3903" y="627"/>
                    </a:cubicBezTo>
                    <a:cubicBezTo>
                      <a:pt x="3932" y="618"/>
                      <a:pt x="3961" y="613"/>
                      <a:pt x="3991" y="613"/>
                    </a:cubicBezTo>
                    <a:cubicBezTo>
                      <a:pt x="4036" y="613"/>
                      <a:pt x="4057" y="628"/>
                      <a:pt x="4094" y="655"/>
                    </a:cubicBezTo>
                    <a:cubicBezTo>
                      <a:pt x="4127" y="678"/>
                      <a:pt x="4158" y="692"/>
                      <a:pt x="4196" y="704"/>
                    </a:cubicBezTo>
                    <a:cubicBezTo>
                      <a:pt x="4215" y="710"/>
                      <a:pt x="4230" y="710"/>
                      <a:pt x="4243" y="722"/>
                    </a:cubicBezTo>
                    <a:cubicBezTo>
                      <a:pt x="4273" y="748"/>
                      <a:pt x="4291" y="778"/>
                      <a:pt x="4333" y="792"/>
                    </a:cubicBezTo>
                    <a:cubicBezTo>
                      <a:pt x="4361" y="801"/>
                      <a:pt x="4389" y="798"/>
                      <a:pt x="4416" y="811"/>
                    </a:cubicBezTo>
                    <a:cubicBezTo>
                      <a:pt x="4436" y="820"/>
                      <a:pt x="4455" y="838"/>
                      <a:pt x="4471" y="853"/>
                    </a:cubicBezTo>
                    <a:cubicBezTo>
                      <a:pt x="4504" y="887"/>
                      <a:pt x="4536" y="936"/>
                      <a:pt x="4578" y="958"/>
                    </a:cubicBezTo>
                    <a:cubicBezTo>
                      <a:pt x="4625" y="982"/>
                      <a:pt x="4664" y="979"/>
                      <a:pt x="4708" y="953"/>
                    </a:cubicBezTo>
                    <a:cubicBezTo>
                      <a:pt x="4779" y="912"/>
                      <a:pt x="4855" y="868"/>
                      <a:pt x="4913" y="809"/>
                    </a:cubicBezTo>
                    <a:cubicBezTo>
                      <a:pt x="4980" y="742"/>
                      <a:pt x="5021" y="660"/>
                      <a:pt x="5108" y="613"/>
                    </a:cubicBezTo>
                    <a:cubicBezTo>
                      <a:pt x="5158" y="586"/>
                      <a:pt x="5217" y="513"/>
                      <a:pt x="5278" y="526"/>
                    </a:cubicBezTo>
                    <a:cubicBezTo>
                      <a:pt x="5308" y="532"/>
                      <a:pt x="5328" y="559"/>
                      <a:pt x="5361" y="560"/>
                    </a:cubicBezTo>
                    <a:cubicBezTo>
                      <a:pt x="5378" y="561"/>
                      <a:pt x="5386" y="556"/>
                      <a:pt x="5401" y="549"/>
                    </a:cubicBezTo>
                    <a:cubicBezTo>
                      <a:pt x="5459" y="522"/>
                      <a:pt x="5511" y="481"/>
                      <a:pt x="5564" y="446"/>
                    </a:cubicBezTo>
                    <a:cubicBezTo>
                      <a:pt x="5608" y="417"/>
                      <a:pt x="5652" y="385"/>
                      <a:pt x="5699" y="360"/>
                    </a:cubicBezTo>
                    <a:cubicBezTo>
                      <a:pt x="5746" y="334"/>
                      <a:pt x="5792" y="312"/>
                      <a:pt x="5834" y="277"/>
                    </a:cubicBezTo>
                    <a:cubicBezTo>
                      <a:pt x="5943" y="187"/>
                      <a:pt x="6063" y="96"/>
                      <a:pt x="6195" y="43"/>
                    </a:cubicBezTo>
                    <a:cubicBezTo>
                      <a:pt x="6262" y="15"/>
                      <a:pt x="6337" y="5"/>
                      <a:pt x="6409" y="3"/>
                    </a:cubicBezTo>
                    <a:cubicBezTo>
                      <a:pt x="6476" y="0"/>
                      <a:pt x="6555" y="-7"/>
                      <a:pt x="6607" y="44"/>
                    </a:cubicBezTo>
                    <a:cubicBezTo>
                      <a:pt x="6666" y="103"/>
                      <a:pt x="6710" y="177"/>
                      <a:pt x="6770" y="235"/>
                    </a:cubicBezTo>
                    <a:cubicBezTo>
                      <a:pt x="6792" y="257"/>
                      <a:pt x="6817" y="261"/>
                      <a:pt x="6848" y="252"/>
                    </a:cubicBezTo>
                    <a:cubicBezTo>
                      <a:pt x="6864" y="248"/>
                      <a:pt x="6879" y="237"/>
                      <a:pt x="6897" y="232"/>
                    </a:cubicBezTo>
                    <a:cubicBezTo>
                      <a:pt x="6913" y="228"/>
                      <a:pt x="6930" y="226"/>
                      <a:pt x="6946" y="222"/>
                    </a:cubicBezTo>
                    <a:cubicBezTo>
                      <a:pt x="6987" y="211"/>
                      <a:pt x="7080" y="174"/>
                      <a:pt x="7117" y="211"/>
                    </a:cubicBezTo>
                    <a:lnTo>
                      <a:pt x="7117" y="3664"/>
                    </a:lnTo>
                    <a:lnTo>
                      <a:pt x="0" y="3664"/>
                    </a:lnTo>
                    <a:lnTo>
                      <a:pt x="0" y="39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28"/>
              <p:cNvSpPr/>
              <p:nvPr/>
            </p:nvSpPr>
            <p:spPr>
              <a:xfrm>
                <a:off x="5497650" y="2132050"/>
                <a:ext cx="2339426" cy="498453"/>
              </a:xfrm>
              <a:custGeom>
                <a:avLst/>
                <a:gdLst/>
                <a:ahLst/>
                <a:cxnLst/>
                <a:rect l="l" t="t" r="r" b="b"/>
                <a:pathLst>
                  <a:path w="7165" h="1556" extrusionOk="0">
                    <a:moveTo>
                      <a:pt x="2330" y="1556"/>
                    </a:moveTo>
                    <a:cubicBezTo>
                      <a:pt x="2324" y="1556"/>
                      <a:pt x="2319" y="1556"/>
                      <a:pt x="2313" y="1555"/>
                    </a:cubicBezTo>
                    <a:cubicBezTo>
                      <a:pt x="2287" y="1553"/>
                      <a:pt x="2261" y="1547"/>
                      <a:pt x="2237" y="1541"/>
                    </a:cubicBezTo>
                    <a:cubicBezTo>
                      <a:pt x="2231" y="1540"/>
                      <a:pt x="2225" y="1539"/>
                      <a:pt x="2219" y="1537"/>
                    </a:cubicBezTo>
                    <a:cubicBezTo>
                      <a:pt x="2171" y="1527"/>
                      <a:pt x="2132" y="1509"/>
                      <a:pt x="2091" y="1491"/>
                    </a:cubicBezTo>
                    <a:lnTo>
                      <a:pt x="2087" y="1489"/>
                    </a:lnTo>
                    <a:cubicBezTo>
                      <a:pt x="2065" y="1479"/>
                      <a:pt x="2039" y="1467"/>
                      <a:pt x="2019" y="1452"/>
                    </a:cubicBezTo>
                    <a:cubicBezTo>
                      <a:pt x="2009" y="1445"/>
                      <a:pt x="2002" y="1437"/>
                      <a:pt x="1997" y="1430"/>
                    </a:cubicBezTo>
                    <a:cubicBezTo>
                      <a:pt x="1991" y="1423"/>
                      <a:pt x="1988" y="1420"/>
                      <a:pt x="1983" y="1417"/>
                    </a:cubicBezTo>
                    <a:cubicBezTo>
                      <a:pt x="1979" y="1415"/>
                      <a:pt x="1973" y="1415"/>
                      <a:pt x="1964" y="1414"/>
                    </a:cubicBezTo>
                    <a:cubicBezTo>
                      <a:pt x="1955" y="1414"/>
                      <a:pt x="1944" y="1413"/>
                      <a:pt x="1932" y="1409"/>
                    </a:cubicBezTo>
                    <a:cubicBezTo>
                      <a:pt x="1914" y="1404"/>
                      <a:pt x="1900" y="1393"/>
                      <a:pt x="1888" y="1385"/>
                    </a:cubicBezTo>
                    <a:cubicBezTo>
                      <a:pt x="1884" y="1382"/>
                      <a:pt x="1881" y="1379"/>
                      <a:pt x="1877" y="1377"/>
                    </a:cubicBezTo>
                    <a:cubicBezTo>
                      <a:pt x="1845" y="1356"/>
                      <a:pt x="1830" y="1326"/>
                      <a:pt x="1816" y="1300"/>
                    </a:cubicBezTo>
                    <a:cubicBezTo>
                      <a:pt x="1811" y="1289"/>
                      <a:pt x="1805" y="1279"/>
                      <a:pt x="1799" y="1269"/>
                    </a:cubicBezTo>
                    <a:cubicBezTo>
                      <a:pt x="1795" y="1264"/>
                      <a:pt x="1792" y="1259"/>
                      <a:pt x="1789" y="1253"/>
                    </a:cubicBezTo>
                    <a:cubicBezTo>
                      <a:pt x="1781" y="1240"/>
                      <a:pt x="1773" y="1227"/>
                      <a:pt x="1765" y="1220"/>
                    </a:cubicBezTo>
                    <a:cubicBezTo>
                      <a:pt x="1758" y="1213"/>
                      <a:pt x="1749" y="1207"/>
                      <a:pt x="1739" y="1201"/>
                    </a:cubicBezTo>
                    <a:cubicBezTo>
                      <a:pt x="1723" y="1191"/>
                      <a:pt x="1704" y="1180"/>
                      <a:pt x="1688" y="1160"/>
                    </a:cubicBezTo>
                    <a:cubicBezTo>
                      <a:pt x="1659" y="1124"/>
                      <a:pt x="1624" y="1082"/>
                      <a:pt x="1584" y="1045"/>
                    </a:cubicBezTo>
                    <a:cubicBezTo>
                      <a:pt x="1564" y="1027"/>
                      <a:pt x="1558" y="1014"/>
                      <a:pt x="1552" y="998"/>
                    </a:cubicBezTo>
                    <a:cubicBezTo>
                      <a:pt x="1550" y="993"/>
                      <a:pt x="1549" y="988"/>
                      <a:pt x="1545" y="982"/>
                    </a:cubicBezTo>
                    <a:cubicBezTo>
                      <a:pt x="1542" y="977"/>
                      <a:pt x="1537" y="971"/>
                      <a:pt x="1532" y="965"/>
                    </a:cubicBezTo>
                    <a:cubicBezTo>
                      <a:pt x="1526" y="958"/>
                      <a:pt x="1518" y="950"/>
                      <a:pt x="1512" y="939"/>
                    </a:cubicBezTo>
                    <a:cubicBezTo>
                      <a:pt x="1498" y="915"/>
                      <a:pt x="1481" y="897"/>
                      <a:pt x="1468" y="888"/>
                    </a:cubicBezTo>
                    <a:cubicBezTo>
                      <a:pt x="1460" y="884"/>
                      <a:pt x="1450" y="880"/>
                      <a:pt x="1440" y="876"/>
                    </a:cubicBezTo>
                    <a:cubicBezTo>
                      <a:pt x="1428" y="871"/>
                      <a:pt x="1415" y="866"/>
                      <a:pt x="1402" y="859"/>
                    </a:cubicBezTo>
                    <a:cubicBezTo>
                      <a:pt x="1396" y="855"/>
                      <a:pt x="1390" y="853"/>
                      <a:pt x="1383" y="850"/>
                    </a:cubicBezTo>
                    <a:cubicBezTo>
                      <a:pt x="1366" y="843"/>
                      <a:pt x="1344" y="834"/>
                      <a:pt x="1328" y="811"/>
                    </a:cubicBezTo>
                    <a:cubicBezTo>
                      <a:pt x="1322" y="803"/>
                      <a:pt x="1320" y="795"/>
                      <a:pt x="1319" y="788"/>
                    </a:cubicBezTo>
                    <a:cubicBezTo>
                      <a:pt x="1318" y="787"/>
                      <a:pt x="1317" y="787"/>
                      <a:pt x="1316" y="786"/>
                    </a:cubicBezTo>
                    <a:cubicBezTo>
                      <a:pt x="1313" y="784"/>
                      <a:pt x="1311" y="781"/>
                      <a:pt x="1309" y="780"/>
                    </a:cubicBezTo>
                    <a:cubicBezTo>
                      <a:pt x="1283" y="756"/>
                      <a:pt x="1277" y="740"/>
                      <a:pt x="1268" y="715"/>
                    </a:cubicBezTo>
                    <a:lnTo>
                      <a:pt x="1267" y="712"/>
                    </a:lnTo>
                    <a:cubicBezTo>
                      <a:pt x="1261" y="696"/>
                      <a:pt x="1252" y="681"/>
                      <a:pt x="1240" y="667"/>
                    </a:cubicBezTo>
                    <a:cubicBezTo>
                      <a:pt x="1234" y="659"/>
                      <a:pt x="1228" y="652"/>
                      <a:pt x="1223" y="645"/>
                    </a:cubicBezTo>
                    <a:cubicBezTo>
                      <a:pt x="1222" y="643"/>
                      <a:pt x="1220" y="640"/>
                      <a:pt x="1218" y="638"/>
                    </a:cubicBezTo>
                    <a:cubicBezTo>
                      <a:pt x="1212" y="630"/>
                      <a:pt x="1207" y="620"/>
                      <a:pt x="1202" y="610"/>
                    </a:cubicBezTo>
                    <a:cubicBezTo>
                      <a:pt x="1199" y="605"/>
                      <a:pt x="1195" y="596"/>
                      <a:pt x="1192" y="592"/>
                    </a:cubicBezTo>
                    <a:cubicBezTo>
                      <a:pt x="1188" y="591"/>
                      <a:pt x="1179" y="590"/>
                      <a:pt x="1174" y="589"/>
                    </a:cubicBezTo>
                    <a:cubicBezTo>
                      <a:pt x="1166" y="588"/>
                      <a:pt x="1157" y="587"/>
                      <a:pt x="1149" y="585"/>
                    </a:cubicBezTo>
                    <a:cubicBezTo>
                      <a:pt x="1123" y="577"/>
                      <a:pt x="1109" y="567"/>
                      <a:pt x="1095" y="558"/>
                    </a:cubicBezTo>
                    <a:cubicBezTo>
                      <a:pt x="1089" y="554"/>
                      <a:pt x="1083" y="550"/>
                      <a:pt x="1076" y="545"/>
                    </a:cubicBezTo>
                    <a:cubicBezTo>
                      <a:pt x="1054" y="533"/>
                      <a:pt x="1030" y="529"/>
                      <a:pt x="997" y="531"/>
                    </a:cubicBezTo>
                    <a:cubicBezTo>
                      <a:pt x="990" y="532"/>
                      <a:pt x="982" y="535"/>
                      <a:pt x="973" y="539"/>
                    </a:cubicBezTo>
                    <a:cubicBezTo>
                      <a:pt x="965" y="543"/>
                      <a:pt x="956" y="547"/>
                      <a:pt x="945" y="550"/>
                    </a:cubicBezTo>
                    <a:cubicBezTo>
                      <a:pt x="927" y="555"/>
                      <a:pt x="909" y="557"/>
                      <a:pt x="892" y="558"/>
                    </a:cubicBezTo>
                    <a:cubicBezTo>
                      <a:pt x="876" y="560"/>
                      <a:pt x="861" y="561"/>
                      <a:pt x="848" y="565"/>
                    </a:cubicBezTo>
                    <a:cubicBezTo>
                      <a:pt x="833" y="570"/>
                      <a:pt x="818" y="575"/>
                      <a:pt x="804" y="579"/>
                    </a:cubicBezTo>
                    <a:cubicBezTo>
                      <a:pt x="762" y="593"/>
                      <a:pt x="720" y="608"/>
                      <a:pt x="669" y="608"/>
                    </a:cubicBezTo>
                    <a:cubicBezTo>
                      <a:pt x="668" y="608"/>
                      <a:pt x="667" y="608"/>
                      <a:pt x="665" y="608"/>
                    </a:cubicBezTo>
                    <a:cubicBezTo>
                      <a:pt x="660" y="608"/>
                      <a:pt x="656" y="608"/>
                      <a:pt x="651" y="608"/>
                    </a:cubicBezTo>
                    <a:cubicBezTo>
                      <a:pt x="608" y="608"/>
                      <a:pt x="568" y="608"/>
                      <a:pt x="522" y="585"/>
                    </a:cubicBezTo>
                    <a:lnTo>
                      <a:pt x="515" y="582"/>
                    </a:lnTo>
                    <a:cubicBezTo>
                      <a:pt x="497" y="573"/>
                      <a:pt x="475" y="562"/>
                      <a:pt x="459" y="547"/>
                    </a:cubicBezTo>
                    <a:cubicBezTo>
                      <a:pt x="447" y="537"/>
                      <a:pt x="440" y="524"/>
                      <a:pt x="435" y="514"/>
                    </a:cubicBezTo>
                    <a:cubicBezTo>
                      <a:pt x="432" y="508"/>
                      <a:pt x="429" y="502"/>
                      <a:pt x="426" y="499"/>
                    </a:cubicBezTo>
                    <a:cubicBezTo>
                      <a:pt x="417" y="491"/>
                      <a:pt x="408" y="483"/>
                      <a:pt x="400" y="476"/>
                    </a:cubicBezTo>
                    <a:cubicBezTo>
                      <a:pt x="386" y="464"/>
                      <a:pt x="371" y="451"/>
                      <a:pt x="357" y="437"/>
                    </a:cubicBezTo>
                    <a:cubicBezTo>
                      <a:pt x="340" y="420"/>
                      <a:pt x="321" y="410"/>
                      <a:pt x="299" y="399"/>
                    </a:cubicBezTo>
                    <a:cubicBezTo>
                      <a:pt x="287" y="393"/>
                      <a:pt x="275" y="387"/>
                      <a:pt x="263" y="379"/>
                    </a:cubicBezTo>
                    <a:cubicBezTo>
                      <a:pt x="240" y="366"/>
                      <a:pt x="220" y="369"/>
                      <a:pt x="183" y="376"/>
                    </a:cubicBezTo>
                    <a:cubicBezTo>
                      <a:pt x="178" y="377"/>
                      <a:pt x="173" y="378"/>
                      <a:pt x="168" y="379"/>
                    </a:cubicBezTo>
                    <a:cubicBezTo>
                      <a:pt x="156" y="382"/>
                      <a:pt x="138" y="393"/>
                      <a:pt x="124" y="402"/>
                    </a:cubicBezTo>
                    <a:lnTo>
                      <a:pt x="118" y="406"/>
                    </a:lnTo>
                    <a:cubicBezTo>
                      <a:pt x="114" y="408"/>
                      <a:pt x="110" y="411"/>
                      <a:pt x="105" y="413"/>
                    </a:cubicBezTo>
                    <a:cubicBezTo>
                      <a:pt x="97" y="418"/>
                      <a:pt x="74" y="431"/>
                      <a:pt x="69" y="437"/>
                    </a:cubicBezTo>
                    <a:cubicBezTo>
                      <a:pt x="70" y="436"/>
                      <a:pt x="72" y="432"/>
                      <a:pt x="71" y="427"/>
                    </a:cubicBezTo>
                    <a:lnTo>
                      <a:pt x="1" y="435"/>
                    </a:lnTo>
                    <a:cubicBezTo>
                      <a:pt x="-4" y="393"/>
                      <a:pt x="41" y="368"/>
                      <a:pt x="71" y="351"/>
                    </a:cubicBezTo>
                    <a:cubicBezTo>
                      <a:pt x="74" y="349"/>
                      <a:pt x="78" y="348"/>
                      <a:pt x="80" y="346"/>
                    </a:cubicBezTo>
                    <a:lnTo>
                      <a:pt x="86" y="342"/>
                    </a:lnTo>
                    <a:cubicBezTo>
                      <a:pt x="105" y="330"/>
                      <a:pt x="129" y="315"/>
                      <a:pt x="155" y="310"/>
                    </a:cubicBezTo>
                    <a:cubicBezTo>
                      <a:pt x="160" y="309"/>
                      <a:pt x="164" y="308"/>
                      <a:pt x="169" y="307"/>
                    </a:cubicBezTo>
                    <a:cubicBezTo>
                      <a:pt x="208" y="299"/>
                      <a:pt x="252" y="290"/>
                      <a:pt x="299" y="318"/>
                    </a:cubicBezTo>
                    <a:cubicBezTo>
                      <a:pt x="310" y="325"/>
                      <a:pt x="321" y="330"/>
                      <a:pt x="331" y="335"/>
                    </a:cubicBezTo>
                    <a:cubicBezTo>
                      <a:pt x="357" y="348"/>
                      <a:pt x="383" y="362"/>
                      <a:pt x="407" y="387"/>
                    </a:cubicBezTo>
                    <a:cubicBezTo>
                      <a:pt x="420" y="400"/>
                      <a:pt x="433" y="411"/>
                      <a:pt x="446" y="422"/>
                    </a:cubicBezTo>
                    <a:cubicBezTo>
                      <a:pt x="455" y="430"/>
                      <a:pt x="465" y="438"/>
                      <a:pt x="474" y="447"/>
                    </a:cubicBezTo>
                    <a:cubicBezTo>
                      <a:pt x="487" y="458"/>
                      <a:pt x="493" y="471"/>
                      <a:pt x="498" y="481"/>
                    </a:cubicBezTo>
                    <a:cubicBezTo>
                      <a:pt x="501" y="487"/>
                      <a:pt x="504" y="493"/>
                      <a:pt x="506" y="495"/>
                    </a:cubicBezTo>
                    <a:cubicBezTo>
                      <a:pt x="515" y="503"/>
                      <a:pt x="534" y="512"/>
                      <a:pt x="547" y="519"/>
                    </a:cubicBezTo>
                    <a:lnTo>
                      <a:pt x="554" y="522"/>
                    </a:lnTo>
                    <a:cubicBezTo>
                      <a:pt x="584" y="537"/>
                      <a:pt x="612" y="537"/>
                      <a:pt x="651" y="537"/>
                    </a:cubicBezTo>
                    <a:cubicBezTo>
                      <a:pt x="657" y="537"/>
                      <a:pt x="663" y="537"/>
                      <a:pt x="669" y="537"/>
                    </a:cubicBezTo>
                    <a:lnTo>
                      <a:pt x="669" y="537"/>
                    </a:lnTo>
                    <a:cubicBezTo>
                      <a:pt x="708" y="537"/>
                      <a:pt x="742" y="525"/>
                      <a:pt x="781" y="512"/>
                    </a:cubicBezTo>
                    <a:cubicBezTo>
                      <a:pt x="796" y="507"/>
                      <a:pt x="812" y="502"/>
                      <a:pt x="828" y="497"/>
                    </a:cubicBezTo>
                    <a:cubicBezTo>
                      <a:pt x="848" y="491"/>
                      <a:pt x="868" y="489"/>
                      <a:pt x="885" y="488"/>
                    </a:cubicBezTo>
                    <a:cubicBezTo>
                      <a:pt x="900" y="486"/>
                      <a:pt x="914" y="485"/>
                      <a:pt x="926" y="482"/>
                    </a:cubicBezTo>
                    <a:cubicBezTo>
                      <a:pt x="932" y="480"/>
                      <a:pt x="938" y="477"/>
                      <a:pt x="944" y="474"/>
                    </a:cubicBezTo>
                    <a:cubicBezTo>
                      <a:pt x="957" y="469"/>
                      <a:pt x="972" y="462"/>
                      <a:pt x="992" y="460"/>
                    </a:cubicBezTo>
                    <a:cubicBezTo>
                      <a:pt x="1039" y="457"/>
                      <a:pt x="1077" y="464"/>
                      <a:pt x="1111" y="484"/>
                    </a:cubicBezTo>
                    <a:cubicBezTo>
                      <a:pt x="1122" y="490"/>
                      <a:pt x="1130" y="495"/>
                      <a:pt x="1136" y="500"/>
                    </a:cubicBezTo>
                    <a:cubicBezTo>
                      <a:pt x="1148" y="508"/>
                      <a:pt x="1154" y="512"/>
                      <a:pt x="1169" y="517"/>
                    </a:cubicBezTo>
                    <a:cubicBezTo>
                      <a:pt x="1172" y="517"/>
                      <a:pt x="1178" y="518"/>
                      <a:pt x="1183" y="519"/>
                    </a:cubicBezTo>
                    <a:cubicBezTo>
                      <a:pt x="1201" y="521"/>
                      <a:pt x="1221" y="524"/>
                      <a:pt x="1236" y="536"/>
                    </a:cubicBezTo>
                    <a:cubicBezTo>
                      <a:pt x="1249" y="546"/>
                      <a:pt x="1257" y="562"/>
                      <a:pt x="1265" y="578"/>
                    </a:cubicBezTo>
                    <a:cubicBezTo>
                      <a:pt x="1268" y="584"/>
                      <a:pt x="1272" y="592"/>
                      <a:pt x="1275" y="595"/>
                    </a:cubicBezTo>
                    <a:cubicBezTo>
                      <a:pt x="1277" y="598"/>
                      <a:pt x="1279" y="601"/>
                      <a:pt x="1281" y="604"/>
                    </a:cubicBezTo>
                    <a:cubicBezTo>
                      <a:pt x="1285" y="610"/>
                      <a:pt x="1289" y="615"/>
                      <a:pt x="1294" y="621"/>
                    </a:cubicBezTo>
                    <a:cubicBezTo>
                      <a:pt x="1312" y="642"/>
                      <a:pt x="1325" y="664"/>
                      <a:pt x="1334" y="688"/>
                    </a:cubicBezTo>
                    <a:lnTo>
                      <a:pt x="1335" y="691"/>
                    </a:lnTo>
                    <a:cubicBezTo>
                      <a:pt x="1342" y="713"/>
                      <a:pt x="1343" y="716"/>
                      <a:pt x="1356" y="727"/>
                    </a:cubicBezTo>
                    <a:cubicBezTo>
                      <a:pt x="1357" y="728"/>
                      <a:pt x="1359" y="729"/>
                      <a:pt x="1361" y="731"/>
                    </a:cubicBezTo>
                    <a:cubicBezTo>
                      <a:pt x="1370" y="738"/>
                      <a:pt x="1377" y="744"/>
                      <a:pt x="1381" y="750"/>
                    </a:cubicBezTo>
                    <a:cubicBezTo>
                      <a:pt x="1387" y="759"/>
                      <a:pt x="1389" y="768"/>
                      <a:pt x="1390" y="774"/>
                    </a:cubicBezTo>
                    <a:cubicBezTo>
                      <a:pt x="1394" y="778"/>
                      <a:pt x="1401" y="780"/>
                      <a:pt x="1410" y="784"/>
                    </a:cubicBezTo>
                    <a:cubicBezTo>
                      <a:pt x="1419" y="788"/>
                      <a:pt x="1428" y="792"/>
                      <a:pt x="1438" y="798"/>
                    </a:cubicBezTo>
                    <a:cubicBezTo>
                      <a:pt x="1446" y="802"/>
                      <a:pt x="1455" y="806"/>
                      <a:pt x="1465" y="810"/>
                    </a:cubicBezTo>
                    <a:cubicBezTo>
                      <a:pt x="1479" y="815"/>
                      <a:pt x="1492" y="820"/>
                      <a:pt x="1505" y="828"/>
                    </a:cubicBezTo>
                    <a:cubicBezTo>
                      <a:pt x="1535" y="847"/>
                      <a:pt x="1558" y="879"/>
                      <a:pt x="1573" y="903"/>
                    </a:cubicBezTo>
                    <a:cubicBezTo>
                      <a:pt x="1576" y="907"/>
                      <a:pt x="1581" y="913"/>
                      <a:pt x="1585" y="918"/>
                    </a:cubicBezTo>
                    <a:cubicBezTo>
                      <a:pt x="1593" y="927"/>
                      <a:pt x="1601" y="936"/>
                      <a:pt x="1607" y="947"/>
                    </a:cubicBezTo>
                    <a:cubicBezTo>
                      <a:pt x="1613" y="959"/>
                      <a:pt x="1617" y="967"/>
                      <a:pt x="1619" y="974"/>
                    </a:cubicBezTo>
                    <a:cubicBezTo>
                      <a:pt x="1622" y="982"/>
                      <a:pt x="1623" y="985"/>
                      <a:pt x="1632" y="993"/>
                    </a:cubicBezTo>
                    <a:cubicBezTo>
                      <a:pt x="1676" y="1033"/>
                      <a:pt x="1713" y="1078"/>
                      <a:pt x="1744" y="1116"/>
                    </a:cubicBezTo>
                    <a:cubicBezTo>
                      <a:pt x="1752" y="1126"/>
                      <a:pt x="1762" y="1133"/>
                      <a:pt x="1776" y="1140"/>
                    </a:cubicBezTo>
                    <a:cubicBezTo>
                      <a:pt x="1788" y="1148"/>
                      <a:pt x="1802" y="1156"/>
                      <a:pt x="1815" y="1169"/>
                    </a:cubicBezTo>
                    <a:cubicBezTo>
                      <a:pt x="1829" y="1183"/>
                      <a:pt x="1840" y="1201"/>
                      <a:pt x="1849" y="1216"/>
                    </a:cubicBezTo>
                    <a:cubicBezTo>
                      <a:pt x="1852" y="1221"/>
                      <a:pt x="1855" y="1226"/>
                      <a:pt x="1858" y="1231"/>
                    </a:cubicBezTo>
                    <a:cubicBezTo>
                      <a:pt x="1867" y="1244"/>
                      <a:pt x="1873" y="1256"/>
                      <a:pt x="1879" y="1269"/>
                    </a:cubicBezTo>
                    <a:cubicBezTo>
                      <a:pt x="1891" y="1290"/>
                      <a:pt x="1900" y="1307"/>
                      <a:pt x="1916" y="1318"/>
                    </a:cubicBezTo>
                    <a:cubicBezTo>
                      <a:pt x="1921" y="1321"/>
                      <a:pt x="1926" y="1324"/>
                      <a:pt x="1930" y="1328"/>
                    </a:cubicBezTo>
                    <a:cubicBezTo>
                      <a:pt x="1938" y="1334"/>
                      <a:pt x="1946" y="1339"/>
                      <a:pt x="1953" y="1342"/>
                    </a:cubicBezTo>
                    <a:cubicBezTo>
                      <a:pt x="1957" y="1343"/>
                      <a:pt x="1963" y="1343"/>
                      <a:pt x="1969" y="1344"/>
                    </a:cubicBezTo>
                    <a:cubicBezTo>
                      <a:pt x="1981" y="1345"/>
                      <a:pt x="1996" y="1346"/>
                      <a:pt x="2013" y="1353"/>
                    </a:cubicBezTo>
                    <a:cubicBezTo>
                      <a:pt x="2032" y="1362"/>
                      <a:pt x="2043" y="1375"/>
                      <a:pt x="2051" y="1385"/>
                    </a:cubicBezTo>
                    <a:cubicBezTo>
                      <a:pt x="2055" y="1389"/>
                      <a:pt x="2058" y="1393"/>
                      <a:pt x="2062" y="1396"/>
                    </a:cubicBezTo>
                    <a:cubicBezTo>
                      <a:pt x="2076" y="1406"/>
                      <a:pt x="2098" y="1417"/>
                      <a:pt x="2116" y="1425"/>
                    </a:cubicBezTo>
                    <a:lnTo>
                      <a:pt x="2120" y="1426"/>
                    </a:lnTo>
                    <a:cubicBezTo>
                      <a:pt x="2159" y="1444"/>
                      <a:pt x="2193" y="1459"/>
                      <a:pt x="2234" y="1468"/>
                    </a:cubicBezTo>
                    <a:cubicBezTo>
                      <a:pt x="2240" y="1470"/>
                      <a:pt x="2247" y="1471"/>
                      <a:pt x="2253" y="1473"/>
                    </a:cubicBezTo>
                    <a:cubicBezTo>
                      <a:pt x="2275" y="1478"/>
                      <a:pt x="2298" y="1483"/>
                      <a:pt x="2318" y="1485"/>
                    </a:cubicBezTo>
                    <a:cubicBezTo>
                      <a:pt x="2341" y="1486"/>
                      <a:pt x="2359" y="1483"/>
                      <a:pt x="2385" y="1477"/>
                    </a:cubicBezTo>
                    <a:cubicBezTo>
                      <a:pt x="2442" y="1465"/>
                      <a:pt x="2493" y="1453"/>
                      <a:pt x="2539" y="1440"/>
                    </a:cubicBezTo>
                    <a:cubicBezTo>
                      <a:pt x="2554" y="1436"/>
                      <a:pt x="2569" y="1432"/>
                      <a:pt x="2585" y="1428"/>
                    </a:cubicBezTo>
                    <a:cubicBezTo>
                      <a:pt x="2631" y="1415"/>
                      <a:pt x="2678" y="1402"/>
                      <a:pt x="2723" y="1387"/>
                    </a:cubicBezTo>
                    <a:cubicBezTo>
                      <a:pt x="2756" y="1376"/>
                      <a:pt x="2765" y="1373"/>
                      <a:pt x="2787" y="1354"/>
                    </a:cubicBezTo>
                    <a:cubicBezTo>
                      <a:pt x="2821" y="1325"/>
                      <a:pt x="2859" y="1302"/>
                      <a:pt x="2896" y="1280"/>
                    </a:cubicBezTo>
                    <a:cubicBezTo>
                      <a:pt x="2937" y="1255"/>
                      <a:pt x="2976" y="1232"/>
                      <a:pt x="3009" y="1201"/>
                    </a:cubicBezTo>
                    <a:cubicBezTo>
                      <a:pt x="3012" y="1197"/>
                      <a:pt x="3015" y="1194"/>
                      <a:pt x="3018" y="1192"/>
                    </a:cubicBezTo>
                    <a:cubicBezTo>
                      <a:pt x="3036" y="1173"/>
                      <a:pt x="3050" y="1161"/>
                      <a:pt x="3087" y="1158"/>
                    </a:cubicBezTo>
                    <a:cubicBezTo>
                      <a:pt x="3122" y="1155"/>
                      <a:pt x="3139" y="1152"/>
                      <a:pt x="3166" y="1133"/>
                    </a:cubicBezTo>
                    <a:cubicBezTo>
                      <a:pt x="3185" y="1119"/>
                      <a:pt x="3206" y="1109"/>
                      <a:pt x="3227" y="1099"/>
                    </a:cubicBezTo>
                    <a:cubicBezTo>
                      <a:pt x="3254" y="1085"/>
                      <a:pt x="3279" y="1073"/>
                      <a:pt x="3297" y="1055"/>
                    </a:cubicBezTo>
                    <a:cubicBezTo>
                      <a:pt x="3328" y="1025"/>
                      <a:pt x="3353" y="982"/>
                      <a:pt x="3360" y="946"/>
                    </a:cubicBezTo>
                    <a:cubicBezTo>
                      <a:pt x="3377" y="869"/>
                      <a:pt x="3432" y="810"/>
                      <a:pt x="3512" y="786"/>
                    </a:cubicBezTo>
                    <a:cubicBezTo>
                      <a:pt x="3534" y="779"/>
                      <a:pt x="3555" y="777"/>
                      <a:pt x="3576" y="776"/>
                    </a:cubicBezTo>
                    <a:cubicBezTo>
                      <a:pt x="3591" y="775"/>
                      <a:pt x="3606" y="773"/>
                      <a:pt x="3620" y="770"/>
                    </a:cubicBezTo>
                    <a:cubicBezTo>
                      <a:pt x="3651" y="762"/>
                      <a:pt x="3681" y="748"/>
                      <a:pt x="3713" y="733"/>
                    </a:cubicBezTo>
                    <a:cubicBezTo>
                      <a:pt x="3728" y="726"/>
                      <a:pt x="3743" y="719"/>
                      <a:pt x="3759" y="712"/>
                    </a:cubicBezTo>
                    <a:cubicBezTo>
                      <a:pt x="3780" y="703"/>
                      <a:pt x="3800" y="690"/>
                      <a:pt x="3821" y="677"/>
                    </a:cubicBezTo>
                    <a:cubicBezTo>
                      <a:pt x="3850" y="658"/>
                      <a:pt x="3880" y="638"/>
                      <a:pt x="3916" y="628"/>
                    </a:cubicBezTo>
                    <a:cubicBezTo>
                      <a:pt x="3949" y="618"/>
                      <a:pt x="3981" y="613"/>
                      <a:pt x="4013" y="613"/>
                    </a:cubicBezTo>
                    <a:cubicBezTo>
                      <a:pt x="4014" y="613"/>
                      <a:pt x="4014" y="613"/>
                      <a:pt x="4014" y="613"/>
                    </a:cubicBezTo>
                    <a:cubicBezTo>
                      <a:pt x="4069" y="613"/>
                      <a:pt x="4097" y="632"/>
                      <a:pt x="4134" y="659"/>
                    </a:cubicBezTo>
                    <a:lnTo>
                      <a:pt x="4137" y="661"/>
                    </a:lnTo>
                    <a:cubicBezTo>
                      <a:pt x="4164" y="680"/>
                      <a:pt x="4192" y="693"/>
                      <a:pt x="4229" y="705"/>
                    </a:cubicBezTo>
                    <a:cubicBezTo>
                      <a:pt x="4234" y="707"/>
                      <a:pt x="4238" y="708"/>
                      <a:pt x="4243" y="709"/>
                    </a:cubicBezTo>
                    <a:cubicBezTo>
                      <a:pt x="4257" y="712"/>
                      <a:pt x="4274" y="716"/>
                      <a:pt x="4289" y="730"/>
                    </a:cubicBezTo>
                    <a:cubicBezTo>
                      <a:pt x="4299" y="738"/>
                      <a:pt x="4306" y="746"/>
                      <a:pt x="4314" y="754"/>
                    </a:cubicBezTo>
                    <a:cubicBezTo>
                      <a:pt x="4331" y="772"/>
                      <a:pt x="4345" y="786"/>
                      <a:pt x="4367" y="793"/>
                    </a:cubicBezTo>
                    <a:cubicBezTo>
                      <a:pt x="4376" y="796"/>
                      <a:pt x="4386" y="798"/>
                      <a:pt x="4397" y="799"/>
                    </a:cubicBezTo>
                    <a:cubicBezTo>
                      <a:pt x="4414" y="802"/>
                      <a:pt x="4434" y="804"/>
                      <a:pt x="4454" y="814"/>
                    </a:cubicBezTo>
                    <a:cubicBezTo>
                      <a:pt x="4478" y="825"/>
                      <a:pt x="4499" y="844"/>
                      <a:pt x="4518" y="863"/>
                    </a:cubicBezTo>
                    <a:cubicBezTo>
                      <a:pt x="4530" y="875"/>
                      <a:pt x="4542" y="888"/>
                      <a:pt x="4553" y="901"/>
                    </a:cubicBezTo>
                    <a:cubicBezTo>
                      <a:pt x="4573" y="925"/>
                      <a:pt x="4594" y="950"/>
                      <a:pt x="4617" y="961"/>
                    </a:cubicBezTo>
                    <a:cubicBezTo>
                      <a:pt x="4652" y="979"/>
                      <a:pt x="4678" y="978"/>
                      <a:pt x="4712" y="958"/>
                    </a:cubicBezTo>
                    <a:lnTo>
                      <a:pt x="4716" y="955"/>
                    </a:lnTo>
                    <a:cubicBezTo>
                      <a:pt x="4785" y="915"/>
                      <a:pt x="4857" y="873"/>
                      <a:pt x="4911" y="819"/>
                    </a:cubicBezTo>
                    <a:cubicBezTo>
                      <a:pt x="4932" y="797"/>
                      <a:pt x="4952" y="773"/>
                      <a:pt x="4970" y="750"/>
                    </a:cubicBezTo>
                    <a:cubicBezTo>
                      <a:pt x="5009" y="701"/>
                      <a:pt x="5050" y="651"/>
                      <a:pt x="5114" y="617"/>
                    </a:cubicBezTo>
                    <a:cubicBezTo>
                      <a:pt x="5126" y="610"/>
                      <a:pt x="5142" y="598"/>
                      <a:pt x="5157" y="586"/>
                    </a:cubicBezTo>
                    <a:cubicBezTo>
                      <a:pt x="5198" y="554"/>
                      <a:pt x="5249" y="514"/>
                      <a:pt x="5308" y="526"/>
                    </a:cubicBezTo>
                    <a:cubicBezTo>
                      <a:pt x="5328" y="530"/>
                      <a:pt x="5343" y="539"/>
                      <a:pt x="5356" y="547"/>
                    </a:cubicBezTo>
                    <a:cubicBezTo>
                      <a:pt x="5369" y="555"/>
                      <a:pt x="5377" y="559"/>
                      <a:pt x="5385" y="560"/>
                    </a:cubicBezTo>
                    <a:cubicBezTo>
                      <a:pt x="5391" y="560"/>
                      <a:pt x="5393" y="560"/>
                      <a:pt x="5404" y="554"/>
                    </a:cubicBezTo>
                    <a:lnTo>
                      <a:pt x="5409" y="552"/>
                    </a:lnTo>
                    <a:cubicBezTo>
                      <a:pt x="5448" y="533"/>
                      <a:pt x="5486" y="507"/>
                      <a:pt x="5523" y="481"/>
                    </a:cubicBezTo>
                    <a:cubicBezTo>
                      <a:pt x="5537" y="471"/>
                      <a:pt x="5552" y="461"/>
                      <a:pt x="5567" y="451"/>
                    </a:cubicBezTo>
                    <a:cubicBezTo>
                      <a:pt x="5579" y="444"/>
                      <a:pt x="5590" y="436"/>
                      <a:pt x="5601" y="428"/>
                    </a:cubicBezTo>
                    <a:cubicBezTo>
                      <a:pt x="5634" y="406"/>
                      <a:pt x="5668" y="383"/>
                      <a:pt x="5705" y="363"/>
                    </a:cubicBezTo>
                    <a:cubicBezTo>
                      <a:pt x="5711" y="360"/>
                      <a:pt x="5717" y="357"/>
                      <a:pt x="5722" y="354"/>
                    </a:cubicBezTo>
                    <a:cubicBezTo>
                      <a:pt x="5762" y="333"/>
                      <a:pt x="5800" y="313"/>
                      <a:pt x="5834" y="284"/>
                    </a:cubicBezTo>
                    <a:cubicBezTo>
                      <a:pt x="5939" y="197"/>
                      <a:pt x="6066" y="101"/>
                      <a:pt x="6204" y="45"/>
                    </a:cubicBezTo>
                    <a:cubicBezTo>
                      <a:pt x="6267" y="19"/>
                      <a:pt x="6341" y="5"/>
                      <a:pt x="6430" y="2"/>
                    </a:cubicBezTo>
                    <a:lnTo>
                      <a:pt x="6443" y="1"/>
                    </a:lnTo>
                    <a:cubicBezTo>
                      <a:pt x="6511" y="-1"/>
                      <a:pt x="6595" y="-5"/>
                      <a:pt x="6654" y="54"/>
                    </a:cubicBezTo>
                    <a:cubicBezTo>
                      <a:pt x="6686" y="84"/>
                      <a:pt x="6712" y="119"/>
                      <a:pt x="6738" y="152"/>
                    </a:cubicBezTo>
                    <a:cubicBezTo>
                      <a:pt x="6764" y="185"/>
                      <a:pt x="6789" y="217"/>
                      <a:pt x="6817" y="245"/>
                    </a:cubicBezTo>
                    <a:cubicBezTo>
                      <a:pt x="6828" y="255"/>
                      <a:pt x="6838" y="259"/>
                      <a:pt x="6861" y="253"/>
                    </a:cubicBezTo>
                    <a:cubicBezTo>
                      <a:pt x="6866" y="252"/>
                      <a:pt x="6873" y="248"/>
                      <a:pt x="6879" y="245"/>
                    </a:cubicBezTo>
                    <a:cubicBezTo>
                      <a:pt x="6888" y="241"/>
                      <a:pt x="6898" y="236"/>
                      <a:pt x="6909" y="233"/>
                    </a:cubicBezTo>
                    <a:cubicBezTo>
                      <a:pt x="6920" y="230"/>
                      <a:pt x="6930" y="228"/>
                      <a:pt x="6939" y="226"/>
                    </a:cubicBezTo>
                    <a:cubicBezTo>
                      <a:pt x="6947" y="225"/>
                      <a:pt x="6953" y="224"/>
                      <a:pt x="6960" y="222"/>
                    </a:cubicBezTo>
                    <a:cubicBezTo>
                      <a:pt x="6965" y="221"/>
                      <a:pt x="6973" y="218"/>
                      <a:pt x="6981" y="216"/>
                    </a:cubicBezTo>
                    <a:cubicBezTo>
                      <a:pt x="7036" y="199"/>
                      <a:pt x="7118" y="174"/>
                      <a:pt x="7165" y="220"/>
                    </a:cubicBezTo>
                    <a:lnTo>
                      <a:pt x="7115" y="271"/>
                    </a:lnTo>
                    <a:cubicBezTo>
                      <a:pt x="7098" y="254"/>
                      <a:pt x="7028" y="276"/>
                      <a:pt x="7001" y="284"/>
                    </a:cubicBezTo>
                    <a:cubicBezTo>
                      <a:pt x="6993" y="286"/>
                      <a:pt x="6985" y="289"/>
                      <a:pt x="6978" y="291"/>
                    </a:cubicBezTo>
                    <a:cubicBezTo>
                      <a:pt x="6969" y="293"/>
                      <a:pt x="6961" y="295"/>
                      <a:pt x="6952" y="296"/>
                    </a:cubicBezTo>
                    <a:cubicBezTo>
                      <a:pt x="6944" y="298"/>
                      <a:pt x="6936" y="299"/>
                      <a:pt x="6929" y="301"/>
                    </a:cubicBezTo>
                    <a:cubicBezTo>
                      <a:pt x="6923" y="303"/>
                      <a:pt x="6917" y="306"/>
                      <a:pt x="6910" y="309"/>
                    </a:cubicBezTo>
                    <a:cubicBezTo>
                      <a:pt x="6901" y="313"/>
                      <a:pt x="6891" y="318"/>
                      <a:pt x="6880" y="321"/>
                    </a:cubicBezTo>
                    <a:cubicBezTo>
                      <a:pt x="6836" y="334"/>
                      <a:pt x="6799" y="325"/>
                      <a:pt x="6768" y="296"/>
                    </a:cubicBezTo>
                    <a:cubicBezTo>
                      <a:pt x="6736" y="265"/>
                      <a:pt x="6709" y="229"/>
                      <a:pt x="6682" y="195"/>
                    </a:cubicBezTo>
                    <a:cubicBezTo>
                      <a:pt x="6657" y="163"/>
                      <a:pt x="6632" y="132"/>
                      <a:pt x="6605" y="105"/>
                    </a:cubicBezTo>
                    <a:cubicBezTo>
                      <a:pt x="6567" y="68"/>
                      <a:pt x="6505" y="70"/>
                      <a:pt x="6446" y="72"/>
                    </a:cubicBezTo>
                    <a:lnTo>
                      <a:pt x="6433" y="73"/>
                    </a:lnTo>
                    <a:cubicBezTo>
                      <a:pt x="6352" y="76"/>
                      <a:pt x="6286" y="88"/>
                      <a:pt x="6231" y="110"/>
                    </a:cubicBezTo>
                    <a:cubicBezTo>
                      <a:pt x="6101" y="163"/>
                      <a:pt x="5980" y="256"/>
                      <a:pt x="5879" y="339"/>
                    </a:cubicBezTo>
                    <a:cubicBezTo>
                      <a:pt x="5839" y="372"/>
                      <a:pt x="5799" y="393"/>
                      <a:pt x="5756" y="416"/>
                    </a:cubicBezTo>
                    <a:cubicBezTo>
                      <a:pt x="5750" y="419"/>
                      <a:pt x="5744" y="423"/>
                      <a:pt x="5738" y="426"/>
                    </a:cubicBezTo>
                    <a:cubicBezTo>
                      <a:pt x="5705" y="444"/>
                      <a:pt x="5673" y="466"/>
                      <a:pt x="5641" y="487"/>
                    </a:cubicBezTo>
                    <a:cubicBezTo>
                      <a:pt x="5629" y="495"/>
                      <a:pt x="5618" y="503"/>
                      <a:pt x="5606" y="510"/>
                    </a:cubicBezTo>
                    <a:cubicBezTo>
                      <a:pt x="5592" y="520"/>
                      <a:pt x="5578" y="529"/>
                      <a:pt x="5563" y="540"/>
                    </a:cubicBezTo>
                    <a:cubicBezTo>
                      <a:pt x="5524" y="567"/>
                      <a:pt x="5483" y="595"/>
                      <a:pt x="5439" y="616"/>
                    </a:cubicBezTo>
                    <a:lnTo>
                      <a:pt x="5435" y="618"/>
                    </a:lnTo>
                    <a:cubicBezTo>
                      <a:pt x="5420" y="625"/>
                      <a:pt x="5406" y="632"/>
                      <a:pt x="5381" y="631"/>
                    </a:cubicBezTo>
                    <a:cubicBezTo>
                      <a:pt x="5354" y="629"/>
                      <a:pt x="5335" y="617"/>
                      <a:pt x="5319" y="607"/>
                    </a:cubicBezTo>
                    <a:cubicBezTo>
                      <a:pt x="5310" y="602"/>
                      <a:pt x="5302" y="597"/>
                      <a:pt x="5294" y="595"/>
                    </a:cubicBezTo>
                    <a:cubicBezTo>
                      <a:pt x="5267" y="590"/>
                      <a:pt x="5234" y="616"/>
                      <a:pt x="5201" y="642"/>
                    </a:cubicBezTo>
                    <a:cubicBezTo>
                      <a:pt x="5183" y="656"/>
                      <a:pt x="5165" y="670"/>
                      <a:pt x="5147" y="679"/>
                    </a:cubicBezTo>
                    <a:cubicBezTo>
                      <a:pt x="5096" y="707"/>
                      <a:pt x="5062" y="750"/>
                      <a:pt x="5025" y="795"/>
                    </a:cubicBezTo>
                    <a:cubicBezTo>
                      <a:pt x="5006" y="819"/>
                      <a:pt x="4985" y="845"/>
                      <a:pt x="4961" y="869"/>
                    </a:cubicBezTo>
                    <a:cubicBezTo>
                      <a:pt x="4900" y="930"/>
                      <a:pt x="4825" y="974"/>
                      <a:pt x="4752" y="1016"/>
                    </a:cubicBezTo>
                    <a:lnTo>
                      <a:pt x="4748" y="1019"/>
                    </a:lnTo>
                    <a:cubicBezTo>
                      <a:pt x="4693" y="1051"/>
                      <a:pt x="4641" y="1053"/>
                      <a:pt x="4585" y="1025"/>
                    </a:cubicBezTo>
                    <a:cubicBezTo>
                      <a:pt x="4550" y="1007"/>
                      <a:pt x="4523" y="975"/>
                      <a:pt x="4499" y="947"/>
                    </a:cubicBezTo>
                    <a:cubicBezTo>
                      <a:pt x="4488" y="935"/>
                      <a:pt x="4478" y="923"/>
                      <a:pt x="4468" y="914"/>
                    </a:cubicBezTo>
                    <a:cubicBezTo>
                      <a:pt x="4457" y="902"/>
                      <a:pt x="4439" y="885"/>
                      <a:pt x="4424" y="878"/>
                    </a:cubicBezTo>
                    <a:cubicBezTo>
                      <a:pt x="4413" y="873"/>
                      <a:pt x="4401" y="872"/>
                      <a:pt x="4388" y="870"/>
                    </a:cubicBezTo>
                    <a:cubicBezTo>
                      <a:pt x="4374" y="868"/>
                      <a:pt x="4360" y="866"/>
                      <a:pt x="4344" y="861"/>
                    </a:cubicBezTo>
                    <a:cubicBezTo>
                      <a:pt x="4306" y="847"/>
                      <a:pt x="4283" y="824"/>
                      <a:pt x="4263" y="804"/>
                    </a:cubicBezTo>
                    <a:cubicBezTo>
                      <a:pt x="4256" y="796"/>
                      <a:pt x="4249" y="790"/>
                      <a:pt x="4242" y="783"/>
                    </a:cubicBezTo>
                    <a:cubicBezTo>
                      <a:pt x="4240" y="781"/>
                      <a:pt x="4236" y="780"/>
                      <a:pt x="4227" y="778"/>
                    </a:cubicBezTo>
                    <a:cubicBezTo>
                      <a:pt x="4221" y="777"/>
                      <a:pt x="4215" y="775"/>
                      <a:pt x="4208" y="773"/>
                    </a:cubicBezTo>
                    <a:cubicBezTo>
                      <a:pt x="4163" y="759"/>
                      <a:pt x="4129" y="742"/>
                      <a:pt x="4096" y="719"/>
                    </a:cubicBezTo>
                    <a:lnTo>
                      <a:pt x="4093" y="717"/>
                    </a:lnTo>
                    <a:cubicBezTo>
                      <a:pt x="4059" y="693"/>
                      <a:pt x="4046" y="684"/>
                      <a:pt x="4013" y="684"/>
                    </a:cubicBezTo>
                    <a:cubicBezTo>
                      <a:pt x="3988" y="684"/>
                      <a:pt x="3963" y="688"/>
                      <a:pt x="3936" y="696"/>
                    </a:cubicBezTo>
                    <a:cubicBezTo>
                      <a:pt x="3910" y="703"/>
                      <a:pt x="3886" y="719"/>
                      <a:pt x="3859" y="736"/>
                    </a:cubicBezTo>
                    <a:cubicBezTo>
                      <a:pt x="3837" y="751"/>
                      <a:pt x="3813" y="766"/>
                      <a:pt x="3787" y="777"/>
                    </a:cubicBezTo>
                    <a:cubicBezTo>
                      <a:pt x="3772" y="783"/>
                      <a:pt x="3758" y="790"/>
                      <a:pt x="3743" y="797"/>
                    </a:cubicBezTo>
                    <a:cubicBezTo>
                      <a:pt x="3709" y="813"/>
                      <a:pt x="3675" y="829"/>
                      <a:pt x="3637" y="839"/>
                    </a:cubicBezTo>
                    <a:cubicBezTo>
                      <a:pt x="3618" y="844"/>
                      <a:pt x="3599" y="845"/>
                      <a:pt x="3581" y="846"/>
                    </a:cubicBezTo>
                    <a:cubicBezTo>
                      <a:pt x="3564" y="848"/>
                      <a:pt x="3547" y="849"/>
                      <a:pt x="3533" y="853"/>
                    </a:cubicBezTo>
                    <a:cubicBezTo>
                      <a:pt x="3478" y="870"/>
                      <a:pt x="3441" y="909"/>
                      <a:pt x="3430" y="961"/>
                    </a:cubicBezTo>
                    <a:cubicBezTo>
                      <a:pt x="3419" y="1011"/>
                      <a:pt x="3388" y="1065"/>
                      <a:pt x="3347" y="1105"/>
                    </a:cubicBezTo>
                    <a:cubicBezTo>
                      <a:pt x="3321" y="1131"/>
                      <a:pt x="3289" y="1147"/>
                      <a:pt x="3258" y="1162"/>
                    </a:cubicBezTo>
                    <a:cubicBezTo>
                      <a:pt x="3239" y="1171"/>
                      <a:pt x="3221" y="1180"/>
                      <a:pt x="3206" y="1191"/>
                    </a:cubicBezTo>
                    <a:cubicBezTo>
                      <a:pt x="3164" y="1220"/>
                      <a:pt x="3133" y="1225"/>
                      <a:pt x="3093" y="1229"/>
                    </a:cubicBezTo>
                    <a:cubicBezTo>
                      <a:pt x="3080" y="1230"/>
                      <a:pt x="3080" y="1230"/>
                      <a:pt x="3068" y="1242"/>
                    </a:cubicBezTo>
                    <a:cubicBezTo>
                      <a:pt x="3065" y="1245"/>
                      <a:pt x="3061" y="1248"/>
                      <a:pt x="3057" y="1252"/>
                    </a:cubicBezTo>
                    <a:cubicBezTo>
                      <a:pt x="3019" y="1287"/>
                      <a:pt x="2975" y="1314"/>
                      <a:pt x="2933" y="1340"/>
                    </a:cubicBezTo>
                    <a:cubicBezTo>
                      <a:pt x="2897" y="1362"/>
                      <a:pt x="2863" y="1382"/>
                      <a:pt x="2834" y="1408"/>
                    </a:cubicBezTo>
                    <a:cubicBezTo>
                      <a:pt x="2801" y="1436"/>
                      <a:pt x="2781" y="1443"/>
                      <a:pt x="2746" y="1455"/>
                    </a:cubicBezTo>
                    <a:cubicBezTo>
                      <a:pt x="2699" y="1470"/>
                      <a:pt x="2650" y="1484"/>
                      <a:pt x="2603" y="1496"/>
                    </a:cubicBezTo>
                    <a:cubicBezTo>
                      <a:pt x="2588" y="1500"/>
                      <a:pt x="2573" y="1505"/>
                      <a:pt x="2558" y="1509"/>
                    </a:cubicBezTo>
                    <a:cubicBezTo>
                      <a:pt x="2511" y="1522"/>
                      <a:pt x="2458" y="1535"/>
                      <a:pt x="2400" y="1547"/>
                    </a:cubicBezTo>
                    <a:cubicBezTo>
                      <a:pt x="2376" y="1552"/>
                      <a:pt x="2354" y="1556"/>
                      <a:pt x="2330" y="1556"/>
                    </a:cubicBezTo>
                    <a:moveTo>
                      <a:pt x="1195" y="593"/>
                    </a:moveTo>
                    <a:lnTo>
                      <a:pt x="1195" y="593"/>
                    </a:lnTo>
                    <a:moveTo>
                      <a:pt x="1191" y="590"/>
                    </a:moveTo>
                    <a:lnTo>
                      <a:pt x="1191" y="5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9" name="Google Shape;1599;p28"/>
              <p:cNvSpPr/>
              <p:nvPr/>
            </p:nvSpPr>
            <p:spPr>
              <a:xfrm>
                <a:off x="5497640" y="1058607"/>
                <a:ext cx="49012" cy="260434"/>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0" name="Google Shape;1600;p28"/>
              <p:cNvSpPr/>
              <p:nvPr/>
            </p:nvSpPr>
            <p:spPr>
              <a:xfrm>
                <a:off x="5581568" y="1218456"/>
                <a:ext cx="49012" cy="260434"/>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1" name="Google Shape;1601;p28"/>
              <p:cNvSpPr/>
              <p:nvPr/>
            </p:nvSpPr>
            <p:spPr>
              <a:xfrm>
                <a:off x="5665496" y="1325448"/>
                <a:ext cx="48691" cy="260434"/>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2" name="Google Shape;1602;p28"/>
              <p:cNvSpPr/>
              <p:nvPr/>
            </p:nvSpPr>
            <p:spPr>
              <a:xfrm>
                <a:off x="7128155" y="595400"/>
                <a:ext cx="669505" cy="669185"/>
              </a:xfrm>
              <a:custGeom>
                <a:avLst/>
                <a:gdLst/>
                <a:ahLst/>
                <a:cxnLst/>
                <a:rect l="l" t="t" r="r" b="b"/>
                <a:pathLst>
                  <a:path w="2090" h="2089" extrusionOk="0">
                    <a:moveTo>
                      <a:pt x="1784" y="306"/>
                    </a:moveTo>
                    <a:cubicBezTo>
                      <a:pt x="1914" y="436"/>
                      <a:pt x="2007" y="597"/>
                      <a:pt x="2055" y="774"/>
                    </a:cubicBezTo>
                    <a:cubicBezTo>
                      <a:pt x="2102" y="951"/>
                      <a:pt x="2102" y="1138"/>
                      <a:pt x="2055" y="1315"/>
                    </a:cubicBezTo>
                    <a:cubicBezTo>
                      <a:pt x="2007" y="1492"/>
                      <a:pt x="1913" y="1654"/>
                      <a:pt x="1784" y="1784"/>
                    </a:cubicBezTo>
                    <a:cubicBezTo>
                      <a:pt x="1654" y="1913"/>
                      <a:pt x="1493" y="2007"/>
                      <a:pt x="1316" y="2054"/>
                    </a:cubicBezTo>
                    <a:cubicBezTo>
                      <a:pt x="1139" y="2101"/>
                      <a:pt x="952" y="2101"/>
                      <a:pt x="775" y="2054"/>
                    </a:cubicBezTo>
                    <a:cubicBezTo>
                      <a:pt x="598" y="2007"/>
                      <a:pt x="436" y="1913"/>
                      <a:pt x="307" y="1784"/>
                    </a:cubicBezTo>
                    <a:cubicBezTo>
                      <a:pt x="177" y="1654"/>
                      <a:pt x="84" y="1492"/>
                      <a:pt x="36" y="1315"/>
                    </a:cubicBezTo>
                    <a:cubicBezTo>
                      <a:pt x="-11" y="1138"/>
                      <a:pt x="-11" y="951"/>
                      <a:pt x="36" y="774"/>
                    </a:cubicBezTo>
                    <a:cubicBezTo>
                      <a:pt x="84" y="597"/>
                      <a:pt x="177" y="436"/>
                      <a:pt x="307" y="306"/>
                    </a:cubicBezTo>
                    <a:cubicBezTo>
                      <a:pt x="436" y="176"/>
                      <a:pt x="598" y="83"/>
                      <a:pt x="775" y="35"/>
                    </a:cubicBezTo>
                    <a:cubicBezTo>
                      <a:pt x="952" y="-12"/>
                      <a:pt x="1139" y="-12"/>
                      <a:pt x="1316" y="35"/>
                    </a:cubicBezTo>
                    <a:cubicBezTo>
                      <a:pt x="1493" y="83"/>
                      <a:pt x="1655" y="176"/>
                      <a:pt x="1784" y="3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3" name="Google Shape;1603;p28"/>
              <p:cNvSpPr/>
              <p:nvPr/>
            </p:nvSpPr>
            <p:spPr>
              <a:xfrm>
                <a:off x="7148977" y="616222"/>
                <a:ext cx="628182" cy="627861"/>
              </a:xfrm>
              <a:custGeom>
                <a:avLst/>
                <a:gdLst/>
                <a:ahLst/>
                <a:cxnLst/>
                <a:rect l="l" t="t" r="r" b="b"/>
                <a:pathLst>
                  <a:path w="1961" h="1960" extrusionOk="0">
                    <a:moveTo>
                      <a:pt x="981" y="0"/>
                    </a:moveTo>
                    <a:cubicBezTo>
                      <a:pt x="440" y="0"/>
                      <a:pt x="0" y="439"/>
                      <a:pt x="0" y="980"/>
                    </a:cubicBezTo>
                    <a:cubicBezTo>
                      <a:pt x="0" y="1520"/>
                      <a:pt x="440" y="1960"/>
                      <a:pt x="981" y="1960"/>
                    </a:cubicBezTo>
                    <a:cubicBezTo>
                      <a:pt x="1521" y="1960"/>
                      <a:pt x="1961" y="1520"/>
                      <a:pt x="1961" y="980"/>
                    </a:cubicBezTo>
                    <a:cubicBezTo>
                      <a:pt x="1961" y="439"/>
                      <a:pt x="1521" y="0"/>
                      <a:pt x="981" y="0"/>
                    </a:cubicBezTo>
                    <a:moveTo>
                      <a:pt x="1890" y="965"/>
                    </a:moveTo>
                    <a:lnTo>
                      <a:pt x="1438" y="965"/>
                    </a:lnTo>
                    <a:cubicBezTo>
                      <a:pt x="1437" y="786"/>
                      <a:pt x="1414" y="621"/>
                      <a:pt x="1376" y="479"/>
                    </a:cubicBezTo>
                    <a:cubicBezTo>
                      <a:pt x="1462" y="441"/>
                      <a:pt x="1542" y="391"/>
                      <a:pt x="1615" y="329"/>
                    </a:cubicBezTo>
                    <a:cubicBezTo>
                      <a:pt x="1781" y="491"/>
                      <a:pt x="1886" y="716"/>
                      <a:pt x="1890" y="965"/>
                    </a:cubicBezTo>
                    <a:moveTo>
                      <a:pt x="1002" y="72"/>
                    </a:moveTo>
                    <a:cubicBezTo>
                      <a:pt x="1118" y="88"/>
                      <a:pt x="1221" y="229"/>
                      <a:pt x="1288" y="437"/>
                    </a:cubicBezTo>
                    <a:cubicBezTo>
                      <a:pt x="1197" y="470"/>
                      <a:pt x="1101" y="488"/>
                      <a:pt x="1002" y="491"/>
                    </a:cubicBezTo>
                    <a:lnTo>
                      <a:pt x="1002" y="72"/>
                    </a:lnTo>
                    <a:moveTo>
                      <a:pt x="931" y="78"/>
                    </a:moveTo>
                    <a:lnTo>
                      <a:pt x="931" y="490"/>
                    </a:lnTo>
                    <a:cubicBezTo>
                      <a:pt x="842" y="485"/>
                      <a:pt x="755" y="467"/>
                      <a:pt x="673" y="437"/>
                    </a:cubicBezTo>
                    <a:cubicBezTo>
                      <a:pt x="734" y="246"/>
                      <a:pt x="827" y="111"/>
                      <a:pt x="931" y="78"/>
                    </a:cubicBezTo>
                    <a:moveTo>
                      <a:pt x="931" y="561"/>
                    </a:moveTo>
                    <a:lnTo>
                      <a:pt x="931" y="965"/>
                    </a:lnTo>
                    <a:lnTo>
                      <a:pt x="594" y="965"/>
                    </a:lnTo>
                    <a:cubicBezTo>
                      <a:pt x="595" y="798"/>
                      <a:pt x="617" y="641"/>
                      <a:pt x="653" y="506"/>
                    </a:cubicBezTo>
                    <a:cubicBezTo>
                      <a:pt x="742" y="537"/>
                      <a:pt x="835" y="556"/>
                      <a:pt x="931" y="561"/>
                    </a:cubicBezTo>
                    <a:moveTo>
                      <a:pt x="931" y="1036"/>
                    </a:moveTo>
                    <a:lnTo>
                      <a:pt x="931" y="1468"/>
                    </a:lnTo>
                    <a:cubicBezTo>
                      <a:pt x="842" y="1472"/>
                      <a:pt x="755" y="1489"/>
                      <a:pt x="671" y="1517"/>
                    </a:cubicBezTo>
                    <a:cubicBezTo>
                      <a:pt x="627" y="1380"/>
                      <a:pt x="600" y="1214"/>
                      <a:pt x="595" y="1036"/>
                    </a:cubicBezTo>
                    <a:lnTo>
                      <a:pt x="931" y="1036"/>
                    </a:lnTo>
                    <a:moveTo>
                      <a:pt x="931" y="1539"/>
                    </a:moveTo>
                    <a:lnTo>
                      <a:pt x="931" y="1881"/>
                    </a:lnTo>
                    <a:cubicBezTo>
                      <a:pt x="839" y="1852"/>
                      <a:pt x="755" y="1742"/>
                      <a:pt x="694" y="1583"/>
                    </a:cubicBezTo>
                    <a:cubicBezTo>
                      <a:pt x="770" y="1558"/>
                      <a:pt x="850" y="1543"/>
                      <a:pt x="931" y="1539"/>
                    </a:cubicBezTo>
                    <a:moveTo>
                      <a:pt x="1002" y="1887"/>
                    </a:moveTo>
                    <a:lnTo>
                      <a:pt x="1002" y="1538"/>
                    </a:lnTo>
                    <a:cubicBezTo>
                      <a:pt x="1093" y="1540"/>
                      <a:pt x="1182" y="1556"/>
                      <a:pt x="1267" y="1584"/>
                    </a:cubicBezTo>
                    <a:cubicBezTo>
                      <a:pt x="1200" y="1758"/>
                      <a:pt x="1106" y="1873"/>
                      <a:pt x="1002" y="1887"/>
                    </a:cubicBezTo>
                    <a:moveTo>
                      <a:pt x="1002" y="1467"/>
                    </a:moveTo>
                    <a:lnTo>
                      <a:pt x="1002" y="1036"/>
                    </a:lnTo>
                    <a:lnTo>
                      <a:pt x="1366" y="1036"/>
                    </a:lnTo>
                    <a:cubicBezTo>
                      <a:pt x="1362" y="1214"/>
                      <a:pt x="1334" y="1380"/>
                      <a:pt x="1290" y="1517"/>
                    </a:cubicBezTo>
                    <a:cubicBezTo>
                      <a:pt x="1198" y="1486"/>
                      <a:pt x="1101" y="1469"/>
                      <a:pt x="1002" y="1467"/>
                    </a:cubicBezTo>
                    <a:moveTo>
                      <a:pt x="1002" y="965"/>
                    </a:moveTo>
                    <a:lnTo>
                      <a:pt x="1002" y="562"/>
                    </a:lnTo>
                    <a:cubicBezTo>
                      <a:pt x="1108" y="559"/>
                      <a:pt x="1211" y="540"/>
                      <a:pt x="1308" y="505"/>
                    </a:cubicBezTo>
                    <a:cubicBezTo>
                      <a:pt x="1344" y="641"/>
                      <a:pt x="1366" y="798"/>
                      <a:pt x="1367" y="965"/>
                    </a:cubicBezTo>
                    <a:lnTo>
                      <a:pt x="1002" y="965"/>
                    </a:lnTo>
                    <a:moveTo>
                      <a:pt x="1562" y="281"/>
                    </a:moveTo>
                    <a:cubicBezTo>
                      <a:pt x="1498" y="333"/>
                      <a:pt x="1429" y="377"/>
                      <a:pt x="1355" y="410"/>
                    </a:cubicBezTo>
                    <a:cubicBezTo>
                      <a:pt x="1310" y="274"/>
                      <a:pt x="1250" y="164"/>
                      <a:pt x="1178" y="92"/>
                    </a:cubicBezTo>
                    <a:cubicBezTo>
                      <a:pt x="1321" y="124"/>
                      <a:pt x="1452" y="190"/>
                      <a:pt x="1562" y="281"/>
                    </a:cubicBezTo>
                    <a:moveTo>
                      <a:pt x="606" y="410"/>
                    </a:moveTo>
                    <a:cubicBezTo>
                      <a:pt x="532" y="377"/>
                      <a:pt x="463" y="334"/>
                      <a:pt x="399" y="281"/>
                    </a:cubicBezTo>
                    <a:cubicBezTo>
                      <a:pt x="509" y="190"/>
                      <a:pt x="640" y="124"/>
                      <a:pt x="783" y="92"/>
                    </a:cubicBezTo>
                    <a:cubicBezTo>
                      <a:pt x="712" y="164"/>
                      <a:pt x="651" y="274"/>
                      <a:pt x="606" y="410"/>
                    </a:cubicBezTo>
                    <a:moveTo>
                      <a:pt x="346" y="329"/>
                    </a:moveTo>
                    <a:cubicBezTo>
                      <a:pt x="419" y="391"/>
                      <a:pt x="499" y="441"/>
                      <a:pt x="585" y="479"/>
                    </a:cubicBezTo>
                    <a:cubicBezTo>
                      <a:pt x="547" y="621"/>
                      <a:pt x="524" y="786"/>
                      <a:pt x="523" y="965"/>
                    </a:cubicBezTo>
                    <a:lnTo>
                      <a:pt x="72" y="965"/>
                    </a:lnTo>
                    <a:cubicBezTo>
                      <a:pt x="76" y="716"/>
                      <a:pt x="180" y="491"/>
                      <a:pt x="346" y="329"/>
                    </a:cubicBezTo>
                    <a:moveTo>
                      <a:pt x="73" y="1036"/>
                    </a:moveTo>
                    <a:lnTo>
                      <a:pt x="524" y="1036"/>
                    </a:lnTo>
                    <a:cubicBezTo>
                      <a:pt x="528" y="1225"/>
                      <a:pt x="557" y="1398"/>
                      <a:pt x="604" y="1542"/>
                    </a:cubicBezTo>
                    <a:cubicBezTo>
                      <a:pt x="526" y="1574"/>
                      <a:pt x="453" y="1616"/>
                      <a:pt x="386" y="1667"/>
                    </a:cubicBezTo>
                    <a:cubicBezTo>
                      <a:pt x="207" y="1512"/>
                      <a:pt x="89" y="1288"/>
                      <a:pt x="73" y="1036"/>
                    </a:cubicBezTo>
                    <a:moveTo>
                      <a:pt x="444" y="1713"/>
                    </a:moveTo>
                    <a:cubicBezTo>
                      <a:pt x="501" y="1671"/>
                      <a:pt x="563" y="1636"/>
                      <a:pt x="627" y="1608"/>
                    </a:cubicBezTo>
                    <a:cubicBezTo>
                      <a:pt x="669" y="1718"/>
                      <a:pt x="722" y="1806"/>
                      <a:pt x="783" y="1867"/>
                    </a:cubicBezTo>
                    <a:cubicBezTo>
                      <a:pt x="659" y="1839"/>
                      <a:pt x="543" y="1786"/>
                      <a:pt x="444" y="1713"/>
                    </a:cubicBezTo>
                    <a:moveTo>
                      <a:pt x="1334" y="1609"/>
                    </a:moveTo>
                    <a:cubicBezTo>
                      <a:pt x="1399" y="1636"/>
                      <a:pt x="1460" y="1671"/>
                      <a:pt x="1517" y="1713"/>
                    </a:cubicBezTo>
                    <a:cubicBezTo>
                      <a:pt x="1418" y="1786"/>
                      <a:pt x="1303" y="1839"/>
                      <a:pt x="1178" y="1867"/>
                    </a:cubicBezTo>
                    <a:cubicBezTo>
                      <a:pt x="1239" y="1806"/>
                      <a:pt x="1292" y="1718"/>
                      <a:pt x="1334" y="1609"/>
                    </a:cubicBezTo>
                    <a:moveTo>
                      <a:pt x="1575" y="1667"/>
                    </a:moveTo>
                    <a:cubicBezTo>
                      <a:pt x="1508" y="1616"/>
                      <a:pt x="1435" y="1574"/>
                      <a:pt x="1358" y="1542"/>
                    </a:cubicBezTo>
                    <a:cubicBezTo>
                      <a:pt x="1404" y="1398"/>
                      <a:pt x="1433" y="1225"/>
                      <a:pt x="1437" y="1036"/>
                    </a:cubicBezTo>
                    <a:lnTo>
                      <a:pt x="1888" y="1036"/>
                    </a:lnTo>
                    <a:cubicBezTo>
                      <a:pt x="1873" y="1288"/>
                      <a:pt x="1754" y="1512"/>
                      <a:pt x="1575" y="166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4" name="Google Shape;1604;p28"/>
              <p:cNvSpPr/>
              <p:nvPr/>
            </p:nvSpPr>
            <p:spPr>
              <a:xfrm>
                <a:off x="7210201" y="2034677"/>
                <a:ext cx="284780" cy="383124"/>
              </a:xfrm>
              <a:custGeom>
                <a:avLst/>
                <a:gdLst/>
                <a:ahLst/>
                <a:cxnLst/>
                <a:rect l="l" t="t" r="r" b="b"/>
                <a:pathLst>
                  <a:path w="889" h="1196" extrusionOk="0">
                    <a:moveTo>
                      <a:pt x="889" y="445"/>
                    </a:moveTo>
                    <a:lnTo>
                      <a:pt x="444" y="0"/>
                    </a:lnTo>
                    <a:lnTo>
                      <a:pt x="0" y="445"/>
                    </a:lnTo>
                    <a:lnTo>
                      <a:pt x="164" y="445"/>
                    </a:lnTo>
                    <a:lnTo>
                      <a:pt x="164" y="1196"/>
                    </a:lnTo>
                    <a:lnTo>
                      <a:pt x="724" y="1196"/>
                    </a:lnTo>
                    <a:lnTo>
                      <a:pt x="724" y="445"/>
                    </a:lnTo>
                    <a:lnTo>
                      <a:pt x="889" y="44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5" name="Google Shape;1605;p28"/>
              <p:cNvSpPr/>
              <p:nvPr/>
            </p:nvSpPr>
            <p:spPr>
              <a:xfrm>
                <a:off x="6270292" y="1302704"/>
                <a:ext cx="192523" cy="258833"/>
              </a:xfrm>
              <a:custGeom>
                <a:avLst/>
                <a:gdLst/>
                <a:ahLst/>
                <a:cxnLst/>
                <a:rect l="l" t="t" r="r" b="b"/>
                <a:pathLst>
                  <a:path w="601" h="808" extrusionOk="0">
                    <a:moveTo>
                      <a:pt x="601" y="300"/>
                    </a:moveTo>
                    <a:lnTo>
                      <a:pt x="301" y="0"/>
                    </a:lnTo>
                    <a:lnTo>
                      <a:pt x="0" y="300"/>
                    </a:lnTo>
                    <a:lnTo>
                      <a:pt x="112" y="300"/>
                    </a:lnTo>
                    <a:lnTo>
                      <a:pt x="112" y="808"/>
                    </a:lnTo>
                    <a:lnTo>
                      <a:pt x="490" y="808"/>
                    </a:lnTo>
                    <a:lnTo>
                      <a:pt x="490" y="300"/>
                    </a:lnTo>
                    <a:lnTo>
                      <a:pt x="601" y="30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6" name="Google Shape;1606;p28"/>
              <p:cNvSpPr/>
              <p:nvPr/>
            </p:nvSpPr>
            <p:spPr>
              <a:xfrm>
                <a:off x="6477230" y="1555130"/>
                <a:ext cx="135503" cy="182592"/>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7" name="Google Shape;1607;p28"/>
              <p:cNvSpPr/>
              <p:nvPr/>
            </p:nvSpPr>
            <p:spPr>
              <a:xfrm>
                <a:off x="6424054" y="602127"/>
                <a:ext cx="655731" cy="655731"/>
              </a:xfrm>
              <a:custGeom>
                <a:avLst/>
                <a:gdLst/>
                <a:ahLst/>
                <a:cxnLst/>
                <a:rect l="l" t="t" r="r" b="b"/>
                <a:pathLst>
                  <a:path w="2047" h="2047" extrusionOk="0">
                    <a:moveTo>
                      <a:pt x="2047" y="1024"/>
                    </a:moveTo>
                    <a:cubicBezTo>
                      <a:pt x="2047" y="1203"/>
                      <a:pt x="2000" y="1379"/>
                      <a:pt x="1910" y="1535"/>
                    </a:cubicBezTo>
                    <a:cubicBezTo>
                      <a:pt x="1820" y="1690"/>
                      <a:pt x="1690" y="1820"/>
                      <a:pt x="1535" y="1910"/>
                    </a:cubicBezTo>
                    <a:cubicBezTo>
                      <a:pt x="1379" y="2000"/>
                      <a:pt x="1203" y="2047"/>
                      <a:pt x="1024" y="2047"/>
                    </a:cubicBezTo>
                    <a:cubicBezTo>
                      <a:pt x="844" y="2047"/>
                      <a:pt x="668" y="2000"/>
                      <a:pt x="512" y="1910"/>
                    </a:cubicBezTo>
                    <a:cubicBezTo>
                      <a:pt x="356" y="1820"/>
                      <a:pt x="226" y="1690"/>
                      <a:pt x="137" y="1535"/>
                    </a:cubicBezTo>
                    <a:cubicBezTo>
                      <a:pt x="47" y="1379"/>
                      <a:pt x="0" y="1203"/>
                      <a:pt x="0" y="1024"/>
                    </a:cubicBezTo>
                    <a:cubicBezTo>
                      <a:pt x="0" y="844"/>
                      <a:pt x="48" y="668"/>
                      <a:pt x="137" y="512"/>
                    </a:cubicBezTo>
                    <a:cubicBezTo>
                      <a:pt x="227" y="356"/>
                      <a:pt x="356" y="226"/>
                      <a:pt x="512" y="137"/>
                    </a:cubicBezTo>
                    <a:cubicBezTo>
                      <a:pt x="668" y="47"/>
                      <a:pt x="844" y="0"/>
                      <a:pt x="1024" y="0"/>
                    </a:cubicBezTo>
                    <a:cubicBezTo>
                      <a:pt x="1203" y="0"/>
                      <a:pt x="1379" y="47"/>
                      <a:pt x="1535" y="137"/>
                    </a:cubicBezTo>
                    <a:cubicBezTo>
                      <a:pt x="1690" y="226"/>
                      <a:pt x="1820" y="356"/>
                      <a:pt x="1910" y="512"/>
                    </a:cubicBezTo>
                    <a:cubicBezTo>
                      <a:pt x="2000" y="668"/>
                      <a:pt x="2047" y="844"/>
                      <a:pt x="2047" y="102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8" name="Google Shape;1608;p28"/>
              <p:cNvSpPr/>
              <p:nvPr/>
            </p:nvSpPr>
            <p:spPr>
              <a:xfrm>
                <a:off x="6752079" y="930152"/>
                <a:ext cx="327705" cy="318095"/>
              </a:xfrm>
              <a:custGeom>
                <a:avLst/>
                <a:gdLst/>
                <a:ahLst/>
                <a:cxnLst/>
                <a:rect l="l" t="t" r="r" b="b"/>
                <a:pathLst>
                  <a:path w="1023" h="993" extrusionOk="0">
                    <a:moveTo>
                      <a:pt x="0" y="0"/>
                    </a:moveTo>
                    <a:lnTo>
                      <a:pt x="1023" y="0"/>
                    </a:lnTo>
                    <a:cubicBezTo>
                      <a:pt x="1023" y="228"/>
                      <a:pt x="946" y="451"/>
                      <a:pt x="805" y="631"/>
                    </a:cubicBezTo>
                    <a:cubicBezTo>
                      <a:pt x="664" y="811"/>
                      <a:pt x="467" y="938"/>
                      <a:pt x="245" y="993"/>
                    </a:cubicBez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09" name="Google Shape;1609;p28"/>
            <p:cNvGrpSpPr/>
            <p:nvPr/>
          </p:nvGrpSpPr>
          <p:grpSpPr>
            <a:xfrm>
              <a:off x="591012" y="2447110"/>
              <a:ext cx="802893" cy="1193184"/>
              <a:chOff x="5563690" y="3218280"/>
              <a:chExt cx="919800" cy="1366920"/>
            </a:xfrm>
          </p:grpSpPr>
          <p:sp>
            <p:nvSpPr>
              <p:cNvPr id="1610" name="Google Shape;1610;p28"/>
              <p:cNvSpPr/>
              <p:nvPr/>
            </p:nvSpPr>
            <p:spPr>
              <a:xfrm>
                <a:off x="5766370" y="3218280"/>
                <a:ext cx="320040" cy="754920"/>
              </a:xfrm>
              <a:custGeom>
                <a:avLst/>
                <a:gdLst/>
                <a:ahLst/>
                <a:cxnLst/>
                <a:rect l="l" t="t" r="r" b="b"/>
                <a:pathLst>
                  <a:path w="889" h="2097" extrusionOk="0">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1" name="Google Shape;1611;p28"/>
              <p:cNvSpPr/>
              <p:nvPr/>
            </p:nvSpPr>
            <p:spPr>
              <a:xfrm>
                <a:off x="5563690" y="4078320"/>
                <a:ext cx="919800" cy="86040"/>
              </a:xfrm>
              <a:custGeom>
                <a:avLst/>
                <a:gdLst/>
                <a:ahLst/>
                <a:cxnLst/>
                <a:rect l="l" t="t" r="r" b="b"/>
                <a:pathLst>
                  <a:path w="2555" h="239" extrusionOk="0">
                    <a:moveTo>
                      <a:pt x="0" y="0"/>
                    </a:moveTo>
                    <a:lnTo>
                      <a:pt x="2555" y="0"/>
                    </a:lnTo>
                    <a:lnTo>
                      <a:pt x="2555" y="239"/>
                    </a:lnTo>
                    <a:lnTo>
                      <a:pt x="0" y="239"/>
                    </a:lnTo>
                    <a:lnTo>
                      <a:pt x="0" y="0"/>
                    </a:lnTo>
                    <a:close/>
                  </a:path>
                </a:pathLst>
              </a:custGeom>
              <a:solidFill>
                <a:schemeClr val="accent3"/>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2" name="Google Shape;1612;p28"/>
              <p:cNvSpPr/>
              <p:nvPr/>
            </p:nvSpPr>
            <p:spPr>
              <a:xfrm>
                <a:off x="5563690" y="4218720"/>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3" name="Google Shape;1613;p28"/>
              <p:cNvSpPr/>
              <p:nvPr/>
            </p:nvSpPr>
            <p:spPr>
              <a:xfrm>
                <a:off x="5563690" y="4359120"/>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4" name="Google Shape;1614;p28"/>
              <p:cNvSpPr/>
              <p:nvPr/>
            </p:nvSpPr>
            <p:spPr>
              <a:xfrm>
                <a:off x="5563690" y="4499520"/>
                <a:ext cx="467640" cy="85680"/>
              </a:xfrm>
              <a:custGeom>
                <a:avLst/>
                <a:gdLst/>
                <a:ahLst/>
                <a:cxnLst/>
                <a:rect l="l" t="t" r="r" b="b"/>
                <a:pathLst>
                  <a:path w="1299" h="238" extrusionOk="0">
                    <a:moveTo>
                      <a:pt x="0" y="0"/>
                    </a:moveTo>
                    <a:lnTo>
                      <a:pt x="1299" y="0"/>
                    </a:lnTo>
                    <a:lnTo>
                      <a:pt x="1299"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15" name="Google Shape;1615;p28"/>
            <p:cNvSpPr/>
            <p:nvPr/>
          </p:nvSpPr>
          <p:spPr>
            <a:xfrm flipH="1">
              <a:off x="1101733" y="4546510"/>
              <a:ext cx="1842574" cy="77904"/>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6" name="Google Shape;1616;p28"/>
            <p:cNvSpPr/>
            <p:nvPr/>
          </p:nvSpPr>
          <p:spPr>
            <a:xfrm flipH="1">
              <a:off x="1101390" y="2725554"/>
              <a:ext cx="1850810" cy="1850467"/>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7" name="Google Shape;1617;p28"/>
            <p:cNvSpPr/>
            <p:nvPr/>
          </p:nvSpPr>
          <p:spPr>
            <a:xfrm flipH="1">
              <a:off x="1197139" y="2821304"/>
              <a:ext cx="1659655" cy="1658968"/>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8" name="Google Shape;1618;p28"/>
            <p:cNvSpPr/>
            <p:nvPr/>
          </p:nvSpPr>
          <p:spPr>
            <a:xfrm flipH="1">
              <a:off x="2148111" y="4119584"/>
              <a:ext cx="72413" cy="28141"/>
            </a:xfrm>
            <a:custGeom>
              <a:avLst/>
              <a:gdLst/>
              <a:ahLst/>
              <a:cxnLst/>
              <a:rect l="l" t="t" r="r" b="b"/>
              <a:pathLst>
                <a:path w="211" h="82" extrusionOk="0">
                  <a:moveTo>
                    <a:pt x="206" y="82"/>
                  </a:moveTo>
                  <a:lnTo>
                    <a:pt x="0" y="15"/>
                  </a:lnTo>
                  <a:lnTo>
                    <a:pt x="5" y="0"/>
                  </a:lnTo>
                  <a:lnTo>
                    <a:pt x="211" y="66"/>
                  </a:lnTo>
                  <a:lnTo>
                    <a:pt x="206" y="82"/>
                  </a:lnTo>
                  <a:close/>
                </a:path>
              </a:pathLst>
            </a:custGeom>
            <a:solidFill>
              <a:srgbClr val="FDD56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9" name="Google Shape;1619;p28"/>
            <p:cNvSpPr/>
            <p:nvPr/>
          </p:nvSpPr>
          <p:spPr>
            <a:xfrm flipH="1">
              <a:off x="2146052" y="4113064"/>
              <a:ext cx="74472" cy="34662"/>
            </a:xfrm>
            <a:custGeom>
              <a:avLst/>
              <a:gdLst/>
              <a:ahLst/>
              <a:cxnLst/>
              <a:rect l="l" t="t" r="r" b="b"/>
              <a:pathLst>
                <a:path w="217" h="101" extrusionOk="0">
                  <a:moveTo>
                    <a:pt x="206" y="101"/>
                  </a:moveTo>
                  <a:lnTo>
                    <a:pt x="0" y="34"/>
                  </a:lnTo>
                  <a:lnTo>
                    <a:pt x="11" y="0"/>
                  </a:lnTo>
                  <a:lnTo>
                    <a:pt x="217" y="67"/>
                  </a:lnTo>
                  <a:lnTo>
                    <a:pt x="206" y="101"/>
                  </a:lnTo>
                  <a:close/>
                </a:path>
              </a:pathLst>
            </a:custGeom>
            <a:solidFill>
              <a:srgbClr val="FDD46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0" name="Google Shape;1620;p28"/>
            <p:cNvSpPr/>
            <p:nvPr/>
          </p:nvSpPr>
          <p:spPr>
            <a:xfrm flipH="1">
              <a:off x="2143993" y="4106886"/>
              <a:ext cx="76188" cy="39467"/>
            </a:xfrm>
            <a:custGeom>
              <a:avLst/>
              <a:gdLst/>
              <a:ahLst/>
              <a:cxnLst/>
              <a:rect l="l" t="t" r="r" b="b"/>
              <a:pathLst>
                <a:path w="222" h="115" extrusionOk="0">
                  <a:moveTo>
                    <a:pt x="206" y="115"/>
                  </a:moveTo>
                  <a:lnTo>
                    <a:pt x="0" y="49"/>
                  </a:lnTo>
                  <a:lnTo>
                    <a:pt x="16" y="0"/>
                  </a:lnTo>
                  <a:lnTo>
                    <a:pt x="222" y="66"/>
                  </a:lnTo>
                  <a:lnTo>
                    <a:pt x="206" y="115"/>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1" name="Google Shape;1621;p28"/>
            <p:cNvSpPr/>
            <p:nvPr/>
          </p:nvSpPr>
          <p:spPr>
            <a:xfrm flipH="1">
              <a:off x="2141934" y="4100366"/>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2" name="Google Shape;1622;p28"/>
            <p:cNvSpPr/>
            <p:nvPr/>
          </p:nvSpPr>
          <p:spPr>
            <a:xfrm flipH="1">
              <a:off x="2139874" y="4094188"/>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26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3" name="Google Shape;1623;p28"/>
            <p:cNvSpPr/>
            <p:nvPr/>
          </p:nvSpPr>
          <p:spPr>
            <a:xfrm flipH="1">
              <a:off x="2137815" y="4087668"/>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16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4" name="Google Shape;1624;p28"/>
            <p:cNvSpPr/>
            <p:nvPr/>
          </p:nvSpPr>
          <p:spPr>
            <a:xfrm flipH="1">
              <a:off x="2135756" y="4081490"/>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16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5" name="Google Shape;1625;p28"/>
            <p:cNvSpPr/>
            <p:nvPr/>
          </p:nvSpPr>
          <p:spPr>
            <a:xfrm flipH="1">
              <a:off x="2133697" y="4074970"/>
              <a:ext cx="76188" cy="39810"/>
            </a:xfrm>
            <a:custGeom>
              <a:avLst/>
              <a:gdLst/>
              <a:ahLst/>
              <a:cxnLst/>
              <a:rect l="l" t="t" r="r" b="b"/>
              <a:pathLst>
                <a:path w="222" h="116" extrusionOk="0">
                  <a:moveTo>
                    <a:pt x="206" y="116"/>
                  </a:moveTo>
                  <a:lnTo>
                    <a:pt x="0" y="49"/>
                  </a:lnTo>
                  <a:lnTo>
                    <a:pt x="15" y="0"/>
                  </a:lnTo>
                  <a:lnTo>
                    <a:pt x="222" y="66"/>
                  </a:lnTo>
                  <a:lnTo>
                    <a:pt x="206" y="116"/>
                  </a:lnTo>
                  <a:close/>
                </a:path>
              </a:pathLst>
            </a:custGeom>
            <a:solidFill>
              <a:srgbClr val="FDD0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6" name="Google Shape;1626;p28"/>
            <p:cNvSpPr/>
            <p:nvPr/>
          </p:nvSpPr>
          <p:spPr>
            <a:xfrm flipH="1">
              <a:off x="2131638" y="4068449"/>
              <a:ext cx="76188" cy="39810"/>
            </a:xfrm>
            <a:custGeom>
              <a:avLst/>
              <a:gdLst/>
              <a:ahLst/>
              <a:cxnLst/>
              <a:rect l="l" t="t" r="r" b="b"/>
              <a:pathLst>
                <a:path w="222" h="116" extrusionOk="0">
                  <a:moveTo>
                    <a:pt x="206" y="116"/>
                  </a:moveTo>
                  <a:lnTo>
                    <a:pt x="0" y="50"/>
                  </a:lnTo>
                  <a:lnTo>
                    <a:pt x="15" y="0"/>
                  </a:lnTo>
                  <a:lnTo>
                    <a:pt x="222" y="67"/>
                  </a:lnTo>
                  <a:lnTo>
                    <a:pt x="206" y="116"/>
                  </a:lnTo>
                  <a:close/>
                </a:path>
              </a:pathLst>
            </a:custGeom>
            <a:solidFill>
              <a:srgbClr val="FDCF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7" name="Google Shape;1627;p28"/>
            <p:cNvSpPr/>
            <p:nvPr/>
          </p:nvSpPr>
          <p:spPr>
            <a:xfrm flipH="1">
              <a:off x="2129579" y="4062272"/>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F6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8" name="Google Shape;1628;p28"/>
            <p:cNvSpPr/>
            <p:nvPr/>
          </p:nvSpPr>
          <p:spPr>
            <a:xfrm flipH="1">
              <a:off x="2127520" y="4055751"/>
              <a:ext cx="76531" cy="39810"/>
            </a:xfrm>
            <a:custGeom>
              <a:avLst/>
              <a:gdLst/>
              <a:ahLst/>
              <a:cxnLst/>
              <a:rect l="l" t="t" r="r" b="b"/>
              <a:pathLst>
                <a:path w="223" h="116" extrusionOk="0">
                  <a:moveTo>
                    <a:pt x="207" y="116"/>
                  </a:moveTo>
                  <a:lnTo>
                    <a:pt x="0" y="50"/>
                  </a:lnTo>
                  <a:lnTo>
                    <a:pt x="16" y="0"/>
                  </a:lnTo>
                  <a:lnTo>
                    <a:pt x="223" y="67"/>
                  </a:lnTo>
                  <a:lnTo>
                    <a:pt x="207" y="116"/>
                  </a:lnTo>
                  <a:close/>
                </a:path>
              </a:pathLst>
            </a:custGeom>
            <a:solidFill>
              <a:srgbClr val="FDCE6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9" name="Google Shape;1629;p28"/>
            <p:cNvSpPr/>
            <p:nvPr/>
          </p:nvSpPr>
          <p:spPr>
            <a:xfrm flipH="1">
              <a:off x="2125461" y="4049574"/>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D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0" name="Google Shape;1630;p28"/>
            <p:cNvSpPr/>
            <p:nvPr/>
          </p:nvSpPr>
          <p:spPr>
            <a:xfrm flipH="1">
              <a:off x="2123401" y="4043053"/>
              <a:ext cx="76531" cy="39810"/>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28"/>
            <p:cNvSpPr/>
            <p:nvPr/>
          </p:nvSpPr>
          <p:spPr>
            <a:xfrm flipH="1">
              <a:off x="2070894" y="4020060"/>
              <a:ext cx="150659" cy="50105"/>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28"/>
            <p:cNvSpPr/>
            <p:nvPr/>
          </p:nvSpPr>
          <p:spPr>
            <a:xfrm flipH="1">
              <a:off x="2038634" y="4003587"/>
              <a:ext cx="212776" cy="68638"/>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28"/>
            <p:cNvSpPr/>
            <p:nvPr/>
          </p:nvSpPr>
          <p:spPr>
            <a:xfrm flipH="1">
              <a:off x="2013925" y="3989516"/>
              <a:ext cx="259450" cy="83738"/>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28"/>
            <p:cNvSpPr/>
            <p:nvPr/>
          </p:nvSpPr>
          <p:spPr>
            <a:xfrm flipH="1">
              <a:off x="1994020" y="3977161"/>
              <a:ext cx="296171" cy="96093"/>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28"/>
            <p:cNvSpPr/>
            <p:nvPr/>
          </p:nvSpPr>
          <p:spPr>
            <a:xfrm flipH="1">
              <a:off x="1977547" y="3965493"/>
              <a:ext cx="326371" cy="107761"/>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28"/>
            <p:cNvSpPr/>
            <p:nvPr/>
          </p:nvSpPr>
          <p:spPr>
            <a:xfrm flipH="1">
              <a:off x="1962103" y="3954854"/>
              <a:ext cx="353483" cy="118057"/>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28"/>
            <p:cNvSpPr/>
            <p:nvPr/>
          </p:nvSpPr>
          <p:spPr>
            <a:xfrm flipH="1">
              <a:off x="1949062" y="3944558"/>
              <a:ext cx="376477" cy="12732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8" name="Google Shape;1638;p28"/>
            <p:cNvSpPr/>
            <p:nvPr/>
          </p:nvSpPr>
          <p:spPr>
            <a:xfrm flipH="1">
              <a:off x="1936364" y="3934949"/>
              <a:ext cx="398097" cy="135216"/>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9" name="Google Shape;1639;p28"/>
            <p:cNvSpPr/>
            <p:nvPr/>
          </p:nvSpPr>
          <p:spPr>
            <a:xfrm flipH="1">
              <a:off x="1925382" y="3925340"/>
              <a:ext cx="416973" cy="142423"/>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1640;p28"/>
            <p:cNvSpPr/>
            <p:nvPr/>
          </p:nvSpPr>
          <p:spPr>
            <a:xfrm flipH="1">
              <a:off x="1914744" y="3915730"/>
              <a:ext cx="434475" cy="149287"/>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1" name="Google Shape;1641;p28"/>
            <p:cNvSpPr/>
            <p:nvPr/>
          </p:nvSpPr>
          <p:spPr>
            <a:xfrm flipH="1">
              <a:off x="1905134" y="3907151"/>
              <a:ext cx="449919" cy="154778"/>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1642;p28"/>
            <p:cNvSpPr/>
            <p:nvPr/>
          </p:nvSpPr>
          <p:spPr>
            <a:xfrm flipH="1">
              <a:off x="1895525" y="3898228"/>
              <a:ext cx="465019" cy="160269"/>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3" name="Google Shape;1643;p28"/>
            <p:cNvSpPr/>
            <p:nvPr/>
          </p:nvSpPr>
          <p:spPr>
            <a:xfrm flipH="1">
              <a:off x="1887289" y="3889648"/>
              <a:ext cx="478060" cy="165073"/>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4" name="Google Shape;1644;p28"/>
            <p:cNvSpPr/>
            <p:nvPr/>
          </p:nvSpPr>
          <p:spPr>
            <a:xfrm flipH="1">
              <a:off x="1879052" y="3881068"/>
              <a:ext cx="490415" cy="169535"/>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5" name="Google Shape;1645;p28"/>
            <p:cNvSpPr/>
            <p:nvPr/>
          </p:nvSpPr>
          <p:spPr>
            <a:xfrm flipH="1">
              <a:off x="1871159" y="3873175"/>
              <a:ext cx="502083" cy="173653"/>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6" name="Google Shape;1646;p28"/>
            <p:cNvSpPr/>
            <p:nvPr/>
          </p:nvSpPr>
          <p:spPr>
            <a:xfrm flipH="1">
              <a:off x="1863952" y="3864939"/>
              <a:ext cx="512722" cy="177428"/>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1647;p28"/>
            <p:cNvSpPr/>
            <p:nvPr/>
          </p:nvSpPr>
          <p:spPr>
            <a:xfrm flipH="1">
              <a:off x="1857088" y="3857045"/>
              <a:ext cx="522331" cy="180860"/>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8" name="Google Shape;1648;p28"/>
            <p:cNvSpPr/>
            <p:nvPr/>
          </p:nvSpPr>
          <p:spPr>
            <a:xfrm flipH="1">
              <a:off x="1850911" y="3849152"/>
              <a:ext cx="531254" cy="183949"/>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1649;p28"/>
            <p:cNvSpPr/>
            <p:nvPr/>
          </p:nvSpPr>
          <p:spPr>
            <a:xfrm flipH="1">
              <a:off x="1844390" y="3841602"/>
              <a:ext cx="539834" cy="18669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0" name="Google Shape;1650;p28"/>
            <p:cNvSpPr/>
            <p:nvPr/>
          </p:nvSpPr>
          <p:spPr>
            <a:xfrm flipH="1">
              <a:off x="1838899" y="3833709"/>
              <a:ext cx="547041" cy="190126"/>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28"/>
            <p:cNvSpPr/>
            <p:nvPr/>
          </p:nvSpPr>
          <p:spPr>
            <a:xfrm flipH="1">
              <a:off x="1833065" y="3826158"/>
              <a:ext cx="554591" cy="192528"/>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28"/>
            <p:cNvSpPr/>
            <p:nvPr/>
          </p:nvSpPr>
          <p:spPr>
            <a:xfrm flipH="1">
              <a:off x="1827917" y="3818951"/>
              <a:ext cx="561112" cy="194587"/>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3" name="Google Shape;1653;p28"/>
            <p:cNvSpPr/>
            <p:nvPr/>
          </p:nvSpPr>
          <p:spPr>
            <a:xfrm flipH="1">
              <a:off x="1822769" y="3811401"/>
              <a:ext cx="567289" cy="19699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28"/>
            <p:cNvSpPr/>
            <p:nvPr/>
          </p:nvSpPr>
          <p:spPr>
            <a:xfrm flipH="1">
              <a:off x="1812817" y="3795958"/>
              <a:ext cx="578271" cy="20728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5" name="Google Shape;1655;p28"/>
            <p:cNvSpPr/>
            <p:nvPr/>
          </p:nvSpPr>
          <p:spPr>
            <a:xfrm flipH="1">
              <a:off x="1804237" y="3781544"/>
              <a:ext cx="587194" cy="210374"/>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6" name="Google Shape;1656;p28"/>
            <p:cNvSpPr/>
            <p:nvPr/>
          </p:nvSpPr>
          <p:spPr>
            <a:xfrm flipH="1">
              <a:off x="1796687" y="3767130"/>
              <a:ext cx="594744" cy="213119"/>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7" name="Google Shape;1657;p28"/>
            <p:cNvSpPr/>
            <p:nvPr/>
          </p:nvSpPr>
          <p:spPr>
            <a:xfrm flipH="1">
              <a:off x="1789823" y="3752716"/>
              <a:ext cx="601608" cy="21552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8" name="Google Shape;1658;p28"/>
            <p:cNvSpPr/>
            <p:nvPr/>
          </p:nvSpPr>
          <p:spPr>
            <a:xfrm flipH="1">
              <a:off x="1783989" y="3738645"/>
              <a:ext cx="606412" cy="217238"/>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9" name="Google Shape;1659;p28"/>
            <p:cNvSpPr/>
            <p:nvPr/>
          </p:nvSpPr>
          <p:spPr>
            <a:xfrm flipH="1">
              <a:off x="1778841" y="3724918"/>
              <a:ext cx="610187" cy="218267"/>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0" name="Google Shape;1660;p28"/>
            <p:cNvSpPr/>
            <p:nvPr/>
          </p:nvSpPr>
          <p:spPr>
            <a:xfrm flipH="1">
              <a:off x="1770605" y="3713936"/>
              <a:ext cx="612933" cy="203510"/>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1" name="Google Shape;1661;p28"/>
            <p:cNvSpPr/>
            <p:nvPr/>
          </p:nvSpPr>
          <p:spPr>
            <a:xfrm flipH="1">
              <a:off x="1767516" y="3770219"/>
              <a:ext cx="346619" cy="133843"/>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2" name="Google Shape;1662;p28"/>
            <p:cNvSpPr/>
            <p:nvPr/>
          </p:nvSpPr>
          <p:spPr>
            <a:xfrm flipH="1">
              <a:off x="1765457" y="3757178"/>
              <a:ext cx="344217" cy="133157"/>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3" name="Google Shape;1663;p28"/>
            <p:cNvSpPr/>
            <p:nvPr/>
          </p:nvSpPr>
          <p:spPr>
            <a:xfrm flipH="1">
              <a:off x="1763741" y="3730409"/>
              <a:ext cx="337353" cy="132127"/>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4" name="Google Shape;1664;p28"/>
            <p:cNvSpPr/>
            <p:nvPr/>
          </p:nvSpPr>
          <p:spPr>
            <a:xfrm flipH="1">
              <a:off x="1763741" y="3717025"/>
              <a:ext cx="333235" cy="13144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5" name="Google Shape;1665;p28"/>
            <p:cNvSpPr/>
            <p:nvPr/>
          </p:nvSpPr>
          <p:spPr>
            <a:xfrm flipH="1">
              <a:off x="1764084" y="3695747"/>
              <a:ext cx="345590" cy="137961"/>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6" name="Google Shape;1666;p28"/>
            <p:cNvSpPr/>
            <p:nvPr/>
          </p:nvSpPr>
          <p:spPr>
            <a:xfrm flipH="1">
              <a:off x="1765114" y="3667262"/>
              <a:ext cx="387459" cy="151346"/>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7" name="Google Shape;1667;p28"/>
            <p:cNvSpPr/>
            <p:nvPr/>
          </p:nvSpPr>
          <p:spPr>
            <a:xfrm flipH="1">
              <a:off x="1767516" y="3640837"/>
              <a:ext cx="420748" cy="162328"/>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8" name="Google Shape;1668;p28"/>
            <p:cNvSpPr/>
            <p:nvPr/>
          </p:nvSpPr>
          <p:spPr>
            <a:xfrm flipH="1">
              <a:off x="1771291" y="3617500"/>
              <a:ext cx="444085" cy="169535"/>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9" name="Google Shape;1669;p28"/>
            <p:cNvSpPr/>
            <p:nvPr/>
          </p:nvSpPr>
          <p:spPr>
            <a:xfrm flipH="1">
              <a:off x="1777125" y="3595879"/>
              <a:ext cx="459185" cy="17433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0" name="Google Shape;1670;p28"/>
            <p:cNvSpPr/>
            <p:nvPr/>
          </p:nvSpPr>
          <p:spPr>
            <a:xfrm flipH="1">
              <a:off x="1785362" y="3576318"/>
              <a:ext cx="466735" cy="176742"/>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1" name="Google Shape;1671;p28"/>
            <p:cNvSpPr/>
            <p:nvPr/>
          </p:nvSpPr>
          <p:spPr>
            <a:xfrm flipH="1">
              <a:off x="1289800" y="2913622"/>
              <a:ext cx="1474334" cy="1473990"/>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72" name="Google Shape;1672;p28"/>
            <p:cNvGrpSpPr/>
            <p:nvPr/>
          </p:nvGrpSpPr>
          <p:grpSpPr>
            <a:xfrm>
              <a:off x="2867090" y="3001478"/>
              <a:ext cx="1364859" cy="1565280"/>
              <a:chOff x="7426940" y="3153878"/>
              <a:chExt cx="1364859" cy="1565280"/>
            </a:xfrm>
          </p:grpSpPr>
          <p:sp>
            <p:nvSpPr>
              <p:cNvPr id="1673" name="Google Shape;1673;p28"/>
              <p:cNvSpPr/>
              <p:nvPr/>
            </p:nvSpPr>
            <p:spPr>
              <a:xfrm flipH="1">
                <a:off x="7576570" y="4641254"/>
                <a:ext cx="1215229" cy="77904"/>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4" name="Google Shape;1674;p28"/>
              <p:cNvSpPr/>
              <p:nvPr/>
            </p:nvSpPr>
            <p:spPr>
              <a:xfrm flipH="1">
                <a:off x="8530632" y="4527659"/>
                <a:ext cx="75845" cy="78933"/>
              </a:xfrm>
              <a:custGeom>
                <a:avLst/>
                <a:gdLst/>
                <a:ahLst/>
                <a:cxnLst/>
                <a:rect l="l" t="t" r="r" b="b"/>
                <a:pathLst>
                  <a:path w="221" h="230" extrusionOk="0">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5" name="Google Shape;1675;p28"/>
              <p:cNvSpPr/>
              <p:nvPr/>
            </p:nvSpPr>
            <p:spPr>
              <a:xfrm flipH="1">
                <a:off x="8484645" y="4559576"/>
                <a:ext cx="146198" cy="103643"/>
              </a:xfrm>
              <a:custGeom>
                <a:avLst/>
                <a:gdLst/>
                <a:ahLst/>
                <a:cxnLst/>
                <a:rect l="l" t="t" r="r" b="b"/>
                <a:pathLst>
                  <a:path w="426" h="302" extrusionOk="0">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28"/>
              <p:cNvSpPr/>
              <p:nvPr/>
            </p:nvSpPr>
            <p:spPr>
              <a:xfrm flipH="1">
                <a:off x="7780080" y="4595267"/>
                <a:ext cx="76874" cy="56283"/>
              </a:xfrm>
              <a:custGeom>
                <a:avLst/>
                <a:gdLst/>
                <a:ahLst/>
                <a:cxnLst/>
                <a:rect l="l" t="t" r="r" b="b"/>
                <a:pathLst>
                  <a:path w="224" h="164" extrusionOk="0">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7" name="Google Shape;1677;p28"/>
              <p:cNvSpPr/>
              <p:nvPr/>
            </p:nvSpPr>
            <p:spPr>
              <a:xfrm flipH="1">
                <a:off x="7697715" y="4615172"/>
                <a:ext cx="153405" cy="57999"/>
              </a:xfrm>
              <a:custGeom>
                <a:avLst/>
                <a:gdLst/>
                <a:ahLst/>
                <a:cxnLst/>
                <a:rect l="l" t="t" r="r" b="b"/>
                <a:pathLst>
                  <a:path w="447" h="169" extrusionOk="0">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28"/>
              <p:cNvSpPr/>
              <p:nvPr/>
            </p:nvSpPr>
            <p:spPr>
              <a:xfrm flipH="1">
                <a:off x="7818174" y="3199865"/>
                <a:ext cx="135216" cy="161298"/>
              </a:xfrm>
              <a:custGeom>
                <a:avLst/>
                <a:gdLst/>
                <a:ahLst/>
                <a:cxnLst/>
                <a:rect l="l" t="t" r="r" b="b"/>
                <a:pathLst>
                  <a:path w="394" h="470" extrusionOk="0">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9" name="Google Shape;1679;p28"/>
              <p:cNvSpPr/>
              <p:nvPr/>
            </p:nvSpPr>
            <p:spPr>
              <a:xfrm flipH="1">
                <a:off x="7857984" y="3304194"/>
                <a:ext cx="117713" cy="97465"/>
              </a:xfrm>
              <a:custGeom>
                <a:avLst/>
                <a:gdLst/>
                <a:ahLst/>
                <a:cxnLst/>
                <a:rect l="l" t="t" r="r" b="b"/>
                <a:pathLst>
                  <a:path w="343" h="284" extrusionOk="0">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0" name="Google Shape;1680;p28"/>
              <p:cNvSpPr/>
              <p:nvPr/>
            </p:nvSpPr>
            <p:spPr>
              <a:xfrm flipH="1">
                <a:off x="8058062" y="3884182"/>
                <a:ext cx="525421" cy="692897"/>
              </a:xfrm>
              <a:custGeom>
                <a:avLst/>
                <a:gdLst/>
                <a:ahLst/>
                <a:cxnLst/>
                <a:rect l="l" t="t" r="r" b="b"/>
                <a:pathLst>
                  <a:path w="1531" h="2019" extrusionOk="0">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28"/>
              <p:cNvSpPr/>
              <p:nvPr/>
            </p:nvSpPr>
            <p:spPr>
              <a:xfrm flipH="1">
                <a:off x="7791405" y="3771959"/>
                <a:ext cx="460215" cy="848361"/>
              </a:xfrm>
              <a:custGeom>
                <a:avLst/>
                <a:gdLst/>
                <a:ahLst/>
                <a:cxnLst/>
                <a:rect l="l" t="t" r="r" b="b"/>
                <a:pathLst>
                  <a:path w="1341" h="2472" extrusionOk="0">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2" name="Google Shape;1682;p28"/>
              <p:cNvSpPr/>
              <p:nvPr/>
            </p:nvSpPr>
            <p:spPr>
              <a:xfrm flipH="1">
                <a:off x="8012418" y="3825840"/>
                <a:ext cx="231995" cy="96436"/>
              </a:xfrm>
              <a:custGeom>
                <a:avLst/>
                <a:gdLst/>
                <a:ahLst/>
                <a:cxnLst/>
                <a:rect l="l" t="t" r="r" b="b"/>
                <a:pathLst>
                  <a:path w="676" h="281" extrusionOk="0">
                    <a:moveTo>
                      <a:pt x="0" y="0"/>
                    </a:moveTo>
                    <a:cubicBezTo>
                      <a:pt x="0" y="0"/>
                      <a:pt x="89" y="154"/>
                      <a:pt x="294" y="220"/>
                    </a:cubicBezTo>
                    <a:cubicBezTo>
                      <a:pt x="499" y="286"/>
                      <a:pt x="676" y="281"/>
                      <a:pt x="676" y="281"/>
                    </a:cubicBezTo>
                    <a:lnTo>
                      <a:pt x="665" y="198"/>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28"/>
              <p:cNvSpPr/>
              <p:nvPr/>
            </p:nvSpPr>
            <p:spPr>
              <a:xfrm flipH="1">
                <a:off x="7843227" y="3315176"/>
                <a:ext cx="423837" cy="594058"/>
              </a:xfrm>
              <a:custGeom>
                <a:avLst/>
                <a:gdLst/>
                <a:ahLst/>
                <a:cxnLst/>
                <a:rect l="l" t="t" r="r" b="b"/>
                <a:pathLst>
                  <a:path w="1235" h="1731" extrusionOk="0">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4" name="Google Shape;1684;p28"/>
              <p:cNvSpPr/>
              <p:nvPr/>
            </p:nvSpPr>
            <p:spPr>
              <a:xfrm flipH="1">
                <a:off x="7987709" y="3523148"/>
                <a:ext cx="146198" cy="329460"/>
              </a:xfrm>
              <a:custGeom>
                <a:avLst/>
                <a:gdLst/>
                <a:ahLst/>
                <a:cxnLst/>
                <a:rect l="l" t="t" r="r" b="b"/>
                <a:pathLst>
                  <a:path w="426" h="960" extrusionOk="0">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5" name="Google Shape;1685;p28"/>
              <p:cNvSpPr/>
              <p:nvPr/>
            </p:nvSpPr>
            <p:spPr>
              <a:xfrm flipH="1">
                <a:off x="7989082" y="3620957"/>
                <a:ext cx="52851" cy="19219"/>
              </a:xfrm>
              <a:custGeom>
                <a:avLst/>
                <a:gdLst/>
                <a:ahLst/>
                <a:cxnLst/>
                <a:rect l="l" t="t" r="r" b="b"/>
                <a:pathLst>
                  <a:path w="154" h="56" extrusionOk="0">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6" name="Google Shape;1686;p28"/>
              <p:cNvSpPr/>
              <p:nvPr/>
            </p:nvSpPr>
            <p:spPr>
              <a:xfrm flipH="1">
                <a:off x="7800328" y="3153878"/>
                <a:ext cx="147228" cy="127323"/>
              </a:xfrm>
              <a:custGeom>
                <a:avLst/>
                <a:gdLst/>
                <a:ahLst/>
                <a:cxnLst/>
                <a:rect l="l" t="t" r="r" b="b"/>
                <a:pathLst>
                  <a:path w="429" h="371" extrusionOk="0">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28"/>
              <p:cNvSpPr/>
              <p:nvPr/>
            </p:nvSpPr>
            <p:spPr>
              <a:xfrm flipH="1">
                <a:off x="7426940" y="3471327"/>
                <a:ext cx="118743" cy="99868"/>
              </a:xfrm>
              <a:custGeom>
                <a:avLst/>
                <a:gdLst/>
                <a:ahLst/>
                <a:cxnLst/>
                <a:rect l="l" t="t" r="r" b="b"/>
                <a:pathLst>
                  <a:path w="346" h="291" extrusionOk="0">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8" name="Google Shape;1688;p28"/>
              <p:cNvSpPr/>
              <p:nvPr/>
            </p:nvSpPr>
            <p:spPr>
              <a:xfrm flipH="1">
                <a:off x="7532298" y="3396168"/>
                <a:ext cx="460215" cy="193215"/>
              </a:xfrm>
              <a:custGeom>
                <a:avLst/>
                <a:gdLst/>
                <a:ahLst/>
                <a:cxnLst/>
                <a:rect l="l" t="t" r="r" b="b"/>
                <a:pathLst>
                  <a:path w="1341" h="563" extrusionOk="0">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28"/>
              <p:cNvSpPr/>
              <p:nvPr/>
            </p:nvSpPr>
            <p:spPr>
              <a:xfrm flipH="1">
                <a:off x="7431744" y="3421907"/>
                <a:ext cx="111879" cy="110163"/>
              </a:xfrm>
              <a:custGeom>
                <a:avLst/>
                <a:gdLst/>
                <a:ahLst/>
                <a:cxnLst/>
                <a:rect l="l" t="t" r="r" b="b"/>
                <a:pathLst>
                  <a:path w="326" h="321" extrusionOk="0">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0" name="Google Shape;1690;p28"/>
              <p:cNvSpPr/>
              <p:nvPr/>
            </p:nvSpPr>
            <p:spPr>
              <a:xfrm flipH="1">
                <a:off x="7500725" y="3392393"/>
                <a:ext cx="491102" cy="184635"/>
              </a:xfrm>
              <a:custGeom>
                <a:avLst/>
                <a:gdLst/>
                <a:ahLst/>
                <a:cxnLst/>
                <a:rect l="l" t="t" r="r" b="b"/>
                <a:pathLst>
                  <a:path w="1431" h="538" extrusionOk="0">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1" name="Google Shape;1691;p28"/>
              <p:cNvSpPr/>
              <p:nvPr/>
            </p:nvSpPr>
            <p:spPr>
              <a:xfrm flipH="1">
                <a:off x="7892646" y="3365281"/>
                <a:ext cx="107075" cy="149630"/>
              </a:xfrm>
              <a:custGeom>
                <a:avLst/>
                <a:gdLst/>
                <a:ahLst/>
                <a:cxnLst/>
                <a:rect l="l" t="t" r="r" b="b"/>
                <a:pathLst>
                  <a:path w="312" h="436" extrusionOk="0">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92" name="Google Shape;1692;p28"/>
            <p:cNvSpPr txBox="1"/>
            <p:nvPr/>
          </p:nvSpPr>
          <p:spPr>
            <a:xfrm>
              <a:off x="1241750" y="2895700"/>
              <a:ext cx="1546500" cy="1546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9000" strike="noStrike">
                  <a:solidFill>
                    <a:schemeClr val="accent2"/>
                  </a:solidFill>
                  <a:latin typeface="Be Vietnam Pro SemiBold"/>
                  <a:ea typeface="Be Vietnam Pro SemiBold"/>
                  <a:cs typeface="Be Vietnam Pro SemiBold"/>
                  <a:sym typeface="Be Vietnam Pro SemiBold"/>
                </a:rPr>
                <a:t>$</a:t>
              </a:r>
              <a:endParaRPr sz="9000" strike="noStrike">
                <a:solidFill>
                  <a:schemeClr val="accent2"/>
                </a:solidFill>
                <a:latin typeface="Be Vietnam Pro SemiBold"/>
                <a:ea typeface="Be Vietnam Pro SemiBold"/>
                <a:cs typeface="Be Vietnam Pro SemiBold"/>
                <a:sym typeface="Be Vietnam Pro SemiBold"/>
              </a:endParaRPr>
            </a:p>
          </p:txBody>
        </p:sp>
      </p:grpSp>
      <p:sp>
        <p:nvSpPr>
          <p:cNvPr id="3" name="Subtitle 2">
            <a:extLst>
              <a:ext uri="{FF2B5EF4-FFF2-40B4-BE49-F238E27FC236}">
                <a16:creationId xmlns:a16="http://schemas.microsoft.com/office/drawing/2014/main" id="{19CEFFE6-A8D9-4DA6-8F82-08579D817ADC}"/>
              </a:ext>
            </a:extLst>
          </p:cNvPr>
          <p:cNvSpPr>
            <a:spLocks noGrp="1"/>
          </p:cNvSpPr>
          <p:nvPr>
            <p:ph type="subTitle" idx="1"/>
          </p:nvPr>
        </p:nvSpPr>
        <p:spPr/>
        <p:txBody>
          <a:bodyPr/>
          <a:lstStyle/>
          <a:p>
            <a:r>
              <a:rPr lang="en-US" dirty="0"/>
              <a:t>Team Name: Almond Pistachio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Income Categories</a:t>
            </a:r>
            <a:endParaRPr dirty="0"/>
          </a:p>
        </p:txBody>
      </p:sp>
      <p:pic>
        <p:nvPicPr>
          <p:cNvPr id="3074" name="Picture 2">
            <a:extLst>
              <a:ext uri="{FF2B5EF4-FFF2-40B4-BE49-F238E27FC236}">
                <a16:creationId xmlns:a16="http://schemas.microsoft.com/office/drawing/2014/main" id="{7030E715-78CB-4F5B-B8B5-096C07A8B76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919" t="8450" r="1158" b="5897"/>
          <a:stretch/>
        </p:blipFill>
        <p:spPr bwMode="auto">
          <a:xfrm>
            <a:off x="2271713" y="1278730"/>
            <a:ext cx="4264818" cy="3134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929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Income Categories</a:t>
            </a:r>
            <a:endParaRPr dirty="0"/>
          </a:p>
        </p:txBody>
      </p:sp>
      <p:pic>
        <p:nvPicPr>
          <p:cNvPr id="4098" name="Picture 2">
            <a:extLst>
              <a:ext uri="{FF2B5EF4-FFF2-40B4-BE49-F238E27FC236}">
                <a16:creationId xmlns:a16="http://schemas.microsoft.com/office/drawing/2014/main" id="{EDA09485-F1EE-48AD-B49F-740170C46B8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4558" t="10891" r="482" b="9861"/>
          <a:stretch/>
        </p:blipFill>
        <p:spPr bwMode="auto">
          <a:xfrm>
            <a:off x="2193132" y="1150144"/>
            <a:ext cx="4336256" cy="342233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997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Gender</a:t>
            </a:r>
            <a:endParaRPr dirty="0"/>
          </a:p>
        </p:txBody>
      </p:sp>
      <p:pic>
        <p:nvPicPr>
          <p:cNvPr id="5122" name="Picture 2">
            <a:extLst>
              <a:ext uri="{FF2B5EF4-FFF2-40B4-BE49-F238E27FC236}">
                <a16:creationId xmlns:a16="http://schemas.microsoft.com/office/drawing/2014/main" id="{5A2D3340-0D2B-4F0E-B274-E90BFF8679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9751" t="5462" r="4606" b="5147"/>
          <a:stretch/>
        </p:blipFill>
        <p:spPr bwMode="auto">
          <a:xfrm>
            <a:off x="2800350" y="1017725"/>
            <a:ext cx="3400425" cy="33756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121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Age Distribution</a:t>
            </a:r>
          </a:p>
        </p:txBody>
      </p:sp>
      <p:pic>
        <p:nvPicPr>
          <p:cNvPr id="3" name="Picture 4">
            <a:extLst>
              <a:ext uri="{FF2B5EF4-FFF2-40B4-BE49-F238E27FC236}">
                <a16:creationId xmlns:a16="http://schemas.microsoft.com/office/drawing/2014/main" id="{A6911C73-531E-404B-8695-38645F2F231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84257" y="897645"/>
            <a:ext cx="4700589" cy="421728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77775" y="2038306"/>
            <a:ext cx="2287518" cy="1066887"/>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Age is normally distributed with some outliers. </a:t>
            </a:r>
          </a:p>
          <a:p>
            <a:pPr marL="285750" indent="-285750">
              <a:buFont typeface="Arial" panose="020B0604020202020204" pitchFamily="34" charset="0"/>
              <a:buChar char="•"/>
            </a:pPr>
            <a:r>
              <a:rPr lang="en-US" dirty="0"/>
              <a:t>Average age is 46.1</a:t>
            </a:r>
          </a:p>
        </p:txBody>
      </p:sp>
      <p:grpSp>
        <p:nvGrpSpPr>
          <p:cNvPr id="7" name="Google Shape;2622;p49">
            <a:extLst>
              <a:ext uri="{FF2B5EF4-FFF2-40B4-BE49-F238E27FC236}">
                <a16:creationId xmlns:a16="http://schemas.microsoft.com/office/drawing/2014/main" id="{24DA1A8F-5AB7-4CBF-BF91-93034B80E72F}"/>
              </a:ext>
            </a:extLst>
          </p:cNvPr>
          <p:cNvGrpSpPr/>
          <p:nvPr/>
        </p:nvGrpSpPr>
        <p:grpSpPr>
          <a:xfrm>
            <a:off x="7893844" y="152132"/>
            <a:ext cx="1030817" cy="745514"/>
            <a:chOff x="4833000" y="2444760"/>
            <a:chExt cx="696960" cy="508320"/>
          </a:xfrm>
        </p:grpSpPr>
        <p:sp>
          <p:nvSpPr>
            <p:cNvPr id="8" name="Google Shape;2623;p49">
              <a:extLst>
                <a:ext uri="{FF2B5EF4-FFF2-40B4-BE49-F238E27FC236}">
                  <a16:creationId xmlns:a16="http://schemas.microsoft.com/office/drawing/2014/main" id="{CDAF712B-11FF-4D26-A5CD-716C03B38F6F}"/>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737C0CE7-8FC4-47D1-A159-ACD0A715B02F}"/>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22FA6FA3-68BA-49F7-8773-FA10EF6F477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25668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Dependent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299142" y="2271712"/>
            <a:ext cx="2751864" cy="1228725"/>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most common number of dependents is 3</a:t>
            </a:r>
          </a:p>
          <a:p>
            <a:pPr marL="285750" indent="-285750">
              <a:buFont typeface="Arial" panose="020B0604020202020204" pitchFamily="34" charset="0"/>
              <a:buChar char="•"/>
            </a:pPr>
            <a:r>
              <a:rPr lang="en-US" dirty="0"/>
              <a:t>The median number of dependents is 2</a:t>
            </a:r>
          </a:p>
        </p:txBody>
      </p:sp>
      <p:pic>
        <p:nvPicPr>
          <p:cNvPr id="7170" name="Picture 2">
            <a:extLst>
              <a:ext uri="{FF2B5EF4-FFF2-40B4-BE49-F238E27FC236}">
                <a16:creationId xmlns:a16="http://schemas.microsoft.com/office/drawing/2014/main" id="{74341787-7934-4AAF-B08F-597BCCB4F3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40531" y="792956"/>
            <a:ext cx="4452938" cy="42862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2622;p49">
            <a:extLst>
              <a:ext uri="{FF2B5EF4-FFF2-40B4-BE49-F238E27FC236}">
                <a16:creationId xmlns:a16="http://schemas.microsoft.com/office/drawing/2014/main" id="{C17348CA-00EC-4D9C-B1FD-F3CAB8BA18D4}"/>
              </a:ext>
            </a:extLst>
          </p:cNvPr>
          <p:cNvGrpSpPr/>
          <p:nvPr/>
        </p:nvGrpSpPr>
        <p:grpSpPr>
          <a:xfrm>
            <a:off x="7915275" y="152131"/>
            <a:ext cx="950120" cy="640825"/>
            <a:chOff x="4833000" y="2444760"/>
            <a:chExt cx="696960" cy="508320"/>
          </a:xfrm>
        </p:grpSpPr>
        <p:sp>
          <p:nvSpPr>
            <p:cNvPr id="8" name="Google Shape;2623;p49">
              <a:extLst>
                <a:ext uri="{FF2B5EF4-FFF2-40B4-BE49-F238E27FC236}">
                  <a16:creationId xmlns:a16="http://schemas.microsoft.com/office/drawing/2014/main" id="{BFA7AAFE-4AFF-463F-99A2-69EAA492C8B0}"/>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BBC003FF-88B3-41F7-8FFC-B39742BD1FF8}"/>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0734E4F3-BEBE-41EB-9B02-BED24F3A0246}"/>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2083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Months on Book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563461" y="2093116"/>
            <a:ext cx="2394677" cy="190023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number of months customers had their credit card open range from 13 to 56 months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most common number of months is 35.9</a:t>
            </a:r>
          </a:p>
        </p:txBody>
      </p:sp>
      <p:pic>
        <p:nvPicPr>
          <p:cNvPr id="9218" name="Picture 2">
            <a:extLst>
              <a:ext uri="{FF2B5EF4-FFF2-40B4-BE49-F238E27FC236}">
                <a16:creationId xmlns:a16="http://schemas.microsoft.com/office/drawing/2014/main" id="{B36494E3-9B48-4406-AB88-D4B833B376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23055" y="842963"/>
            <a:ext cx="4927602" cy="43005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448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Months Inactive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06336" y="2089545"/>
            <a:ext cx="2394677" cy="96440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In the last 12 months most customers were inactive for 3 months</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0242" name="Picture 2">
            <a:extLst>
              <a:ext uri="{FF2B5EF4-FFF2-40B4-BE49-F238E27FC236}">
                <a16:creationId xmlns:a16="http://schemas.microsoft.com/office/drawing/2014/main" id="{0CFE7DBC-D8AB-4634-8A26-0D512E62330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6588" y="724831"/>
            <a:ext cx="4991231" cy="441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61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Total Relationship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959527" y="2198362"/>
            <a:ext cx="2394677" cy="168783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Majority of Customers hold 3 products offered by the bank.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least number of products held is 1 and the most is 6</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1268" name="Picture 4">
            <a:extLst>
              <a:ext uri="{FF2B5EF4-FFF2-40B4-BE49-F238E27FC236}">
                <a16:creationId xmlns:a16="http://schemas.microsoft.com/office/drawing/2014/main" id="{9EBA0B17-3D6D-4DD0-AF9D-3DB4AB9AAE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84257" y="724831"/>
            <a:ext cx="5157788" cy="441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Contacts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902377" y="2176931"/>
            <a:ext cx="2394677" cy="168783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Majority of Customers have contacted the bank 3 times in the last 12 months.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of contacts range from 0 to 6.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2290" name="Picture 2">
            <a:extLst>
              <a:ext uri="{FF2B5EF4-FFF2-40B4-BE49-F238E27FC236}">
                <a16:creationId xmlns:a16="http://schemas.microsoft.com/office/drawing/2014/main" id="{7F568C7A-F250-4E56-9F14-45F72C6654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38786" y="686721"/>
            <a:ext cx="5131128" cy="439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28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Credit Limit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91237" y="2134068"/>
            <a:ext cx="2505817" cy="1680694"/>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Credit Limit is heavily right skewed with large number of outliers.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customers have lower credit limit with a few exceptions.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3314" name="Picture 2">
            <a:extLst>
              <a:ext uri="{FF2B5EF4-FFF2-40B4-BE49-F238E27FC236}">
                <a16:creationId xmlns:a16="http://schemas.microsoft.com/office/drawing/2014/main" id="{7B894C8C-E29C-4F0A-A7EA-A64431390F7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62246" y="709264"/>
            <a:ext cx="4882920" cy="42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30"/>
          <p:cNvSpPr txBox="1">
            <a:spLocks noGrp="1"/>
          </p:cNvSpPr>
          <p:nvPr>
            <p:ph type="title"/>
          </p:nvPr>
        </p:nvSpPr>
        <p:spPr>
          <a:xfrm>
            <a:off x="1440000" y="445025"/>
            <a:ext cx="699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707" name="Google Shape;1707;p30"/>
          <p:cNvSpPr txBox="1">
            <a:spLocks noGrp="1"/>
          </p:cNvSpPr>
          <p:nvPr>
            <p:ph type="title" idx="2"/>
          </p:nvPr>
        </p:nvSpPr>
        <p:spPr>
          <a:xfrm>
            <a:off x="926007" y="1661594"/>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08" name="Google Shape;1708;p30"/>
          <p:cNvSpPr txBox="1">
            <a:spLocks noGrp="1"/>
          </p:cNvSpPr>
          <p:nvPr>
            <p:ph type="title" idx="3"/>
          </p:nvPr>
        </p:nvSpPr>
        <p:spPr>
          <a:xfrm>
            <a:off x="4767382" y="1661594"/>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09" name="Google Shape;1709;p30"/>
          <p:cNvSpPr txBox="1">
            <a:spLocks noGrp="1"/>
          </p:cNvSpPr>
          <p:nvPr>
            <p:ph type="title" idx="4"/>
          </p:nvPr>
        </p:nvSpPr>
        <p:spPr>
          <a:xfrm>
            <a:off x="926007" y="2586038"/>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0" name="Google Shape;1710;p30"/>
          <p:cNvSpPr txBox="1">
            <a:spLocks noGrp="1"/>
          </p:cNvSpPr>
          <p:nvPr>
            <p:ph type="title" idx="5"/>
          </p:nvPr>
        </p:nvSpPr>
        <p:spPr>
          <a:xfrm>
            <a:off x="4767382" y="2586038"/>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11" name="Google Shape;1711;p30"/>
          <p:cNvSpPr txBox="1">
            <a:spLocks noGrp="1"/>
          </p:cNvSpPr>
          <p:nvPr>
            <p:ph type="title" idx="6"/>
          </p:nvPr>
        </p:nvSpPr>
        <p:spPr>
          <a:xfrm>
            <a:off x="926007" y="3510482"/>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12" name="Google Shape;1712;p30"/>
          <p:cNvSpPr txBox="1">
            <a:spLocks noGrp="1"/>
          </p:cNvSpPr>
          <p:nvPr>
            <p:ph type="title" idx="7"/>
          </p:nvPr>
        </p:nvSpPr>
        <p:spPr>
          <a:xfrm>
            <a:off x="4767382" y="3510482"/>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713" name="Google Shape;1713;p30"/>
          <p:cNvSpPr txBox="1">
            <a:spLocks noGrp="1"/>
          </p:cNvSpPr>
          <p:nvPr>
            <p:ph type="subTitle" idx="1"/>
          </p:nvPr>
        </p:nvSpPr>
        <p:spPr>
          <a:xfrm>
            <a:off x="1869099" y="1421812"/>
            <a:ext cx="2852575" cy="724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a:t>
            </a:r>
            <a:endParaRPr dirty="0"/>
          </a:p>
        </p:txBody>
      </p:sp>
      <p:sp>
        <p:nvSpPr>
          <p:cNvPr id="1714" name="Google Shape;1714;p30"/>
          <p:cNvSpPr txBox="1">
            <a:spLocks noGrp="1"/>
          </p:cNvSpPr>
          <p:nvPr>
            <p:ph type="subTitle" idx="8"/>
          </p:nvPr>
        </p:nvSpPr>
        <p:spPr>
          <a:xfrm>
            <a:off x="1914808" y="2586038"/>
            <a:ext cx="1916100"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a:t>
            </a:r>
            <a:endParaRPr dirty="0"/>
          </a:p>
        </p:txBody>
      </p:sp>
      <p:sp>
        <p:nvSpPr>
          <p:cNvPr id="1715" name="Google Shape;1715;p30"/>
          <p:cNvSpPr txBox="1">
            <a:spLocks noGrp="1"/>
          </p:cNvSpPr>
          <p:nvPr>
            <p:ph type="subTitle" idx="9"/>
          </p:nvPr>
        </p:nvSpPr>
        <p:spPr>
          <a:xfrm>
            <a:off x="1804807" y="3325463"/>
            <a:ext cx="2852574" cy="724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Attrited Customer</a:t>
            </a:r>
            <a:endParaRPr dirty="0"/>
          </a:p>
        </p:txBody>
      </p:sp>
      <p:sp>
        <p:nvSpPr>
          <p:cNvPr id="1716" name="Google Shape;1716;p30"/>
          <p:cNvSpPr txBox="1">
            <a:spLocks noGrp="1"/>
          </p:cNvSpPr>
          <p:nvPr>
            <p:ph type="subTitle" idx="13"/>
          </p:nvPr>
        </p:nvSpPr>
        <p:spPr>
          <a:xfrm>
            <a:off x="5603782" y="1302943"/>
            <a:ext cx="3152076" cy="817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Returning Customer</a:t>
            </a:r>
            <a:endParaRPr dirty="0"/>
          </a:p>
        </p:txBody>
      </p:sp>
      <p:sp>
        <p:nvSpPr>
          <p:cNvPr id="1717" name="Google Shape;1717;p30"/>
          <p:cNvSpPr txBox="1">
            <a:spLocks noGrp="1"/>
          </p:cNvSpPr>
          <p:nvPr>
            <p:ph type="subTitle" idx="14"/>
          </p:nvPr>
        </p:nvSpPr>
        <p:spPr>
          <a:xfrm>
            <a:off x="5668075" y="3660906"/>
            <a:ext cx="2963955"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Marketing Campaigne</a:t>
            </a:r>
            <a:endParaRPr dirty="0"/>
          </a:p>
        </p:txBody>
      </p:sp>
      <p:sp>
        <p:nvSpPr>
          <p:cNvPr id="1718" name="Google Shape;1718;p30"/>
          <p:cNvSpPr txBox="1">
            <a:spLocks noGrp="1"/>
          </p:cNvSpPr>
          <p:nvPr>
            <p:ph type="subTitle" idx="15"/>
          </p:nvPr>
        </p:nvSpPr>
        <p:spPr>
          <a:xfrm>
            <a:off x="5668075" y="2527797"/>
            <a:ext cx="2652012"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Churn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Average Open to Buy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91237" y="2134068"/>
            <a:ext cx="2505817" cy="1680694"/>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Defined as how much credit the customer has available to use.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distribution is very similar to credit limit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4338" name="Picture 2">
            <a:extLst>
              <a:ext uri="{FF2B5EF4-FFF2-40B4-BE49-F238E27FC236}">
                <a16:creationId xmlns:a16="http://schemas.microsoft.com/office/drawing/2014/main" id="{D068418F-3043-4588-99CD-7E961D4FB3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5745" y="626659"/>
            <a:ext cx="5122068" cy="444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06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425F-9CE8-476F-81EF-0B5ED752633E}"/>
              </a:ext>
            </a:extLst>
          </p:cNvPr>
          <p:cNvSpPr>
            <a:spLocks noGrp="1"/>
          </p:cNvSpPr>
          <p:nvPr>
            <p:ph type="title"/>
          </p:nvPr>
        </p:nvSpPr>
        <p:spPr>
          <a:xfrm>
            <a:off x="669994" y="385924"/>
            <a:ext cx="7704000" cy="572700"/>
          </a:xfrm>
        </p:spPr>
        <p:txBody>
          <a:bodyPr/>
          <a:lstStyle/>
          <a:p>
            <a:r>
              <a:rPr lang="en-US" dirty="0"/>
              <a:t>Credit Limit and Avg Open to Buy</a:t>
            </a:r>
          </a:p>
        </p:txBody>
      </p:sp>
      <p:sp>
        <p:nvSpPr>
          <p:cNvPr id="5" name="Google Shape;1855;p36">
            <a:extLst>
              <a:ext uri="{FF2B5EF4-FFF2-40B4-BE49-F238E27FC236}">
                <a16:creationId xmlns:a16="http://schemas.microsoft.com/office/drawing/2014/main" id="{2353EBC4-94D9-4663-809D-A3708A7FB448}"/>
              </a:ext>
            </a:extLst>
          </p:cNvPr>
          <p:cNvSpPr txBox="1">
            <a:spLocks/>
          </p:cNvSpPr>
          <p:nvPr/>
        </p:nvSpPr>
        <p:spPr>
          <a:xfrm>
            <a:off x="6622377" y="2050026"/>
            <a:ext cx="2329894" cy="1275735"/>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This figure from the correlation matrix shows that credit limit and AOTB have a correlation of 0.99.	</a:t>
            </a:r>
          </a:p>
        </p:txBody>
      </p:sp>
      <p:grpSp>
        <p:nvGrpSpPr>
          <p:cNvPr id="7" name="Group 6">
            <a:extLst>
              <a:ext uri="{FF2B5EF4-FFF2-40B4-BE49-F238E27FC236}">
                <a16:creationId xmlns:a16="http://schemas.microsoft.com/office/drawing/2014/main" id="{ED0AC2F1-2DDD-4DBB-B39D-186521D12C5B}"/>
              </a:ext>
            </a:extLst>
          </p:cNvPr>
          <p:cNvGrpSpPr/>
          <p:nvPr/>
        </p:nvGrpSpPr>
        <p:grpSpPr>
          <a:xfrm>
            <a:off x="2121273" y="1087416"/>
            <a:ext cx="4244906" cy="3921919"/>
            <a:chOff x="720000" y="1092289"/>
            <a:chExt cx="3976724" cy="3958342"/>
          </a:xfrm>
        </p:grpSpPr>
        <p:pic>
          <p:nvPicPr>
            <p:cNvPr id="4" name="Picture 3">
              <a:extLst>
                <a:ext uri="{FF2B5EF4-FFF2-40B4-BE49-F238E27FC236}">
                  <a16:creationId xmlns:a16="http://schemas.microsoft.com/office/drawing/2014/main" id="{0D713419-01E2-4028-AEB4-2C711FC5CDC6}"/>
                </a:ext>
              </a:extLst>
            </p:cNvPr>
            <p:cNvPicPr>
              <a:picLocks noChangeAspect="1"/>
            </p:cNvPicPr>
            <p:nvPr/>
          </p:nvPicPr>
          <p:blipFill>
            <a:blip r:embed="rId3"/>
            <a:stretch>
              <a:fillRect/>
            </a:stretch>
          </p:blipFill>
          <p:spPr>
            <a:xfrm>
              <a:off x="720000" y="1092289"/>
              <a:ext cx="3976724" cy="3958342"/>
            </a:xfrm>
            <a:prstGeom prst="rect">
              <a:avLst/>
            </a:prstGeom>
          </p:spPr>
        </p:pic>
        <p:sp>
          <p:nvSpPr>
            <p:cNvPr id="6" name="Rectangle 5">
              <a:extLst>
                <a:ext uri="{FF2B5EF4-FFF2-40B4-BE49-F238E27FC236}">
                  <a16:creationId xmlns:a16="http://schemas.microsoft.com/office/drawing/2014/main" id="{21074236-4D83-4C07-A8D1-87859A5126EF}"/>
                </a:ext>
              </a:extLst>
            </p:cNvPr>
            <p:cNvSpPr/>
            <p:nvPr/>
          </p:nvSpPr>
          <p:spPr>
            <a:xfrm>
              <a:off x="720000" y="1464468"/>
              <a:ext cx="3559106" cy="3586163"/>
            </a:xfrm>
            <a:prstGeom prst="rect">
              <a:avLst/>
            </a:prstGeom>
            <a:solidFill>
              <a:srgbClr val="EFEEEA"/>
            </a:solidFill>
            <a:ln>
              <a:solidFill>
                <a:srgbClr val="EFE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BE25A907-7579-4C7D-B0D7-3801ED68D2D9}"/>
              </a:ext>
            </a:extLst>
          </p:cNvPr>
          <p:cNvPicPr>
            <a:picLocks noChangeAspect="1"/>
          </p:cNvPicPr>
          <p:nvPr/>
        </p:nvPicPr>
        <p:blipFill>
          <a:blip r:embed="rId4"/>
          <a:stretch>
            <a:fillRect/>
          </a:stretch>
        </p:blipFill>
        <p:spPr>
          <a:xfrm>
            <a:off x="191729" y="1659729"/>
            <a:ext cx="5457276" cy="2777292"/>
          </a:xfrm>
          <a:prstGeom prst="rect">
            <a:avLst/>
          </a:prstGeom>
        </p:spPr>
      </p:pic>
    </p:spTree>
    <p:extLst>
      <p:ext uri="{BB962C8B-B14F-4D97-AF65-F5344CB8AC3E}">
        <p14:creationId xmlns:p14="http://schemas.microsoft.com/office/powerpoint/2010/main" val="147417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Total Revolving Balance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664313" y="2098350"/>
            <a:ext cx="2505817" cy="190215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It represents the unpaid portion of the credit card balance that is subject to interest charges.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customers have lower total revolving balance.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5362" name="Picture 2">
            <a:extLst>
              <a:ext uri="{FF2B5EF4-FFF2-40B4-BE49-F238E27FC236}">
                <a16:creationId xmlns:a16="http://schemas.microsoft.com/office/drawing/2014/main" id="{9628531E-F7AB-47CA-B85E-35B34FD629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16589" y="629869"/>
            <a:ext cx="4799310" cy="443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7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Total Transaction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664313" y="2098350"/>
            <a:ext cx="2505817" cy="1180631"/>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Most customers made between 45 to 80 total transactions in the last 12 months.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7410" name="Picture 2">
            <a:extLst>
              <a:ext uri="{FF2B5EF4-FFF2-40B4-BE49-F238E27FC236}">
                <a16:creationId xmlns:a16="http://schemas.microsoft.com/office/drawing/2014/main" id="{48B3E5D0-53EA-469F-8623-509F27CEBBE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6588" y="586344"/>
            <a:ext cx="4834067" cy="451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548481" y="172209"/>
            <a:ext cx="7704000" cy="572700"/>
          </a:xfrm>
        </p:spPr>
        <p:txBody>
          <a:bodyPr/>
          <a:lstStyle/>
          <a:p>
            <a:r>
              <a:rPr lang="en-US" sz="2000" dirty="0"/>
              <a:t>Transaction count change from Q1 to Q4 Distribution</a:t>
            </a:r>
          </a:p>
        </p:txBody>
      </p:sp>
      <p:pic>
        <p:nvPicPr>
          <p:cNvPr id="18434" name="Picture 2">
            <a:extLst>
              <a:ext uri="{FF2B5EF4-FFF2-40B4-BE49-F238E27FC236}">
                <a16:creationId xmlns:a16="http://schemas.microsoft.com/office/drawing/2014/main" id="{A9D6F037-BA33-411B-9280-1321D9A35A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90638" y="744909"/>
            <a:ext cx="5487988" cy="430572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6028646" y="132876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majority of customers have had a change between 0.5 and 1 from Q1 to Q4 in the number of transactions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Average a change of 0.71 was observed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626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548481" y="172209"/>
            <a:ext cx="7704000" cy="572700"/>
          </a:xfrm>
        </p:spPr>
        <p:txBody>
          <a:bodyPr/>
          <a:lstStyle/>
          <a:p>
            <a:r>
              <a:rPr lang="en-US" sz="2800" dirty="0"/>
              <a:t>Total Transaction Amount Distribution </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965802" y="159998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There is a large variation in the data as it has a standard deviation of 3395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large portion of the data is concentrated between 2500 and 5000</a:t>
            </a:r>
          </a:p>
        </p:txBody>
      </p:sp>
      <p:pic>
        <p:nvPicPr>
          <p:cNvPr id="19458" name="Picture 2">
            <a:extLst>
              <a:ext uri="{FF2B5EF4-FFF2-40B4-BE49-F238E27FC236}">
                <a16:creationId xmlns:a16="http://schemas.microsoft.com/office/drawing/2014/main" id="{869DE3B9-BF04-4409-898D-129C46956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 y="738232"/>
            <a:ext cx="5147469" cy="429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54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381166" y="172209"/>
            <a:ext cx="9927957" cy="572700"/>
          </a:xfrm>
        </p:spPr>
        <p:txBody>
          <a:bodyPr/>
          <a:lstStyle/>
          <a:p>
            <a:r>
              <a:rPr lang="en-US" sz="2400" dirty="0"/>
              <a:t>Transaction amount change from Q1 to Q4 Distribution</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965802" y="159998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transaction amount is relatively stable with an average of 0.76 change from Q1 to Q4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 number of outliers</a:t>
            </a:r>
          </a:p>
        </p:txBody>
      </p:sp>
      <p:pic>
        <p:nvPicPr>
          <p:cNvPr id="20482" name="Picture 2">
            <a:extLst>
              <a:ext uri="{FF2B5EF4-FFF2-40B4-BE49-F238E27FC236}">
                <a16:creationId xmlns:a16="http://schemas.microsoft.com/office/drawing/2014/main" id="{EA5BD54A-1724-48F8-B6C0-688D5D404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 y="744909"/>
            <a:ext cx="5163726" cy="429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1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381166" y="172209"/>
            <a:ext cx="9927957" cy="572700"/>
          </a:xfrm>
        </p:spPr>
        <p:txBody>
          <a:bodyPr/>
          <a:lstStyle/>
          <a:p>
            <a:r>
              <a:rPr lang="en-US" sz="2800" dirty="0"/>
              <a:t>Average Utilization Ratio Distribution</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781447" y="1680527"/>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It is how much of the available credit is the customer using on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number of customers have lower utilization ratios which suggests inactivity. </a:t>
            </a:r>
          </a:p>
        </p:txBody>
      </p:sp>
      <p:pic>
        <p:nvPicPr>
          <p:cNvPr id="21506" name="Picture 2">
            <a:extLst>
              <a:ext uri="{FF2B5EF4-FFF2-40B4-BE49-F238E27FC236}">
                <a16:creationId xmlns:a16="http://schemas.microsoft.com/office/drawing/2014/main" id="{CF1361C2-8421-4C1B-B30F-CA57E5DB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57" y="744909"/>
            <a:ext cx="4561553" cy="42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0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4" y="2163875"/>
            <a:ext cx="3476541"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Attrited</a:t>
            </a:r>
            <a:br>
              <a:rPr lang="en" dirty="0"/>
            </a:br>
            <a:r>
              <a:rPr lang="en" dirty="0"/>
              <a:t>Customer</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62701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6" name="Google Shape;1796;p33"/>
          <p:cNvSpPr txBox="1">
            <a:spLocks noGrp="1"/>
          </p:cNvSpPr>
          <p:nvPr>
            <p:ph type="title"/>
          </p:nvPr>
        </p:nvSpPr>
        <p:spPr>
          <a:xfrm>
            <a:off x="73742" y="471976"/>
            <a:ext cx="96259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the Attrited Customer</a:t>
            </a:r>
            <a:endParaRPr dirty="0"/>
          </a:p>
        </p:txBody>
      </p:sp>
      <p:sp>
        <p:nvSpPr>
          <p:cNvPr id="10" name="Subtitle 9">
            <a:extLst>
              <a:ext uri="{FF2B5EF4-FFF2-40B4-BE49-F238E27FC236}">
                <a16:creationId xmlns:a16="http://schemas.microsoft.com/office/drawing/2014/main" id="{AE7207EF-3163-4FEA-B67F-BA7AE8B9A8B1}"/>
              </a:ext>
            </a:extLst>
          </p:cNvPr>
          <p:cNvSpPr>
            <a:spLocks noGrp="1"/>
          </p:cNvSpPr>
          <p:nvPr>
            <p:ph type="subTitle" idx="1"/>
          </p:nvPr>
        </p:nvSpPr>
        <p:spPr>
          <a:xfrm>
            <a:off x="857285" y="2699024"/>
            <a:ext cx="2178000" cy="1501800"/>
          </a:xfrm>
        </p:spPr>
        <p:txBody>
          <a:bodyPr/>
          <a:lstStyle/>
          <a:p>
            <a:pPr>
              <a:buFont typeface="Arial" panose="020B0604020202020204" pitchFamily="34" charset="0"/>
              <a:buChar char="•"/>
            </a:pPr>
            <a:r>
              <a:rPr lang="en-US" dirty="0"/>
              <a:t>Age</a:t>
            </a:r>
          </a:p>
          <a:p>
            <a:pPr>
              <a:buFont typeface="Arial" panose="020B0604020202020204" pitchFamily="34" charset="0"/>
              <a:buChar char="•"/>
            </a:pPr>
            <a:r>
              <a:rPr lang="en-US" dirty="0"/>
              <a:t>Marital Status</a:t>
            </a:r>
          </a:p>
          <a:p>
            <a:pPr>
              <a:buFont typeface="Arial" panose="020B0604020202020204" pitchFamily="34" charset="0"/>
              <a:buChar char="•"/>
            </a:pPr>
            <a:r>
              <a:rPr lang="en-US" dirty="0"/>
              <a:t>Education Level</a:t>
            </a:r>
          </a:p>
          <a:p>
            <a:pPr marL="152400" indent="0"/>
            <a:endParaRPr lang="en-US" dirty="0"/>
          </a:p>
        </p:txBody>
      </p:sp>
      <p:sp>
        <p:nvSpPr>
          <p:cNvPr id="11" name="Subtitle 10">
            <a:extLst>
              <a:ext uri="{FF2B5EF4-FFF2-40B4-BE49-F238E27FC236}">
                <a16:creationId xmlns:a16="http://schemas.microsoft.com/office/drawing/2014/main" id="{5FA33D19-CA59-4A6E-B5BF-557E5DADE1B3}"/>
              </a:ext>
            </a:extLst>
          </p:cNvPr>
          <p:cNvSpPr>
            <a:spLocks noGrp="1"/>
          </p:cNvSpPr>
          <p:nvPr>
            <p:ph type="subTitle" idx="2"/>
          </p:nvPr>
        </p:nvSpPr>
        <p:spPr/>
        <p:txBody>
          <a:bodyPr/>
          <a:lstStyle/>
          <a:p>
            <a:pPr>
              <a:buFont typeface="Arial" panose="020B0604020202020204" pitchFamily="34" charset="0"/>
              <a:buChar char="•"/>
            </a:pPr>
            <a:r>
              <a:rPr lang="en-US" dirty="0"/>
              <a:t>Income</a:t>
            </a:r>
          </a:p>
          <a:p>
            <a:pPr>
              <a:buFont typeface="Arial" panose="020B0604020202020204" pitchFamily="34" charset="0"/>
              <a:buChar char="•"/>
            </a:pPr>
            <a:r>
              <a:rPr lang="en-US" dirty="0"/>
              <a:t>Balance</a:t>
            </a:r>
          </a:p>
          <a:p>
            <a:pPr>
              <a:buFont typeface="Arial" panose="020B0604020202020204" pitchFamily="34" charset="0"/>
              <a:buChar char="•"/>
            </a:pPr>
            <a:r>
              <a:rPr lang="en-US" dirty="0"/>
              <a:t>Credit Limit</a:t>
            </a:r>
          </a:p>
        </p:txBody>
      </p:sp>
      <p:sp>
        <p:nvSpPr>
          <p:cNvPr id="12" name="Subtitle 11">
            <a:extLst>
              <a:ext uri="{FF2B5EF4-FFF2-40B4-BE49-F238E27FC236}">
                <a16:creationId xmlns:a16="http://schemas.microsoft.com/office/drawing/2014/main" id="{9F673944-DA64-4E46-BC41-0E108549C00F}"/>
              </a:ext>
            </a:extLst>
          </p:cNvPr>
          <p:cNvSpPr>
            <a:spLocks noGrp="1"/>
          </p:cNvSpPr>
          <p:nvPr>
            <p:ph type="subTitle" idx="3"/>
          </p:nvPr>
        </p:nvSpPr>
        <p:spPr/>
        <p:txBody>
          <a:bodyPr/>
          <a:lstStyle/>
          <a:p>
            <a:pPr>
              <a:buFont typeface="Arial" panose="020B0604020202020204" pitchFamily="34" charset="0"/>
              <a:buChar char="•"/>
            </a:pPr>
            <a:r>
              <a:rPr lang="en-US" dirty="0"/>
              <a:t>Months on Book </a:t>
            </a:r>
          </a:p>
          <a:p>
            <a:pPr>
              <a:buFont typeface="Arial" panose="020B0604020202020204" pitchFamily="34" charset="0"/>
              <a:buChar char="•"/>
            </a:pPr>
            <a:r>
              <a:rPr lang="en-US" dirty="0"/>
              <a:t>Inactivity</a:t>
            </a:r>
          </a:p>
          <a:p>
            <a:pPr>
              <a:buFont typeface="Arial" panose="020B0604020202020204" pitchFamily="34" charset="0"/>
              <a:buChar char="•"/>
            </a:pPr>
            <a:r>
              <a:rPr lang="en-US" dirty="0"/>
              <a:t>Contact Frequency</a:t>
            </a:r>
          </a:p>
        </p:txBody>
      </p:sp>
      <p:sp>
        <p:nvSpPr>
          <p:cNvPr id="13" name="Subtitle 12">
            <a:extLst>
              <a:ext uri="{FF2B5EF4-FFF2-40B4-BE49-F238E27FC236}">
                <a16:creationId xmlns:a16="http://schemas.microsoft.com/office/drawing/2014/main" id="{FEBBBC34-E28A-47F6-928A-7A5DB68603B8}"/>
              </a:ext>
            </a:extLst>
          </p:cNvPr>
          <p:cNvSpPr>
            <a:spLocks noGrp="1"/>
          </p:cNvSpPr>
          <p:nvPr>
            <p:ph type="subTitle" idx="4"/>
          </p:nvPr>
        </p:nvSpPr>
        <p:spPr>
          <a:xfrm>
            <a:off x="652999" y="2352300"/>
            <a:ext cx="2257093" cy="438900"/>
          </a:xfrm>
        </p:spPr>
        <p:txBody>
          <a:bodyPr/>
          <a:lstStyle/>
          <a:p>
            <a:pPr algn="ctr"/>
            <a:r>
              <a:rPr lang="en-US" dirty="0"/>
              <a:t>Demographic</a:t>
            </a:r>
          </a:p>
          <a:p>
            <a:pPr algn="ctr"/>
            <a:r>
              <a:rPr lang="en-US" dirty="0"/>
              <a:t> Analysis</a:t>
            </a:r>
          </a:p>
        </p:txBody>
      </p:sp>
      <p:sp>
        <p:nvSpPr>
          <p:cNvPr id="14" name="Subtitle 13">
            <a:extLst>
              <a:ext uri="{FF2B5EF4-FFF2-40B4-BE49-F238E27FC236}">
                <a16:creationId xmlns:a16="http://schemas.microsoft.com/office/drawing/2014/main" id="{E4916B6D-87E2-4C8C-B78C-B5AC4DE4851D}"/>
              </a:ext>
            </a:extLst>
          </p:cNvPr>
          <p:cNvSpPr>
            <a:spLocks noGrp="1"/>
          </p:cNvSpPr>
          <p:nvPr>
            <p:ph type="subTitle" idx="5"/>
          </p:nvPr>
        </p:nvSpPr>
        <p:spPr>
          <a:xfrm>
            <a:off x="3244594" y="2274237"/>
            <a:ext cx="2381937" cy="438900"/>
          </a:xfrm>
        </p:spPr>
        <p:txBody>
          <a:bodyPr/>
          <a:lstStyle/>
          <a:p>
            <a:pPr algn="ctr"/>
            <a:r>
              <a:rPr lang="en-US" dirty="0"/>
              <a:t>Financial Analysis </a:t>
            </a:r>
          </a:p>
        </p:txBody>
      </p:sp>
      <p:sp>
        <p:nvSpPr>
          <p:cNvPr id="15" name="Subtitle 14">
            <a:extLst>
              <a:ext uri="{FF2B5EF4-FFF2-40B4-BE49-F238E27FC236}">
                <a16:creationId xmlns:a16="http://schemas.microsoft.com/office/drawing/2014/main" id="{EAE26C30-5136-4E65-A6C0-F8953DCCD63E}"/>
              </a:ext>
            </a:extLst>
          </p:cNvPr>
          <p:cNvSpPr>
            <a:spLocks noGrp="1"/>
          </p:cNvSpPr>
          <p:nvPr>
            <p:ph type="subTitle" idx="6"/>
          </p:nvPr>
        </p:nvSpPr>
        <p:spPr/>
        <p:txBody>
          <a:bodyPr/>
          <a:lstStyle/>
          <a:p>
            <a:r>
              <a:rPr lang="en-US" dirty="0"/>
              <a:t>Behavioral Analysis</a:t>
            </a:r>
          </a:p>
        </p:txBody>
      </p:sp>
      <p:grpSp>
        <p:nvGrpSpPr>
          <p:cNvPr id="30" name="Google Shape;9565;p67">
            <a:extLst>
              <a:ext uri="{FF2B5EF4-FFF2-40B4-BE49-F238E27FC236}">
                <a16:creationId xmlns:a16="http://schemas.microsoft.com/office/drawing/2014/main" id="{90A6D186-9912-4587-A079-4C4C996F25DF}"/>
              </a:ext>
            </a:extLst>
          </p:cNvPr>
          <p:cNvGrpSpPr/>
          <p:nvPr/>
        </p:nvGrpSpPr>
        <p:grpSpPr>
          <a:xfrm>
            <a:off x="1642239" y="1551178"/>
            <a:ext cx="420811" cy="418507"/>
            <a:chOff x="-5971525" y="3273750"/>
            <a:chExt cx="292250" cy="290650"/>
          </a:xfrm>
          <a:solidFill>
            <a:schemeClr val="bg2">
              <a:lumMod val="50000"/>
            </a:schemeClr>
          </a:solidFill>
        </p:grpSpPr>
        <p:sp>
          <p:nvSpPr>
            <p:cNvPr id="31" name="Google Shape;9566;p67">
              <a:extLst>
                <a:ext uri="{FF2B5EF4-FFF2-40B4-BE49-F238E27FC236}">
                  <a16:creationId xmlns:a16="http://schemas.microsoft.com/office/drawing/2014/main" id="{069E1361-990A-4238-8776-DE2BA623A0B7}"/>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567;p67">
              <a:extLst>
                <a:ext uri="{FF2B5EF4-FFF2-40B4-BE49-F238E27FC236}">
                  <a16:creationId xmlns:a16="http://schemas.microsoft.com/office/drawing/2014/main" id="{F6FC9E58-3D98-407D-8F1B-5D6DC371A305}"/>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oogle Shape;6729;p61">
            <a:extLst>
              <a:ext uri="{FF2B5EF4-FFF2-40B4-BE49-F238E27FC236}">
                <a16:creationId xmlns:a16="http://schemas.microsoft.com/office/drawing/2014/main" id="{CD5F5004-029C-4576-9062-E87F4B727EE1}"/>
              </a:ext>
            </a:extLst>
          </p:cNvPr>
          <p:cNvGrpSpPr/>
          <p:nvPr/>
        </p:nvGrpSpPr>
        <p:grpSpPr>
          <a:xfrm>
            <a:off x="7000831" y="1551178"/>
            <a:ext cx="352332" cy="339288"/>
            <a:chOff x="2071000" y="1435025"/>
            <a:chExt cx="500400" cy="481875"/>
          </a:xfrm>
          <a:solidFill>
            <a:schemeClr val="bg2">
              <a:lumMod val="50000"/>
            </a:schemeClr>
          </a:solidFill>
        </p:grpSpPr>
        <p:sp>
          <p:nvSpPr>
            <p:cNvPr id="34" name="Google Shape;6730;p61">
              <a:extLst>
                <a:ext uri="{FF2B5EF4-FFF2-40B4-BE49-F238E27FC236}">
                  <a16:creationId xmlns:a16="http://schemas.microsoft.com/office/drawing/2014/main" id="{B889E1E3-8E9F-4271-827C-BF93D118B004}"/>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6731;p61">
              <a:extLst>
                <a:ext uri="{FF2B5EF4-FFF2-40B4-BE49-F238E27FC236}">
                  <a16:creationId xmlns:a16="http://schemas.microsoft.com/office/drawing/2014/main" id="{0DD19D1F-C21B-4EBC-81C0-147BDD7F0D44}"/>
                </a:ext>
              </a:extLst>
            </p:cNvPr>
            <p:cNvSpPr/>
            <p:nvPr/>
          </p:nvSpPr>
          <p:spPr>
            <a:xfrm>
              <a:off x="2071000" y="1477850"/>
              <a:ext cx="453126"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6" name="Google Shape;6732;p61">
              <a:extLst>
                <a:ext uri="{FF2B5EF4-FFF2-40B4-BE49-F238E27FC236}">
                  <a16:creationId xmlns:a16="http://schemas.microsoft.com/office/drawing/2014/main" id="{723F3CC9-112E-4C78-A3B0-28EE000D7AB6}"/>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Google Shape;7420;p63">
            <a:extLst>
              <a:ext uri="{FF2B5EF4-FFF2-40B4-BE49-F238E27FC236}">
                <a16:creationId xmlns:a16="http://schemas.microsoft.com/office/drawing/2014/main" id="{D75ABB67-3CB9-4F6B-9807-407410318DFB}"/>
              </a:ext>
            </a:extLst>
          </p:cNvPr>
          <p:cNvSpPr/>
          <p:nvPr/>
        </p:nvSpPr>
        <p:spPr>
          <a:xfrm>
            <a:off x="4388369" y="1553879"/>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a:t>
            </a:r>
            <a:br>
              <a:rPr lang="en" dirty="0"/>
            </a:br>
            <a:r>
              <a:rPr lang="en" dirty="0"/>
              <a:t>Problem</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Demographic Analysis</a:t>
            </a:r>
            <a:endParaRPr sz="3600" b="1" dirty="0">
              <a:latin typeface="+mn-lt"/>
            </a:endParaRPr>
          </a:p>
        </p:txBody>
      </p:sp>
      <p:grpSp>
        <p:nvGrpSpPr>
          <p:cNvPr id="103" name="Google Shape;2601;p49">
            <a:extLst>
              <a:ext uri="{FF2B5EF4-FFF2-40B4-BE49-F238E27FC236}">
                <a16:creationId xmlns:a16="http://schemas.microsoft.com/office/drawing/2014/main" id="{6B6C282F-F38B-4D7A-A9AB-0E899F157D84}"/>
              </a:ext>
            </a:extLst>
          </p:cNvPr>
          <p:cNvGrpSpPr/>
          <p:nvPr/>
        </p:nvGrpSpPr>
        <p:grpSpPr>
          <a:xfrm>
            <a:off x="6814598" y="2075559"/>
            <a:ext cx="716171" cy="1872461"/>
            <a:chOff x="1419045" y="1588290"/>
            <a:chExt cx="1153440" cy="3015720"/>
          </a:xfrm>
        </p:grpSpPr>
        <p:sp>
          <p:nvSpPr>
            <p:cNvPr id="104" name="Google Shape;2602;p49">
              <a:extLst>
                <a:ext uri="{FF2B5EF4-FFF2-40B4-BE49-F238E27FC236}">
                  <a16:creationId xmlns:a16="http://schemas.microsoft.com/office/drawing/2014/main" id="{C2CC9252-39F4-4689-8B41-9E17A6CDD894}"/>
                </a:ext>
              </a:extLst>
            </p:cNvPr>
            <p:cNvSpPr/>
            <p:nvPr/>
          </p:nvSpPr>
          <p:spPr>
            <a:xfrm>
              <a:off x="2010165" y="4341210"/>
              <a:ext cx="113760" cy="173880"/>
            </a:xfrm>
            <a:custGeom>
              <a:avLst/>
              <a:gdLst/>
              <a:ahLst/>
              <a:cxnLst/>
              <a:rect l="l" t="t" r="r" b="b"/>
              <a:pathLst>
                <a:path w="316" h="483" extrusionOk="0">
                  <a:moveTo>
                    <a:pt x="316" y="483"/>
                  </a:moveTo>
                  <a:lnTo>
                    <a:pt x="29" y="483"/>
                  </a:lnTo>
                  <a:lnTo>
                    <a:pt x="0" y="18"/>
                  </a:lnTo>
                  <a:lnTo>
                    <a:pt x="280" y="0"/>
                  </a:lnTo>
                  <a:lnTo>
                    <a:pt x="316" y="483"/>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2603;p49">
              <a:extLst>
                <a:ext uri="{FF2B5EF4-FFF2-40B4-BE49-F238E27FC236}">
                  <a16:creationId xmlns:a16="http://schemas.microsoft.com/office/drawing/2014/main" id="{7CBB2F04-398A-4C4D-9A43-A110A5A02F5C}"/>
                </a:ext>
              </a:extLst>
            </p:cNvPr>
            <p:cNvSpPr/>
            <p:nvPr/>
          </p:nvSpPr>
          <p:spPr>
            <a:xfrm>
              <a:off x="1473045" y="4361730"/>
              <a:ext cx="111240" cy="149760"/>
            </a:xfrm>
            <a:custGeom>
              <a:avLst/>
              <a:gdLst/>
              <a:ahLst/>
              <a:cxnLst/>
              <a:rect l="l" t="t" r="r" b="b"/>
              <a:pathLst>
                <a:path w="309" h="416" extrusionOk="0">
                  <a:moveTo>
                    <a:pt x="280" y="416"/>
                  </a:moveTo>
                  <a:lnTo>
                    <a:pt x="0" y="407"/>
                  </a:lnTo>
                  <a:lnTo>
                    <a:pt x="50" y="0"/>
                  </a:lnTo>
                  <a:lnTo>
                    <a:pt x="309" y="39"/>
                  </a:lnTo>
                  <a:lnTo>
                    <a:pt x="280" y="416"/>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2604;p49">
              <a:extLst>
                <a:ext uri="{FF2B5EF4-FFF2-40B4-BE49-F238E27FC236}">
                  <a16:creationId xmlns:a16="http://schemas.microsoft.com/office/drawing/2014/main" id="{D0E7B198-7EC4-4432-B2DC-9305DEA92D19}"/>
                </a:ext>
              </a:extLst>
            </p:cNvPr>
            <p:cNvSpPr/>
            <p:nvPr/>
          </p:nvSpPr>
          <p:spPr>
            <a:xfrm>
              <a:off x="1462245" y="2772330"/>
              <a:ext cx="664920" cy="1676520"/>
            </a:xfrm>
            <a:custGeom>
              <a:avLst/>
              <a:gdLst/>
              <a:ahLst/>
              <a:cxnLst/>
              <a:rect l="l" t="t" r="r" b="b"/>
              <a:pathLst>
                <a:path w="1847" h="4657" extrusionOk="0">
                  <a:moveTo>
                    <a:pt x="561" y="0"/>
                  </a:moveTo>
                  <a:lnTo>
                    <a:pt x="0" y="4657"/>
                  </a:lnTo>
                  <a:lnTo>
                    <a:pt x="344" y="4657"/>
                  </a:lnTo>
                  <a:lnTo>
                    <a:pt x="1160" y="1268"/>
                  </a:lnTo>
                  <a:lnTo>
                    <a:pt x="1507" y="4657"/>
                  </a:lnTo>
                  <a:lnTo>
                    <a:pt x="1847" y="4657"/>
                  </a:lnTo>
                  <a:lnTo>
                    <a:pt x="1764" y="0"/>
                  </a:lnTo>
                  <a:lnTo>
                    <a:pt x="5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 name="Google Shape;2605;p49">
              <a:extLst>
                <a:ext uri="{FF2B5EF4-FFF2-40B4-BE49-F238E27FC236}">
                  <a16:creationId xmlns:a16="http://schemas.microsoft.com/office/drawing/2014/main" id="{FD90FB82-FDFF-4D12-8D8D-95AE2123D494}"/>
                </a:ext>
              </a:extLst>
            </p:cNvPr>
            <p:cNvSpPr/>
            <p:nvPr/>
          </p:nvSpPr>
          <p:spPr>
            <a:xfrm>
              <a:off x="2401125" y="2000850"/>
              <a:ext cx="171360" cy="173160"/>
            </a:xfrm>
            <a:custGeom>
              <a:avLst/>
              <a:gdLst/>
              <a:ahLst/>
              <a:cxnLst/>
              <a:rect l="l" t="t" r="r" b="b"/>
              <a:pathLst>
                <a:path w="476" h="481" extrusionOk="0">
                  <a:moveTo>
                    <a:pt x="0" y="430"/>
                  </a:moveTo>
                  <a:cubicBezTo>
                    <a:pt x="0" y="430"/>
                    <a:pt x="57" y="321"/>
                    <a:pt x="53" y="271"/>
                  </a:cubicBezTo>
                  <a:cubicBezTo>
                    <a:pt x="49" y="220"/>
                    <a:pt x="38" y="148"/>
                    <a:pt x="90" y="71"/>
                  </a:cubicBezTo>
                  <a:cubicBezTo>
                    <a:pt x="102" y="53"/>
                    <a:pt x="135" y="5"/>
                    <a:pt x="135" y="5"/>
                  </a:cubicBezTo>
                  <a:cubicBezTo>
                    <a:pt x="135" y="5"/>
                    <a:pt x="162" y="34"/>
                    <a:pt x="148" y="65"/>
                  </a:cubicBezTo>
                  <a:cubicBezTo>
                    <a:pt x="134" y="96"/>
                    <a:pt x="124" y="129"/>
                    <a:pt x="124" y="129"/>
                  </a:cubicBezTo>
                  <a:cubicBezTo>
                    <a:pt x="124" y="129"/>
                    <a:pt x="149" y="84"/>
                    <a:pt x="243" y="57"/>
                  </a:cubicBezTo>
                  <a:cubicBezTo>
                    <a:pt x="287" y="44"/>
                    <a:pt x="461" y="0"/>
                    <a:pt x="461" y="0"/>
                  </a:cubicBezTo>
                  <a:cubicBezTo>
                    <a:pt x="486" y="0"/>
                    <a:pt x="483" y="35"/>
                    <a:pt x="434" y="58"/>
                  </a:cubicBezTo>
                  <a:cubicBezTo>
                    <a:pt x="434" y="58"/>
                    <a:pt x="456" y="81"/>
                    <a:pt x="416" y="103"/>
                  </a:cubicBezTo>
                  <a:cubicBezTo>
                    <a:pt x="416" y="103"/>
                    <a:pt x="444" y="124"/>
                    <a:pt x="389" y="154"/>
                  </a:cubicBezTo>
                  <a:cubicBezTo>
                    <a:pt x="389" y="154"/>
                    <a:pt x="411" y="172"/>
                    <a:pt x="354" y="206"/>
                  </a:cubicBezTo>
                  <a:cubicBezTo>
                    <a:pt x="303" y="236"/>
                    <a:pt x="221" y="280"/>
                    <a:pt x="203" y="309"/>
                  </a:cubicBezTo>
                  <a:cubicBezTo>
                    <a:pt x="179" y="348"/>
                    <a:pt x="140" y="481"/>
                    <a:pt x="140" y="481"/>
                  </a:cubicBezTo>
                  <a:lnTo>
                    <a:pt x="0" y="43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2606;p49">
              <a:extLst>
                <a:ext uri="{FF2B5EF4-FFF2-40B4-BE49-F238E27FC236}">
                  <a16:creationId xmlns:a16="http://schemas.microsoft.com/office/drawing/2014/main" id="{4E3A40CC-0DDA-4360-AB6F-94040030909D}"/>
                </a:ext>
              </a:extLst>
            </p:cNvPr>
            <p:cNvSpPr/>
            <p:nvPr/>
          </p:nvSpPr>
          <p:spPr>
            <a:xfrm>
              <a:off x="1586085" y="1975650"/>
              <a:ext cx="522000" cy="796680"/>
            </a:xfrm>
            <a:custGeom>
              <a:avLst/>
              <a:gdLst/>
              <a:ahLst/>
              <a:cxnLst/>
              <a:rect l="l" t="t" r="r" b="b"/>
              <a:pathLst>
                <a:path w="1450" h="2213" extrusionOk="0">
                  <a:moveTo>
                    <a:pt x="461" y="1"/>
                  </a:moveTo>
                  <a:cubicBezTo>
                    <a:pt x="461" y="1"/>
                    <a:pt x="111" y="103"/>
                    <a:pt x="32" y="124"/>
                  </a:cubicBezTo>
                  <a:cubicBezTo>
                    <a:pt x="-48" y="145"/>
                    <a:pt x="32" y="650"/>
                    <a:pt x="141" y="1231"/>
                  </a:cubicBezTo>
                  <a:cubicBezTo>
                    <a:pt x="249" y="1812"/>
                    <a:pt x="217" y="2213"/>
                    <a:pt x="217" y="2213"/>
                  </a:cubicBezTo>
                  <a:lnTo>
                    <a:pt x="1420" y="2213"/>
                  </a:lnTo>
                  <a:cubicBezTo>
                    <a:pt x="1420" y="2213"/>
                    <a:pt x="1470" y="338"/>
                    <a:pt x="1442" y="275"/>
                  </a:cubicBezTo>
                  <a:cubicBezTo>
                    <a:pt x="1392" y="159"/>
                    <a:pt x="888" y="0"/>
                    <a:pt x="888" y="0"/>
                  </a:cubicBezTo>
                  <a:lnTo>
                    <a:pt x="461" y="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2607;p49">
              <a:extLst>
                <a:ext uri="{FF2B5EF4-FFF2-40B4-BE49-F238E27FC236}">
                  <a16:creationId xmlns:a16="http://schemas.microsoft.com/office/drawing/2014/main" id="{E3FB00D4-A489-497B-8F9F-AD8E25D551B0}"/>
                </a:ext>
              </a:extLst>
            </p:cNvPr>
            <p:cNvSpPr/>
            <p:nvPr/>
          </p:nvSpPr>
          <p:spPr>
            <a:xfrm>
              <a:off x="1763565" y="1826250"/>
              <a:ext cx="127800" cy="222840"/>
            </a:xfrm>
            <a:custGeom>
              <a:avLst/>
              <a:gdLst/>
              <a:ahLst/>
              <a:cxnLst/>
              <a:rect l="l" t="t" r="r" b="b"/>
              <a:pathLst>
                <a:path w="355" h="619" extrusionOk="0">
                  <a:moveTo>
                    <a:pt x="38" y="0"/>
                  </a:moveTo>
                  <a:cubicBezTo>
                    <a:pt x="38" y="0"/>
                    <a:pt x="50" y="288"/>
                    <a:pt x="0" y="404"/>
                  </a:cubicBezTo>
                  <a:lnTo>
                    <a:pt x="61" y="520"/>
                  </a:lnTo>
                  <a:lnTo>
                    <a:pt x="223" y="619"/>
                  </a:lnTo>
                  <a:lnTo>
                    <a:pt x="325" y="542"/>
                  </a:lnTo>
                  <a:lnTo>
                    <a:pt x="355" y="454"/>
                  </a:lnTo>
                  <a:lnTo>
                    <a:pt x="355" y="0"/>
                  </a:lnTo>
                  <a:lnTo>
                    <a:pt x="38"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2608;p49">
              <a:extLst>
                <a:ext uri="{FF2B5EF4-FFF2-40B4-BE49-F238E27FC236}">
                  <a16:creationId xmlns:a16="http://schemas.microsoft.com/office/drawing/2014/main" id="{BAA95ED4-536A-47F5-A8B7-CE6022C4CB98}"/>
                </a:ext>
              </a:extLst>
            </p:cNvPr>
            <p:cNvSpPr/>
            <p:nvPr/>
          </p:nvSpPr>
          <p:spPr>
            <a:xfrm>
              <a:off x="1727565" y="1643370"/>
              <a:ext cx="114120" cy="162000"/>
            </a:xfrm>
            <a:custGeom>
              <a:avLst/>
              <a:gdLst/>
              <a:ahLst/>
              <a:cxnLst/>
              <a:rect l="l" t="t" r="r" b="b"/>
              <a:pathLst>
                <a:path w="317" h="450" extrusionOk="0">
                  <a:moveTo>
                    <a:pt x="10" y="296"/>
                  </a:moveTo>
                  <a:cubicBezTo>
                    <a:pt x="-4" y="259"/>
                    <a:pt x="-3" y="216"/>
                    <a:pt x="14" y="180"/>
                  </a:cubicBezTo>
                  <a:cubicBezTo>
                    <a:pt x="27" y="151"/>
                    <a:pt x="50" y="126"/>
                    <a:pt x="64" y="97"/>
                  </a:cubicBezTo>
                  <a:cubicBezTo>
                    <a:pt x="76" y="72"/>
                    <a:pt x="83" y="43"/>
                    <a:pt x="103" y="23"/>
                  </a:cubicBezTo>
                  <a:cubicBezTo>
                    <a:pt x="123" y="3"/>
                    <a:pt x="155" y="-4"/>
                    <a:pt x="183" y="2"/>
                  </a:cubicBezTo>
                  <a:cubicBezTo>
                    <a:pt x="211" y="7"/>
                    <a:pt x="236" y="24"/>
                    <a:pt x="256" y="44"/>
                  </a:cubicBezTo>
                  <a:cubicBezTo>
                    <a:pt x="283" y="72"/>
                    <a:pt x="303" y="108"/>
                    <a:pt x="311" y="146"/>
                  </a:cubicBezTo>
                  <a:cubicBezTo>
                    <a:pt x="322" y="192"/>
                    <a:pt x="317" y="241"/>
                    <a:pt x="307" y="288"/>
                  </a:cubicBezTo>
                  <a:cubicBezTo>
                    <a:pt x="299" y="330"/>
                    <a:pt x="287" y="374"/>
                    <a:pt x="258" y="406"/>
                  </a:cubicBezTo>
                  <a:cubicBezTo>
                    <a:pt x="235" y="431"/>
                    <a:pt x="202" y="447"/>
                    <a:pt x="168" y="450"/>
                  </a:cubicBezTo>
                  <a:cubicBezTo>
                    <a:pt x="135" y="452"/>
                    <a:pt x="86" y="443"/>
                    <a:pt x="67" y="412"/>
                  </a:cubicBezTo>
                  <a:cubicBezTo>
                    <a:pt x="58" y="396"/>
                    <a:pt x="54" y="378"/>
                    <a:pt x="45" y="362"/>
                  </a:cubicBezTo>
                  <a:cubicBezTo>
                    <a:pt x="34" y="340"/>
                    <a:pt x="19" y="319"/>
                    <a:pt x="10"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 name="Google Shape;2609;p49">
              <a:extLst>
                <a:ext uri="{FF2B5EF4-FFF2-40B4-BE49-F238E27FC236}">
                  <a16:creationId xmlns:a16="http://schemas.microsoft.com/office/drawing/2014/main" id="{6F99C55E-F433-4805-A40A-0BFEBAA5FE0B}"/>
                </a:ext>
              </a:extLst>
            </p:cNvPr>
            <p:cNvSpPr/>
            <p:nvPr/>
          </p:nvSpPr>
          <p:spPr>
            <a:xfrm>
              <a:off x="1785885" y="1658130"/>
              <a:ext cx="171360" cy="273240"/>
            </a:xfrm>
            <a:custGeom>
              <a:avLst/>
              <a:gdLst/>
              <a:ahLst/>
              <a:cxnLst/>
              <a:rect l="l" t="t" r="r" b="b"/>
              <a:pathLst>
                <a:path w="476" h="759" extrusionOk="0">
                  <a:moveTo>
                    <a:pt x="463" y="8"/>
                  </a:moveTo>
                  <a:cubicBezTo>
                    <a:pt x="463" y="8"/>
                    <a:pt x="533" y="647"/>
                    <a:pt x="346" y="739"/>
                  </a:cubicBezTo>
                  <a:cubicBezTo>
                    <a:pt x="226" y="798"/>
                    <a:pt x="33" y="734"/>
                    <a:pt x="4" y="450"/>
                  </a:cubicBezTo>
                  <a:cubicBezTo>
                    <a:pt x="-26" y="166"/>
                    <a:pt x="102" y="27"/>
                    <a:pt x="252" y="8"/>
                  </a:cubicBezTo>
                  <a:cubicBezTo>
                    <a:pt x="383" y="-8"/>
                    <a:pt x="463" y="8"/>
                    <a:pt x="463" y="8"/>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2610;p49">
              <a:extLst>
                <a:ext uri="{FF2B5EF4-FFF2-40B4-BE49-F238E27FC236}">
                  <a16:creationId xmlns:a16="http://schemas.microsoft.com/office/drawing/2014/main" id="{0D542241-1770-4C13-B222-97983EB4485C}"/>
                </a:ext>
              </a:extLst>
            </p:cNvPr>
            <p:cNvSpPr/>
            <p:nvPr/>
          </p:nvSpPr>
          <p:spPr>
            <a:xfrm>
              <a:off x="1750605" y="1767930"/>
              <a:ext cx="37800" cy="61920"/>
            </a:xfrm>
            <a:custGeom>
              <a:avLst/>
              <a:gdLst/>
              <a:ahLst/>
              <a:cxnLst/>
              <a:rect l="l" t="t" r="r" b="b"/>
              <a:pathLst>
                <a:path w="105" h="172" extrusionOk="0">
                  <a:moveTo>
                    <a:pt x="97" y="21"/>
                  </a:moveTo>
                  <a:cubicBezTo>
                    <a:pt x="97" y="21"/>
                    <a:pt x="53" y="-26"/>
                    <a:pt x="12" y="21"/>
                  </a:cubicBezTo>
                  <a:cubicBezTo>
                    <a:pt x="-30" y="68"/>
                    <a:pt x="47" y="168"/>
                    <a:pt x="105" y="172"/>
                  </a:cubicBezTo>
                  <a:lnTo>
                    <a:pt x="97" y="21"/>
                  </a:lnTo>
                  <a:close/>
                </a:path>
              </a:pathLst>
            </a:custGeom>
            <a:solidFill>
              <a:srgbClr val="DFAB9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2611;p49">
              <a:extLst>
                <a:ext uri="{FF2B5EF4-FFF2-40B4-BE49-F238E27FC236}">
                  <a16:creationId xmlns:a16="http://schemas.microsoft.com/office/drawing/2014/main" id="{2611E01C-44A3-4995-B46B-EBC383DE8C1A}"/>
                </a:ext>
              </a:extLst>
            </p:cNvPr>
            <p:cNvSpPr/>
            <p:nvPr/>
          </p:nvSpPr>
          <p:spPr>
            <a:xfrm>
              <a:off x="1765725" y="1588290"/>
              <a:ext cx="266760" cy="131040"/>
            </a:xfrm>
            <a:custGeom>
              <a:avLst/>
              <a:gdLst/>
              <a:ahLst/>
              <a:cxnLst/>
              <a:rect l="l" t="t" r="r" b="b"/>
              <a:pathLst>
                <a:path w="741" h="364" extrusionOk="0">
                  <a:moveTo>
                    <a:pt x="153" y="294"/>
                  </a:moveTo>
                  <a:cubicBezTo>
                    <a:pt x="188" y="298"/>
                    <a:pt x="223" y="294"/>
                    <a:pt x="257" y="299"/>
                  </a:cubicBezTo>
                  <a:cubicBezTo>
                    <a:pt x="298" y="304"/>
                    <a:pt x="336" y="321"/>
                    <a:pt x="374" y="335"/>
                  </a:cubicBezTo>
                  <a:cubicBezTo>
                    <a:pt x="431" y="356"/>
                    <a:pt x="492" y="369"/>
                    <a:pt x="553" y="363"/>
                  </a:cubicBezTo>
                  <a:cubicBezTo>
                    <a:pt x="613" y="357"/>
                    <a:pt x="673" y="328"/>
                    <a:pt x="708" y="279"/>
                  </a:cubicBezTo>
                  <a:cubicBezTo>
                    <a:pt x="745" y="229"/>
                    <a:pt x="750" y="159"/>
                    <a:pt x="725" y="103"/>
                  </a:cubicBezTo>
                  <a:cubicBezTo>
                    <a:pt x="699" y="47"/>
                    <a:pt x="642" y="6"/>
                    <a:pt x="580" y="1"/>
                  </a:cubicBezTo>
                  <a:cubicBezTo>
                    <a:pt x="511" y="-4"/>
                    <a:pt x="447" y="30"/>
                    <a:pt x="382" y="54"/>
                  </a:cubicBezTo>
                  <a:cubicBezTo>
                    <a:pt x="312" y="79"/>
                    <a:pt x="239" y="93"/>
                    <a:pt x="165" y="94"/>
                  </a:cubicBezTo>
                  <a:cubicBezTo>
                    <a:pt x="134" y="95"/>
                    <a:pt x="103" y="93"/>
                    <a:pt x="74" y="101"/>
                  </a:cubicBezTo>
                  <a:cubicBezTo>
                    <a:pt x="44" y="108"/>
                    <a:pt x="16" y="126"/>
                    <a:pt x="4" y="154"/>
                  </a:cubicBezTo>
                  <a:cubicBezTo>
                    <a:pt x="-10" y="191"/>
                    <a:pt x="14" y="219"/>
                    <a:pt x="40" y="239"/>
                  </a:cubicBezTo>
                  <a:cubicBezTo>
                    <a:pt x="75" y="266"/>
                    <a:pt x="109" y="287"/>
                    <a:pt x="153"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 name="Google Shape;2612;p49">
              <a:extLst>
                <a:ext uri="{FF2B5EF4-FFF2-40B4-BE49-F238E27FC236}">
                  <a16:creationId xmlns:a16="http://schemas.microsoft.com/office/drawing/2014/main" id="{99C54CF8-76C8-41BC-A795-FEBD3B3B4499}"/>
                </a:ext>
              </a:extLst>
            </p:cNvPr>
            <p:cNvSpPr/>
            <p:nvPr/>
          </p:nvSpPr>
          <p:spPr>
            <a:xfrm>
              <a:off x="1752045" y="1959090"/>
              <a:ext cx="91800" cy="118440"/>
            </a:xfrm>
            <a:custGeom>
              <a:avLst/>
              <a:gdLst/>
              <a:ahLst/>
              <a:cxnLst/>
              <a:rect l="l" t="t" r="r" b="b"/>
              <a:pathLst>
                <a:path w="255" h="329" extrusionOk="0">
                  <a:moveTo>
                    <a:pt x="44" y="0"/>
                  </a:moveTo>
                  <a:cubicBezTo>
                    <a:pt x="44" y="0"/>
                    <a:pt x="84" y="139"/>
                    <a:pt x="255" y="250"/>
                  </a:cubicBezTo>
                  <a:cubicBezTo>
                    <a:pt x="249" y="302"/>
                    <a:pt x="103" y="408"/>
                    <a:pt x="41" y="233"/>
                  </a:cubicBezTo>
                  <a:cubicBezTo>
                    <a:pt x="10" y="147"/>
                    <a:pt x="0" y="47"/>
                    <a:pt x="0" y="47"/>
                  </a:cubicBezTo>
                  <a:lnTo>
                    <a:pt x="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2613;p49">
              <a:extLst>
                <a:ext uri="{FF2B5EF4-FFF2-40B4-BE49-F238E27FC236}">
                  <a16:creationId xmlns:a16="http://schemas.microsoft.com/office/drawing/2014/main" id="{B4A3E75B-3B97-497F-B823-7C67ADD35E41}"/>
                </a:ext>
              </a:extLst>
            </p:cNvPr>
            <p:cNvSpPr/>
            <p:nvPr/>
          </p:nvSpPr>
          <p:spPr>
            <a:xfrm>
              <a:off x="1843845" y="1960890"/>
              <a:ext cx="64440" cy="113400"/>
            </a:xfrm>
            <a:custGeom>
              <a:avLst/>
              <a:gdLst/>
              <a:ahLst/>
              <a:cxnLst/>
              <a:rect l="l" t="t" r="r" b="b"/>
              <a:pathLst>
                <a:path w="179" h="315" extrusionOk="0">
                  <a:moveTo>
                    <a:pt x="0" y="245"/>
                  </a:moveTo>
                  <a:cubicBezTo>
                    <a:pt x="129" y="156"/>
                    <a:pt x="132" y="0"/>
                    <a:pt x="132" y="0"/>
                  </a:cubicBezTo>
                  <a:lnTo>
                    <a:pt x="172" y="41"/>
                  </a:lnTo>
                  <a:cubicBezTo>
                    <a:pt x="172" y="41"/>
                    <a:pt x="201" y="215"/>
                    <a:pt x="139" y="295"/>
                  </a:cubicBezTo>
                  <a:cubicBezTo>
                    <a:pt x="97" y="350"/>
                    <a:pt x="6" y="278"/>
                    <a:pt x="0" y="2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2614;p49">
              <a:extLst>
                <a:ext uri="{FF2B5EF4-FFF2-40B4-BE49-F238E27FC236}">
                  <a16:creationId xmlns:a16="http://schemas.microsoft.com/office/drawing/2014/main" id="{BF30BCC6-C06A-4078-A5FE-92C9C3837124}"/>
                </a:ext>
              </a:extLst>
            </p:cNvPr>
            <p:cNvSpPr/>
            <p:nvPr/>
          </p:nvSpPr>
          <p:spPr>
            <a:xfrm>
              <a:off x="1576005" y="2778810"/>
              <a:ext cx="154440" cy="203760"/>
            </a:xfrm>
            <a:custGeom>
              <a:avLst/>
              <a:gdLst/>
              <a:ahLst/>
              <a:cxnLst/>
              <a:rect l="l" t="t" r="r" b="b"/>
              <a:pathLst>
                <a:path w="429" h="566" extrusionOk="0">
                  <a:moveTo>
                    <a:pt x="163" y="0"/>
                  </a:moveTo>
                  <a:cubicBezTo>
                    <a:pt x="163" y="0"/>
                    <a:pt x="284" y="184"/>
                    <a:pt x="336" y="226"/>
                  </a:cubicBezTo>
                  <a:cubicBezTo>
                    <a:pt x="389" y="268"/>
                    <a:pt x="429" y="356"/>
                    <a:pt x="429" y="356"/>
                  </a:cubicBezTo>
                  <a:lnTo>
                    <a:pt x="275" y="566"/>
                  </a:lnTo>
                  <a:cubicBezTo>
                    <a:pt x="275" y="566"/>
                    <a:pt x="182" y="535"/>
                    <a:pt x="153" y="424"/>
                  </a:cubicBezTo>
                  <a:cubicBezTo>
                    <a:pt x="124" y="314"/>
                    <a:pt x="96" y="302"/>
                    <a:pt x="48" y="195"/>
                  </a:cubicBezTo>
                  <a:cubicBezTo>
                    <a:pt x="0" y="89"/>
                    <a:pt x="0" y="88"/>
                    <a:pt x="0" y="88"/>
                  </a:cubicBezTo>
                  <a:lnTo>
                    <a:pt x="163"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2615;p49">
              <a:extLst>
                <a:ext uri="{FF2B5EF4-FFF2-40B4-BE49-F238E27FC236}">
                  <a16:creationId xmlns:a16="http://schemas.microsoft.com/office/drawing/2014/main" id="{567C8DCE-8A99-4F55-9C8B-F4A2D8B06453}"/>
                </a:ext>
              </a:extLst>
            </p:cNvPr>
            <p:cNvSpPr/>
            <p:nvPr/>
          </p:nvSpPr>
          <p:spPr>
            <a:xfrm>
              <a:off x="1419045" y="2026770"/>
              <a:ext cx="250920" cy="853920"/>
            </a:xfrm>
            <a:custGeom>
              <a:avLst/>
              <a:gdLst/>
              <a:ahLst/>
              <a:cxnLst/>
              <a:rect l="l" t="t" r="r" b="b"/>
              <a:pathLst>
                <a:path w="697" h="2372" extrusionOk="0">
                  <a:moveTo>
                    <a:pt x="478" y="0"/>
                  </a:moveTo>
                  <a:cubicBezTo>
                    <a:pt x="478" y="0"/>
                    <a:pt x="299" y="11"/>
                    <a:pt x="216" y="337"/>
                  </a:cubicBezTo>
                  <a:cubicBezTo>
                    <a:pt x="132" y="662"/>
                    <a:pt x="28" y="1199"/>
                    <a:pt x="0" y="1427"/>
                  </a:cubicBezTo>
                  <a:cubicBezTo>
                    <a:pt x="-11" y="1524"/>
                    <a:pt x="503" y="2372"/>
                    <a:pt x="503" y="2372"/>
                  </a:cubicBezTo>
                  <a:cubicBezTo>
                    <a:pt x="503" y="2372"/>
                    <a:pt x="606" y="2279"/>
                    <a:pt x="697" y="2202"/>
                  </a:cubicBezTo>
                  <a:cubicBezTo>
                    <a:pt x="697" y="2202"/>
                    <a:pt x="412" y="1607"/>
                    <a:pt x="412" y="1390"/>
                  </a:cubicBezTo>
                  <a:cubicBezTo>
                    <a:pt x="412" y="1390"/>
                    <a:pt x="667" y="681"/>
                    <a:pt x="676" y="466"/>
                  </a:cubicBezTo>
                  <a:cubicBezTo>
                    <a:pt x="684" y="250"/>
                    <a:pt x="685" y="23"/>
                    <a:pt x="47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2616;p49">
              <a:extLst>
                <a:ext uri="{FF2B5EF4-FFF2-40B4-BE49-F238E27FC236}">
                  <a16:creationId xmlns:a16="http://schemas.microsoft.com/office/drawing/2014/main" id="{DFDEEA37-73A3-4D51-B6B1-03BA8426D7CC}"/>
                </a:ext>
              </a:extLst>
            </p:cNvPr>
            <p:cNvSpPr/>
            <p:nvPr/>
          </p:nvSpPr>
          <p:spPr>
            <a:xfrm>
              <a:off x="1999005" y="2072490"/>
              <a:ext cx="469800" cy="550080"/>
            </a:xfrm>
            <a:custGeom>
              <a:avLst/>
              <a:gdLst/>
              <a:ahLst/>
              <a:cxnLst/>
              <a:rect l="l" t="t" r="r" b="b"/>
              <a:pathLst>
                <a:path w="1305" h="1528" extrusionOk="0">
                  <a:moveTo>
                    <a:pt x="295" y="6"/>
                  </a:moveTo>
                  <a:cubicBezTo>
                    <a:pt x="362" y="16"/>
                    <a:pt x="565" y="469"/>
                    <a:pt x="695" y="703"/>
                  </a:cubicBezTo>
                  <a:cubicBezTo>
                    <a:pt x="825" y="937"/>
                    <a:pt x="825" y="937"/>
                    <a:pt x="825" y="937"/>
                  </a:cubicBezTo>
                  <a:lnTo>
                    <a:pt x="1138" y="135"/>
                  </a:lnTo>
                  <a:cubicBezTo>
                    <a:pt x="1138" y="135"/>
                    <a:pt x="1243" y="118"/>
                    <a:pt x="1305" y="210"/>
                  </a:cubicBezTo>
                  <a:cubicBezTo>
                    <a:pt x="1305" y="210"/>
                    <a:pt x="1138" y="1292"/>
                    <a:pt x="1096" y="1413"/>
                  </a:cubicBezTo>
                  <a:cubicBezTo>
                    <a:pt x="1054" y="1535"/>
                    <a:pt x="925" y="1622"/>
                    <a:pt x="695" y="1334"/>
                  </a:cubicBezTo>
                  <a:cubicBezTo>
                    <a:pt x="465" y="1046"/>
                    <a:pt x="68" y="485"/>
                    <a:pt x="34" y="423"/>
                  </a:cubicBezTo>
                  <a:cubicBezTo>
                    <a:pt x="1" y="360"/>
                    <a:pt x="-91" y="-53"/>
                    <a:pt x="29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2617;p49">
              <a:extLst>
                <a:ext uri="{FF2B5EF4-FFF2-40B4-BE49-F238E27FC236}">
                  <a16:creationId xmlns:a16="http://schemas.microsoft.com/office/drawing/2014/main" id="{52CDC5B4-A11F-4279-B55B-FA45FAF24AEA}"/>
                </a:ext>
              </a:extLst>
            </p:cNvPr>
            <p:cNvSpPr/>
            <p:nvPr/>
          </p:nvSpPr>
          <p:spPr>
            <a:xfrm>
              <a:off x="2002245" y="4503210"/>
              <a:ext cx="314640" cy="100800"/>
            </a:xfrm>
            <a:custGeom>
              <a:avLst/>
              <a:gdLst/>
              <a:ahLst/>
              <a:cxnLst/>
              <a:rect l="l" t="t" r="r" b="b"/>
              <a:pathLst>
                <a:path w="874" h="280" extrusionOk="0">
                  <a:moveTo>
                    <a:pt x="51" y="0"/>
                  </a:moveTo>
                  <a:lnTo>
                    <a:pt x="318" y="0"/>
                  </a:lnTo>
                  <a:cubicBezTo>
                    <a:pt x="318" y="0"/>
                    <a:pt x="347" y="1"/>
                    <a:pt x="435" y="92"/>
                  </a:cubicBezTo>
                  <a:cubicBezTo>
                    <a:pt x="523" y="184"/>
                    <a:pt x="778" y="96"/>
                    <a:pt x="874" y="280"/>
                  </a:cubicBezTo>
                  <a:lnTo>
                    <a:pt x="30" y="280"/>
                  </a:lnTo>
                  <a:cubicBezTo>
                    <a:pt x="30" y="280"/>
                    <a:pt x="-50" y="133"/>
                    <a:pt x="5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 name="Google Shape;2618;p49">
              <a:extLst>
                <a:ext uri="{FF2B5EF4-FFF2-40B4-BE49-F238E27FC236}">
                  <a16:creationId xmlns:a16="http://schemas.microsoft.com/office/drawing/2014/main" id="{99F5384C-2ECC-4B5B-958A-713863B692E7}"/>
                </a:ext>
              </a:extLst>
            </p:cNvPr>
            <p:cNvSpPr/>
            <p:nvPr/>
          </p:nvSpPr>
          <p:spPr>
            <a:xfrm>
              <a:off x="1435245" y="4483770"/>
              <a:ext cx="153360" cy="120240"/>
            </a:xfrm>
            <a:custGeom>
              <a:avLst/>
              <a:gdLst/>
              <a:ahLst/>
              <a:cxnLst/>
              <a:rect l="l" t="t" r="r" b="b"/>
              <a:pathLst>
                <a:path w="426" h="334" extrusionOk="0">
                  <a:moveTo>
                    <a:pt x="8" y="334"/>
                  </a:moveTo>
                  <a:cubicBezTo>
                    <a:pt x="-24" y="226"/>
                    <a:pt x="51" y="148"/>
                    <a:pt x="75" y="54"/>
                  </a:cubicBezTo>
                  <a:cubicBezTo>
                    <a:pt x="89" y="-5"/>
                    <a:pt x="383" y="-41"/>
                    <a:pt x="412" y="87"/>
                  </a:cubicBezTo>
                  <a:cubicBezTo>
                    <a:pt x="440" y="210"/>
                    <a:pt x="417" y="334"/>
                    <a:pt x="417" y="334"/>
                  </a:cubicBezTo>
                  <a:lnTo>
                    <a:pt x="8" y="33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 name="Google Shape;2619;p49">
              <a:extLst>
                <a:ext uri="{FF2B5EF4-FFF2-40B4-BE49-F238E27FC236}">
                  <a16:creationId xmlns:a16="http://schemas.microsoft.com/office/drawing/2014/main" id="{4E686B70-2310-4AD1-A964-A2D11DFB9BB1}"/>
                </a:ext>
              </a:extLst>
            </p:cNvPr>
            <p:cNvSpPr/>
            <p:nvPr/>
          </p:nvSpPr>
          <p:spPr>
            <a:xfrm>
              <a:off x="1664205" y="2772330"/>
              <a:ext cx="433440" cy="31320"/>
            </a:xfrm>
            <a:custGeom>
              <a:avLst/>
              <a:gdLst/>
              <a:ahLst/>
              <a:cxnLst/>
              <a:rect l="l" t="t" r="r" b="b"/>
              <a:pathLst>
                <a:path w="1204" h="87" extrusionOk="0">
                  <a:moveTo>
                    <a:pt x="0" y="0"/>
                  </a:moveTo>
                  <a:lnTo>
                    <a:pt x="1204" y="0"/>
                  </a:lnTo>
                  <a:lnTo>
                    <a:pt x="1204" y="87"/>
                  </a:lnTo>
                  <a:lnTo>
                    <a:pt x="0" y="87"/>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 name="Google Shape;2620;p49">
              <a:extLst>
                <a:ext uri="{FF2B5EF4-FFF2-40B4-BE49-F238E27FC236}">
                  <a16:creationId xmlns:a16="http://schemas.microsoft.com/office/drawing/2014/main" id="{3ACFB1AB-D3B2-4A82-B03C-A85221177640}"/>
                </a:ext>
              </a:extLst>
            </p:cNvPr>
            <p:cNvSpPr/>
            <p:nvPr/>
          </p:nvSpPr>
          <p:spPr>
            <a:xfrm>
              <a:off x="2106285" y="2196690"/>
              <a:ext cx="40320" cy="220320"/>
            </a:xfrm>
            <a:custGeom>
              <a:avLst/>
              <a:gdLst/>
              <a:ahLst/>
              <a:cxnLst/>
              <a:rect l="l" t="t" r="r" b="b"/>
              <a:pathLst>
                <a:path w="112" h="612" extrusionOk="0">
                  <a:moveTo>
                    <a:pt x="0" y="458"/>
                  </a:moveTo>
                  <a:lnTo>
                    <a:pt x="5" y="0"/>
                  </a:lnTo>
                  <a:lnTo>
                    <a:pt x="112" y="612"/>
                  </a:lnTo>
                  <a:lnTo>
                    <a:pt x="0" y="458"/>
                  </a:lnTo>
                  <a:close/>
                </a:path>
              </a:pathLst>
            </a:custGeom>
            <a:solidFill>
              <a:srgbClr val="243B50">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2621;p49">
              <a:extLst>
                <a:ext uri="{FF2B5EF4-FFF2-40B4-BE49-F238E27FC236}">
                  <a16:creationId xmlns:a16="http://schemas.microsoft.com/office/drawing/2014/main" id="{ED63F573-ADB5-4651-8CD7-F2317C38EC10}"/>
                </a:ext>
              </a:extLst>
            </p:cNvPr>
            <p:cNvSpPr/>
            <p:nvPr/>
          </p:nvSpPr>
          <p:spPr>
            <a:xfrm>
              <a:off x="1624965" y="2251770"/>
              <a:ext cx="27720" cy="199800"/>
            </a:xfrm>
            <a:custGeom>
              <a:avLst/>
              <a:gdLst/>
              <a:ahLst/>
              <a:cxnLst/>
              <a:rect l="l" t="t" r="r" b="b"/>
              <a:pathLst>
                <a:path w="77" h="555" extrusionOk="0">
                  <a:moveTo>
                    <a:pt x="0" y="284"/>
                  </a:moveTo>
                  <a:lnTo>
                    <a:pt x="77" y="0"/>
                  </a:lnTo>
                  <a:lnTo>
                    <a:pt x="49" y="555"/>
                  </a:lnTo>
                  <a:cubicBezTo>
                    <a:pt x="49" y="555"/>
                    <a:pt x="1" y="313"/>
                    <a:pt x="0" y="284"/>
                  </a:cubicBezTo>
                  <a:close/>
                </a:path>
              </a:pathLst>
            </a:custGeom>
            <a:solidFill>
              <a:srgbClr val="243B50">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4" name="Google Shape;2758;p55">
            <a:extLst>
              <a:ext uri="{FF2B5EF4-FFF2-40B4-BE49-F238E27FC236}">
                <a16:creationId xmlns:a16="http://schemas.microsoft.com/office/drawing/2014/main" id="{70D3E944-B6C5-4DCE-9726-09ABD43C3281}"/>
              </a:ext>
            </a:extLst>
          </p:cNvPr>
          <p:cNvGrpSpPr/>
          <p:nvPr/>
        </p:nvGrpSpPr>
        <p:grpSpPr>
          <a:xfrm>
            <a:off x="5569134" y="2035963"/>
            <a:ext cx="1133259" cy="971500"/>
            <a:chOff x="3161917" y="2170682"/>
            <a:chExt cx="458870" cy="404737"/>
          </a:xfrm>
        </p:grpSpPr>
        <p:sp>
          <p:nvSpPr>
            <p:cNvPr id="125" name="Google Shape;2759;p55">
              <a:extLst>
                <a:ext uri="{FF2B5EF4-FFF2-40B4-BE49-F238E27FC236}">
                  <a16:creationId xmlns:a16="http://schemas.microsoft.com/office/drawing/2014/main" id="{87E475B2-E689-4480-B664-BEDB80BFA64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26" name="Google Shape;2760;p55">
              <a:extLst>
                <a:ext uri="{FF2B5EF4-FFF2-40B4-BE49-F238E27FC236}">
                  <a16:creationId xmlns:a16="http://schemas.microsoft.com/office/drawing/2014/main" id="{1D79AD71-D2D2-4923-8A19-663EDFB80E27}"/>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61;p55">
              <a:extLst>
                <a:ext uri="{FF2B5EF4-FFF2-40B4-BE49-F238E27FC236}">
                  <a16:creationId xmlns:a16="http://schemas.microsoft.com/office/drawing/2014/main" id="{4036DAE6-1116-4BDD-BE5F-FBE7430BBF82}"/>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7828;p63">
            <a:extLst>
              <a:ext uri="{FF2B5EF4-FFF2-40B4-BE49-F238E27FC236}">
                <a16:creationId xmlns:a16="http://schemas.microsoft.com/office/drawing/2014/main" id="{FA74AAFB-BB7D-4D7C-AB07-C61A308B4798}"/>
              </a:ext>
            </a:extLst>
          </p:cNvPr>
          <p:cNvGrpSpPr/>
          <p:nvPr/>
        </p:nvGrpSpPr>
        <p:grpSpPr>
          <a:xfrm>
            <a:off x="6367532" y="1064449"/>
            <a:ext cx="1000868" cy="910859"/>
            <a:chOff x="3497300" y="3955025"/>
            <a:chExt cx="295375" cy="295400"/>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grpSpPr>
        <p:sp>
          <p:nvSpPr>
            <p:cNvPr id="129" name="Google Shape;7829;p63">
              <a:extLst>
                <a:ext uri="{FF2B5EF4-FFF2-40B4-BE49-F238E27FC236}">
                  <a16:creationId xmlns:a16="http://schemas.microsoft.com/office/drawing/2014/main" id="{630D4B98-C58F-4944-B62D-A6C772EE9C1D}"/>
                </a:ext>
              </a:extLst>
            </p:cNvPr>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830;p63">
              <a:extLst>
                <a:ext uri="{FF2B5EF4-FFF2-40B4-BE49-F238E27FC236}">
                  <a16:creationId xmlns:a16="http://schemas.microsoft.com/office/drawing/2014/main" id="{33E98378-9AA8-4043-B069-8FC4A2D45AC5}"/>
                </a:ext>
              </a:extLst>
            </p:cNvPr>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831;p63">
              <a:extLst>
                <a:ext uri="{FF2B5EF4-FFF2-40B4-BE49-F238E27FC236}">
                  <a16:creationId xmlns:a16="http://schemas.microsoft.com/office/drawing/2014/main" id="{53EE030A-C4E0-41E1-A73B-A07D2A526239}"/>
                </a:ext>
              </a:extLst>
            </p:cNvPr>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8986-915E-4384-896C-D81BAA9C639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FE63394-01A4-4B4D-A3A3-81DD6DCDDF23}"/>
              </a:ext>
            </a:extLst>
          </p:cNvPr>
          <p:cNvSpPr>
            <a:spLocks noGrp="1"/>
          </p:cNvSpPr>
          <p:nvPr>
            <p:ph type="subTitle" idx="1"/>
          </p:nvPr>
        </p:nvSpPr>
        <p:spPr/>
        <p:txBody>
          <a:bodyPr/>
          <a:lstStyle/>
          <a:p>
            <a:endParaRPr lang="en-US"/>
          </a:p>
        </p:txBody>
      </p:sp>
      <p:pic>
        <p:nvPicPr>
          <p:cNvPr id="22530" name="Picture 2">
            <a:extLst>
              <a:ext uri="{FF2B5EF4-FFF2-40B4-BE49-F238E27FC236}">
                <a16:creationId xmlns:a16="http://schemas.microsoft.com/office/drawing/2014/main" id="{10A19620-6277-4B40-8ABC-E6C6B9C25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 y="0"/>
            <a:ext cx="5343371" cy="49391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DDA409C-8814-4636-B3A3-C7B92BE2BD85}"/>
              </a:ext>
            </a:extLst>
          </p:cNvPr>
          <p:cNvCxnSpPr>
            <a:stCxn id="22530" idx="0"/>
            <a:endCxn id="22530" idx="2"/>
          </p:cNvCxnSpPr>
          <p:nvPr/>
        </p:nvCxnSpPr>
        <p:spPr>
          <a:xfrm>
            <a:off x="2748347" y="0"/>
            <a:ext cx="0" cy="4939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ADE6706-467D-4F50-BF7C-6747B713DC8B}"/>
              </a:ext>
            </a:extLst>
          </p:cNvPr>
          <p:cNvCxnSpPr>
            <a:cxnSpLocks/>
            <a:stCxn id="22530" idx="1"/>
          </p:cNvCxnSpPr>
          <p:nvPr/>
        </p:nvCxnSpPr>
        <p:spPr>
          <a:xfrm>
            <a:off x="76661" y="2469588"/>
            <a:ext cx="534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Google Shape;1855;p36">
            <a:extLst>
              <a:ext uri="{FF2B5EF4-FFF2-40B4-BE49-F238E27FC236}">
                <a16:creationId xmlns:a16="http://schemas.microsoft.com/office/drawing/2014/main" id="{AF6CCECF-045B-46E6-A9DB-D0EB352F9561}"/>
              </a:ext>
            </a:extLst>
          </p:cNvPr>
          <p:cNvSpPr txBox="1">
            <a:spLocks/>
          </p:cNvSpPr>
          <p:nvPr/>
        </p:nvSpPr>
        <p:spPr>
          <a:xfrm>
            <a:off x="5789855" y="1905465"/>
            <a:ext cx="2720997" cy="1128243"/>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Average age is 46</a:t>
            </a:r>
          </a:p>
          <a:p>
            <a:pPr marL="285750" indent="-285750">
              <a:buFont typeface="Arial" panose="020B0604020202020204" pitchFamily="34" charset="0"/>
              <a:buChar char="•"/>
            </a:pPr>
            <a:r>
              <a:rPr lang="en-US" dirty="0"/>
              <a:t>Majority female</a:t>
            </a:r>
          </a:p>
          <a:p>
            <a:pPr marL="285750" indent="-285750">
              <a:buFont typeface="Arial" panose="020B0604020202020204" pitchFamily="34" charset="0"/>
              <a:buChar char="•"/>
            </a:pPr>
            <a:r>
              <a:rPr lang="en-US" dirty="0"/>
              <a:t>Majority Married</a:t>
            </a:r>
          </a:p>
          <a:p>
            <a:pPr marL="285750" indent="-285750">
              <a:buFont typeface="Arial" panose="020B0604020202020204" pitchFamily="34" charset="0"/>
              <a:buChar char="•"/>
            </a:pPr>
            <a:r>
              <a:rPr lang="en-US" dirty="0"/>
              <a:t>Majority have 3 dependents</a:t>
            </a:r>
          </a:p>
        </p:txBody>
      </p:sp>
    </p:spTree>
    <p:extLst>
      <p:ext uri="{BB962C8B-B14F-4D97-AF65-F5344CB8AC3E}">
        <p14:creationId xmlns:p14="http://schemas.microsoft.com/office/powerpoint/2010/main" val="154568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C358-B963-49E6-81E2-6285DE3BB59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9452CA4-3889-4D3C-BA1E-D8BEF6F263FC}"/>
              </a:ext>
            </a:extLst>
          </p:cNvPr>
          <p:cNvSpPr>
            <a:spLocks noGrp="1"/>
          </p:cNvSpPr>
          <p:nvPr>
            <p:ph type="subTitle" idx="1"/>
          </p:nvPr>
        </p:nvSpPr>
        <p:spPr/>
        <p:txBody>
          <a:bodyPr/>
          <a:lstStyle/>
          <a:p>
            <a:endParaRPr lang="en-US"/>
          </a:p>
        </p:txBody>
      </p:sp>
      <p:pic>
        <p:nvPicPr>
          <p:cNvPr id="23554" name="Picture 2">
            <a:extLst>
              <a:ext uri="{FF2B5EF4-FFF2-40B4-BE49-F238E27FC236}">
                <a16:creationId xmlns:a16="http://schemas.microsoft.com/office/drawing/2014/main" id="{152A01C5-86DA-40FB-ADE0-351ED9C3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1" y="525872"/>
            <a:ext cx="4695825"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855;p36">
            <a:extLst>
              <a:ext uri="{FF2B5EF4-FFF2-40B4-BE49-F238E27FC236}">
                <a16:creationId xmlns:a16="http://schemas.microsoft.com/office/drawing/2014/main" id="{49170EF8-FFF0-4371-B422-7F2A416FFE73}"/>
              </a:ext>
            </a:extLst>
          </p:cNvPr>
          <p:cNvSpPr txBox="1">
            <a:spLocks/>
          </p:cNvSpPr>
          <p:nvPr/>
        </p:nvSpPr>
        <p:spPr>
          <a:xfrm>
            <a:off x="5317907" y="2067698"/>
            <a:ext cx="1776068" cy="646006"/>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70% are educated</a:t>
            </a:r>
          </a:p>
        </p:txBody>
      </p:sp>
    </p:spTree>
    <p:extLst>
      <p:ext uri="{BB962C8B-B14F-4D97-AF65-F5344CB8AC3E}">
        <p14:creationId xmlns:p14="http://schemas.microsoft.com/office/powerpoint/2010/main" val="220653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Financial Analysis</a:t>
            </a:r>
            <a:endParaRPr sz="3600" b="1" dirty="0">
              <a:latin typeface="+mn-lt"/>
            </a:endParaRPr>
          </a:p>
        </p:txBody>
      </p:sp>
      <p:grpSp>
        <p:nvGrpSpPr>
          <p:cNvPr id="32" name="Google Shape;2068;p39">
            <a:extLst>
              <a:ext uri="{FF2B5EF4-FFF2-40B4-BE49-F238E27FC236}">
                <a16:creationId xmlns:a16="http://schemas.microsoft.com/office/drawing/2014/main" id="{74C02BA5-5175-4D92-810B-C95765DEA058}"/>
              </a:ext>
            </a:extLst>
          </p:cNvPr>
          <p:cNvGrpSpPr/>
          <p:nvPr/>
        </p:nvGrpSpPr>
        <p:grpSpPr>
          <a:xfrm>
            <a:off x="5557981" y="811895"/>
            <a:ext cx="2760616" cy="3387254"/>
            <a:chOff x="6000201" y="811896"/>
            <a:chExt cx="2760616" cy="3387254"/>
          </a:xfrm>
        </p:grpSpPr>
        <p:sp>
          <p:nvSpPr>
            <p:cNvPr id="33" name="Google Shape;2069;p39">
              <a:extLst>
                <a:ext uri="{FF2B5EF4-FFF2-40B4-BE49-F238E27FC236}">
                  <a16:creationId xmlns:a16="http://schemas.microsoft.com/office/drawing/2014/main" id="{509AEB43-18F8-4CA0-A765-97B88FBC94E8}"/>
                </a:ext>
              </a:extLst>
            </p:cNvPr>
            <p:cNvSpPr/>
            <p:nvPr/>
          </p:nvSpPr>
          <p:spPr>
            <a:xfrm flipH="1">
              <a:off x="6000201" y="4114200"/>
              <a:ext cx="1224274" cy="84950"/>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 name="Google Shape;2070;p39">
              <a:extLst>
                <a:ext uri="{FF2B5EF4-FFF2-40B4-BE49-F238E27FC236}">
                  <a16:creationId xmlns:a16="http://schemas.microsoft.com/office/drawing/2014/main" id="{0892642A-D7E4-4781-AFA7-4FA351C69D6E}"/>
                </a:ext>
              </a:extLst>
            </p:cNvPr>
            <p:cNvGrpSpPr/>
            <p:nvPr/>
          </p:nvGrpSpPr>
          <p:grpSpPr>
            <a:xfrm>
              <a:off x="6356675" y="1116900"/>
              <a:ext cx="2404142" cy="1577857"/>
              <a:chOff x="6335175" y="617825"/>
              <a:chExt cx="2404142" cy="1577857"/>
            </a:xfrm>
          </p:grpSpPr>
          <p:grpSp>
            <p:nvGrpSpPr>
              <p:cNvPr id="60" name="Google Shape;2071;p39">
                <a:extLst>
                  <a:ext uri="{FF2B5EF4-FFF2-40B4-BE49-F238E27FC236}">
                    <a16:creationId xmlns:a16="http://schemas.microsoft.com/office/drawing/2014/main" id="{3431A071-FBAE-4287-83B6-B636534B2A73}"/>
                  </a:ext>
                </a:extLst>
              </p:cNvPr>
              <p:cNvGrpSpPr/>
              <p:nvPr/>
            </p:nvGrpSpPr>
            <p:grpSpPr>
              <a:xfrm>
                <a:off x="6335175" y="617825"/>
                <a:ext cx="2404142" cy="1577857"/>
                <a:chOff x="6335175" y="617825"/>
                <a:chExt cx="2404142" cy="1577857"/>
              </a:xfrm>
            </p:grpSpPr>
            <p:sp>
              <p:nvSpPr>
                <p:cNvPr id="70" name="Google Shape;2072;p39">
                  <a:extLst>
                    <a:ext uri="{FF2B5EF4-FFF2-40B4-BE49-F238E27FC236}">
                      <a16:creationId xmlns:a16="http://schemas.microsoft.com/office/drawing/2014/main" id="{E065B399-2A51-49DA-AE68-1BC43584C215}"/>
                    </a:ext>
                  </a:extLst>
                </p:cNvPr>
                <p:cNvSpPr/>
                <p:nvPr/>
              </p:nvSpPr>
              <p:spPr>
                <a:xfrm>
                  <a:off x="6335175" y="617825"/>
                  <a:ext cx="2404142" cy="1577857"/>
                </a:xfrm>
                <a:custGeom>
                  <a:avLst/>
                  <a:gdLst/>
                  <a:ahLst/>
                  <a:cxnLst/>
                  <a:rect l="l" t="t" r="r" b="b"/>
                  <a:pathLst>
                    <a:path w="10378" h="6318" extrusionOk="0">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2073;p39">
                  <a:extLst>
                    <a:ext uri="{FF2B5EF4-FFF2-40B4-BE49-F238E27FC236}">
                      <a16:creationId xmlns:a16="http://schemas.microsoft.com/office/drawing/2014/main" id="{6E393827-1F08-4666-A23F-2C831A96C17E}"/>
                    </a:ext>
                  </a:extLst>
                </p:cNvPr>
                <p:cNvSpPr/>
                <p:nvPr/>
              </p:nvSpPr>
              <p:spPr>
                <a:xfrm>
                  <a:off x="6409546" y="669294"/>
                  <a:ext cx="2255400" cy="1474920"/>
                </a:xfrm>
                <a:custGeom>
                  <a:avLst/>
                  <a:gdLst/>
                  <a:ahLst/>
                  <a:cxnLst/>
                  <a:rect l="l" t="t" r="r" b="b"/>
                  <a:pathLst>
                    <a:path w="6265" h="4097" extrusionOk="0">
                      <a:moveTo>
                        <a:pt x="0" y="0"/>
                      </a:moveTo>
                      <a:lnTo>
                        <a:pt x="0" y="4097"/>
                      </a:lnTo>
                      <a:lnTo>
                        <a:pt x="6265" y="4097"/>
                      </a:lnTo>
                      <a:lnTo>
                        <a:pt x="6265" y="0"/>
                      </a:lnTo>
                      <a:lnTo>
                        <a:pt x="0" y="0"/>
                      </a:lnTo>
                      <a:moveTo>
                        <a:pt x="6247" y="510"/>
                      </a:moveTo>
                      <a:lnTo>
                        <a:pt x="5484" y="510"/>
                      </a:lnTo>
                      <a:lnTo>
                        <a:pt x="5484" y="18"/>
                      </a:lnTo>
                      <a:lnTo>
                        <a:pt x="6247" y="18"/>
                      </a:lnTo>
                      <a:lnTo>
                        <a:pt x="6247" y="510"/>
                      </a:lnTo>
                      <a:moveTo>
                        <a:pt x="3141" y="1530"/>
                      </a:moveTo>
                      <a:lnTo>
                        <a:pt x="3141" y="1038"/>
                      </a:lnTo>
                      <a:lnTo>
                        <a:pt x="3904" y="1038"/>
                      </a:lnTo>
                      <a:lnTo>
                        <a:pt x="3904" y="1530"/>
                      </a:lnTo>
                      <a:lnTo>
                        <a:pt x="3141" y="1530"/>
                      </a:lnTo>
                      <a:moveTo>
                        <a:pt x="3904" y="1547"/>
                      </a:moveTo>
                      <a:lnTo>
                        <a:pt x="3904" y="2040"/>
                      </a:lnTo>
                      <a:lnTo>
                        <a:pt x="3141" y="2040"/>
                      </a:lnTo>
                      <a:lnTo>
                        <a:pt x="3141" y="1547"/>
                      </a:lnTo>
                      <a:lnTo>
                        <a:pt x="3904" y="1547"/>
                      </a:lnTo>
                      <a:moveTo>
                        <a:pt x="3124" y="1530"/>
                      </a:moveTo>
                      <a:lnTo>
                        <a:pt x="2360" y="1530"/>
                      </a:lnTo>
                      <a:lnTo>
                        <a:pt x="2360" y="1038"/>
                      </a:lnTo>
                      <a:lnTo>
                        <a:pt x="3124" y="1038"/>
                      </a:lnTo>
                      <a:lnTo>
                        <a:pt x="3124" y="1530"/>
                      </a:lnTo>
                      <a:moveTo>
                        <a:pt x="3124" y="1547"/>
                      </a:moveTo>
                      <a:lnTo>
                        <a:pt x="3124" y="2040"/>
                      </a:lnTo>
                      <a:lnTo>
                        <a:pt x="2360" y="2040"/>
                      </a:lnTo>
                      <a:lnTo>
                        <a:pt x="2360" y="1547"/>
                      </a:lnTo>
                      <a:lnTo>
                        <a:pt x="3124" y="1547"/>
                      </a:lnTo>
                      <a:moveTo>
                        <a:pt x="2343" y="2040"/>
                      </a:moveTo>
                      <a:lnTo>
                        <a:pt x="1580" y="2040"/>
                      </a:lnTo>
                      <a:lnTo>
                        <a:pt x="1580" y="1547"/>
                      </a:lnTo>
                      <a:lnTo>
                        <a:pt x="2343" y="1547"/>
                      </a:lnTo>
                      <a:lnTo>
                        <a:pt x="2343" y="2040"/>
                      </a:lnTo>
                      <a:moveTo>
                        <a:pt x="2343" y="2057"/>
                      </a:moveTo>
                      <a:lnTo>
                        <a:pt x="2343" y="2550"/>
                      </a:lnTo>
                      <a:lnTo>
                        <a:pt x="1580" y="2550"/>
                      </a:lnTo>
                      <a:lnTo>
                        <a:pt x="1580" y="2057"/>
                      </a:lnTo>
                      <a:lnTo>
                        <a:pt x="2343" y="2057"/>
                      </a:lnTo>
                      <a:moveTo>
                        <a:pt x="2360" y="2057"/>
                      </a:moveTo>
                      <a:lnTo>
                        <a:pt x="3124" y="2057"/>
                      </a:lnTo>
                      <a:lnTo>
                        <a:pt x="3124" y="2550"/>
                      </a:lnTo>
                      <a:lnTo>
                        <a:pt x="2360" y="2550"/>
                      </a:lnTo>
                      <a:lnTo>
                        <a:pt x="2360" y="2057"/>
                      </a:lnTo>
                      <a:moveTo>
                        <a:pt x="3124" y="2567"/>
                      </a:moveTo>
                      <a:lnTo>
                        <a:pt x="3124" y="3060"/>
                      </a:lnTo>
                      <a:lnTo>
                        <a:pt x="2360" y="3060"/>
                      </a:lnTo>
                      <a:lnTo>
                        <a:pt x="2360" y="2567"/>
                      </a:lnTo>
                      <a:lnTo>
                        <a:pt x="3124" y="2567"/>
                      </a:lnTo>
                      <a:moveTo>
                        <a:pt x="3141" y="2567"/>
                      </a:moveTo>
                      <a:lnTo>
                        <a:pt x="3904" y="2567"/>
                      </a:lnTo>
                      <a:lnTo>
                        <a:pt x="3904" y="3060"/>
                      </a:lnTo>
                      <a:lnTo>
                        <a:pt x="3141" y="3060"/>
                      </a:lnTo>
                      <a:lnTo>
                        <a:pt x="3141" y="2567"/>
                      </a:lnTo>
                      <a:moveTo>
                        <a:pt x="3141" y="2550"/>
                      </a:moveTo>
                      <a:lnTo>
                        <a:pt x="3141" y="2057"/>
                      </a:lnTo>
                      <a:lnTo>
                        <a:pt x="3904" y="2057"/>
                      </a:lnTo>
                      <a:lnTo>
                        <a:pt x="3904" y="2550"/>
                      </a:lnTo>
                      <a:lnTo>
                        <a:pt x="3141" y="2550"/>
                      </a:lnTo>
                      <a:moveTo>
                        <a:pt x="3922" y="2057"/>
                      </a:moveTo>
                      <a:lnTo>
                        <a:pt x="4685" y="2057"/>
                      </a:lnTo>
                      <a:lnTo>
                        <a:pt x="4685" y="2550"/>
                      </a:lnTo>
                      <a:lnTo>
                        <a:pt x="3922" y="2550"/>
                      </a:lnTo>
                      <a:lnTo>
                        <a:pt x="3922" y="2057"/>
                      </a:lnTo>
                      <a:moveTo>
                        <a:pt x="3922" y="2040"/>
                      </a:moveTo>
                      <a:lnTo>
                        <a:pt x="3922" y="1547"/>
                      </a:lnTo>
                      <a:lnTo>
                        <a:pt x="4685" y="1547"/>
                      </a:lnTo>
                      <a:lnTo>
                        <a:pt x="4685" y="2040"/>
                      </a:lnTo>
                      <a:lnTo>
                        <a:pt x="3922" y="2040"/>
                      </a:lnTo>
                      <a:moveTo>
                        <a:pt x="3922" y="1530"/>
                      </a:moveTo>
                      <a:lnTo>
                        <a:pt x="3922" y="1038"/>
                      </a:lnTo>
                      <a:lnTo>
                        <a:pt x="4685" y="1038"/>
                      </a:lnTo>
                      <a:lnTo>
                        <a:pt x="4685" y="1530"/>
                      </a:lnTo>
                      <a:lnTo>
                        <a:pt x="3922" y="1530"/>
                      </a:lnTo>
                      <a:moveTo>
                        <a:pt x="3922" y="1020"/>
                      </a:moveTo>
                      <a:lnTo>
                        <a:pt x="3922" y="528"/>
                      </a:lnTo>
                      <a:lnTo>
                        <a:pt x="4685" y="528"/>
                      </a:lnTo>
                      <a:lnTo>
                        <a:pt x="4685" y="1020"/>
                      </a:lnTo>
                      <a:lnTo>
                        <a:pt x="3922" y="1020"/>
                      </a:lnTo>
                      <a:moveTo>
                        <a:pt x="3904" y="1020"/>
                      </a:moveTo>
                      <a:lnTo>
                        <a:pt x="3141" y="1020"/>
                      </a:lnTo>
                      <a:lnTo>
                        <a:pt x="3141" y="528"/>
                      </a:lnTo>
                      <a:lnTo>
                        <a:pt x="3904" y="528"/>
                      </a:lnTo>
                      <a:lnTo>
                        <a:pt x="3904" y="1020"/>
                      </a:lnTo>
                      <a:moveTo>
                        <a:pt x="3124" y="1020"/>
                      </a:moveTo>
                      <a:lnTo>
                        <a:pt x="2360" y="1020"/>
                      </a:lnTo>
                      <a:lnTo>
                        <a:pt x="2360" y="528"/>
                      </a:lnTo>
                      <a:lnTo>
                        <a:pt x="3124" y="528"/>
                      </a:lnTo>
                      <a:lnTo>
                        <a:pt x="3124" y="1020"/>
                      </a:lnTo>
                      <a:moveTo>
                        <a:pt x="2343" y="1020"/>
                      </a:moveTo>
                      <a:lnTo>
                        <a:pt x="1580" y="1020"/>
                      </a:lnTo>
                      <a:lnTo>
                        <a:pt x="1580" y="528"/>
                      </a:lnTo>
                      <a:lnTo>
                        <a:pt x="2343" y="528"/>
                      </a:lnTo>
                      <a:lnTo>
                        <a:pt x="2343" y="1020"/>
                      </a:lnTo>
                      <a:moveTo>
                        <a:pt x="2343" y="1038"/>
                      </a:moveTo>
                      <a:lnTo>
                        <a:pt x="2343" y="1530"/>
                      </a:lnTo>
                      <a:lnTo>
                        <a:pt x="1580" y="1530"/>
                      </a:lnTo>
                      <a:lnTo>
                        <a:pt x="1580" y="1038"/>
                      </a:lnTo>
                      <a:lnTo>
                        <a:pt x="2343" y="1038"/>
                      </a:lnTo>
                      <a:moveTo>
                        <a:pt x="1562" y="1530"/>
                      </a:moveTo>
                      <a:lnTo>
                        <a:pt x="799" y="1530"/>
                      </a:lnTo>
                      <a:lnTo>
                        <a:pt x="799" y="1038"/>
                      </a:lnTo>
                      <a:lnTo>
                        <a:pt x="1562" y="1038"/>
                      </a:lnTo>
                      <a:lnTo>
                        <a:pt x="1562" y="1530"/>
                      </a:lnTo>
                      <a:moveTo>
                        <a:pt x="1562" y="1547"/>
                      </a:moveTo>
                      <a:lnTo>
                        <a:pt x="1562" y="2040"/>
                      </a:lnTo>
                      <a:lnTo>
                        <a:pt x="799" y="2040"/>
                      </a:lnTo>
                      <a:lnTo>
                        <a:pt x="799" y="1547"/>
                      </a:lnTo>
                      <a:lnTo>
                        <a:pt x="1562" y="1547"/>
                      </a:lnTo>
                      <a:moveTo>
                        <a:pt x="1562" y="2057"/>
                      </a:moveTo>
                      <a:lnTo>
                        <a:pt x="1562" y="2550"/>
                      </a:lnTo>
                      <a:lnTo>
                        <a:pt x="799" y="2550"/>
                      </a:lnTo>
                      <a:lnTo>
                        <a:pt x="799" y="2057"/>
                      </a:lnTo>
                      <a:lnTo>
                        <a:pt x="1562" y="2057"/>
                      </a:lnTo>
                      <a:moveTo>
                        <a:pt x="1562" y="2567"/>
                      </a:moveTo>
                      <a:lnTo>
                        <a:pt x="1562" y="3060"/>
                      </a:lnTo>
                      <a:lnTo>
                        <a:pt x="799" y="3060"/>
                      </a:lnTo>
                      <a:lnTo>
                        <a:pt x="799" y="2567"/>
                      </a:lnTo>
                      <a:lnTo>
                        <a:pt x="1562" y="2567"/>
                      </a:lnTo>
                      <a:moveTo>
                        <a:pt x="1580" y="2567"/>
                      </a:moveTo>
                      <a:lnTo>
                        <a:pt x="2343" y="2567"/>
                      </a:lnTo>
                      <a:lnTo>
                        <a:pt x="2343" y="3060"/>
                      </a:lnTo>
                      <a:lnTo>
                        <a:pt x="1580" y="3060"/>
                      </a:lnTo>
                      <a:lnTo>
                        <a:pt x="1580" y="2567"/>
                      </a:lnTo>
                      <a:moveTo>
                        <a:pt x="2343" y="3077"/>
                      </a:moveTo>
                      <a:lnTo>
                        <a:pt x="2343" y="3569"/>
                      </a:lnTo>
                      <a:lnTo>
                        <a:pt x="1580" y="3569"/>
                      </a:lnTo>
                      <a:lnTo>
                        <a:pt x="1580" y="3077"/>
                      </a:lnTo>
                      <a:lnTo>
                        <a:pt x="2343" y="3077"/>
                      </a:lnTo>
                      <a:moveTo>
                        <a:pt x="2360" y="3077"/>
                      </a:moveTo>
                      <a:lnTo>
                        <a:pt x="3124" y="3077"/>
                      </a:lnTo>
                      <a:lnTo>
                        <a:pt x="3124" y="3569"/>
                      </a:lnTo>
                      <a:lnTo>
                        <a:pt x="2360" y="3569"/>
                      </a:lnTo>
                      <a:lnTo>
                        <a:pt x="2360" y="3077"/>
                      </a:lnTo>
                      <a:moveTo>
                        <a:pt x="3141" y="3077"/>
                      </a:moveTo>
                      <a:lnTo>
                        <a:pt x="3904" y="3077"/>
                      </a:lnTo>
                      <a:lnTo>
                        <a:pt x="3904" y="3569"/>
                      </a:lnTo>
                      <a:lnTo>
                        <a:pt x="3141" y="3569"/>
                      </a:lnTo>
                      <a:lnTo>
                        <a:pt x="3141" y="3077"/>
                      </a:lnTo>
                      <a:moveTo>
                        <a:pt x="3922" y="3077"/>
                      </a:moveTo>
                      <a:lnTo>
                        <a:pt x="4685" y="3077"/>
                      </a:lnTo>
                      <a:lnTo>
                        <a:pt x="4685" y="3569"/>
                      </a:lnTo>
                      <a:lnTo>
                        <a:pt x="3922" y="3569"/>
                      </a:lnTo>
                      <a:lnTo>
                        <a:pt x="3922" y="3077"/>
                      </a:lnTo>
                      <a:moveTo>
                        <a:pt x="3922" y="3060"/>
                      </a:moveTo>
                      <a:lnTo>
                        <a:pt x="3922" y="2567"/>
                      </a:lnTo>
                      <a:lnTo>
                        <a:pt x="4685" y="2567"/>
                      </a:lnTo>
                      <a:lnTo>
                        <a:pt x="4685" y="3060"/>
                      </a:lnTo>
                      <a:lnTo>
                        <a:pt x="3922" y="3060"/>
                      </a:lnTo>
                      <a:moveTo>
                        <a:pt x="4703" y="2567"/>
                      </a:moveTo>
                      <a:lnTo>
                        <a:pt x="5466" y="2567"/>
                      </a:lnTo>
                      <a:lnTo>
                        <a:pt x="5466" y="3060"/>
                      </a:lnTo>
                      <a:lnTo>
                        <a:pt x="4703" y="3060"/>
                      </a:lnTo>
                      <a:lnTo>
                        <a:pt x="4703" y="2567"/>
                      </a:lnTo>
                      <a:moveTo>
                        <a:pt x="4703" y="2550"/>
                      </a:moveTo>
                      <a:lnTo>
                        <a:pt x="4703" y="2057"/>
                      </a:lnTo>
                      <a:lnTo>
                        <a:pt x="5466" y="2057"/>
                      </a:lnTo>
                      <a:lnTo>
                        <a:pt x="5466" y="2550"/>
                      </a:lnTo>
                      <a:lnTo>
                        <a:pt x="4703" y="2550"/>
                      </a:lnTo>
                      <a:moveTo>
                        <a:pt x="4703" y="2040"/>
                      </a:moveTo>
                      <a:lnTo>
                        <a:pt x="4703" y="1547"/>
                      </a:lnTo>
                      <a:lnTo>
                        <a:pt x="5466" y="1547"/>
                      </a:lnTo>
                      <a:lnTo>
                        <a:pt x="5466" y="2040"/>
                      </a:lnTo>
                      <a:lnTo>
                        <a:pt x="4703" y="2040"/>
                      </a:lnTo>
                      <a:moveTo>
                        <a:pt x="4703" y="1530"/>
                      </a:moveTo>
                      <a:lnTo>
                        <a:pt x="4703" y="1038"/>
                      </a:lnTo>
                      <a:lnTo>
                        <a:pt x="5466" y="1038"/>
                      </a:lnTo>
                      <a:lnTo>
                        <a:pt x="5466" y="1530"/>
                      </a:lnTo>
                      <a:lnTo>
                        <a:pt x="4703" y="1530"/>
                      </a:lnTo>
                      <a:moveTo>
                        <a:pt x="4703" y="1020"/>
                      </a:moveTo>
                      <a:lnTo>
                        <a:pt x="4703" y="528"/>
                      </a:lnTo>
                      <a:lnTo>
                        <a:pt x="5466" y="528"/>
                      </a:lnTo>
                      <a:lnTo>
                        <a:pt x="5466" y="1020"/>
                      </a:lnTo>
                      <a:lnTo>
                        <a:pt x="4703" y="1020"/>
                      </a:lnTo>
                      <a:moveTo>
                        <a:pt x="4703" y="510"/>
                      </a:moveTo>
                      <a:lnTo>
                        <a:pt x="4703" y="18"/>
                      </a:lnTo>
                      <a:lnTo>
                        <a:pt x="5466" y="18"/>
                      </a:lnTo>
                      <a:lnTo>
                        <a:pt x="5466" y="510"/>
                      </a:lnTo>
                      <a:lnTo>
                        <a:pt x="4703" y="510"/>
                      </a:lnTo>
                      <a:moveTo>
                        <a:pt x="4685" y="510"/>
                      </a:moveTo>
                      <a:lnTo>
                        <a:pt x="3922" y="510"/>
                      </a:lnTo>
                      <a:lnTo>
                        <a:pt x="3922" y="18"/>
                      </a:lnTo>
                      <a:lnTo>
                        <a:pt x="4685" y="18"/>
                      </a:lnTo>
                      <a:lnTo>
                        <a:pt x="4685" y="510"/>
                      </a:lnTo>
                      <a:moveTo>
                        <a:pt x="3904" y="510"/>
                      </a:moveTo>
                      <a:lnTo>
                        <a:pt x="3141" y="510"/>
                      </a:lnTo>
                      <a:lnTo>
                        <a:pt x="3141" y="18"/>
                      </a:lnTo>
                      <a:lnTo>
                        <a:pt x="3904" y="18"/>
                      </a:lnTo>
                      <a:lnTo>
                        <a:pt x="3904" y="510"/>
                      </a:lnTo>
                      <a:moveTo>
                        <a:pt x="3124" y="510"/>
                      </a:moveTo>
                      <a:lnTo>
                        <a:pt x="2360" y="510"/>
                      </a:lnTo>
                      <a:lnTo>
                        <a:pt x="2360" y="18"/>
                      </a:lnTo>
                      <a:lnTo>
                        <a:pt x="3124" y="18"/>
                      </a:lnTo>
                      <a:lnTo>
                        <a:pt x="3124" y="510"/>
                      </a:lnTo>
                      <a:moveTo>
                        <a:pt x="2343" y="510"/>
                      </a:moveTo>
                      <a:lnTo>
                        <a:pt x="1580" y="510"/>
                      </a:lnTo>
                      <a:lnTo>
                        <a:pt x="1580" y="18"/>
                      </a:lnTo>
                      <a:lnTo>
                        <a:pt x="2343" y="18"/>
                      </a:lnTo>
                      <a:lnTo>
                        <a:pt x="2343" y="510"/>
                      </a:lnTo>
                      <a:moveTo>
                        <a:pt x="1562" y="510"/>
                      </a:moveTo>
                      <a:lnTo>
                        <a:pt x="799" y="510"/>
                      </a:lnTo>
                      <a:lnTo>
                        <a:pt x="799" y="18"/>
                      </a:lnTo>
                      <a:lnTo>
                        <a:pt x="1562" y="18"/>
                      </a:lnTo>
                      <a:lnTo>
                        <a:pt x="1562" y="510"/>
                      </a:lnTo>
                      <a:moveTo>
                        <a:pt x="1562" y="528"/>
                      </a:moveTo>
                      <a:lnTo>
                        <a:pt x="1562" y="1020"/>
                      </a:lnTo>
                      <a:lnTo>
                        <a:pt x="799" y="1020"/>
                      </a:lnTo>
                      <a:lnTo>
                        <a:pt x="799" y="528"/>
                      </a:lnTo>
                      <a:lnTo>
                        <a:pt x="1562" y="528"/>
                      </a:lnTo>
                      <a:moveTo>
                        <a:pt x="781" y="1020"/>
                      </a:moveTo>
                      <a:lnTo>
                        <a:pt x="18" y="1020"/>
                      </a:lnTo>
                      <a:lnTo>
                        <a:pt x="18" y="528"/>
                      </a:lnTo>
                      <a:lnTo>
                        <a:pt x="781" y="528"/>
                      </a:lnTo>
                      <a:lnTo>
                        <a:pt x="781" y="1020"/>
                      </a:lnTo>
                      <a:moveTo>
                        <a:pt x="781" y="1038"/>
                      </a:moveTo>
                      <a:lnTo>
                        <a:pt x="781" y="1530"/>
                      </a:lnTo>
                      <a:lnTo>
                        <a:pt x="18" y="1530"/>
                      </a:lnTo>
                      <a:lnTo>
                        <a:pt x="18" y="1038"/>
                      </a:lnTo>
                      <a:lnTo>
                        <a:pt x="781" y="1038"/>
                      </a:lnTo>
                      <a:moveTo>
                        <a:pt x="781" y="1547"/>
                      </a:moveTo>
                      <a:lnTo>
                        <a:pt x="781" y="2040"/>
                      </a:lnTo>
                      <a:lnTo>
                        <a:pt x="18" y="2040"/>
                      </a:lnTo>
                      <a:lnTo>
                        <a:pt x="18" y="1547"/>
                      </a:lnTo>
                      <a:lnTo>
                        <a:pt x="781" y="1547"/>
                      </a:lnTo>
                      <a:moveTo>
                        <a:pt x="781" y="2057"/>
                      </a:moveTo>
                      <a:lnTo>
                        <a:pt x="781" y="2550"/>
                      </a:lnTo>
                      <a:lnTo>
                        <a:pt x="18" y="2550"/>
                      </a:lnTo>
                      <a:lnTo>
                        <a:pt x="18" y="2057"/>
                      </a:lnTo>
                      <a:lnTo>
                        <a:pt x="781" y="2057"/>
                      </a:lnTo>
                      <a:moveTo>
                        <a:pt x="781" y="2567"/>
                      </a:moveTo>
                      <a:lnTo>
                        <a:pt x="781" y="3060"/>
                      </a:lnTo>
                      <a:lnTo>
                        <a:pt x="18" y="3060"/>
                      </a:lnTo>
                      <a:lnTo>
                        <a:pt x="18" y="2567"/>
                      </a:lnTo>
                      <a:lnTo>
                        <a:pt x="781" y="2567"/>
                      </a:lnTo>
                      <a:moveTo>
                        <a:pt x="781" y="3077"/>
                      </a:moveTo>
                      <a:lnTo>
                        <a:pt x="781" y="3569"/>
                      </a:lnTo>
                      <a:lnTo>
                        <a:pt x="18" y="3569"/>
                      </a:lnTo>
                      <a:lnTo>
                        <a:pt x="18" y="3077"/>
                      </a:lnTo>
                      <a:lnTo>
                        <a:pt x="781" y="3077"/>
                      </a:lnTo>
                      <a:moveTo>
                        <a:pt x="799" y="3077"/>
                      </a:moveTo>
                      <a:lnTo>
                        <a:pt x="1562" y="3077"/>
                      </a:lnTo>
                      <a:lnTo>
                        <a:pt x="1562" y="3569"/>
                      </a:lnTo>
                      <a:lnTo>
                        <a:pt x="799" y="3569"/>
                      </a:lnTo>
                      <a:lnTo>
                        <a:pt x="799" y="3077"/>
                      </a:lnTo>
                      <a:moveTo>
                        <a:pt x="1562" y="3587"/>
                      </a:moveTo>
                      <a:lnTo>
                        <a:pt x="1562" y="4079"/>
                      </a:lnTo>
                      <a:lnTo>
                        <a:pt x="799" y="4079"/>
                      </a:lnTo>
                      <a:lnTo>
                        <a:pt x="799" y="3587"/>
                      </a:lnTo>
                      <a:lnTo>
                        <a:pt x="1562" y="3587"/>
                      </a:lnTo>
                      <a:moveTo>
                        <a:pt x="1580" y="3587"/>
                      </a:moveTo>
                      <a:lnTo>
                        <a:pt x="2343" y="3587"/>
                      </a:lnTo>
                      <a:lnTo>
                        <a:pt x="2343" y="4079"/>
                      </a:lnTo>
                      <a:lnTo>
                        <a:pt x="1580" y="4079"/>
                      </a:lnTo>
                      <a:lnTo>
                        <a:pt x="1580" y="3587"/>
                      </a:lnTo>
                      <a:moveTo>
                        <a:pt x="2360" y="3587"/>
                      </a:moveTo>
                      <a:lnTo>
                        <a:pt x="3124" y="3587"/>
                      </a:lnTo>
                      <a:lnTo>
                        <a:pt x="3124" y="4079"/>
                      </a:lnTo>
                      <a:lnTo>
                        <a:pt x="2360" y="4079"/>
                      </a:lnTo>
                      <a:lnTo>
                        <a:pt x="2360" y="3587"/>
                      </a:lnTo>
                      <a:moveTo>
                        <a:pt x="3141" y="3587"/>
                      </a:moveTo>
                      <a:lnTo>
                        <a:pt x="3904" y="3587"/>
                      </a:lnTo>
                      <a:lnTo>
                        <a:pt x="3904" y="4079"/>
                      </a:lnTo>
                      <a:lnTo>
                        <a:pt x="3141" y="4079"/>
                      </a:lnTo>
                      <a:lnTo>
                        <a:pt x="3141" y="3587"/>
                      </a:lnTo>
                      <a:moveTo>
                        <a:pt x="3922" y="3587"/>
                      </a:moveTo>
                      <a:lnTo>
                        <a:pt x="4685" y="3587"/>
                      </a:lnTo>
                      <a:lnTo>
                        <a:pt x="4685" y="4079"/>
                      </a:lnTo>
                      <a:lnTo>
                        <a:pt x="3922" y="4079"/>
                      </a:lnTo>
                      <a:lnTo>
                        <a:pt x="3922" y="3587"/>
                      </a:lnTo>
                      <a:moveTo>
                        <a:pt x="4703" y="3587"/>
                      </a:moveTo>
                      <a:lnTo>
                        <a:pt x="5466" y="3587"/>
                      </a:lnTo>
                      <a:lnTo>
                        <a:pt x="5466" y="4079"/>
                      </a:lnTo>
                      <a:lnTo>
                        <a:pt x="4703" y="4079"/>
                      </a:lnTo>
                      <a:lnTo>
                        <a:pt x="4703" y="3587"/>
                      </a:lnTo>
                      <a:moveTo>
                        <a:pt x="4703" y="3569"/>
                      </a:moveTo>
                      <a:lnTo>
                        <a:pt x="4703" y="3077"/>
                      </a:lnTo>
                      <a:lnTo>
                        <a:pt x="5466" y="3077"/>
                      </a:lnTo>
                      <a:lnTo>
                        <a:pt x="5466" y="3569"/>
                      </a:lnTo>
                      <a:lnTo>
                        <a:pt x="4703" y="3569"/>
                      </a:lnTo>
                      <a:moveTo>
                        <a:pt x="5484" y="3077"/>
                      </a:moveTo>
                      <a:lnTo>
                        <a:pt x="6247" y="3077"/>
                      </a:lnTo>
                      <a:lnTo>
                        <a:pt x="6247" y="3569"/>
                      </a:lnTo>
                      <a:lnTo>
                        <a:pt x="5484" y="3569"/>
                      </a:lnTo>
                      <a:lnTo>
                        <a:pt x="5484" y="3077"/>
                      </a:lnTo>
                      <a:moveTo>
                        <a:pt x="5484" y="3060"/>
                      </a:moveTo>
                      <a:lnTo>
                        <a:pt x="5484" y="2567"/>
                      </a:lnTo>
                      <a:lnTo>
                        <a:pt x="6247" y="2567"/>
                      </a:lnTo>
                      <a:lnTo>
                        <a:pt x="6247" y="3060"/>
                      </a:lnTo>
                      <a:lnTo>
                        <a:pt x="5484" y="3060"/>
                      </a:lnTo>
                      <a:moveTo>
                        <a:pt x="5484" y="2550"/>
                      </a:moveTo>
                      <a:lnTo>
                        <a:pt x="5484" y="2057"/>
                      </a:lnTo>
                      <a:lnTo>
                        <a:pt x="6247" y="2057"/>
                      </a:lnTo>
                      <a:lnTo>
                        <a:pt x="6247" y="2550"/>
                      </a:lnTo>
                      <a:lnTo>
                        <a:pt x="5484" y="2550"/>
                      </a:lnTo>
                      <a:moveTo>
                        <a:pt x="5484" y="2040"/>
                      </a:moveTo>
                      <a:lnTo>
                        <a:pt x="5484" y="1547"/>
                      </a:lnTo>
                      <a:lnTo>
                        <a:pt x="6247" y="1547"/>
                      </a:lnTo>
                      <a:lnTo>
                        <a:pt x="6247" y="2040"/>
                      </a:lnTo>
                      <a:lnTo>
                        <a:pt x="5484" y="2040"/>
                      </a:lnTo>
                      <a:moveTo>
                        <a:pt x="5484" y="1530"/>
                      </a:moveTo>
                      <a:lnTo>
                        <a:pt x="5484" y="1038"/>
                      </a:lnTo>
                      <a:lnTo>
                        <a:pt x="6247" y="1038"/>
                      </a:lnTo>
                      <a:lnTo>
                        <a:pt x="6247" y="1530"/>
                      </a:lnTo>
                      <a:lnTo>
                        <a:pt x="5484" y="1530"/>
                      </a:lnTo>
                      <a:moveTo>
                        <a:pt x="5484" y="1020"/>
                      </a:moveTo>
                      <a:lnTo>
                        <a:pt x="5484" y="528"/>
                      </a:lnTo>
                      <a:lnTo>
                        <a:pt x="6247" y="528"/>
                      </a:lnTo>
                      <a:lnTo>
                        <a:pt x="6247" y="1020"/>
                      </a:lnTo>
                      <a:lnTo>
                        <a:pt x="5484" y="1020"/>
                      </a:lnTo>
                      <a:moveTo>
                        <a:pt x="781" y="18"/>
                      </a:moveTo>
                      <a:lnTo>
                        <a:pt x="781" y="510"/>
                      </a:lnTo>
                      <a:lnTo>
                        <a:pt x="18" y="510"/>
                      </a:lnTo>
                      <a:lnTo>
                        <a:pt x="18" y="18"/>
                      </a:lnTo>
                      <a:lnTo>
                        <a:pt x="781" y="18"/>
                      </a:lnTo>
                      <a:moveTo>
                        <a:pt x="18" y="3587"/>
                      </a:moveTo>
                      <a:lnTo>
                        <a:pt x="781" y="3587"/>
                      </a:lnTo>
                      <a:lnTo>
                        <a:pt x="781" y="4079"/>
                      </a:lnTo>
                      <a:lnTo>
                        <a:pt x="18" y="4079"/>
                      </a:lnTo>
                      <a:lnTo>
                        <a:pt x="18" y="3587"/>
                      </a:lnTo>
                      <a:moveTo>
                        <a:pt x="5484" y="4079"/>
                      </a:moveTo>
                      <a:lnTo>
                        <a:pt x="5484" y="3587"/>
                      </a:lnTo>
                      <a:lnTo>
                        <a:pt x="6247" y="3587"/>
                      </a:lnTo>
                      <a:lnTo>
                        <a:pt x="6247" y="4079"/>
                      </a:lnTo>
                      <a:lnTo>
                        <a:pt x="5484" y="4079"/>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2074;p39">
                  <a:extLst>
                    <a:ext uri="{FF2B5EF4-FFF2-40B4-BE49-F238E27FC236}">
                      <a16:creationId xmlns:a16="http://schemas.microsoft.com/office/drawing/2014/main" id="{2EE1E353-9E30-4913-A555-213188D1045D}"/>
                    </a:ext>
                  </a:extLst>
                </p:cNvPr>
                <p:cNvSpPr/>
                <p:nvPr/>
              </p:nvSpPr>
              <p:spPr>
                <a:xfrm>
                  <a:off x="6490195" y="947570"/>
                  <a:ext cx="2119680" cy="899280"/>
                </a:xfrm>
                <a:custGeom>
                  <a:avLst/>
                  <a:gdLst/>
                  <a:ahLst/>
                  <a:cxnLst/>
                  <a:rect l="l" t="t" r="r" b="b"/>
                  <a:pathLst>
                    <a:path w="5888" h="2498" extrusionOk="0">
                      <a:moveTo>
                        <a:pt x="5887" y="1899"/>
                      </a:moveTo>
                      <a:cubicBezTo>
                        <a:pt x="5882" y="1887"/>
                        <a:pt x="5877" y="1879"/>
                        <a:pt x="5871" y="1872"/>
                      </a:cubicBezTo>
                      <a:cubicBezTo>
                        <a:pt x="5868" y="1867"/>
                        <a:pt x="5864" y="1862"/>
                        <a:pt x="5861" y="1857"/>
                      </a:cubicBezTo>
                      <a:cubicBezTo>
                        <a:pt x="5858" y="1852"/>
                        <a:pt x="5858" y="1846"/>
                        <a:pt x="5858" y="1840"/>
                      </a:cubicBezTo>
                      <a:cubicBezTo>
                        <a:pt x="5858" y="1834"/>
                        <a:pt x="5858" y="1827"/>
                        <a:pt x="5855" y="1819"/>
                      </a:cubicBezTo>
                      <a:lnTo>
                        <a:pt x="5853" y="1813"/>
                      </a:lnTo>
                      <a:lnTo>
                        <a:pt x="5847" y="1813"/>
                      </a:lnTo>
                      <a:cubicBezTo>
                        <a:pt x="5831" y="1814"/>
                        <a:pt x="5810" y="1785"/>
                        <a:pt x="5798" y="1765"/>
                      </a:cubicBezTo>
                      <a:lnTo>
                        <a:pt x="5798" y="1255"/>
                      </a:lnTo>
                      <a:lnTo>
                        <a:pt x="5730" y="1255"/>
                      </a:lnTo>
                      <a:lnTo>
                        <a:pt x="5730" y="828"/>
                      </a:lnTo>
                      <a:lnTo>
                        <a:pt x="5712" y="828"/>
                      </a:lnTo>
                      <a:lnTo>
                        <a:pt x="5712" y="1255"/>
                      </a:lnTo>
                      <a:lnTo>
                        <a:pt x="5645" y="1255"/>
                      </a:lnTo>
                      <a:lnTo>
                        <a:pt x="5645" y="1553"/>
                      </a:lnTo>
                      <a:cubicBezTo>
                        <a:pt x="5640" y="1549"/>
                        <a:pt x="5635" y="1547"/>
                        <a:pt x="5629" y="1546"/>
                      </a:cubicBezTo>
                      <a:cubicBezTo>
                        <a:pt x="5620" y="1544"/>
                        <a:pt x="5610" y="1546"/>
                        <a:pt x="5602" y="1553"/>
                      </a:cubicBezTo>
                      <a:cubicBezTo>
                        <a:pt x="5580" y="1570"/>
                        <a:pt x="5567" y="1598"/>
                        <a:pt x="5553" y="1624"/>
                      </a:cubicBezTo>
                      <a:cubicBezTo>
                        <a:pt x="5548" y="1636"/>
                        <a:pt x="5542" y="1647"/>
                        <a:pt x="5536" y="1657"/>
                      </a:cubicBezTo>
                      <a:lnTo>
                        <a:pt x="5536" y="1398"/>
                      </a:lnTo>
                      <a:lnTo>
                        <a:pt x="5470" y="1398"/>
                      </a:lnTo>
                      <a:lnTo>
                        <a:pt x="5470" y="958"/>
                      </a:lnTo>
                      <a:lnTo>
                        <a:pt x="5452" y="958"/>
                      </a:lnTo>
                      <a:lnTo>
                        <a:pt x="5452" y="1398"/>
                      </a:lnTo>
                      <a:lnTo>
                        <a:pt x="5384" y="1398"/>
                      </a:lnTo>
                      <a:lnTo>
                        <a:pt x="5384" y="1884"/>
                      </a:lnTo>
                      <a:lnTo>
                        <a:pt x="5382" y="1887"/>
                      </a:lnTo>
                      <a:cubicBezTo>
                        <a:pt x="5373" y="1902"/>
                        <a:pt x="5364" y="1916"/>
                        <a:pt x="5356" y="1930"/>
                      </a:cubicBezTo>
                      <a:cubicBezTo>
                        <a:pt x="5344" y="1949"/>
                        <a:pt x="5332" y="1969"/>
                        <a:pt x="5320" y="1989"/>
                      </a:cubicBezTo>
                      <a:cubicBezTo>
                        <a:pt x="5317" y="1994"/>
                        <a:pt x="5314" y="2000"/>
                        <a:pt x="5311" y="2006"/>
                      </a:cubicBezTo>
                      <a:cubicBezTo>
                        <a:pt x="5305" y="2018"/>
                        <a:pt x="5299" y="2031"/>
                        <a:pt x="5292" y="2038"/>
                      </a:cubicBezTo>
                      <a:cubicBezTo>
                        <a:pt x="5288" y="2042"/>
                        <a:pt x="5284" y="2044"/>
                        <a:pt x="5278" y="2046"/>
                      </a:cubicBezTo>
                      <a:cubicBezTo>
                        <a:pt x="5277" y="2046"/>
                        <a:pt x="5276" y="2047"/>
                        <a:pt x="5275" y="2048"/>
                      </a:cubicBezTo>
                      <a:lnTo>
                        <a:pt x="5275" y="1298"/>
                      </a:lnTo>
                      <a:lnTo>
                        <a:pt x="5216" y="1298"/>
                      </a:lnTo>
                      <a:lnTo>
                        <a:pt x="5216" y="1131"/>
                      </a:lnTo>
                      <a:lnTo>
                        <a:pt x="5198" y="1131"/>
                      </a:lnTo>
                      <a:lnTo>
                        <a:pt x="5198" y="1298"/>
                      </a:lnTo>
                      <a:lnTo>
                        <a:pt x="5122" y="1298"/>
                      </a:lnTo>
                      <a:lnTo>
                        <a:pt x="5122" y="2098"/>
                      </a:lnTo>
                      <a:cubicBezTo>
                        <a:pt x="5110" y="2098"/>
                        <a:pt x="5098" y="2096"/>
                        <a:pt x="5087" y="2092"/>
                      </a:cubicBezTo>
                      <a:cubicBezTo>
                        <a:pt x="5032" y="2074"/>
                        <a:pt x="4998" y="2020"/>
                        <a:pt x="4979" y="1979"/>
                      </a:cubicBezTo>
                      <a:cubicBezTo>
                        <a:pt x="4967" y="1952"/>
                        <a:pt x="4951" y="1925"/>
                        <a:pt x="4928" y="1895"/>
                      </a:cubicBezTo>
                      <a:cubicBezTo>
                        <a:pt x="4903" y="1861"/>
                        <a:pt x="4898" y="1830"/>
                        <a:pt x="4892" y="1794"/>
                      </a:cubicBezTo>
                      <a:cubicBezTo>
                        <a:pt x="4889" y="1781"/>
                        <a:pt x="4887" y="1767"/>
                        <a:pt x="4883" y="1752"/>
                      </a:cubicBezTo>
                      <a:cubicBezTo>
                        <a:pt x="4860" y="1655"/>
                        <a:pt x="4815" y="1551"/>
                        <a:pt x="4758" y="1466"/>
                      </a:cubicBezTo>
                      <a:cubicBezTo>
                        <a:pt x="4733" y="1430"/>
                        <a:pt x="4710" y="1391"/>
                        <a:pt x="4688" y="1354"/>
                      </a:cubicBezTo>
                      <a:cubicBezTo>
                        <a:pt x="4658" y="1304"/>
                        <a:pt x="4628" y="1252"/>
                        <a:pt x="4592" y="1204"/>
                      </a:cubicBezTo>
                      <a:cubicBezTo>
                        <a:pt x="4579" y="1186"/>
                        <a:pt x="4567" y="1168"/>
                        <a:pt x="4555" y="1150"/>
                      </a:cubicBezTo>
                      <a:cubicBezTo>
                        <a:pt x="4540" y="1128"/>
                        <a:pt x="4525" y="1106"/>
                        <a:pt x="4509" y="1084"/>
                      </a:cubicBezTo>
                      <a:cubicBezTo>
                        <a:pt x="4495" y="1066"/>
                        <a:pt x="4484" y="1048"/>
                        <a:pt x="4473" y="1029"/>
                      </a:cubicBezTo>
                      <a:cubicBezTo>
                        <a:pt x="4465" y="1016"/>
                        <a:pt x="4458" y="1004"/>
                        <a:pt x="4449" y="991"/>
                      </a:cubicBezTo>
                      <a:cubicBezTo>
                        <a:pt x="4431" y="963"/>
                        <a:pt x="4422" y="943"/>
                        <a:pt x="4414" y="912"/>
                      </a:cubicBezTo>
                      <a:cubicBezTo>
                        <a:pt x="4412" y="904"/>
                        <a:pt x="4411" y="897"/>
                        <a:pt x="4409" y="888"/>
                      </a:cubicBezTo>
                      <a:cubicBezTo>
                        <a:pt x="4401" y="856"/>
                        <a:pt x="4393" y="818"/>
                        <a:pt x="4378" y="791"/>
                      </a:cubicBezTo>
                      <a:cubicBezTo>
                        <a:pt x="4363" y="765"/>
                        <a:pt x="4338" y="744"/>
                        <a:pt x="4321" y="732"/>
                      </a:cubicBezTo>
                      <a:cubicBezTo>
                        <a:pt x="4316" y="728"/>
                        <a:pt x="4311" y="725"/>
                        <a:pt x="4306" y="721"/>
                      </a:cubicBezTo>
                      <a:cubicBezTo>
                        <a:pt x="4284" y="704"/>
                        <a:pt x="4256" y="684"/>
                        <a:pt x="4228" y="671"/>
                      </a:cubicBezTo>
                      <a:lnTo>
                        <a:pt x="4228" y="256"/>
                      </a:lnTo>
                      <a:lnTo>
                        <a:pt x="4165" y="256"/>
                      </a:lnTo>
                      <a:lnTo>
                        <a:pt x="4165" y="64"/>
                      </a:lnTo>
                      <a:lnTo>
                        <a:pt x="4148" y="64"/>
                      </a:lnTo>
                      <a:lnTo>
                        <a:pt x="4148" y="256"/>
                      </a:lnTo>
                      <a:lnTo>
                        <a:pt x="4076" y="256"/>
                      </a:lnTo>
                      <a:lnTo>
                        <a:pt x="4076" y="781"/>
                      </a:lnTo>
                      <a:cubicBezTo>
                        <a:pt x="4058" y="810"/>
                        <a:pt x="4040" y="835"/>
                        <a:pt x="4010" y="858"/>
                      </a:cubicBezTo>
                      <a:cubicBezTo>
                        <a:pt x="3996" y="869"/>
                        <a:pt x="3981" y="880"/>
                        <a:pt x="3967" y="890"/>
                      </a:cubicBezTo>
                      <a:lnTo>
                        <a:pt x="3967" y="511"/>
                      </a:lnTo>
                      <a:lnTo>
                        <a:pt x="3905" y="511"/>
                      </a:lnTo>
                      <a:lnTo>
                        <a:pt x="3905" y="319"/>
                      </a:lnTo>
                      <a:lnTo>
                        <a:pt x="3888" y="319"/>
                      </a:lnTo>
                      <a:lnTo>
                        <a:pt x="3888" y="511"/>
                      </a:lnTo>
                      <a:lnTo>
                        <a:pt x="3814" y="511"/>
                      </a:lnTo>
                      <a:lnTo>
                        <a:pt x="3814" y="1002"/>
                      </a:lnTo>
                      <a:cubicBezTo>
                        <a:pt x="3811" y="1005"/>
                        <a:pt x="3808" y="1008"/>
                        <a:pt x="3805" y="1011"/>
                      </a:cubicBezTo>
                      <a:cubicBezTo>
                        <a:pt x="3768" y="1050"/>
                        <a:pt x="3736" y="1092"/>
                        <a:pt x="3705" y="1134"/>
                      </a:cubicBezTo>
                      <a:lnTo>
                        <a:pt x="3705" y="750"/>
                      </a:lnTo>
                      <a:lnTo>
                        <a:pt x="3646" y="750"/>
                      </a:lnTo>
                      <a:lnTo>
                        <a:pt x="3646" y="573"/>
                      </a:lnTo>
                      <a:lnTo>
                        <a:pt x="3628" y="573"/>
                      </a:lnTo>
                      <a:lnTo>
                        <a:pt x="3628" y="750"/>
                      </a:lnTo>
                      <a:lnTo>
                        <a:pt x="3553" y="750"/>
                      </a:lnTo>
                      <a:lnTo>
                        <a:pt x="3553" y="1367"/>
                      </a:lnTo>
                      <a:cubicBezTo>
                        <a:pt x="3544" y="1380"/>
                        <a:pt x="3534" y="1393"/>
                        <a:pt x="3525" y="1405"/>
                      </a:cubicBezTo>
                      <a:cubicBezTo>
                        <a:pt x="3510" y="1425"/>
                        <a:pt x="3494" y="1446"/>
                        <a:pt x="3480" y="1469"/>
                      </a:cubicBezTo>
                      <a:cubicBezTo>
                        <a:pt x="3467" y="1490"/>
                        <a:pt x="3457" y="1506"/>
                        <a:pt x="3444" y="1519"/>
                      </a:cubicBezTo>
                      <a:lnTo>
                        <a:pt x="3444" y="1010"/>
                      </a:lnTo>
                      <a:lnTo>
                        <a:pt x="3386" y="1010"/>
                      </a:lnTo>
                      <a:lnTo>
                        <a:pt x="3386" y="877"/>
                      </a:lnTo>
                      <a:lnTo>
                        <a:pt x="3368" y="877"/>
                      </a:lnTo>
                      <a:lnTo>
                        <a:pt x="3368" y="1010"/>
                      </a:lnTo>
                      <a:lnTo>
                        <a:pt x="3291" y="1010"/>
                      </a:lnTo>
                      <a:lnTo>
                        <a:pt x="3291" y="1593"/>
                      </a:lnTo>
                      <a:cubicBezTo>
                        <a:pt x="3290" y="1594"/>
                        <a:pt x="3289" y="1594"/>
                        <a:pt x="3288" y="1594"/>
                      </a:cubicBezTo>
                      <a:cubicBezTo>
                        <a:pt x="3253" y="1604"/>
                        <a:pt x="3184" y="1606"/>
                        <a:pt x="3157" y="1585"/>
                      </a:cubicBezTo>
                      <a:cubicBezTo>
                        <a:pt x="3114" y="1552"/>
                        <a:pt x="3090" y="1519"/>
                        <a:pt x="3080" y="1477"/>
                      </a:cubicBezTo>
                      <a:cubicBezTo>
                        <a:pt x="3078" y="1471"/>
                        <a:pt x="3078" y="1464"/>
                        <a:pt x="3078" y="1457"/>
                      </a:cubicBezTo>
                      <a:cubicBezTo>
                        <a:pt x="3077" y="1447"/>
                        <a:pt x="3077" y="1436"/>
                        <a:pt x="3073" y="1427"/>
                      </a:cubicBezTo>
                      <a:cubicBezTo>
                        <a:pt x="3067" y="1412"/>
                        <a:pt x="3049" y="1399"/>
                        <a:pt x="3035" y="1389"/>
                      </a:cubicBezTo>
                      <a:cubicBezTo>
                        <a:pt x="3032" y="1387"/>
                        <a:pt x="3030" y="1385"/>
                        <a:pt x="3027" y="1384"/>
                      </a:cubicBezTo>
                      <a:cubicBezTo>
                        <a:pt x="2988" y="1354"/>
                        <a:pt x="2915" y="1300"/>
                        <a:pt x="2871" y="1356"/>
                      </a:cubicBezTo>
                      <a:cubicBezTo>
                        <a:pt x="2861" y="1369"/>
                        <a:pt x="2852" y="1382"/>
                        <a:pt x="2843" y="1396"/>
                      </a:cubicBezTo>
                      <a:cubicBezTo>
                        <a:pt x="2825" y="1422"/>
                        <a:pt x="2808" y="1446"/>
                        <a:pt x="2785" y="1466"/>
                      </a:cubicBezTo>
                      <a:cubicBezTo>
                        <a:pt x="2739" y="1505"/>
                        <a:pt x="2702" y="1541"/>
                        <a:pt x="2672" y="1574"/>
                      </a:cubicBezTo>
                      <a:cubicBezTo>
                        <a:pt x="2668" y="1580"/>
                        <a:pt x="2663" y="1585"/>
                        <a:pt x="2659" y="1590"/>
                      </a:cubicBezTo>
                      <a:lnTo>
                        <a:pt x="2659" y="993"/>
                      </a:lnTo>
                      <a:lnTo>
                        <a:pt x="2601" y="993"/>
                      </a:lnTo>
                      <a:lnTo>
                        <a:pt x="2601" y="530"/>
                      </a:lnTo>
                      <a:lnTo>
                        <a:pt x="2583" y="530"/>
                      </a:lnTo>
                      <a:lnTo>
                        <a:pt x="2583" y="993"/>
                      </a:lnTo>
                      <a:lnTo>
                        <a:pt x="2506" y="993"/>
                      </a:lnTo>
                      <a:lnTo>
                        <a:pt x="2506" y="1829"/>
                      </a:lnTo>
                      <a:cubicBezTo>
                        <a:pt x="2502" y="1837"/>
                        <a:pt x="2498" y="1845"/>
                        <a:pt x="2493" y="1853"/>
                      </a:cubicBezTo>
                      <a:cubicBezTo>
                        <a:pt x="2491" y="1856"/>
                        <a:pt x="2490" y="1859"/>
                        <a:pt x="2488" y="1863"/>
                      </a:cubicBezTo>
                      <a:cubicBezTo>
                        <a:pt x="2479" y="1879"/>
                        <a:pt x="2471" y="1893"/>
                        <a:pt x="2458" y="1907"/>
                      </a:cubicBezTo>
                      <a:cubicBezTo>
                        <a:pt x="2442" y="1925"/>
                        <a:pt x="2438" y="1940"/>
                        <a:pt x="2433" y="1958"/>
                      </a:cubicBezTo>
                      <a:cubicBezTo>
                        <a:pt x="2431" y="1964"/>
                        <a:pt x="2429" y="1971"/>
                        <a:pt x="2426" y="1979"/>
                      </a:cubicBezTo>
                      <a:cubicBezTo>
                        <a:pt x="2423" y="1988"/>
                        <a:pt x="2421" y="1999"/>
                        <a:pt x="2420" y="2008"/>
                      </a:cubicBezTo>
                      <a:cubicBezTo>
                        <a:pt x="2418" y="2020"/>
                        <a:pt x="2417" y="2030"/>
                        <a:pt x="2413" y="2039"/>
                      </a:cubicBezTo>
                      <a:cubicBezTo>
                        <a:pt x="2410" y="2044"/>
                        <a:pt x="2404" y="2049"/>
                        <a:pt x="2397" y="2055"/>
                      </a:cubicBezTo>
                      <a:lnTo>
                        <a:pt x="2397" y="1210"/>
                      </a:lnTo>
                      <a:lnTo>
                        <a:pt x="2341" y="1210"/>
                      </a:lnTo>
                      <a:lnTo>
                        <a:pt x="2341" y="733"/>
                      </a:lnTo>
                      <a:lnTo>
                        <a:pt x="2323" y="733"/>
                      </a:lnTo>
                      <a:lnTo>
                        <a:pt x="2323" y="1210"/>
                      </a:lnTo>
                      <a:lnTo>
                        <a:pt x="2245" y="1210"/>
                      </a:lnTo>
                      <a:lnTo>
                        <a:pt x="2245" y="2115"/>
                      </a:lnTo>
                      <a:cubicBezTo>
                        <a:pt x="2236" y="2117"/>
                        <a:pt x="2227" y="2120"/>
                        <a:pt x="2219" y="2122"/>
                      </a:cubicBezTo>
                      <a:cubicBezTo>
                        <a:pt x="2191" y="2129"/>
                        <a:pt x="2163" y="2128"/>
                        <a:pt x="2136" y="2125"/>
                      </a:cubicBezTo>
                      <a:lnTo>
                        <a:pt x="2136" y="1474"/>
                      </a:lnTo>
                      <a:lnTo>
                        <a:pt x="2081" y="1474"/>
                      </a:lnTo>
                      <a:lnTo>
                        <a:pt x="2081" y="936"/>
                      </a:lnTo>
                      <a:lnTo>
                        <a:pt x="2063" y="936"/>
                      </a:lnTo>
                      <a:lnTo>
                        <a:pt x="2063" y="1474"/>
                      </a:lnTo>
                      <a:lnTo>
                        <a:pt x="1983" y="1474"/>
                      </a:lnTo>
                      <a:lnTo>
                        <a:pt x="1983" y="2086"/>
                      </a:lnTo>
                      <a:cubicBezTo>
                        <a:pt x="1976" y="2080"/>
                        <a:pt x="1969" y="2074"/>
                        <a:pt x="1962" y="2066"/>
                      </a:cubicBezTo>
                      <a:cubicBezTo>
                        <a:pt x="1959" y="2064"/>
                        <a:pt x="1957" y="2062"/>
                        <a:pt x="1955" y="2060"/>
                      </a:cubicBezTo>
                      <a:cubicBezTo>
                        <a:pt x="1944" y="2049"/>
                        <a:pt x="1936" y="2041"/>
                        <a:pt x="1930" y="2029"/>
                      </a:cubicBezTo>
                      <a:cubicBezTo>
                        <a:pt x="1923" y="2014"/>
                        <a:pt x="1918" y="1996"/>
                        <a:pt x="1913" y="1980"/>
                      </a:cubicBezTo>
                      <a:cubicBezTo>
                        <a:pt x="1910" y="1968"/>
                        <a:pt x="1908" y="1957"/>
                        <a:pt x="1905" y="1946"/>
                      </a:cubicBezTo>
                      <a:cubicBezTo>
                        <a:pt x="1892" y="1892"/>
                        <a:pt x="1879" y="1836"/>
                        <a:pt x="1828" y="1799"/>
                      </a:cubicBezTo>
                      <a:cubicBezTo>
                        <a:pt x="1808" y="1785"/>
                        <a:pt x="1783" y="1773"/>
                        <a:pt x="1759" y="1762"/>
                      </a:cubicBezTo>
                      <a:cubicBezTo>
                        <a:pt x="1726" y="1747"/>
                        <a:pt x="1692" y="1731"/>
                        <a:pt x="1670" y="1708"/>
                      </a:cubicBezTo>
                      <a:cubicBezTo>
                        <a:pt x="1661" y="1697"/>
                        <a:pt x="1658" y="1687"/>
                        <a:pt x="1656" y="1673"/>
                      </a:cubicBezTo>
                      <a:cubicBezTo>
                        <a:pt x="1654" y="1666"/>
                        <a:pt x="1653" y="1660"/>
                        <a:pt x="1651" y="1653"/>
                      </a:cubicBezTo>
                      <a:cubicBezTo>
                        <a:pt x="1648" y="1643"/>
                        <a:pt x="1644" y="1635"/>
                        <a:pt x="1641" y="1626"/>
                      </a:cubicBezTo>
                      <a:cubicBezTo>
                        <a:pt x="1635" y="1615"/>
                        <a:pt x="1630" y="1604"/>
                        <a:pt x="1628" y="1592"/>
                      </a:cubicBezTo>
                      <a:cubicBezTo>
                        <a:pt x="1627" y="1586"/>
                        <a:pt x="1627" y="1581"/>
                        <a:pt x="1626" y="1576"/>
                      </a:cubicBezTo>
                      <a:cubicBezTo>
                        <a:pt x="1624" y="1561"/>
                        <a:pt x="1622" y="1546"/>
                        <a:pt x="1613" y="1528"/>
                      </a:cubicBezTo>
                      <a:cubicBezTo>
                        <a:pt x="1609" y="1520"/>
                        <a:pt x="1604" y="1513"/>
                        <a:pt x="1599" y="1507"/>
                      </a:cubicBezTo>
                      <a:cubicBezTo>
                        <a:pt x="1595" y="1501"/>
                        <a:pt x="1591" y="1496"/>
                        <a:pt x="1588" y="1491"/>
                      </a:cubicBezTo>
                      <a:cubicBezTo>
                        <a:pt x="1584" y="1484"/>
                        <a:pt x="1582" y="1478"/>
                        <a:pt x="1579" y="1472"/>
                      </a:cubicBezTo>
                      <a:cubicBezTo>
                        <a:pt x="1574" y="1461"/>
                        <a:pt x="1569" y="1450"/>
                        <a:pt x="1560" y="1439"/>
                      </a:cubicBezTo>
                      <a:lnTo>
                        <a:pt x="1554" y="1431"/>
                      </a:lnTo>
                      <a:cubicBezTo>
                        <a:pt x="1543" y="1416"/>
                        <a:pt x="1532" y="1401"/>
                        <a:pt x="1521" y="1385"/>
                      </a:cubicBezTo>
                      <a:cubicBezTo>
                        <a:pt x="1511" y="1369"/>
                        <a:pt x="1503" y="1350"/>
                        <a:pt x="1495" y="1331"/>
                      </a:cubicBezTo>
                      <a:cubicBezTo>
                        <a:pt x="1489" y="1316"/>
                        <a:pt x="1482" y="1300"/>
                        <a:pt x="1474" y="1286"/>
                      </a:cubicBezTo>
                      <a:cubicBezTo>
                        <a:pt x="1468" y="1275"/>
                        <a:pt x="1460" y="1266"/>
                        <a:pt x="1452" y="1256"/>
                      </a:cubicBezTo>
                      <a:cubicBezTo>
                        <a:pt x="1441" y="1243"/>
                        <a:pt x="1430" y="1230"/>
                        <a:pt x="1426" y="1217"/>
                      </a:cubicBezTo>
                      <a:cubicBezTo>
                        <a:pt x="1420" y="1201"/>
                        <a:pt x="1422" y="1178"/>
                        <a:pt x="1423" y="1158"/>
                      </a:cubicBezTo>
                      <a:cubicBezTo>
                        <a:pt x="1424" y="1149"/>
                        <a:pt x="1424" y="1141"/>
                        <a:pt x="1424" y="1133"/>
                      </a:cubicBezTo>
                      <a:cubicBezTo>
                        <a:pt x="1424" y="1129"/>
                        <a:pt x="1424" y="1125"/>
                        <a:pt x="1424" y="1122"/>
                      </a:cubicBezTo>
                      <a:cubicBezTo>
                        <a:pt x="1424" y="1089"/>
                        <a:pt x="1425" y="1067"/>
                        <a:pt x="1402" y="1036"/>
                      </a:cubicBezTo>
                      <a:cubicBezTo>
                        <a:pt x="1395" y="1026"/>
                        <a:pt x="1388" y="1016"/>
                        <a:pt x="1381" y="1006"/>
                      </a:cubicBezTo>
                      <a:cubicBezTo>
                        <a:pt x="1356" y="968"/>
                        <a:pt x="1330" y="928"/>
                        <a:pt x="1285" y="903"/>
                      </a:cubicBezTo>
                      <a:lnTo>
                        <a:pt x="1280" y="900"/>
                      </a:lnTo>
                      <a:lnTo>
                        <a:pt x="1275" y="903"/>
                      </a:lnTo>
                      <a:cubicBezTo>
                        <a:pt x="1268" y="908"/>
                        <a:pt x="1264" y="913"/>
                        <a:pt x="1260" y="917"/>
                      </a:cubicBezTo>
                      <a:cubicBezTo>
                        <a:pt x="1253" y="923"/>
                        <a:pt x="1248" y="928"/>
                        <a:pt x="1236" y="934"/>
                      </a:cubicBezTo>
                      <a:cubicBezTo>
                        <a:pt x="1225" y="938"/>
                        <a:pt x="1218" y="945"/>
                        <a:pt x="1211" y="951"/>
                      </a:cubicBezTo>
                      <a:cubicBezTo>
                        <a:pt x="1207" y="955"/>
                        <a:pt x="1202" y="959"/>
                        <a:pt x="1197" y="963"/>
                      </a:cubicBezTo>
                      <a:cubicBezTo>
                        <a:pt x="1186" y="970"/>
                        <a:pt x="1174" y="975"/>
                        <a:pt x="1162" y="980"/>
                      </a:cubicBezTo>
                      <a:cubicBezTo>
                        <a:pt x="1140" y="989"/>
                        <a:pt x="1117" y="998"/>
                        <a:pt x="1099" y="1021"/>
                      </a:cubicBezTo>
                      <a:cubicBezTo>
                        <a:pt x="1096" y="1025"/>
                        <a:pt x="1092" y="1029"/>
                        <a:pt x="1089" y="1033"/>
                      </a:cubicBezTo>
                      <a:lnTo>
                        <a:pt x="1089" y="435"/>
                      </a:lnTo>
                      <a:lnTo>
                        <a:pt x="1019" y="435"/>
                      </a:lnTo>
                      <a:lnTo>
                        <a:pt x="1019" y="0"/>
                      </a:lnTo>
                      <a:lnTo>
                        <a:pt x="1002" y="0"/>
                      </a:lnTo>
                      <a:lnTo>
                        <a:pt x="1002" y="435"/>
                      </a:lnTo>
                      <a:lnTo>
                        <a:pt x="937" y="435"/>
                      </a:lnTo>
                      <a:lnTo>
                        <a:pt x="937" y="1196"/>
                      </a:lnTo>
                      <a:cubicBezTo>
                        <a:pt x="931" y="1204"/>
                        <a:pt x="925" y="1211"/>
                        <a:pt x="917" y="1218"/>
                      </a:cubicBezTo>
                      <a:cubicBezTo>
                        <a:pt x="892" y="1238"/>
                        <a:pt x="876" y="1261"/>
                        <a:pt x="859" y="1284"/>
                      </a:cubicBezTo>
                      <a:cubicBezTo>
                        <a:pt x="856" y="1290"/>
                        <a:pt x="852" y="1295"/>
                        <a:pt x="848" y="1301"/>
                      </a:cubicBezTo>
                      <a:cubicBezTo>
                        <a:pt x="842" y="1309"/>
                        <a:pt x="835" y="1317"/>
                        <a:pt x="828" y="1326"/>
                      </a:cubicBezTo>
                      <a:lnTo>
                        <a:pt x="828" y="1327"/>
                      </a:lnTo>
                      <a:lnTo>
                        <a:pt x="828" y="775"/>
                      </a:lnTo>
                      <a:lnTo>
                        <a:pt x="764" y="775"/>
                      </a:lnTo>
                      <a:lnTo>
                        <a:pt x="764" y="345"/>
                      </a:lnTo>
                      <a:lnTo>
                        <a:pt x="746" y="345"/>
                      </a:lnTo>
                      <a:lnTo>
                        <a:pt x="746" y="775"/>
                      </a:lnTo>
                      <a:lnTo>
                        <a:pt x="675" y="775"/>
                      </a:lnTo>
                      <a:lnTo>
                        <a:pt x="675" y="1528"/>
                      </a:lnTo>
                      <a:cubicBezTo>
                        <a:pt x="675" y="1529"/>
                        <a:pt x="674" y="1530"/>
                        <a:pt x="674" y="1531"/>
                      </a:cubicBezTo>
                      <a:cubicBezTo>
                        <a:pt x="661" y="1553"/>
                        <a:pt x="645" y="1574"/>
                        <a:pt x="629" y="1594"/>
                      </a:cubicBezTo>
                      <a:cubicBezTo>
                        <a:pt x="611" y="1617"/>
                        <a:pt x="592" y="1640"/>
                        <a:pt x="579" y="1666"/>
                      </a:cubicBezTo>
                      <a:cubicBezTo>
                        <a:pt x="575" y="1675"/>
                        <a:pt x="570" y="1683"/>
                        <a:pt x="566" y="1691"/>
                      </a:cubicBezTo>
                      <a:lnTo>
                        <a:pt x="566" y="1168"/>
                      </a:lnTo>
                      <a:lnTo>
                        <a:pt x="492" y="1168"/>
                      </a:lnTo>
                      <a:lnTo>
                        <a:pt x="492" y="678"/>
                      </a:lnTo>
                      <a:lnTo>
                        <a:pt x="474" y="678"/>
                      </a:lnTo>
                      <a:lnTo>
                        <a:pt x="474" y="1168"/>
                      </a:lnTo>
                      <a:lnTo>
                        <a:pt x="414" y="1168"/>
                      </a:lnTo>
                      <a:lnTo>
                        <a:pt x="414" y="2063"/>
                      </a:lnTo>
                      <a:cubicBezTo>
                        <a:pt x="398" y="2082"/>
                        <a:pt x="371" y="2094"/>
                        <a:pt x="350" y="2097"/>
                      </a:cubicBezTo>
                      <a:cubicBezTo>
                        <a:pt x="342" y="2098"/>
                        <a:pt x="335" y="2100"/>
                        <a:pt x="328" y="2102"/>
                      </a:cubicBezTo>
                      <a:cubicBezTo>
                        <a:pt x="320" y="2104"/>
                        <a:pt x="312" y="2106"/>
                        <a:pt x="305" y="2107"/>
                      </a:cubicBezTo>
                      <a:lnTo>
                        <a:pt x="305" y="1543"/>
                      </a:lnTo>
                      <a:lnTo>
                        <a:pt x="228" y="1543"/>
                      </a:lnTo>
                      <a:lnTo>
                        <a:pt x="228" y="897"/>
                      </a:lnTo>
                      <a:lnTo>
                        <a:pt x="210" y="897"/>
                      </a:lnTo>
                      <a:lnTo>
                        <a:pt x="210" y="1543"/>
                      </a:lnTo>
                      <a:lnTo>
                        <a:pt x="152" y="1543"/>
                      </a:lnTo>
                      <a:lnTo>
                        <a:pt x="152" y="2122"/>
                      </a:lnTo>
                      <a:cubicBezTo>
                        <a:pt x="150" y="2121"/>
                        <a:pt x="147" y="2119"/>
                        <a:pt x="144" y="2117"/>
                      </a:cubicBezTo>
                      <a:cubicBezTo>
                        <a:pt x="140" y="2114"/>
                        <a:pt x="137" y="2111"/>
                        <a:pt x="131" y="2108"/>
                      </a:cubicBezTo>
                      <a:cubicBezTo>
                        <a:pt x="124" y="2104"/>
                        <a:pt x="117" y="2102"/>
                        <a:pt x="110" y="2099"/>
                      </a:cubicBezTo>
                      <a:cubicBezTo>
                        <a:pt x="104" y="2098"/>
                        <a:pt x="99" y="2096"/>
                        <a:pt x="95" y="2093"/>
                      </a:cubicBezTo>
                      <a:cubicBezTo>
                        <a:pt x="88" y="2090"/>
                        <a:pt x="85" y="2085"/>
                        <a:pt x="82" y="2079"/>
                      </a:cubicBezTo>
                      <a:cubicBezTo>
                        <a:pt x="81" y="2076"/>
                        <a:pt x="79" y="2073"/>
                        <a:pt x="77" y="2070"/>
                      </a:cubicBezTo>
                      <a:cubicBezTo>
                        <a:pt x="73" y="2064"/>
                        <a:pt x="69" y="2059"/>
                        <a:pt x="64" y="2054"/>
                      </a:cubicBezTo>
                      <a:cubicBezTo>
                        <a:pt x="63" y="2052"/>
                        <a:pt x="61" y="2050"/>
                        <a:pt x="59" y="2048"/>
                      </a:cubicBezTo>
                      <a:cubicBezTo>
                        <a:pt x="59" y="2047"/>
                        <a:pt x="59" y="2045"/>
                        <a:pt x="59" y="2044"/>
                      </a:cubicBezTo>
                      <a:cubicBezTo>
                        <a:pt x="58" y="2041"/>
                        <a:pt x="58" y="2036"/>
                        <a:pt x="55" y="2032"/>
                      </a:cubicBezTo>
                      <a:cubicBezTo>
                        <a:pt x="52" y="2028"/>
                        <a:pt x="48" y="2026"/>
                        <a:pt x="44" y="2024"/>
                      </a:cubicBezTo>
                      <a:cubicBezTo>
                        <a:pt x="43" y="2023"/>
                        <a:pt x="39" y="2022"/>
                        <a:pt x="39" y="2021"/>
                      </a:cubicBezTo>
                      <a:cubicBezTo>
                        <a:pt x="37" y="2017"/>
                        <a:pt x="36" y="2008"/>
                        <a:pt x="35" y="2000"/>
                      </a:cubicBezTo>
                      <a:cubicBezTo>
                        <a:pt x="34" y="1995"/>
                        <a:pt x="34" y="1990"/>
                        <a:pt x="33" y="1986"/>
                      </a:cubicBezTo>
                      <a:lnTo>
                        <a:pt x="32" y="1981"/>
                      </a:lnTo>
                      <a:cubicBezTo>
                        <a:pt x="25" y="1949"/>
                        <a:pt x="17" y="1914"/>
                        <a:pt x="18" y="1882"/>
                      </a:cubicBezTo>
                      <a:cubicBezTo>
                        <a:pt x="18" y="1877"/>
                        <a:pt x="14" y="1873"/>
                        <a:pt x="9" y="1873"/>
                      </a:cubicBezTo>
                      <a:cubicBezTo>
                        <a:pt x="4" y="1873"/>
                        <a:pt x="0" y="1877"/>
                        <a:pt x="0" y="1882"/>
                      </a:cubicBezTo>
                      <a:cubicBezTo>
                        <a:pt x="-1" y="1916"/>
                        <a:pt x="7" y="1952"/>
                        <a:pt x="14" y="1985"/>
                      </a:cubicBezTo>
                      <a:lnTo>
                        <a:pt x="15" y="1990"/>
                      </a:lnTo>
                      <a:cubicBezTo>
                        <a:pt x="16" y="1993"/>
                        <a:pt x="17" y="1997"/>
                        <a:pt x="17" y="2002"/>
                      </a:cubicBezTo>
                      <a:cubicBezTo>
                        <a:pt x="18" y="2012"/>
                        <a:pt x="19" y="2022"/>
                        <a:pt x="23" y="2029"/>
                      </a:cubicBezTo>
                      <a:cubicBezTo>
                        <a:pt x="26" y="2035"/>
                        <a:pt x="32" y="2038"/>
                        <a:pt x="36" y="2040"/>
                      </a:cubicBezTo>
                      <a:cubicBezTo>
                        <a:pt x="38" y="2041"/>
                        <a:pt x="40" y="2042"/>
                        <a:pt x="40" y="2042"/>
                      </a:cubicBezTo>
                      <a:cubicBezTo>
                        <a:pt x="41" y="2043"/>
                        <a:pt x="41" y="2045"/>
                        <a:pt x="41" y="2046"/>
                      </a:cubicBezTo>
                      <a:cubicBezTo>
                        <a:pt x="41" y="2050"/>
                        <a:pt x="42" y="2054"/>
                        <a:pt x="45" y="2058"/>
                      </a:cubicBezTo>
                      <a:cubicBezTo>
                        <a:pt x="47" y="2061"/>
                        <a:pt x="49" y="2063"/>
                        <a:pt x="51" y="2065"/>
                      </a:cubicBezTo>
                      <a:cubicBezTo>
                        <a:pt x="55" y="2070"/>
                        <a:pt x="59" y="2074"/>
                        <a:pt x="62" y="2080"/>
                      </a:cubicBezTo>
                      <a:cubicBezTo>
                        <a:pt x="64" y="2082"/>
                        <a:pt x="65" y="2085"/>
                        <a:pt x="66" y="2087"/>
                      </a:cubicBezTo>
                      <a:cubicBezTo>
                        <a:pt x="70" y="2094"/>
                        <a:pt x="75" y="2103"/>
                        <a:pt x="86" y="2109"/>
                      </a:cubicBezTo>
                      <a:cubicBezTo>
                        <a:pt x="92" y="2112"/>
                        <a:pt x="98" y="2114"/>
                        <a:pt x="104" y="2116"/>
                      </a:cubicBezTo>
                      <a:cubicBezTo>
                        <a:pt x="110" y="2118"/>
                        <a:pt x="116" y="2120"/>
                        <a:pt x="122" y="2123"/>
                      </a:cubicBezTo>
                      <a:cubicBezTo>
                        <a:pt x="127" y="2126"/>
                        <a:pt x="130" y="2129"/>
                        <a:pt x="134" y="2131"/>
                      </a:cubicBezTo>
                      <a:cubicBezTo>
                        <a:pt x="139" y="2135"/>
                        <a:pt x="145" y="2139"/>
                        <a:pt x="152" y="2142"/>
                      </a:cubicBezTo>
                      <a:lnTo>
                        <a:pt x="152" y="2498"/>
                      </a:lnTo>
                      <a:lnTo>
                        <a:pt x="304" y="2498"/>
                      </a:lnTo>
                      <a:lnTo>
                        <a:pt x="304" y="2125"/>
                      </a:lnTo>
                      <a:cubicBezTo>
                        <a:pt x="314" y="2124"/>
                        <a:pt x="323" y="2122"/>
                        <a:pt x="332" y="2119"/>
                      </a:cubicBezTo>
                      <a:cubicBezTo>
                        <a:pt x="339" y="2118"/>
                        <a:pt x="346" y="2116"/>
                        <a:pt x="352" y="2115"/>
                      </a:cubicBezTo>
                      <a:cubicBezTo>
                        <a:pt x="372" y="2112"/>
                        <a:pt x="395" y="2102"/>
                        <a:pt x="413" y="2088"/>
                      </a:cubicBezTo>
                      <a:lnTo>
                        <a:pt x="413" y="2124"/>
                      </a:lnTo>
                      <a:lnTo>
                        <a:pt x="566" y="2124"/>
                      </a:lnTo>
                      <a:lnTo>
                        <a:pt x="566" y="1731"/>
                      </a:lnTo>
                      <a:cubicBezTo>
                        <a:pt x="571" y="1720"/>
                        <a:pt x="576" y="1710"/>
                        <a:pt x="582" y="1700"/>
                      </a:cubicBezTo>
                      <a:cubicBezTo>
                        <a:pt x="586" y="1691"/>
                        <a:pt x="590" y="1683"/>
                        <a:pt x="595" y="1674"/>
                      </a:cubicBezTo>
                      <a:cubicBezTo>
                        <a:pt x="607" y="1650"/>
                        <a:pt x="624" y="1628"/>
                        <a:pt x="642" y="1605"/>
                      </a:cubicBezTo>
                      <a:cubicBezTo>
                        <a:pt x="653" y="1591"/>
                        <a:pt x="665" y="1577"/>
                        <a:pt x="675" y="1562"/>
                      </a:cubicBezTo>
                      <a:lnTo>
                        <a:pt x="675" y="1730"/>
                      </a:lnTo>
                      <a:lnTo>
                        <a:pt x="828" y="1730"/>
                      </a:lnTo>
                      <a:lnTo>
                        <a:pt x="828" y="1356"/>
                      </a:lnTo>
                      <a:cubicBezTo>
                        <a:pt x="832" y="1350"/>
                        <a:pt x="837" y="1343"/>
                        <a:pt x="842" y="1337"/>
                      </a:cubicBezTo>
                      <a:cubicBezTo>
                        <a:pt x="849" y="1328"/>
                        <a:pt x="856" y="1320"/>
                        <a:pt x="862" y="1311"/>
                      </a:cubicBezTo>
                      <a:cubicBezTo>
                        <a:pt x="866" y="1306"/>
                        <a:pt x="870" y="1300"/>
                        <a:pt x="874" y="1295"/>
                      </a:cubicBezTo>
                      <a:cubicBezTo>
                        <a:pt x="890" y="1272"/>
                        <a:pt x="905" y="1250"/>
                        <a:pt x="928" y="1231"/>
                      </a:cubicBezTo>
                      <a:cubicBezTo>
                        <a:pt x="931" y="1229"/>
                        <a:pt x="934" y="1226"/>
                        <a:pt x="937" y="1223"/>
                      </a:cubicBezTo>
                      <a:lnTo>
                        <a:pt x="937" y="1390"/>
                      </a:lnTo>
                      <a:lnTo>
                        <a:pt x="1089" y="1390"/>
                      </a:lnTo>
                      <a:lnTo>
                        <a:pt x="1089" y="1061"/>
                      </a:lnTo>
                      <a:cubicBezTo>
                        <a:pt x="1091" y="1058"/>
                        <a:pt x="1093" y="1056"/>
                        <a:pt x="1095" y="1053"/>
                      </a:cubicBezTo>
                      <a:cubicBezTo>
                        <a:pt x="1101" y="1046"/>
                        <a:pt x="1107" y="1039"/>
                        <a:pt x="1113" y="1032"/>
                      </a:cubicBezTo>
                      <a:cubicBezTo>
                        <a:pt x="1128" y="1013"/>
                        <a:pt x="1148" y="1005"/>
                        <a:pt x="1168" y="996"/>
                      </a:cubicBezTo>
                      <a:cubicBezTo>
                        <a:pt x="1181" y="991"/>
                        <a:pt x="1194" y="985"/>
                        <a:pt x="1206" y="978"/>
                      </a:cubicBezTo>
                      <a:cubicBezTo>
                        <a:pt x="1213" y="973"/>
                        <a:pt x="1218" y="969"/>
                        <a:pt x="1223" y="964"/>
                      </a:cubicBezTo>
                      <a:cubicBezTo>
                        <a:pt x="1229" y="958"/>
                        <a:pt x="1234" y="953"/>
                        <a:pt x="1243" y="950"/>
                      </a:cubicBezTo>
                      <a:cubicBezTo>
                        <a:pt x="1258" y="943"/>
                        <a:pt x="1265" y="936"/>
                        <a:pt x="1272" y="929"/>
                      </a:cubicBezTo>
                      <a:cubicBezTo>
                        <a:pt x="1275" y="927"/>
                        <a:pt x="1278" y="924"/>
                        <a:pt x="1281" y="921"/>
                      </a:cubicBezTo>
                      <a:cubicBezTo>
                        <a:pt x="1319" y="945"/>
                        <a:pt x="1342" y="979"/>
                        <a:pt x="1367" y="1015"/>
                      </a:cubicBezTo>
                      <a:cubicBezTo>
                        <a:pt x="1373" y="1025"/>
                        <a:pt x="1380" y="1036"/>
                        <a:pt x="1388" y="1046"/>
                      </a:cubicBezTo>
                      <a:cubicBezTo>
                        <a:pt x="1407" y="1073"/>
                        <a:pt x="1407" y="1090"/>
                        <a:pt x="1406" y="1122"/>
                      </a:cubicBezTo>
                      <a:cubicBezTo>
                        <a:pt x="1406" y="1125"/>
                        <a:pt x="1406" y="1129"/>
                        <a:pt x="1406" y="1133"/>
                      </a:cubicBezTo>
                      <a:cubicBezTo>
                        <a:pt x="1406" y="1140"/>
                        <a:pt x="1406" y="1148"/>
                        <a:pt x="1405" y="1157"/>
                      </a:cubicBezTo>
                      <a:cubicBezTo>
                        <a:pt x="1404" y="1178"/>
                        <a:pt x="1402" y="1203"/>
                        <a:pt x="1409" y="1222"/>
                      </a:cubicBezTo>
                      <a:cubicBezTo>
                        <a:pt x="1414" y="1239"/>
                        <a:pt x="1426" y="1253"/>
                        <a:pt x="1438" y="1267"/>
                      </a:cubicBezTo>
                      <a:cubicBezTo>
                        <a:pt x="1446" y="1277"/>
                        <a:pt x="1453" y="1285"/>
                        <a:pt x="1458" y="1294"/>
                      </a:cubicBezTo>
                      <a:cubicBezTo>
                        <a:pt x="1466" y="1308"/>
                        <a:pt x="1472" y="1323"/>
                        <a:pt x="1479" y="1338"/>
                      </a:cubicBezTo>
                      <a:cubicBezTo>
                        <a:pt x="1487" y="1357"/>
                        <a:pt x="1495" y="1377"/>
                        <a:pt x="1507" y="1395"/>
                      </a:cubicBezTo>
                      <a:cubicBezTo>
                        <a:pt x="1517" y="1411"/>
                        <a:pt x="1529" y="1426"/>
                        <a:pt x="1540" y="1441"/>
                      </a:cubicBezTo>
                      <a:lnTo>
                        <a:pt x="1546" y="1449"/>
                      </a:lnTo>
                      <a:cubicBezTo>
                        <a:pt x="1553" y="1459"/>
                        <a:pt x="1558" y="1469"/>
                        <a:pt x="1563" y="1479"/>
                      </a:cubicBezTo>
                      <a:cubicBezTo>
                        <a:pt x="1566" y="1485"/>
                        <a:pt x="1569" y="1492"/>
                        <a:pt x="1573" y="1499"/>
                      </a:cubicBezTo>
                      <a:cubicBezTo>
                        <a:pt x="1576" y="1506"/>
                        <a:pt x="1581" y="1512"/>
                        <a:pt x="1585" y="1517"/>
                      </a:cubicBezTo>
                      <a:cubicBezTo>
                        <a:pt x="1589" y="1523"/>
                        <a:pt x="1594" y="1529"/>
                        <a:pt x="1597" y="1536"/>
                      </a:cubicBezTo>
                      <a:cubicBezTo>
                        <a:pt x="1605" y="1552"/>
                        <a:pt x="1607" y="1563"/>
                        <a:pt x="1608" y="1578"/>
                      </a:cubicBezTo>
                      <a:cubicBezTo>
                        <a:pt x="1609" y="1583"/>
                        <a:pt x="1610" y="1589"/>
                        <a:pt x="1611" y="1595"/>
                      </a:cubicBezTo>
                      <a:cubicBezTo>
                        <a:pt x="1613" y="1609"/>
                        <a:pt x="1619" y="1621"/>
                        <a:pt x="1624" y="1633"/>
                      </a:cubicBezTo>
                      <a:cubicBezTo>
                        <a:pt x="1628" y="1642"/>
                        <a:pt x="1631" y="1650"/>
                        <a:pt x="1634" y="1658"/>
                      </a:cubicBezTo>
                      <a:cubicBezTo>
                        <a:pt x="1636" y="1664"/>
                        <a:pt x="1637" y="1670"/>
                        <a:pt x="1638" y="1676"/>
                      </a:cubicBezTo>
                      <a:cubicBezTo>
                        <a:pt x="1641" y="1691"/>
                        <a:pt x="1644" y="1706"/>
                        <a:pt x="1657" y="1720"/>
                      </a:cubicBezTo>
                      <a:cubicBezTo>
                        <a:pt x="1682" y="1746"/>
                        <a:pt x="1717" y="1762"/>
                        <a:pt x="1751" y="1778"/>
                      </a:cubicBezTo>
                      <a:cubicBezTo>
                        <a:pt x="1775" y="1789"/>
                        <a:pt x="1798" y="1800"/>
                        <a:pt x="1817" y="1814"/>
                      </a:cubicBezTo>
                      <a:cubicBezTo>
                        <a:pt x="1863" y="1847"/>
                        <a:pt x="1875" y="1897"/>
                        <a:pt x="1887" y="1950"/>
                      </a:cubicBezTo>
                      <a:cubicBezTo>
                        <a:pt x="1890" y="1961"/>
                        <a:pt x="1893" y="1973"/>
                        <a:pt x="1896" y="1984"/>
                      </a:cubicBezTo>
                      <a:cubicBezTo>
                        <a:pt x="1901" y="2001"/>
                        <a:pt x="1906" y="2020"/>
                        <a:pt x="1914" y="2036"/>
                      </a:cubicBezTo>
                      <a:cubicBezTo>
                        <a:pt x="1921" y="2052"/>
                        <a:pt x="1931" y="2062"/>
                        <a:pt x="1942" y="2072"/>
                      </a:cubicBezTo>
                      <a:cubicBezTo>
                        <a:pt x="1944" y="2074"/>
                        <a:pt x="1947" y="2076"/>
                        <a:pt x="1949" y="2079"/>
                      </a:cubicBezTo>
                      <a:cubicBezTo>
                        <a:pt x="1961" y="2091"/>
                        <a:pt x="1972" y="2100"/>
                        <a:pt x="1983" y="2107"/>
                      </a:cubicBezTo>
                      <a:lnTo>
                        <a:pt x="1983" y="2429"/>
                      </a:lnTo>
                      <a:lnTo>
                        <a:pt x="2135" y="2429"/>
                      </a:lnTo>
                      <a:lnTo>
                        <a:pt x="2135" y="2143"/>
                      </a:lnTo>
                      <a:cubicBezTo>
                        <a:pt x="2164" y="2146"/>
                        <a:pt x="2193" y="2146"/>
                        <a:pt x="2223" y="2139"/>
                      </a:cubicBezTo>
                      <a:cubicBezTo>
                        <a:pt x="2230" y="2137"/>
                        <a:pt x="2237" y="2135"/>
                        <a:pt x="2244" y="2133"/>
                      </a:cubicBezTo>
                      <a:lnTo>
                        <a:pt x="2244" y="2166"/>
                      </a:lnTo>
                      <a:lnTo>
                        <a:pt x="2397" y="2166"/>
                      </a:lnTo>
                      <a:lnTo>
                        <a:pt x="2397" y="2076"/>
                      </a:lnTo>
                      <a:cubicBezTo>
                        <a:pt x="2410" y="2068"/>
                        <a:pt x="2423" y="2058"/>
                        <a:pt x="2428" y="2046"/>
                      </a:cubicBezTo>
                      <a:cubicBezTo>
                        <a:pt x="2434" y="2036"/>
                        <a:pt x="2435" y="2023"/>
                        <a:pt x="2437" y="2011"/>
                      </a:cubicBezTo>
                      <a:cubicBezTo>
                        <a:pt x="2438" y="2001"/>
                        <a:pt x="2440" y="1993"/>
                        <a:pt x="2442" y="1985"/>
                      </a:cubicBezTo>
                      <a:cubicBezTo>
                        <a:pt x="2445" y="1976"/>
                        <a:pt x="2447" y="1969"/>
                        <a:pt x="2449" y="1962"/>
                      </a:cubicBezTo>
                      <a:cubicBezTo>
                        <a:pt x="2454" y="1945"/>
                        <a:pt x="2457" y="1933"/>
                        <a:pt x="2471" y="1919"/>
                      </a:cubicBezTo>
                      <a:cubicBezTo>
                        <a:pt x="2485" y="1903"/>
                        <a:pt x="2494" y="1888"/>
                        <a:pt x="2503" y="1871"/>
                      </a:cubicBezTo>
                      <a:cubicBezTo>
                        <a:pt x="2504" y="1869"/>
                        <a:pt x="2505" y="1867"/>
                        <a:pt x="2506" y="1865"/>
                      </a:cubicBezTo>
                      <a:lnTo>
                        <a:pt x="2506" y="1948"/>
                      </a:lnTo>
                      <a:lnTo>
                        <a:pt x="2659" y="1948"/>
                      </a:lnTo>
                      <a:lnTo>
                        <a:pt x="2659" y="1619"/>
                      </a:lnTo>
                      <a:cubicBezTo>
                        <a:pt x="2667" y="1608"/>
                        <a:pt x="2676" y="1597"/>
                        <a:pt x="2685" y="1586"/>
                      </a:cubicBezTo>
                      <a:cubicBezTo>
                        <a:pt x="2715" y="1553"/>
                        <a:pt x="2751" y="1518"/>
                        <a:pt x="2796" y="1480"/>
                      </a:cubicBezTo>
                      <a:cubicBezTo>
                        <a:pt x="2821" y="1458"/>
                        <a:pt x="2839" y="1431"/>
                        <a:pt x="2857" y="1405"/>
                      </a:cubicBezTo>
                      <a:cubicBezTo>
                        <a:pt x="2866" y="1393"/>
                        <a:pt x="2875" y="1379"/>
                        <a:pt x="2884" y="1367"/>
                      </a:cubicBezTo>
                      <a:cubicBezTo>
                        <a:pt x="2916" y="1328"/>
                        <a:pt x="2969" y="1362"/>
                        <a:pt x="3016" y="1398"/>
                      </a:cubicBezTo>
                      <a:cubicBezTo>
                        <a:pt x="3019" y="1400"/>
                        <a:pt x="3021" y="1402"/>
                        <a:pt x="3024" y="1404"/>
                      </a:cubicBezTo>
                      <a:cubicBezTo>
                        <a:pt x="3036" y="1412"/>
                        <a:pt x="3052" y="1423"/>
                        <a:pt x="3056" y="1434"/>
                      </a:cubicBezTo>
                      <a:cubicBezTo>
                        <a:pt x="3059" y="1440"/>
                        <a:pt x="3059" y="1448"/>
                        <a:pt x="3060" y="1458"/>
                      </a:cubicBezTo>
                      <a:cubicBezTo>
                        <a:pt x="3060" y="1465"/>
                        <a:pt x="3060" y="1473"/>
                        <a:pt x="3062" y="1481"/>
                      </a:cubicBezTo>
                      <a:cubicBezTo>
                        <a:pt x="3074" y="1527"/>
                        <a:pt x="3100" y="1564"/>
                        <a:pt x="3146" y="1599"/>
                      </a:cubicBezTo>
                      <a:cubicBezTo>
                        <a:pt x="3179" y="1624"/>
                        <a:pt x="3252" y="1622"/>
                        <a:pt x="3291" y="1612"/>
                      </a:cubicBezTo>
                      <a:lnTo>
                        <a:pt x="3291" y="1823"/>
                      </a:lnTo>
                      <a:lnTo>
                        <a:pt x="3368" y="1823"/>
                      </a:lnTo>
                      <a:lnTo>
                        <a:pt x="3368" y="2204"/>
                      </a:lnTo>
                      <a:lnTo>
                        <a:pt x="3385" y="2204"/>
                      </a:lnTo>
                      <a:lnTo>
                        <a:pt x="3385" y="1823"/>
                      </a:lnTo>
                      <a:lnTo>
                        <a:pt x="3443" y="1823"/>
                      </a:lnTo>
                      <a:lnTo>
                        <a:pt x="3443" y="1543"/>
                      </a:lnTo>
                      <a:cubicBezTo>
                        <a:pt x="3465" y="1526"/>
                        <a:pt x="3479" y="1505"/>
                        <a:pt x="3495" y="1478"/>
                      </a:cubicBezTo>
                      <a:cubicBezTo>
                        <a:pt x="3508" y="1456"/>
                        <a:pt x="3524" y="1436"/>
                        <a:pt x="3539" y="1416"/>
                      </a:cubicBezTo>
                      <a:cubicBezTo>
                        <a:pt x="3543" y="1410"/>
                        <a:pt x="3548" y="1404"/>
                        <a:pt x="3552" y="1397"/>
                      </a:cubicBezTo>
                      <a:lnTo>
                        <a:pt x="3552" y="1563"/>
                      </a:lnTo>
                      <a:lnTo>
                        <a:pt x="3627" y="1563"/>
                      </a:lnTo>
                      <a:lnTo>
                        <a:pt x="3627" y="1901"/>
                      </a:lnTo>
                      <a:lnTo>
                        <a:pt x="3645" y="1901"/>
                      </a:lnTo>
                      <a:lnTo>
                        <a:pt x="3645" y="1563"/>
                      </a:lnTo>
                      <a:lnTo>
                        <a:pt x="3705" y="1563"/>
                      </a:lnTo>
                      <a:lnTo>
                        <a:pt x="3705" y="1165"/>
                      </a:lnTo>
                      <a:cubicBezTo>
                        <a:pt x="3738" y="1118"/>
                        <a:pt x="3773" y="1070"/>
                        <a:pt x="3814" y="1027"/>
                      </a:cubicBezTo>
                      <a:lnTo>
                        <a:pt x="3814" y="1324"/>
                      </a:lnTo>
                      <a:lnTo>
                        <a:pt x="3887" y="1324"/>
                      </a:lnTo>
                      <a:lnTo>
                        <a:pt x="3887" y="1647"/>
                      </a:lnTo>
                      <a:lnTo>
                        <a:pt x="3905" y="1647"/>
                      </a:lnTo>
                      <a:lnTo>
                        <a:pt x="3905" y="1324"/>
                      </a:lnTo>
                      <a:lnTo>
                        <a:pt x="3966" y="1324"/>
                      </a:lnTo>
                      <a:lnTo>
                        <a:pt x="3966" y="911"/>
                      </a:lnTo>
                      <a:cubicBezTo>
                        <a:pt x="3985" y="899"/>
                        <a:pt x="4003" y="886"/>
                        <a:pt x="4021" y="872"/>
                      </a:cubicBezTo>
                      <a:cubicBezTo>
                        <a:pt x="4044" y="854"/>
                        <a:pt x="4061" y="835"/>
                        <a:pt x="4075" y="814"/>
                      </a:cubicBezTo>
                      <a:lnTo>
                        <a:pt x="4075" y="1069"/>
                      </a:lnTo>
                      <a:lnTo>
                        <a:pt x="4147" y="1069"/>
                      </a:lnTo>
                      <a:lnTo>
                        <a:pt x="4147" y="1392"/>
                      </a:lnTo>
                      <a:lnTo>
                        <a:pt x="4165" y="1392"/>
                      </a:lnTo>
                      <a:lnTo>
                        <a:pt x="4165" y="1069"/>
                      </a:lnTo>
                      <a:lnTo>
                        <a:pt x="4228" y="1069"/>
                      </a:lnTo>
                      <a:lnTo>
                        <a:pt x="4228" y="691"/>
                      </a:lnTo>
                      <a:cubicBezTo>
                        <a:pt x="4252" y="703"/>
                        <a:pt x="4276" y="721"/>
                        <a:pt x="4295" y="735"/>
                      </a:cubicBezTo>
                      <a:cubicBezTo>
                        <a:pt x="4300" y="739"/>
                        <a:pt x="4305" y="743"/>
                        <a:pt x="4310" y="746"/>
                      </a:cubicBezTo>
                      <a:cubicBezTo>
                        <a:pt x="4326" y="758"/>
                        <a:pt x="4349" y="776"/>
                        <a:pt x="4362" y="799"/>
                      </a:cubicBezTo>
                      <a:cubicBezTo>
                        <a:pt x="4376" y="825"/>
                        <a:pt x="4384" y="861"/>
                        <a:pt x="4391" y="892"/>
                      </a:cubicBezTo>
                      <a:cubicBezTo>
                        <a:pt x="4393" y="901"/>
                        <a:pt x="4395" y="909"/>
                        <a:pt x="4397" y="916"/>
                      </a:cubicBezTo>
                      <a:cubicBezTo>
                        <a:pt x="4405" y="949"/>
                        <a:pt x="4415" y="971"/>
                        <a:pt x="4434" y="1001"/>
                      </a:cubicBezTo>
                      <a:cubicBezTo>
                        <a:pt x="4442" y="1013"/>
                        <a:pt x="4450" y="1026"/>
                        <a:pt x="4457" y="1038"/>
                      </a:cubicBezTo>
                      <a:cubicBezTo>
                        <a:pt x="4468" y="1057"/>
                        <a:pt x="4479" y="1076"/>
                        <a:pt x="4494" y="1095"/>
                      </a:cubicBezTo>
                      <a:cubicBezTo>
                        <a:pt x="4510" y="1116"/>
                        <a:pt x="4525" y="1138"/>
                        <a:pt x="4540" y="1160"/>
                      </a:cubicBezTo>
                      <a:cubicBezTo>
                        <a:pt x="4552" y="1178"/>
                        <a:pt x="4564" y="1197"/>
                        <a:pt x="4577" y="1214"/>
                      </a:cubicBezTo>
                      <a:cubicBezTo>
                        <a:pt x="4612" y="1262"/>
                        <a:pt x="4643" y="1313"/>
                        <a:pt x="4672" y="1363"/>
                      </a:cubicBezTo>
                      <a:cubicBezTo>
                        <a:pt x="4695" y="1400"/>
                        <a:pt x="4718" y="1439"/>
                        <a:pt x="4743" y="1476"/>
                      </a:cubicBezTo>
                      <a:cubicBezTo>
                        <a:pt x="4798" y="1559"/>
                        <a:pt x="4843" y="1661"/>
                        <a:pt x="4866" y="1756"/>
                      </a:cubicBezTo>
                      <a:cubicBezTo>
                        <a:pt x="4869" y="1771"/>
                        <a:pt x="4872" y="1784"/>
                        <a:pt x="4874" y="1798"/>
                      </a:cubicBezTo>
                      <a:cubicBezTo>
                        <a:pt x="4880" y="1836"/>
                        <a:pt x="4886" y="1869"/>
                        <a:pt x="4914" y="1906"/>
                      </a:cubicBezTo>
                      <a:cubicBezTo>
                        <a:pt x="4935" y="1935"/>
                        <a:pt x="4951" y="1961"/>
                        <a:pt x="4963" y="1986"/>
                      </a:cubicBezTo>
                      <a:cubicBezTo>
                        <a:pt x="4983" y="2031"/>
                        <a:pt x="5020" y="2089"/>
                        <a:pt x="5081" y="2109"/>
                      </a:cubicBezTo>
                      <a:cubicBezTo>
                        <a:pt x="5095" y="2114"/>
                        <a:pt x="5108" y="2115"/>
                        <a:pt x="5122" y="2116"/>
                      </a:cubicBezTo>
                      <a:lnTo>
                        <a:pt x="5122" y="2253"/>
                      </a:lnTo>
                      <a:lnTo>
                        <a:pt x="5198" y="2253"/>
                      </a:lnTo>
                      <a:lnTo>
                        <a:pt x="5198" y="2459"/>
                      </a:lnTo>
                      <a:lnTo>
                        <a:pt x="5215" y="2459"/>
                      </a:lnTo>
                      <a:lnTo>
                        <a:pt x="5215" y="2253"/>
                      </a:lnTo>
                      <a:lnTo>
                        <a:pt x="5274" y="2253"/>
                      </a:lnTo>
                      <a:lnTo>
                        <a:pt x="5274" y="2068"/>
                      </a:lnTo>
                      <a:cubicBezTo>
                        <a:pt x="5275" y="2068"/>
                        <a:pt x="5275" y="2067"/>
                        <a:pt x="5275" y="2067"/>
                      </a:cubicBezTo>
                      <a:cubicBezTo>
                        <a:pt x="5278" y="2065"/>
                        <a:pt x="5281" y="2064"/>
                        <a:pt x="5285" y="2062"/>
                      </a:cubicBezTo>
                      <a:cubicBezTo>
                        <a:pt x="5291" y="2060"/>
                        <a:pt x="5298" y="2057"/>
                        <a:pt x="5304" y="2051"/>
                      </a:cubicBezTo>
                      <a:cubicBezTo>
                        <a:pt x="5313" y="2042"/>
                        <a:pt x="5320" y="2028"/>
                        <a:pt x="5326" y="2014"/>
                      </a:cubicBezTo>
                      <a:cubicBezTo>
                        <a:pt x="5329" y="2008"/>
                        <a:pt x="5332" y="2002"/>
                        <a:pt x="5335" y="1998"/>
                      </a:cubicBezTo>
                      <a:cubicBezTo>
                        <a:pt x="5346" y="1978"/>
                        <a:pt x="5359" y="1958"/>
                        <a:pt x="5371" y="1939"/>
                      </a:cubicBezTo>
                      <a:cubicBezTo>
                        <a:pt x="5375" y="1932"/>
                        <a:pt x="5379" y="1925"/>
                        <a:pt x="5383" y="1918"/>
                      </a:cubicBezTo>
                      <a:lnTo>
                        <a:pt x="5383" y="2060"/>
                      </a:lnTo>
                      <a:lnTo>
                        <a:pt x="5452" y="2060"/>
                      </a:lnTo>
                      <a:lnTo>
                        <a:pt x="5452" y="2286"/>
                      </a:lnTo>
                      <a:lnTo>
                        <a:pt x="5470" y="2286"/>
                      </a:lnTo>
                      <a:lnTo>
                        <a:pt x="5470" y="2060"/>
                      </a:lnTo>
                      <a:lnTo>
                        <a:pt x="5536" y="2060"/>
                      </a:lnTo>
                      <a:lnTo>
                        <a:pt x="5536" y="1688"/>
                      </a:lnTo>
                      <a:cubicBezTo>
                        <a:pt x="5539" y="1685"/>
                        <a:pt x="5542" y="1681"/>
                        <a:pt x="5544" y="1677"/>
                      </a:cubicBezTo>
                      <a:cubicBezTo>
                        <a:pt x="5554" y="1664"/>
                        <a:pt x="5561" y="1648"/>
                        <a:pt x="5569" y="1633"/>
                      </a:cubicBezTo>
                      <a:cubicBezTo>
                        <a:pt x="5581" y="1608"/>
                        <a:pt x="5594" y="1582"/>
                        <a:pt x="5613" y="1567"/>
                      </a:cubicBezTo>
                      <a:cubicBezTo>
                        <a:pt x="5617" y="1564"/>
                        <a:pt x="5621" y="1563"/>
                        <a:pt x="5626" y="1564"/>
                      </a:cubicBezTo>
                      <a:cubicBezTo>
                        <a:pt x="5632" y="1565"/>
                        <a:pt x="5638" y="1569"/>
                        <a:pt x="5645" y="1575"/>
                      </a:cubicBezTo>
                      <a:lnTo>
                        <a:pt x="5645" y="1918"/>
                      </a:lnTo>
                      <a:lnTo>
                        <a:pt x="5712" y="1918"/>
                      </a:lnTo>
                      <a:lnTo>
                        <a:pt x="5712" y="2156"/>
                      </a:lnTo>
                      <a:lnTo>
                        <a:pt x="5730" y="2156"/>
                      </a:lnTo>
                      <a:lnTo>
                        <a:pt x="5730" y="1917"/>
                      </a:lnTo>
                      <a:lnTo>
                        <a:pt x="5797" y="1917"/>
                      </a:lnTo>
                      <a:lnTo>
                        <a:pt x="5797" y="1797"/>
                      </a:lnTo>
                      <a:cubicBezTo>
                        <a:pt x="5810" y="1813"/>
                        <a:pt x="5824" y="1828"/>
                        <a:pt x="5840" y="1831"/>
                      </a:cubicBezTo>
                      <a:cubicBezTo>
                        <a:pt x="5840" y="1834"/>
                        <a:pt x="5840" y="1837"/>
                        <a:pt x="5840" y="1840"/>
                      </a:cubicBezTo>
                      <a:cubicBezTo>
                        <a:pt x="5840" y="1848"/>
                        <a:pt x="5840" y="1856"/>
                        <a:pt x="5845" y="1865"/>
                      </a:cubicBezTo>
                      <a:cubicBezTo>
                        <a:pt x="5849" y="1872"/>
                        <a:pt x="5853" y="1877"/>
                        <a:pt x="5857" y="1883"/>
                      </a:cubicBezTo>
                      <a:cubicBezTo>
                        <a:pt x="5862" y="1889"/>
                        <a:pt x="5866" y="1896"/>
                        <a:pt x="5871" y="1906"/>
                      </a:cubicBezTo>
                      <a:cubicBezTo>
                        <a:pt x="5873" y="1910"/>
                        <a:pt x="5878" y="1912"/>
                        <a:pt x="5882" y="1910"/>
                      </a:cubicBezTo>
                      <a:cubicBezTo>
                        <a:pt x="5887" y="1908"/>
                        <a:pt x="5889" y="1903"/>
                        <a:pt x="5887" y="189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 name="Google Shape;2075;p39">
                <a:extLst>
                  <a:ext uri="{FF2B5EF4-FFF2-40B4-BE49-F238E27FC236}">
                    <a16:creationId xmlns:a16="http://schemas.microsoft.com/office/drawing/2014/main" id="{42CF8D63-E8A8-4FCE-A443-053C011963D5}"/>
                  </a:ext>
                </a:extLst>
              </p:cNvPr>
              <p:cNvGrpSpPr/>
              <p:nvPr/>
            </p:nvGrpSpPr>
            <p:grpSpPr>
              <a:xfrm>
                <a:off x="6921475" y="1070330"/>
                <a:ext cx="1373400" cy="795240"/>
                <a:chOff x="6921475" y="1070330"/>
                <a:chExt cx="1373400" cy="795240"/>
              </a:xfrm>
            </p:grpSpPr>
            <p:sp>
              <p:nvSpPr>
                <p:cNvPr id="62" name="Google Shape;2076;p39">
                  <a:extLst>
                    <a:ext uri="{FF2B5EF4-FFF2-40B4-BE49-F238E27FC236}">
                      <a16:creationId xmlns:a16="http://schemas.microsoft.com/office/drawing/2014/main" id="{FC64F09F-121F-497F-8466-105B9703D07D}"/>
                    </a:ext>
                  </a:extLst>
                </p:cNvPr>
                <p:cNvSpPr/>
                <p:nvPr/>
              </p:nvSpPr>
              <p:spPr>
                <a:xfrm>
                  <a:off x="6921475" y="1070330"/>
                  <a:ext cx="55080" cy="477720"/>
                </a:xfrm>
                <a:custGeom>
                  <a:avLst/>
                  <a:gdLst/>
                  <a:ahLst/>
                  <a:cxnLst/>
                  <a:rect l="l" t="t" r="r" b="b"/>
                  <a:pathLst>
                    <a:path w="153" h="1327" extrusionOk="0">
                      <a:moveTo>
                        <a:pt x="86" y="0"/>
                      </a:moveTo>
                      <a:lnTo>
                        <a:pt x="68" y="0"/>
                      </a:lnTo>
                      <a:lnTo>
                        <a:pt x="68" y="392"/>
                      </a:lnTo>
                      <a:lnTo>
                        <a:pt x="0" y="392"/>
                      </a:lnTo>
                      <a:lnTo>
                        <a:pt x="0" y="935"/>
                      </a:lnTo>
                      <a:lnTo>
                        <a:pt x="68" y="935"/>
                      </a:lnTo>
                      <a:lnTo>
                        <a:pt x="68" y="1327"/>
                      </a:lnTo>
                      <a:lnTo>
                        <a:pt x="86" y="1327"/>
                      </a:lnTo>
                      <a:lnTo>
                        <a:pt x="86" y="935"/>
                      </a:lnTo>
                      <a:lnTo>
                        <a:pt x="153" y="935"/>
                      </a:lnTo>
                      <a:lnTo>
                        <a:pt x="153" y="392"/>
                      </a:lnTo>
                      <a:lnTo>
                        <a:pt x="86" y="392"/>
                      </a:lnTo>
                      <a:lnTo>
                        <a:pt x="8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2077;p39">
                  <a:extLst>
                    <a:ext uri="{FF2B5EF4-FFF2-40B4-BE49-F238E27FC236}">
                      <a16:creationId xmlns:a16="http://schemas.microsoft.com/office/drawing/2014/main" id="{BCC536D0-A7A8-4B78-AA5D-893657942ADD}"/>
                    </a:ext>
                  </a:extLst>
                </p:cNvPr>
                <p:cNvSpPr/>
                <p:nvPr/>
              </p:nvSpPr>
              <p:spPr>
                <a:xfrm>
                  <a:off x="7015795" y="1258610"/>
                  <a:ext cx="54720" cy="478080"/>
                </a:xfrm>
                <a:custGeom>
                  <a:avLst/>
                  <a:gdLst/>
                  <a:ahLst/>
                  <a:cxnLst/>
                  <a:rect l="l" t="t" r="r" b="b"/>
                  <a:pathLst>
                    <a:path w="152" h="1328" extrusionOk="0">
                      <a:moveTo>
                        <a:pt x="79" y="0"/>
                      </a:moveTo>
                      <a:lnTo>
                        <a:pt x="62" y="0"/>
                      </a:lnTo>
                      <a:lnTo>
                        <a:pt x="62" y="396"/>
                      </a:lnTo>
                      <a:lnTo>
                        <a:pt x="0" y="396"/>
                      </a:lnTo>
                      <a:lnTo>
                        <a:pt x="0" y="939"/>
                      </a:lnTo>
                      <a:lnTo>
                        <a:pt x="62" y="939"/>
                      </a:lnTo>
                      <a:lnTo>
                        <a:pt x="62" y="1328"/>
                      </a:lnTo>
                      <a:lnTo>
                        <a:pt x="79" y="1328"/>
                      </a:lnTo>
                      <a:lnTo>
                        <a:pt x="79" y="939"/>
                      </a:lnTo>
                      <a:lnTo>
                        <a:pt x="152" y="939"/>
                      </a:lnTo>
                      <a:lnTo>
                        <a:pt x="152" y="396"/>
                      </a:lnTo>
                      <a:lnTo>
                        <a:pt x="79" y="396"/>
                      </a:lnTo>
                      <a:lnTo>
                        <a:pt x="79"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2078;p39">
                  <a:extLst>
                    <a:ext uri="{FF2B5EF4-FFF2-40B4-BE49-F238E27FC236}">
                      <a16:creationId xmlns:a16="http://schemas.microsoft.com/office/drawing/2014/main" id="{3D1B42BF-899F-4DA8-81CA-1AEDEDB3BCCF}"/>
                    </a:ext>
                  </a:extLst>
                </p:cNvPr>
                <p:cNvSpPr/>
                <p:nvPr/>
              </p:nvSpPr>
              <p:spPr>
                <a:xfrm>
                  <a:off x="7110115" y="1387490"/>
                  <a:ext cx="54720" cy="478080"/>
                </a:xfrm>
                <a:custGeom>
                  <a:avLst/>
                  <a:gdLst/>
                  <a:ahLst/>
                  <a:cxnLst/>
                  <a:rect l="l" t="t" r="r" b="b"/>
                  <a:pathLst>
                    <a:path w="152" h="1328" extrusionOk="0">
                      <a:moveTo>
                        <a:pt x="81" y="0"/>
                      </a:moveTo>
                      <a:lnTo>
                        <a:pt x="64" y="0"/>
                      </a:lnTo>
                      <a:lnTo>
                        <a:pt x="64" y="371"/>
                      </a:lnTo>
                      <a:lnTo>
                        <a:pt x="0" y="371"/>
                      </a:lnTo>
                      <a:lnTo>
                        <a:pt x="0" y="913"/>
                      </a:lnTo>
                      <a:lnTo>
                        <a:pt x="64" y="913"/>
                      </a:lnTo>
                      <a:lnTo>
                        <a:pt x="64" y="1328"/>
                      </a:lnTo>
                      <a:lnTo>
                        <a:pt x="81" y="1328"/>
                      </a:lnTo>
                      <a:lnTo>
                        <a:pt x="81" y="913"/>
                      </a:lnTo>
                      <a:lnTo>
                        <a:pt x="152" y="913"/>
                      </a:lnTo>
                      <a:lnTo>
                        <a:pt x="152" y="371"/>
                      </a:lnTo>
                      <a:lnTo>
                        <a:pt x="81" y="371"/>
                      </a:lnTo>
                      <a:lnTo>
                        <a:pt x="81"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2079;p39">
                  <a:extLst>
                    <a:ext uri="{FF2B5EF4-FFF2-40B4-BE49-F238E27FC236}">
                      <a16:creationId xmlns:a16="http://schemas.microsoft.com/office/drawing/2014/main" id="{7FD758A7-F2E0-4826-A5E4-CD10ED8AA537}"/>
                    </a:ext>
                  </a:extLst>
                </p:cNvPr>
                <p:cNvSpPr/>
                <p:nvPr/>
              </p:nvSpPr>
              <p:spPr>
                <a:xfrm>
                  <a:off x="7486675" y="1339610"/>
                  <a:ext cx="54720" cy="195480"/>
                </a:xfrm>
                <a:custGeom>
                  <a:avLst/>
                  <a:gdLst/>
                  <a:ahLst/>
                  <a:cxnLst/>
                  <a:rect l="l" t="t" r="r" b="b"/>
                  <a:pathLst>
                    <a:path w="152" h="543" extrusionOk="0">
                      <a:moveTo>
                        <a:pt x="0" y="0"/>
                      </a:moveTo>
                      <a:lnTo>
                        <a:pt x="152" y="0"/>
                      </a:lnTo>
                      <a:lnTo>
                        <a:pt x="152" y="543"/>
                      </a:lnTo>
                      <a:lnTo>
                        <a:pt x="0" y="54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2080;p39">
                  <a:extLst>
                    <a:ext uri="{FF2B5EF4-FFF2-40B4-BE49-F238E27FC236}">
                      <a16:creationId xmlns:a16="http://schemas.microsoft.com/office/drawing/2014/main" id="{5B0C90AB-E38D-4059-B153-137AAD5B3632}"/>
                    </a:ext>
                  </a:extLst>
                </p:cNvPr>
                <p:cNvSpPr/>
                <p:nvPr/>
              </p:nvSpPr>
              <p:spPr>
                <a:xfrm>
                  <a:off x="7580635" y="14058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2081;p39">
                  <a:extLst>
                    <a:ext uri="{FF2B5EF4-FFF2-40B4-BE49-F238E27FC236}">
                      <a16:creationId xmlns:a16="http://schemas.microsoft.com/office/drawing/2014/main" id="{00409C5E-E283-4AD4-B7CC-B39F7881E816}"/>
                    </a:ext>
                  </a:extLst>
                </p:cNvPr>
                <p:cNvSpPr/>
                <p:nvPr/>
              </p:nvSpPr>
              <p:spPr>
                <a:xfrm>
                  <a:off x="8051515" y="11646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2082;p39">
                  <a:extLst>
                    <a:ext uri="{FF2B5EF4-FFF2-40B4-BE49-F238E27FC236}">
                      <a16:creationId xmlns:a16="http://schemas.microsoft.com/office/drawing/2014/main" id="{768375AF-8A41-4BB8-A013-AB2DCC819F87}"/>
                    </a:ext>
                  </a:extLst>
                </p:cNvPr>
                <p:cNvSpPr/>
                <p:nvPr/>
              </p:nvSpPr>
              <p:spPr>
                <a:xfrm>
                  <a:off x="8145835" y="134429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2083;p39">
                  <a:extLst>
                    <a:ext uri="{FF2B5EF4-FFF2-40B4-BE49-F238E27FC236}">
                      <a16:creationId xmlns:a16="http://schemas.microsoft.com/office/drawing/2014/main" id="{E6F1D83A-2C32-4583-B8F0-717AA3053F50}"/>
                    </a:ext>
                  </a:extLst>
                </p:cNvPr>
                <p:cNvSpPr/>
                <p:nvPr/>
              </p:nvSpPr>
              <p:spPr>
                <a:xfrm>
                  <a:off x="8240155" y="1464530"/>
                  <a:ext cx="54720" cy="292680"/>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5" name="Google Shape;2084;p39">
              <a:extLst>
                <a:ext uri="{FF2B5EF4-FFF2-40B4-BE49-F238E27FC236}">
                  <a16:creationId xmlns:a16="http://schemas.microsoft.com/office/drawing/2014/main" id="{26374F5A-7D0D-4CEF-924F-46F73E09E761}"/>
                </a:ext>
              </a:extLst>
            </p:cNvPr>
            <p:cNvGrpSpPr/>
            <p:nvPr/>
          </p:nvGrpSpPr>
          <p:grpSpPr>
            <a:xfrm>
              <a:off x="6286059" y="2451538"/>
              <a:ext cx="854726" cy="1712710"/>
              <a:chOff x="4605800" y="3306060"/>
              <a:chExt cx="754859" cy="1512593"/>
            </a:xfrm>
          </p:grpSpPr>
          <p:sp>
            <p:nvSpPr>
              <p:cNvPr id="46" name="Google Shape;2085;p39">
                <a:extLst>
                  <a:ext uri="{FF2B5EF4-FFF2-40B4-BE49-F238E27FC236}">
                    <a16:creationId xmlns:a16="http://schemas.microsoft.com/office/drawing/2014/main" id="{28D7D784-C3B0-405E-A3ED-9AA16A4F3238}"/>
                  </a:ext>
                </a:extLst>
              </p:cNvPr>
              <p:cNvSpPr/>
              <p:nvPr/>
            </p:nvSpPr>
            <p:spPr>
              <a:xfrm>
                <a:off x="4669157" y="4701427"/>
                <a:ext cx="110789" cy="117227"/>
              </a:xfrm>
              <a:custGeom>
                <a:avLst/>
                <a:gdLst/>
                <a:ahLst/>
                <a:cxnLst/>
                <a:rect l="l" t="t" r="r" b="b"/>
                <a:pathLst>
                  <a:path w="654" h="692" extrusionOk="0">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2086;p39">
                <a:extLst>
                  <a:ext uri="{FF2B5EF4-FFF2-40B4-BE49-F238E27FC236}">
                    <a16:creationId xmlns:a16="http://schemas.microsoft.com/office/drawing/2014/main" id="{9ED608A6-7AB3-4538-93B5-BF0F02295D12}"/>
                  </a:ext>
                </a:extLst>
              </p:cNvPr>
              <p:cNvSpPr/>
              <p:nvPr/>
            </p:nvSpPr>
            <p:spPr>
              <a:xfrm>
                <a:off x="4946977" y="4709558"/>
                <a:ext cx="192102" cy="85040"/>
              </a:xfrm>
              <a:custGeom>
                <a:avLst/>
                <a:gdLst/>
                <a:ahLst/>
                <a:cxnLst/>
                <a:rect l="l" t="t" r="r" b="b"/>
                <a:pathLst>
                  <a:path w="1134" h="502" extrusionOk="0">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8" name="Google Shape;2087;p39">
                <a:extLst>
                  <a:ext uri="{FF2B5EF4-FFF2-40B4-BE49-F238E27FC236}">
                    <a16:creationId xmlns:a16="http://schemas.microsoft.com/office/drawing/2014/main" id="{C8528FF4-CC64-4232-9011-D000799B5DD5}"/>
                  </a:ext>
                </a:extLst>
              </p:cNvPr>
              <p:cNvGrpSpPr/>
              <p:nvPr/>
            </p:nvGrpSpPr>
            <p:grpSpPr>
              <a:xfrm>
                <a:off x="4605800" y="3306060"/>
                <a:ext cx="754859" cy="1412477"/>
                <a:chOff x="4605800" y="3306060"/>
                <a:chExt cx="754859" cy="1412477"/>
              </a:xfrm>
            </p:grpSpPr>
            <p:sp>
              <p:nvSpPr>
                <p:cNvPr id="49" name="Google Shape;2088;p39">
                  <a:extLst>
                    <a:ext uri="{FF2B5EF4-FFF2-40B4-BE49-F238E27FC236}">
                      <a16:creationId xmlns:a16="http://schemas.microsoft.com/office/drawing/2014/main" id="{A78E4508-2E8C-46FE-956C-D8C663AC053D}"/>
                    </a:ext>
                  </a:extLst>
                </p:cNvPr>
                <p:cNvSpPr/>
                <p:nvPr/>
              </p:nvSpPr>
              <p:spPr>
                <a:xfrm>
                  <a:off x="4674408" y="4085141"/>
                  <a:ext cx="351341" cy="633396"/>
                </a:xfrm>
                <a:custGeom>
                  <a:avLst/>
                  <a:gdLst/>
                  <a:ahLst/>
                  <a:cxnLst/>
                  <a:rect l="l" t="t" r="r" b="b"/>
                  <a:pathLst>
                    <a:path w="2074" h="3739" extrusionOk="0">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2089;p39">
                  <a:extLst>
                    <a:ext uri="{FF2B5EF4-FFF2-40B4-BE49-F238E27FC236}">
                      <a16:creationId xmlns:a16="http://schemas.microsoft.com/office/drawing/2014/main" id="{FBDD546D-4B31-403C-A039-8E54BDE4B0AF}"/>
                    </a:ext>
                  </a:extLst>
                </p:cNvPr>
                <p:cNvSpPr/>
                <p:nvPr/>
              </p:nvSpPr>
              <p:spPr>
                <a:xfrm>
                  <a:off x="5266132" y="3318257"/>
                  <a:ext cx="94527" cy="160932"/>
                </a:xfrm>
                <a:custGeom>
                  <a:avLst/>
                  <a:gdLst/>
                  <a:ahLst/>
                  <a:cxnLst/>
                  <a:rect l="l" t="t" r="r" b="b"/>
                  <a:pathLst>
                    <a:path w="558" h="950" extrusionOk="0">
                      <a:moveTo>
                        <a:pt x="164" y="580"/>
                      </a:moveTo>
                      <a:cubicBezTo>
                        <a:pt x="164" y="580"/>
                        <a:pt x="133" y="440"/>
                        <a:pt x="218" y="337"/>
                      </a:cubicBezTo>
                      <a:cubicBezTo>
                        <a:pt x="303" y="234"/>
                        <a:pt x="558" y="-70"/>
                        <a:pt x="558" y="15"/>
                      </a:cubicBezTo>
                      <a:cubicBezTo>
                        <a:pt x="558" y="99"/>
                        <a:pt x="455" y="246"/>
                        <a:pt x="437" y="288"/>
                      </a:cubicBezTo>
                      <a:cubicBezTo>
                        <a:pt x="418" y="331"/>
                        <a:pt x="449" y="392"/>
                        <a:pt x="461" y="464"/>
                      </a:cubicBezTo>
                      <a:cubicBezTo>
                        <a:pt x="473" y="537"/>
                        <a:pt x="497" y="592"/>
                        <a:pt x="449" y="646"/>
                      </a:cubicBezTo>
                      <a:cubicBezTo>
                        <a:pt x="400" y="701"/>
                        <a:pt x="309" y="749"/>
                        <a:pt x="309" y="749"/>
                      </a:cubicBezTo>
                      <a:lnTo>
                        <a:pt x="212" y="950"/>
                      </a:lnTo>
                      <a:cubicBezTo>
                        <a:pt x="212" y="950"/>
                        <a:pt x="145" y="944"/>
                        <a:pt x="97" y="913"/>
                      </a:cubicBezTo>
                      <a:cubicBezTo>
                        <a:pt x="48" y="883"/>
                        <a:pt x="0" y="834"/>
                        <a:pt x="0" y="834"/>
                      </a:cubicBezTo>
                      <a:lnTo>
                        <a:pt x="164" y="58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2090;p39">
                  <a:extLst>
                    <a:ext uri="{FF2B5EF4-FFF2-40B4-BE49-F238E27FC236}">
                      <a16:creationId xmlns:a16="http://schemas.microsoft.com/office/drawing/2014/main" id="{F69C0C3E-FD1E-4C96-B57D-1B6089DFFF01}"/>
                    </a:ext>
                  </a:extLst>
                </p:cNvPr>
                <p:cNvSpPr/>
                <p:nvPr/>
              </p:nvSpPr>
              <p:spPr>
                <a:xfrm>
                  <a:off x="4673222" y="3450391"/>
                  <a:ext cx="637123" cy="661517"/>
                </a:xfrm>
                <a:custGeom>
                  <a:avLst/>
                  <a:gdLst/>
                  <a:ahLst/>
                  <a:cxnLst/>
                  <a:rect l="l" t="t" r="r" b="b"/>
                  <a:pathLst>
                    <a:path w="3761" h="3905" extrusionOk="0">
                      <a:moveTo>
                        <a:pt x="952" y="946"/>
                      </a:moveTo>
                      <a:cubicBezTo>
                        <a:pt x="952" y="946"/>
                        <a:pt x="600" y="1121"/>
                        <a:pt x="509" y="1266"/>
                      </a:cubicBezTo>
                      <a:cubicBezTo>
                        <a:pt x="418" y="1412"/>
                        <a:pt x="206" y="2006"/>
                        <a:pt x="109" y="2692"/>
                      </a:cubicBezTo>
                      <a:cubicBezTo>
                        <a:pt x="12" y="3377"/>
                        <a:pt x="0" y="3832"/>
                        <a:pt x="0" y="3832"/>
                      </a:cubicBezTo>
                      <a:cubicBezTo>
                        <a:pt x="0" y="3832"/>
                        <a:pt x="509" y="3905"/>
                        <a:pt x="904" y="3905"/>
                      </a:cubicBezTo>
                      <a:cubicBezTo>
                        <a:pt x="1340" y="3905"/>
                        <a:pt x="1522" y="3844"/>
                        <a:pt x="1522" y="3844"/>
                      </a:cubicBezTo>
                      <a:cubicBezTo>
                        <a:pt x="1522" y="3844"/>
                        <a:pt x="1528" y="3292"/>
                        <a:pt x="1607" y="2777"/>
                      </a:cubicBezTo>
                      <a:cubicBezTo>
                        <a:pt x="1686" y="2261"/>
                        <a:pt x="1826" y="1691"/>
                        <a:pt x="1826" y="1691"/>
                      </a:cubicBezTo>
                      <a:cubicBezTo>
                        <a:pt x="1826" y="1691"/>
                        <a:pt x="2421" y="1593"/>
                        <a:pt x="2796" y="1363"/>
                      </a:cubicBezTo>
                      <a:cubicBezTo>
                        <a:pt x="3203" y="1116"/>
                        <a:pt x="3427" y="812"/>
                        <a:pt x="3579" y="515"/>
                      </a:cubicBezTo>
                      <a:cubicBezTo>
                        <a:pt x="3730" y="218"/>
                        <a:pt x="3761" y="121"/>
                        <a:pt x="3761" y="121"/>
                      </a:cubicBezTo>
                      <a:lnTo>
                        <a:pt x="3518" y="0"/>
                      </a:lnTo>
                      <a:cubicBezTo>
                        <a:pt x="3518" y="0"/>
                        <a:pt x="3112" y="515"/>
                        <a:pt x="2663" y="691"/>
                      </a:cubicBezTo>
                      <a:cubicBezTo>
                        <a:pt x="2214" y="867"/>
                        <a:pt x="1704" y="922"/>
                        <a:pt x="1547" y="928"/>
                      </a:cubicBezTo>
                      <a:cubicBezTo>
                        <a:pt x="1389" y="934"/>
                        <a:pt x="1262" y="909"/>
                        <a:pt x="1262" y="909"/>
                      </a:cubicBezTo>
                      <a:lnTo>
                        <a:pt x="952" y="9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2091;p39">
                  <a:extLst>
                    <a:ext uri="{FF2B5EF4-FFF2-40B4-BE49-F238E27FC236}">
                      <a16:creationId xmlns:a16="http://schemas.microsoft.com/office/drawing/2014/main" id="{949C2A53-BBE9-43E3-9216-C82F6B9910EB}"/>
                    </a:ext>
                  </a:extLst>
                </p:cNvPr>
                <p:cNvSpPr/>
                <p:nvPr/>
              </p:nvSpPr>
              <p:spPr>
                <a:xfrm>
                  <a:off x="4846352" y="3375346"/>
                  <a:ext cx="132473" cy="180414"/>
                </a:xfrm>
                <a:custGeom>
                  <a:avLst/>
                  <a:gdLst/>
                  <a:ahLst/>
                  <a:cxnLst/>
                  <a:rect l="l" t="t" r="r" b="b"/>
                  <a:pathLst>
                    <a:path w="782" h="1065" extrusionOk="0">
                      <a:moveTo>
                        <a:pt x="15" y="603"/>
                      </a:moveTo>
                      <a:cubicBezTo>
                        <a:pt x="15" y="603"/>
                        <a:pt x="121" y="979"/>
                        <a:pt x="419" y="1052"/>
                      </a:cubicBezTo>
                      <a:cubicBezTo>
                        <a:pt x="716" y="1124"/>
                        <a:pt x="801" y="895"/>
                        <a:pt x="779" y="658"/>
                      </a:cubicBezTo>
                      <a:cubicBezTo>
                        <a:pt x="752" y="361"/>
                        <a:pt x="506" y="6"/>
                        <a:pt x="409" y="0"/>
                      </a:cubicBezTo>
                      <a:cubicBezTo>
                        <a:pt x="312" y="-6"/>
                        <a:pt x="33" y="297"/>
                        <a:pt x="9" y="394"/>
                      </a:cubicBezTo>
                      <a:cubicBezTo>
                        <a:pt x="-15" y="491"/>
                        <a:pt x="15" y="603"/>
                        <a:pt x="15" y="60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2092;p39">
                  <a:extLst>
                    <a:ext uri="{FF2B5EF4-FFF2-40B4-BE49-F238E27FC236}">
                      <a16:creationId xmlns:a16="http://schemas.microsoft.com/office/drawing/2014/main" id="{7DB19CB7-7FD4-4819-A251-71047C5963D7}"/>
                    </a:ext>
                  </a:extLst>
                </p:cNvPr>
                <p:cNvSpPr/>
                <p:nvPr/>
              </p:nvSpPr>
              <p:spPr>
                <a:xfrm>
                  <a:off x="4826871" y="3491386"/>
                  <a:ext cx="87242" cy="162288"/>
                </a:xfrm>
                <a:custGeom>
                  <a:avLst/>
                  <a:gdLst/>
                  <a:ahLst/>
                  <a:cxnLst/>
                  <a:rect l="l" t="t" r="r" b="b"/>
                  <a:pathLst>
                    <a:path w="515" h="958" extrusionOk="0">
                      <a:moveTo>
                        <a:pt x="200" y="0"/>
                      </a:moveTo>
                      <a:lnTo>
                        <a:pt x="0" y="783"/>
                      </a:lnTo>
                      <a:cubicBezTo>
                        <a:pt x="0" y="783"/>
                        <a:pt x="91" y="1003"/>
                        <a:pt x="318" y="950"/>
                      </a:cubicBezTo>
                      <a:cubicBezTo>
                        <a:pt x="514" y="903"/>
                        <a:pt x="491" y="725"/>
                        <a:pt x="491" y="725"/>
                      </a:cubicBezTo>
                      <a:cubicBezTo>
                        <a:pt x="491" y="725"/>
                        <a:pt x="415" y="719"/>
                        <a:pt x="436" y="583"/>
                      </a:cubicBezTo>
                      <a:cubicBezTo>
                        <a:pt x="458" y="446"/>
                        <a:pt x="515" y="231"/>
                        <a:pt x="515" y="231"/>
                      </a:cubicBezTo>
                      <a:lnTo>
                        <a:pt x="200"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2093;p39">
                  <a:extLst>
                    <a:ext uri="{FF2B5EF4-FFF2-40B4-BE49-F238E27FC236}">
                      <a16:creationId xmlns:a16="http://schemas.microsoft.com/office/drawing/2014/main" id="{4D5B4526-8B81-4D3C-91A6-FEFA5E388C7B}"/>
                    </a:ext>
                  </a:extLst>
                </p:cNvPr>
                <p:cNvSpPr/>
                <p:nvPr/>
              </p:nvSpPr>
              <p:spPr>
                <a:xfrm>
                  <a:off x="4796548" y="3306060"/>
                  <a:ext cx="144500" cy="196168"/>
                </a:xfrm>
                <a:custGeom>
                  <a:avLst/>
                  <a:gdLst/>
                  <a:ahLst/>
                  <a:cxnLst/>
                  <a:rect l="l" t="t" r="r" b="b"/>
                  <a:pathLst>
                    <a:path w="853" h="1158" extrusionOk="0">
                      <a:moveTo>
                        <a:pt x="399" y="1158"/>
                      </a:moveTo>
                      <a:cubicBezTo>
                        <a:pt x="399" y="1158"/>
                        <a:pt x="376" y="976"/>
                        <a:pt x="346" y="912"/>
                      </a:cubicBezTo>
                      <a:cubicBezTo>
                        <a:pt x="315" y="849"/>
                        <a:pt x="297" y="837"/>
                        <a:pt x="297" y="837"/>
                      </a:cubicBezTo>
                      <a:cubicBezTo>
                        <a:pt x="297" y="837"/>
                        <a:pt x="361" y="676"/>
                        <a:pt x="464" y="609"/>
                      </a:cubicBezTo>
                      <a:cubicBezTo>
                        <a:pt x="567" y="542"/>
                        <a:pt x="651" y="480"/>
                        <a:pt x="705" y="471"/>
                      </a:cubicBezTo>
                      <a:cubicBezTo>
                        <a:pt x="787" y="457"/>
                        <a:pt x="846" y="527"/>
                        <a:pt x="846" y="527"/>
                      </a:cubicBezTo>
                      <a:cubicBezTo>
                        <a:pt x="855" y="476"/>
                        <a:pt x="874" y="378"/>
                        <a:pt x="755" y="151"/>
                      </a:cubicBezTo>
                      <a:cubicBezTo>
                        <a:pt x="671" y="-9"/>
                        <a:pt x="418" y="-68"/>
                        <a:pt x="319" y="106"/>
                      </a:cubicBezTo>
                      <a:cubicBezTo>
                        <a:pt x="265" y="201"/>
                        <a:pt x="268" y="282"/>
                        <a:pt x="195" y="370"/>
                      </a:cubicBezTo>
                      <a:cubicBezTo>
                        <a:pt x="134" y="443"/>
                        <a:pt x="72" y="488"/>
                        <a:pt x="27" y="574"/>
                      </a:cubicBezTo>
                      <a:cubicBezTo>
                        <a:pt x="-37" y="695"/>
                        <a:pt x="33" y="808"/>
                        <a:pt x="32" y="927"/>
                      </a:cubicBezTo>
                      <a:cubicBezTo>
                        <a:pt x="31" y="971"/>
                        <a:pt x="17" y="1027"/>
                        <a:pt x="54" y="1061"/>
                      </a:cubicBezTo>
                      <a:cubicBezTo>
                        <a:pt x="148" y="1146"/>
                        <a:pt x="399" y="1158"/>
                        <a:pt x="399" y="11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2094;p39">
                  <a:extLst>
                    <a:ext uri="{FF2B5EF4-FFF2-40B4-BE49-F238E27FC236}">
                      <a16:creationId xmlns:a16="http://schemas.microsoft.com/office/drawing/2014/main" id="{B77B9DB9-9A57-4437-AFDD-8D63154353DD}"/>
                    </a:ext>
                  </a:extLst>
                </p:cNvPr>
                <p:cNvSpPr/>
                <p:nvPr/>
              </p:nvSpPr>
              <p:spPr>
                <a:xfrm>
                  <a:off x="4835171" y="3489184"/>
                  <a:ext cx="43536" cy="30492"/>
                </a:xfrm>
                <a:custGeom>
                  <a:avLst/>
                  <a:gdLst/>
                  <a:ahLst/>
                  <a:cxnLst/>
                  <a:rect l="l" t="t" r="r" b="b"/>
                  <a:pathLst>
                    <a:path w="257" h="180" extrusionOk="0">
                      <a:moveTo>
                        <a:pt x="178" y="25"/>
                      </a:moveTo>
                      <a:cubicBezTo>
                        <a:pt x="178" y="25"/>
                        <a:pt x="39" y="-41"/>
                        <a:pt x="8" y="44"/>
                      </a:cubicBezTo>
                      <a:cubicBezTo>
                        <a:pt x="-22" y="129"/>
                        <a:pt x="33" y="195"/>
                        <a:pt x="118" y="177"/>
                      </a:cubicBezTo>
                      <a:cubicBezTo>
                        <a:pt x="203" y="159"/>
                        <a:pt x="257" y="68"/>
                        <a:pt x="257" y="68"/>
                      </a:cubicBezTo>
                      <a:lnTo>
                        <a:pt x="178" y="25"/>
                      </a:lnTo>
                      <a:close/>
                    </a:path>
                  </a:pathLst>
                </a:custGeom>
                <a:solidFill>
                  <a:srgbClr val="DFAB9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095;p39">
                  <a:extLst>
                    <a:ext uri="{FF2B5EF4-FFF2-40B4-BE49-F238E27FC236}">
                      <a16:creationId xmlns:a16="http://schemas.microsoft.com/office/drawing/2014/main" id="{DB44F236-C684-4BFA-B038-B4BAA7C328E8}"/>
                    </a:ext>
                  </a:extLst>
                </p:cNvPr>
                <p:cNvSpPr/>
                <p:nvPr/>
              </p:nvSpPr>
              <p:spPr>
                <a:xfrm>
                  <a:off x="4874642" y="3696702"/>
                  <a:ext cx="241399" cy="268334"/>
                </a:xfrm>
                <a:custGeom>
                  <a:avLst/>
                  <a:gdLst/>
                  <a:ahLst/>
                  <a:cxnLst/>
                  <a:rect l="l" t="t" r="r" b="b"/>
                  <a:pathLst>
                    <a:path w="1425" h="1584" extrusionOk="0">
                      <a:moveTo>
                        <a:pt x="321" y="0"/>
                      </a:moveTo>
                      <a:lnTo>
                        <a:pt x="0" y="1584"/>
                      </a:lnTo>
                      <a:lnTo>
                        <a:pt x="1110" y="1572"/>
                      </a:lnTo>
                      <a:lnTo>
                        <a:pt x="1425" y="7"/>
                      </a:lnTo>
                      <a:lnTo>
                        <a:pt x="3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2096;p39">
                  <a:extLst>
                    <a:ext uri="{FF2B5EF4-FFF2-40B4-BE49-F238E27FC236}">
                      <a16:creationId xmlns:a16="http://schemas.microsoft.com/office/drawing/2014/main" id="{9EB2110D-7258-43C3-B128-330D46C80372}"/>
                    </a:ext>
                  </a:extLst>
                </p:cNvPr>
                <p:cNvSpPr/>
                <p:nvPr/>
              </p:nvSpPr>
              <p:spPr>
                <a:xfrm>
                  <a:off x="4835510" y="3783605"/>
                  <a:ext cx="128068" cy="109434"/>
                </a:xfrm>
                <a:custGeom>
                  <a:avLst/>
                  <a:gdLst/>
                  <a:ahLst/>
                  <a:cxnLst/>
                  <a:rect l="l" t="t" r="r" b="b"/>
                  <a:pathLst>
                    <a:path w="756" h="646" extrusionOk="0">
                      <a:moveTo>
                        <a:pt x="0" y="428"/>
                      </a:moveTo>
                      <a:lnTo>
                        <a:pt x="164" y="349"/>
                      </a:lnTo>
                      <a:cubicBezTo>
                        <a:pt x="164" y="349"/>
                        <a:pt x="213" y="191"/>
                        <a:pt x="304" y="106"/>
                      </a:cubicBezTo>
                      <a:cubicBezTo>
                        <a:pt x="395" y="21"/>
                        <a:pt x="448" y="0"/>
                        <a:pt x="448" y="0"/>
                      </a:cubicBezTo>
                      <a:lnTo>
                        <a:pt x="425" y="135"/>
                      </a:lnTo>
                      <a:cubicBezTo>
                        <a:pt x="425" y="135"/>
                        <a:pt x="679" y="16"/>
                        <a:pt x="734" y="58"/>
                      </a:cubicBezTo>
                      <a:cubicBezTo>
                        <a:pt x="788" y="101"/>
                        <a:pt x="739" y="279"/>
                        <a:pt x="605" y="363"/>
                      </a:cubicBezTo>
                      <a:cubicBezTo>
                        <a:pt x="473" y="446"/>
                        <a:pt x="243" y="497"/>
                        <a:pt x="243" y="497"/>
                      </a:cubicBezTo>
                      <a:lnTo>
                        <a:pt x="73" y="646"/>
                      </a:lnTo>
                      <a:lnTo>
                        <a:pt x="0" y="428"/>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2097;p39">
                  <a:extLst>
                    <a:ext uri="{FF2B5EF4-FFF2-40B4-BE49-F238E27FC236}">
                      <a16:creationId xmlns:a16="http://schemas.microsoft.com/office/drawing/2014/main" id="{1AE3594C-5969-4D74-B989-3A6F126E8BFB}"/>
                    </a:ext>
                  </a:extLst>
                </p:cNvPr>
                <p:cNvSpPr/>
                <p:nvPr/>
              </p:nvSpPr>
              <p:spPr>
                <a:xfrm>
                  <a:off x="4605800" y="3613525"/>
                  <a:ext cx="256475" cy="340330"/>
                </a:xfrm>
                <a:custGeom>
                  <a:avLst/>
                  <a:gdLst/>
                  <a:ahLst/>
                  <a:cxnLst/>
                  <a:rect l="l" t="t" r="r" b="b"/>
                  <a:pathLst>
                    <a:path w="1514" h="2009" extrusionOk="0">
                      <a:moveTo>
                        <a:pt x="1314" y="1"/>
                      </a:moveTo>
                      <a:cubicBezTo>
                        <a:pt x="1314" y="1"/>
                        <a:pt x="465" y="-41"/>
                        <a:pt x="119" y="819"/>
                      </a:cubicBezTo>
                      <a:cubicBezTo>
                        <a:pt x="-227" y="1680"/>
                        <a:pt x="246" y="2026"/>
                        <a:pt x="683" y="2008"/>
                      </a:cubicBezTo>
                      <a:cubicBezTo>
                        <a:pt x="1120" y="1990"/>
                        <a:pt x="1514" y="1626"/>
                        <a:pt x="1514" y="1626"/>
                      </a:cubicBezTo>
                      <a:lnTo>
                        <a:pt x="1411" y="1401"/>
                      </a:lnTo>
                      <a:cubicBezTo>
                        <a:pt x="1411" y="1401"/>
                        <a:pt x="979" y="1577"/>
                        <a:pt x="731" y="1401"/>
                      </a:cubicBezTo>
                      <a:cubicBezTo>
                        <a:pt x="398" y="1165"/>
                        <a:pt x="816" y="940"/>
                        <a:pt x="816" y="940"/>
                      </a:cubicBezTo>
                      <a:cubicBezTo>
                        <a:pt x="816" y="940"/>
                        <a:pt x="773" y="738"/>
                        <a:pt x="1004" y="328"/>
                      </a:cubicBezTo>
                      <a:cubicBezTo>
                        <a:pt x="1083" y="189"/>
                        <a:pt x="1314" y="1"/>
                        <a:pt x="1314"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2098;p39">
                  <a:extLst>
                    <a:ext uri="{FF2B5EF4-FFF2-40B4-BE49-F238E27FC236}">
                      <a16:creationId xmlns:a16="http://schemas.microsoft.com/office/drawing/2014/main" id="{2AFB63AA-E243-40AA-A3FC-BB7F6E7A0DEE}"/>
                    </a:ext>
                  </a:extLst>
                </p:cNvPr>
                <p:cNvSpPr/>
                <p:nvPr/>
              </p:nvSpPr>
              <p:spPr>
                <a:xfrm>
                  <a:off x="4986109" y="3672647"/>
                  <a:ext cx="79111" cy="48788"/>
                </a:xfrm>
                <a:custGeom>
                  <a:avLst/>
                  <a:gdLst/>
                  <a:ahLst/>
                  <a:cxnLst/>
                  <a:rect l="l" t="t" r="r" b="b"/>
                  <a:pathLst>
                    <a:path w="467" h="288" extrusionOk="0">
                      <a:moveTo>
                        <a:pt x="0" y="276"/>
                      </a:moveTo>
                      <a:lnTo>
                        <a:pt x="55" y="0"/>
                      </a:lnTo>
                      <a:lnTo>
                        <a:pt x="467" y="9"/>
                      </a:lnTo>
                      <a:lnTo>
                        <a:pt x="434" y="288"/>
                      </a:lnTo>
                      <a:lnTo>
                        <a:pt x="0" y="2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6" name="Google Shape;2099;p39">
              <a:extLst>
                <a:ext uri="{FF2B5EF4-FFF2-40B4-BE49-F238E27FC236}">
                  <a16:creationId xmlns:a16="http://schemas.microsoft.com/office/drawing/2014/main" id="{9F50A6E9-C618-46EA-AFC5-E7105A834B02}"/>
                </a:ext>
              </a:extLst>
            </p:cNvPr>
            <p:cNvGrpSpPr/>
            <p:nvPr/>
          </p:nvGrpSpPr>
          <p:grpSpPr>
            <a:xfrm>
              <a:off x="7653018" y="2451543"/>
              <a:ext cx="777751" cy="777634"/>
              <a:chOff x="7329443" y="3322343"/>
              <a:chExt cx="777751" cy="777634"/>
            </a:xfrm>
          </p:grpSpPr>
          <p:sp>
            <p:nvSpPr>
              <p:cNvPr id="42" name="Google Shape;2100;p39">
                <a:extLst>
                  <a:ext uri="{FF2B5EF4-FFF2-40B4-BE49-F238E27FC236}">
                    <a16:creationId xmlns:a16="http://schemas.microsoft.com/office/drawing/2014/main" id="{8B6A3FFB-FFE7-4BFA-BA99-B8E447FB01D6}"/>
                  </a:ext>
                </a:extLst>
              </p:cNvPr>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2101;p39">
                <a:extLst>
                  <a:ext uri="{FF2B5EF4-FFF2-40B4-BE49-F238E27FC236}">
                    <a16:creationId xmlns:a16="http://schemas.microsoft.com/office/drawing/2014/main" id="{10CD9919-823A-4A42-871B-FA4A2237A585}"/>
                  </a:ext>
                </a:extLst>
              </p:cNvPr>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2102;p39">
                <a:extLst>
                  <a:ext uri="{FF2B5EF4-FFF2-40B4-BE49-F238E27FC236}">
                    <a16:creationId xmlns:a16="http://schemas.microsoft.com/office/drawing/2014/main" id="{DBD65D93-1BC2-4F1E-B08E-3A7204C3C3BF}"/>
                  </a:ext>
                </a:extLst>
              </p:cNvPr>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2103;p39">
                <a:extLst>
                  <a:ext uri="{FF2B5EF4-FFF2-40B4-BE49-F238E27FC236}">
                    <a16:creationId xmlns:a16="http://schemas.microsoft.com/office/drawing/2014/main" id="{7560E88C-AE3D-47C1-BCBD-35DB7B960197}"/>
                  </a:ext>
                </a:extLst>
              </p:cNvPr>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accent2"/>
                    </a:solidFill>
                    <a:latin typeface="Be Vietnam Pro SemiBold"/>
                    <a:ea typeface="Be Vietnam Pro SemiBold"/>
                    <a:cs typeface="Be Vietnam Pro SemiBold"/>
                    <a:sym typeface="Be Vietnam Pro SemiBold"/>
                  </a:rPr>
                  <a:t>$</a:t>
                </a:r>
                <a:endParaRPr sz="4000" strike="noStrike">
                  <a:solidFill>
                    <a:schemeClr val="accent2"/>
                  </a:solidFill>
                  <a:latin typeface="Be Vietnam Pro SemiBold"/>
                  <a:ea typeface="Be Vietnam Pro SemiBold"/>
                  <a:cs typeface="Be Vietnam Pro SemiBold"/>
                  <a:sym typeface="Be Vietnam Pro SemiBold"/>
                </a:endParaRPr>
              </a:p>
            </p:txBody>
          </p:sp>
        </p:grpSp>
        <p:grpSp>
          <p:nvGrpSpPr>
            <p:cNvPr id="37" name="Google Shape;2104;p39">
              <a:extLst>
                <a:ext uri="{FF2B5EF4-FFF2-40B4-BE49-F238E27FC236}">
                  <a16:creationId xmlns:a16="http://schemas.microsoft.com/office/drawing/2014/main" id="{469E902E-D963-4448-883B-63934F676337}"/>
                </a:ext>
              </a:extLst>
            </p:cNvPr>
            <p:cNvGrpSpPr/>
            <p:nvPr/>
          </p:nvGrpSpPr>
          <p:grpSpPr>
            <a:xfrm>
              <a:off x="6727267" y="811896"/>
              <a:ext cx="497217" cy="497064"/>
              <a:chOff x="7329443" y="3322343"/>
              <a:chExt cx="777751" cy="777634"/>
            </a:xfrm>
          </p:grpSpPr>
          <p:sp>
            <p:nvSpPr>
              <p:cNvPr id="38" name="Google Shape;2105;p39">
                <a:extLst>
                  <a:ext uri="{FF2B5EF4-FFF2-40B4-BE49-F238E27FC236}">
                    <a16:creationId xmlns:a16="http://schemas.microsoft.com/office/drawing/2014/main" id="{77043C3A-9BD2-4F6A-821E-3024C8149306}"/>
                  </a:ext>
                </a:extLst>
              </p:cNvPr>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106;p39">
                <a:extLst>
                  <a:ext uri="{FF2B5EF4-FFF2-40B4-BE49-F238E27FC236}">
                    <a16:creationId xmlns:a16="http://schemas.microsoft.com/office/drawing/2014/main" id="{4752022D-3FF6-4B0B-8A19-A74B3F9C2FA4}"/>
                  </a:ext>
                </a:extLst>
              </p:cNvPr>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107;p39">
                <a:extLst>
                  <a:ext uri="{FF2B5EF4-FFF2-40B4-BE49-F238E27FC236}">
                    <a16:creationId xmlns:a16="http://schemas.microsoft.com/office/drawing/2014/main" id="{630326DF-E15F-4D49-BD81-33084760FFD7}"/>
                  </a:ext>
                </a:extLst>
              </p:cNvPr>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2108;p39">
                <a:extLst>
                  <a:ext uri="{FF2B5EF4-FFF2-40B4-BE49-F238E27FC236}">
                    <a16:creationId xmlns:a16="http://schemas.microsoft.com/office/drawing/2014/main" id="{EB9D39A8-2FF5-42C4-88F2-18655074F166}"/>
                  </a:ext>
                </a:extLst>
              </p:cNvPr>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3000" strike="noStrike">
                    <a:solidFill>
                      <a:schemeClr val="accent2"/>
                    </a:solidFill>
                    <a:latin typeface="Be Vietnam Pro SemiBold"/>
                    <a:ea typeface="Be Vietnam Pro SemiBold"/>
                    <a:cs typeface="Be Vietnam Pro SemiBold"/>
                    <a:sym typeface="Be Vietnam Pro SemiBold"/>
                  </a:rPr>
                  <a:t>$</a:t>
                </a:r>
                <a:endParaRPr sz="3000" strike="noStrike">
                  <a:solidFill>
                    <a:schemeClr val="accent2"/>
                  </a:solidFill>
                  <a:latin typeface="Be Vietnam Pro SemiBold"/>
                  <a:ea typeface="Be Vietnam Pro SemiBold"/>
                  <a:cs typeface="Be Vietnam Pro SemiBold"/>
                  <a:sym typeface="Be Vietnam Pro SemiBold"/>
                </a:endParaRPr>
              </a:p>
            </p:txBody>
          </p:sp>
        </p:grpSp>
      </p:grpSp>
    </p:spTree>
    <p:extLst>
      <p:ext uri="{BB962C8B-B14F-4D97-AF65-F5344CB8AC3E}">
        <p14:creationId xmlns:p14="http://schemas.microsoft.com/office/powerpoint/2010/main" val="394516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A13F-A2D2-4A80-BEEB-3292C791C17E}"/>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AFE9EEB2-0BC9-41EC-900F-78CC128778DA}"/>
              </a:ext>
            </a:extLst>
          </p:cNvPr>
          <p:cNvSpPr>
            <a:spLocks noGrp="1"/>
          </p:cNvSpPr>
          <p:nvPr>
            <p:ph type="subTitle" idx="1"/>
          </p:nvPr>
        </p:nvSpPr>
        <p:spPr/>
        <p:txBody>
          <a:bodyPr/>
          <a:lstStyle/>
          <a:p>
            <a:endParaRPr lang="en-US"/>
          </a:p>
        </p:txBody>
      </p:sp>
      <p:pic>
        <p:nvPicPr>
          <p:cNvPr id="24578" name="Picture 2">
            <a:extLst>
              <a:ext uri="{FF2B5EF4-FFF2-40B4-BE49-F238E27FC236}">
                <a16:creationId xmlns:a16="http://schemas.microsoft.com/office/drawing/2014/main" id="{B1B87F39-A63A-4CD3-B9BB-8744B0D70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1" y="73741"/>
            <a:ext cx="5729747" cy="4816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5C38EC-4A96-42A3-BC48-620C701E03CC}"/>
              </a:ext>
            </a:extLst>
          </p:cNvPr>
          <p:cNvSpPr/>
          <p:nvPr/>
        </p:nvSpPr>
        <p:spPr>
          <a:xfrm>
            <a:off x="324465" y="1069258"/>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Rectangle 5">
            <a:extLst>
              <a:ext uri="{FF2B5EF4-FFF2-40B4-BE49-F238E27FC236}">
                <a16:creationId xmlns:a16="http://schemas.microsoft.com/office/drawing/2014/main" id="{CB5D18B2-73B5-43A8-83BA-9BB9B65BFAB4}"/>
              </a:ext>
            </a:extLst>
          </p:cNvPr>
          <p:cNvSpPr/>
          <p:nvPr/>
        </p:nvSpPr>
        <p:spPr>
          <a:xfrm>
            <a:off x="2864873" y="964692"/>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78BB16-CFAC-413A-BBF7-0948DE82D2D5}"/>
              </a:ext>
            </a:extLst>
          </p:cNvPr>
          <p:cNvSpPr/>
          <p:nvPr/>
        </p:nvSpPr>
        <p:spPr>
          <a:xfrm>
            <a:off x="324464" y="3561542"/>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23CE71-8087-4253-A310-6961CFF187D5}"/>
              </a:ext>
            </a:extLst>
          </p:cNvPr>
          <p:cNvSpPr/>
          <p:nvPr/>
        </p:nvSpPr>
        <p:spPr>
          <a:xfrm>
            <a:off x="2864873" y="3527393"/>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855;p36">
            <a:extLst>
              <a:ext uri="{FF2B5EF4-FFF2-40B4-BE49-F238E27FC236}">
                <a16:creationId xmlns:a16="http://schemas.microsoft.com/office/drawing/2014/main" id="{AA0C7599-5222-452C-BAE2-AAFE560D07AB}"/>
              </a:ext>
            </a:extLst>
          </p:cNvPr>
          <p:cNvSpPr txBox="1">
            <a:spLocks/>
          </p:cNvSpPr>
          <p:nvPr/>
        </p:nvSpPr>
        <p:spPr>
          <a:xfrm>
            <a:off x="5952087" y="2085453"/>
            <a:ext cx="2173887" cy="1306676"/>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Larger Proportion of Attrited customers with Platinum cards</a:t>
            </a:r>
          </a:p>
        </p:txBody>
      </p:sp>
    </p:spTree>
    <p:extLst>
      <p:ext uri="{BB962C8B-B14F-4D97-AF65-F5344CB8AC3E}">
        <p14:creationId xmlns:p14="http://schemas.microsoft.com/office/powerpoint/2010/main" val="3864726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F0BFFA1-D176-4AF9-9311-922B99ED4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6" y="405580"/>
            <a:ext cx="6993541" cy="404843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855;p36">
            <a:extLst>
              <a:ext uri="{FF2B5EF4-FFF2-40B4-BE49-F238E27FC236}">
                <a16:creationId xmlns:a16="http://schemas.microsoft.com/office/drawing/2014/main" id="{3D2AE3FB-530A-44B9-A7AC-D30F37FDF8CA}"/>
              </a:ext>
            </a:extLst>
          </p:cNvPr>
          <p:cNvSpPr txBox="1">
            <a:spLocks/>
          </p:cNvSpPr>
          <p:nvPr/>
        </p:nvSpPr>
        <p:spPr>
          <a:xfrm>
            <a:off x="7109835" y="2429796"/>
            <a:ext cx="1979319" cy="123517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Largest Percentages of attrition in the highest and lowest income categories</a:t>
            </a:r>
          </a:p>
        </p:txBody>
      </p:sp>
    </p:spTree>
    <p:extLst>
      <p:ext uri="{BB962C8B-B14F-4D97-AF65-F5344CB8AC3E}">
        <p14:creationId xmlns:p14="http://schemas.microsoft.com/office/powerpoint/2010/main" val="2594035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a:extLst>
              <a:ext uri="{FF2B5EF4-FFF2-40B4-BE49-F238E27FC236}">
                <a16:creationId xmlns:a16="http://schemas.microsoft.com/office/drawing/2014/main" id="{F5907354-BB0B-40A4-BA5F-BB5B8F269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9" y="266700"/>
            <a:ext cx="6635568" cy="347201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855;p36">
            <a:extLst>
              <a:ext uri="{FF2B5EF4-FFF2-40B4-BE49-F238E27FC236}">
                <a16:creationId xmlns:a16="http://schemas.microsoft.com/office/drawing/2014/main" id="{A711ECFE-0C33-4B2C-A05B-95D5AD3C4C17}"/>
              </a:ext>
            </a:extLst>
          </p:cNvPr>
          <p:cNvSpPr txBox="1">
            <a:spLocks/>
          </p:cNvSpPr>
          <p:nvPr/>
        </p:nvSpPr>
        <p:spPr>
          <a:xfrm>
            <a:off x="5478697" y="2337618"/>
            <a:ext cx="3023748" cy="221225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Existing customers have higher average credit limit as well as Total Transaction amount and revolving balance.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suggests that attrited customers likely left because of a lack of trust in the bank.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30" name="Google Shape;2633;p49">
            <a:extLst>
              <a:ext uri="{FF2B5EF4-FFF2-40B4-BE49-F238E27FC236}">
                <a16:creationId xmlns:a16="http://schemas.microsoft.com/office/drawing/2014/main" id="{9B51D61E-ED68-4035-A191-22231D0636F4}"/>
              </a:ext>
            </a:extLst>
          </p:cNvPr>
          <p:cNvGrpSpPr/>
          <p:nvPr/>
        </p:nvGrpSpPr>
        <p:grpSpPr>
          <a:xfrm rot="-5400000">
            <a:off x="135577" y="4448252"/>
            <a:ext cx="573959" cy="673970"/>
            <a:chOff x="6112352" y="2855648"/>
            <a:chExt cx="2150564" cy="1156200"/>
          </a:xfrm>
        </p:grpSpPr>
        <p:sp>
          <p:nvSpPr>
            <p:cNvPr id="31" name="Google Shape;2634;p49">
              <a:extLst>
                <a:ext uri="{FF2B5EF4-FFF2-40B4-BE49-F238E27FC236}">
                  <a16:creationId xmlns:a16="http://schemas.microsoft.com/office/drawing/2014/main" id="{06369121-AD6B-4ADA-B077-922A93CBA4E5}"/>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2635;p49">
              <a:extLst>
                <a:ext uri="{FF2B5EF4-FFF2-40B4-BE49-F238E27FC236}">
                  <a16:creationId xmlns:a16="http://schemas.microsoft.com/office/drawing/2014/main" id="{279B6F7F-2785-4BBD-A622-F2695B2408C8}"/>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2636;p49">
              <a:extLst>
                <a:ext uri="{FF2B5EF4-FFF2-40B4-BE49-F238E27FC236}">
                  <a16:creationId xmlns:a16="http://schemas.microsoft.com/office/drawing/2014/main" id="{EEE6E568-FF1F-4FA1-9CB1-58939EC1786B}"/>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2637;p49">
              <a:extLst>
                <a:ext uri="{FF2B5EF4-FFF2-40B4-BE49-F238E27FC236}">
                  <a16:creationId xmlns:a16="http://schemas.microsoft.com/office/drawing/2014/main" id="{55F7A915-44A1-4B63-A956-E1650AC45F39}"/>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2638;p49">
              <a:extLst>
                <a:ext uri="{FF2B5EF4-FFF2-40B4-BE49-F238E27FC236}">
                  <a16:creationId xmlns:a16="http://schemas.microsoft.com/office/drawing/2014/main" id="{2A03D692-2523-4AA3-805D-3281CF9CAC83}"/>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2639;p49">
              <a:extLst>
                <a:ext uri="{FF2B5EF4-FFF2-40B4-BE49-F238E27FC236}">
                  <a16:creationId xmlns:a16="http://schemas.microsoft.com/office/drawing/2014/main" id="{497444DF-EA9C-46F6-BA7E-B6EBD9EF2A23}"/>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2640;p49">
              <a:extLst>
                <a:ext uri="{FF2B5EF4-FFF2-40B4-BE49-F238E27FC236}">
                  <a16:creationId xmlns:a16="http://schemas.microsoft.com/office/drawing/2014/main" id="{8B72F3B6-F6C7-4EA4-8BE5-901A42DC816C}"/>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2641;p49">
              <a:extLst>
                <a:ext uri="{FF2B5EF4-FFF2-40B4-BE49-F238E27FC236}">
                  <a16:creationId xmlns:a16="http://schemas.microsoft.com/office/drawing/2014/main" id="{BF8DF3D2-B858-44DB-A3AF-9A26C53E361C}"/>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642;p49">
              <a:extLst>
                <a:ext uri="{FF2B5EF4-FFF2-40B4-BE49-F238E27FC236}">
                  <a16:creationId xmlns:a16="http://schemas.microsoft.com/office/drawing/2014/main" id="{0DE2B760-84A5-40AE-BAFC-FC588EA419B7}"/>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643;p49">
              <a:extLst>
                <a:ext uri="{FF2B5EF4-FFF2-40B4-BE49-F238E27FC236}">
                  <a16:creationId xmlns:a16="http://schemas.microsoft.com/office/drawing/2014/main" id="{EB81F8BD-807E-4648-B019-2023186480D9}"/>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20942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FC35BEB4-36C6-43A5-8E08-6E12F82DB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7" y="140109"/>
            <a:ext cx="6585093" cy="351011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ECC6CD1C-CF94-4A92-BF86-0034B9E3B217}"/>
              </a:ext>
            </a:extLst>
          </p:cNvPr>
          <p:cNvSpPr txBox="1">
            <a:spLocks/>
          </p:cNvSpPr>
          <p:nvPr/>
        </p:nvSpPr>
        <p:spPr>
          <a:xfrm>
            <a:off x="5478697" y="2337618"/>
            <a:ext cx="3023748" cy="221225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This shows that on average both existing customers and attrited have the same number of months on book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made significantly less total transactions in the last 12 months.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69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Behavioral Analysis</a:t>
            </a:r>
            <a:endParaRPr sz="3600" b="1" dirty="0">
              <a:latin typeface="+mn-lt"/>
            </a:endParaRPr>
          </a:p>
        </p:txBody>
      </p:sp>
      <p:grpSp>
        <p:nvGrpSpPr>
          <p:cNvPr id="73" name="Google Shape;2626;p49">
            <a:extLst>
              <a:ext uri="{FF2B5EF4-FFF2-40B4-BE49-F238E27FC236}">
                <a16:creationId xmlns:a16="http://schemas.microsoft.com/office/drawing/2014/main" id="{924D1251-0C74-46CC-B8A1-7CD0BA4AF0FF}"/>
              </a:ext>
            </a:extLst>
          </p:cNvPr>
          <p:cNvGrpSpPr/>
          <p:nvPr/>
        </p:nvGrpSpPr>
        <p:grpSpPr>
          <a:xfrm>
            <a:off x="6054390" y="1529932"/>
            <a:ext cx="1434876" cy="771292"/>
            <a:chOff x="3695573" y="2100590"/>
            <a:chExt cx="1752842" cy="942324"/>
          </a:xfrm>
        </p:grpSpPr>
        <p:sp>
          <p:nvSpPr>
            <p:cNvPr id="74" name="Google Shape;2627;p49">
              <a:extLst>
                <a:ext uri="{FF2B5EF4-FFF2-40B4-BE49-F238E27FC236}">
                  <a16:creationId xmlns:a16="http://schemas.microsoft.com/office/drawing/2014/main" id="{5D3AA0EB-8281-4977-9092-AF28FAB5C577}"/>
                </a:ext>
              </a:extLst>
            </p:cNvPr>
            <p:cNvSpPr/>
            <p:nvPr/>
          </p:nvSpPr>
          <p:spPr>
            <a:xfrm>
              <a:off x="3706308" y="2111325"/>
              <a:ext cx="1731371" cy="920654"/>
            </a:xfrm>
            <a:custGeom>
              <a:avLst/>
              <a:gdLst/>
              <a:ahLst/>
              <a:cxnLst/>
              <a:rect l="l" t="t" r="r" b="b"/>
              <a:pathLst>
                <a:path w="8709" h="4631" extrusionOk="0">
                  <a:moveTo>
                    <a:pt x="0" y="4631"/>
                  </a:moveTo>
                  <a:cubicBezTo>
                    <a:pt x="674" y="4631"/>
                    <a:pt x="1235" y="1079"/>
                    <a:pt x="1797" y="1079"/>
                  </a:cubicBezTo>
                  <a:cubicBezTo>
                    <a:pt x="2358" y="1079"/>
                    <a:pt x="2422" y="2649"/>
                    <a:pt x="2967" y="2649"/>
                  </a:cubicBezTo>
                  <a:cubicBezTo>
                    <a:pt x="3513" y="2649"/>
                    <a:pt x="3817" y="0"/>
                    <a:pt x="4443" y="0"/>
                  </a:cubicBezTo>
                  <a:cubicBezTo>
                    <a:pt x="5068" y="0"/>
                    <a:pt x="5165" y="3984"/>
                    <a:pt x="5951" y="3984"/>
                  </a:cubicBezTo>
                  <a:cubicBezTo>
                    <a:pt x="6736" y="3984"/>
                    <a:pt x="6785" y="1001"/>
                    <a:pt x="7346" y="1001"/>
                  </a:cubicBezTo>
                  <a:cubicBezTo>
                    <a:pt x="7907" y="1001"/>
                    <a:pt x="7811" y="4631"/>
                    <a:pt x="8709" y="4631"/>
                  </a:cubicBezTo>
                  <a:lnTo>
                    <a:pt x="0" y="463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2628;p49">
              <a:extLst>
                <a:ext uri="{FF2B5EF4-FFF2-40B4-BE49-F238E27FC236}">
                  <a16:creationId xmlns:a16="http://schemas.microsoft.com/office/drawing/2014/main" id="{CBEE85DC-D3AC-407E-B528-DE33C2ED3AE4}"/>
                </a:ext>
              </a:extLst>
            </p:cNvPr>
            <p:cNvSpPr/>
            <p:nvPr/>
          </p:nvSpPr>
          <p:spPr>
            <a:xfrm>
              <a:off x="3695573" y="2100590"/>
              <a:ext cx="1752842" cy="942324"/>
            </a:xfrm>
            <a:custGeom>
              <a:avLst/>
              <a:gdLst/>
              <a:ahLst/>
              <a:cxnLst/>
              <a:rect l="l" t="t" r="r" b="b"/>
              <a:pathLst>
                <a:path w="8817" h="4740" extrusionOk="0">
                  <a:moveTo>
                    <a:pt x="8763" y="4739"/>
                  </a:moveTo>
                  <a:cubicBezTo>
                    <a:pt x="8627" y="4739"/>
                    <a:pt x="8504" y="4667"/>
                    <a:pt x="8397" y="4525"/>
                  </a:cubicBezTo>
                  <a:cubicBezTo>
                    <a:pt x="8308" y="4406"/>
                    <a:pt x="8229" y="4238"/>
                    <a:pt x="8156" y="4011"/>
                  </a:cubicBezTo>
                  <a:cubicBezTo>
                    <a:pt x="8023" y="3599"/>
                    <a:pt x="7934" y="3072"/>
                    <a:pt x="7847" y="2562"/>
                  </a:cubicBezTo>
                  <a:cubicBezTo>
                    <a:pt x="7781" y="2167"/>
                    <a:pt x="7718" y="1795"/>
                    <a:pt x="7641" y="1522"/>
                  </a:cubicBezTo>
                  <a:cubicBezTo>
                    <a:pt x="7545" y="1180"/>
                    <a:pt x="7457" y="1109"/>
                    <a:pt x="7400" y="1109"/>
                  </a:cubicBezTo>
                  <a:cubicBezTo>
                    <a:pt x="7311" y="1109"/>
                    <a:pt x="7220" y="1231"/>
                    <a:pt x="7131" y="1471"/>
                  </a:cubicBezTo>
                  <a:cubicBezTo>
                    <a:pt x="7042" y="1709"/>
                    <a:pt x="6965" y="2031"/>
                    <a:pt x="6884" y="2371"/>
                  </a:cubicBezTo>
                  <a:cubicBezTo>
                    <a:pt x="6682" y="3217"/>
                    <a:pt x="6473" y="4092"/>
                    <a:pt x="6005" y="4092"/>
                  </a:cubicBezTo>
                  <a:cubicBezTo>
                    <a:pt x="5789" y="4092"/>
                    <a:pt x="5614" y="3861"/>
                    <a:pt x="5452" y="3367"/>
                  </a:cubicBezTo>
                  <a:cubicBezTo>
                    <a:pt x="5317" y="2954"/>
                    <a:pt x="5208" y="2411"/>
                    <a:pt x="5103" y="1886"/>
                  </a:cubicBezTo>
                  <a:cubicBezTo>
                    <a:pt x="5008" y="1413"/>
                    <a:pt x="4919" y="965"/>
                    <a:pt x="4815" y="630"/>
                  </a:cubicBezTo>
                  <a:cubicBezTo>
                    <a:pt x="4682" y="199"/>
                    <a:pt x="4569" y="108"/>
                    <a:pt x="4497" y="108"/>
                  </a:cubicBezTo>
                  <a:cubicBezTo>
                    <a:pt x="4376" y="108"/>
                    <a:pt x="4248" y="246"/>
                    <a:pt x="4115" y="517"/>
                  </a:cubicBezTo>
                  <a:cubicBezTo>
                    <a:pt x="3988" y="777"/>
                    <a:pt x="3871" y="1126"/>
                    <a:pt x="3758" y="1464"/>
                  </a:cubicBezTo>
                  <a:cubicBezTo>
                    <a:pt x="3525" y="2158"/>
                    <a:pt x="3324" y="2757"/>
                    <a:pt x="3021" y="2757"/>
                  </a:cubicBezTo>
                  <a:cubicBezTo>
                    <a:pt x="2880" y="2757"/>
                    <a:pt x="2756" y="2670"/>
                    <a:pt x="2643" y="2490"/>
                  </a:cubicBezTo>
                  <a:cubicBezTo>
                    <a:pt x="2550" y="2340"/>
                    <a:pt x="2471" y="2140"/>
                    <a:pt x="2395" y="1947"/>
                  </a:cubicBezTo>
                  <a:cubicBezTo>
                    <a:pt x="2248" y="1573"/>
                    <a:pt x="2096" y="1187"/>
                    <a:pt x="1850" y="1187"/>
                  </a:cubicBezTo>
                  <a:cubicBezTo>
                    <a:pt x="1785" y="1187"/>
                    <a:pt x="1671" y="1270"/>
                    <a:pt x="1497" y="1665"/>
                  </a:cubicBezTo>
                  <a:cubicBezTo>
                    <a:pt x="1362" y="1971"/>
                    <a:pt x="1228" y="2376"/>
                    <a:pt x="1086" y="2805"/>
                  </a:cubicBezTo>
                  <a:cubicBezTo>
                    <a:pt x="933" y="3267"/>
                    <a:pt x="775" y="3745"/>
                    <a:pt x="611" y="4106"/>
                  </a:cubicBezTo>
                  <a:cubicBezTo>
                    <a:pt x="415" y="4538"/>
                    <a:pt x="238" y="4740"/>
                    <a:pt x="54" y="4740"/>
                  </a:cubicBezTo>
                  <a:cubicBezTo>
                    <a:pt x="24" y="4740"/>
                    <a:pt x="0" y="4715"/>
                    <a:pt x="0" y="4685"/>
                  </a:cubicBezTo>
                  <a:cubicBezTo>
                    <a:pt x="0" y="4655"/>
                    <a:pt x="24" y="4631"/>
                    <a:pt x="54" y="4631"/>
                  </a:cubicBezTo>
                  <a:cubicBezTo>
                    <a:pt x="186" y="4631"/>
                    <a:pt x="340" y="4439"/>
                    <a:pt x="512" y="4062"/>
                  </a:cubicBezTo>
                  <a:cubicBezTo>
                    <a:pt x="673" y="3706"/>
                    <a:pt x="831" y="3231"/>
                    <a:pt x="983" y="2771"/>
                  </a:cubicBezTo>
                  <a:cubicBezTo>
                    <a:pt x="1126" y="2339"/>
                    <a:pt x="1261" y="1932"/>
                    <a:pt x="1397" y="1622"/>
                  </a:cubicBezTo>
                  <a:cubicBezTo>
                    <a:pt x="1563" y="1246"/>
                    <a:pt x="1702" y="1079"/>
                    <a:pt x="1850" y="1079"/>
                  </a:cubicBezTo>
                  <a:cubicBezTo>
                    <a:pt x="2170" y="1079"/>
                    <a:pt x="2336" y="1500"/>
                    <a:pt x="2496" y="1907"/>
                  </a:cubicBezTo>
                  <a:cubicBezTo>
                    <a:pt x="2639" y="2272"/>
                    <a:pt x="2788" y="2649"/>
                    <a:pt x="3021" y="2649"/>
                  </a:cubicBezTo>
                  <a:cubicBezTo>
                    <a:pt x="3115" y="2649"/>
                    <a:pt x="3220" y="2529"/>
                    <a:pt x="3333" y="2291"/>
                  </a:cubicBezTo>
                  <a:cubicBezTo>
                    <a:pt x="3443" y="2060"/>
                    <a:pt x="3546" y="1754"/>
                    <a:pt x="3655" y="1429"/>
                  </a:cubicBezTo>
                  <a:cubicBezTo>
                    <a:pt x="3901" y="694"/>
                    <a:pt x="4134" y="0"/>
                    <a:pt x="4497" y="0"/>
                  </a:cubicBezTo>
                  <a:cubicBezTo>
                    <a:pt x="4587" y="0"/>
                    <a:pt x="4670" y="60"/>
                    <a:pt x="4744" y="178"/>
                  </a:cubicBezTo>
                  <a:cubicBezTo>
                    <a:pt x="4804" y="274"/>
                    <a:pt x="4861" y="412"/>
                    <a:pt x="4919" y="598"/>
                  </a:cubicBezTo>
                  <a:cubicBezTo>
                    <a:pt x="5024" y="939"/>
                    <a:pt x="5114" y="1389"/>
                    <a:pt x="5210" y="1865"/>
                  </a:cubicBezTo>
                  <a:cubicBezTo>
                    <a:pt x="5314" y="2387"/>
                    <a:pt x="5422" y="2927"/>
                    <a:pt x="5555" y="3333"/>
                  </a:cubicBezTo>
                  <a:cubicBezTo>
                    <a:pt x="5696" y="3765"/>
                    <a:pt x="5847" y="3983"/>
                    <a:pt x="6004" y="3983"/>
                  </a:cubicBezTo>
                  <a:cubicBezTo>
                    <a:pt x="6170" y="3983"/>
                    <a:pt x="6318" y="3818"/>
                    <a:pt x="6455" y="3479"/>
                  </a:cubicBezTo>
                  <a:cubicBezTo>
                    <a:pt x="6583" y="3163"/>
                    <a:pt x="6683" y="2748"/>
                    <a:pt x="6778" y="2346"/>
                  </a:cubicBezTo>
                  <a:cubicBezTo>
                    <a:pt x="6861" y="2003"/>
                    <a:pt x="6938" y="1678"/>
                    <a:pt x="7029" y="1434"/>
                  </a:cubicBezTo>
                  <a:cubicBezTo>
                    <a:pt x="7079" y="1299"/>
                    <a:pt x="7129" y="1200"/>
                    <a:pt x="7182" y="1130"/>
                  </a:cubicBezTo>
                  <a:cubicBezTo>
                    <a:pt x="7248" y="1044"/>
                    <a:pt x="7321" y="1001"/>
                    <a:pt x="7400" y="1001"/>
                  </a:cubicBezTo>
                  <a:cubicBezTo>
                    <a:pt x="7583" y="1001"/>
                    <a:pt x="7681" y="1264"/>
                    <a:pt x="7745" y="1493"/>
                  </a:cubicBezTo>
                  <a:cubicBezTo>
                    <a:pt x="7824" y="1771"/>
                    <a:pt x="7887" y="2147"/>
                    <a:pt x="7954" y="2544"/>
                  </a:cubicBezTo>
                  <a:cubicBezTo>
                    <a:pt x="8040" y="3050"/>
                    <a:pt x="8128" y="3573"/>
                    <a:pt x="8259" y="3978"/>
                  </a:cubicBezTo>
                  <a:cubicBezTo>
                    <a:pt x="8401" y="4417"/>
                    <a:pt x="8566" y="4631"/>
                    <a:pt x="8763" y="4631"/>
                  </a:cubicBezTo>
                  <a:cubicBezTo>
                    <a:pt x="8793" y="4631"/>
                    <a:pt x="8817" y="4655"/>
                    <a:pt x="8817" y="4685"/>
                  </a:cubicBezTo>
                  <a:cubicBezTo>
                    <a:pt x="8817" y="4715"/>
                    <a:pt x="8793" y="4739"/>
                    <a:pt x="8763" y="47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2629;p49">
              <a:extLst>
                <a:ext uri="{FF2B5EF4-FFF2-40B4-BE49-F238E27FC236}">
                  <a16:creationId xmlns:a16="http://schemas.microsoft.com/office/drawing/2014/main" id="{4642C784-F555-411D-BE1E-1DB53BF4AD69}"/>
                </a:ext>
              </a:extLst>
            </p:cNvPr>
            <p:cNvSpPr/>
            <p:nvPr/>
          </p:nvSpPr>
          <p:spPr>
            <a:xfrm>
              <a:off x="4013857" y="2274741"/>
              <a:ext cx="95226" cy="95226"/>
            </a:xfrm>
            <a:custGeom>
              <a:avLst/>
              <a:gdLst/>
              <a:ahLst/>
              <a:cxnLst/>
              <a:rect l="l" t="t" r="r" b="b"/>
              <a:pathLst>
                <a:path w="479" h="479" extrusionOk="0">
                  <a:moveTo>
                    <a:pt x="240" y="109"/>
                  </a:moveTo>
                  <a:cubicBezTo>
                    <a:pt x="312" y="109"/>
                    <a:pt x="371" y="168"/>
                    <a:pt x="371" y="240"/>
                  </a:cubicBezTo>
                  <a:cubicBezTo>
                    <a:pt x="371" y="312"/>
                    <a:pt x="312" y="371"/>
                    <a:pt x="240" y="371"/>
                  </a:cubicBezTo>
                  <a:cubicBezTo>
                    <a:pt x="167" y="371"/>
                    <a:pt x="109" y="312"/>
                    <a:pt x="109" y="240"/>
                  </a:cubicBezTo>
                  <a:cubicBezTo>
                    <a:pt x="109" y="168"/>
                    <a:pt x="167" y="109"/>
                    <a:pt x="240" y="109"/>
                  </a:cubicBezTo>
                  <a:moveTo>
                    <a:pt x="240" y="0"/>
                  </a:moveTo>
                  <a:cubicBezTo>
                    <a:pt x="108" y="0"/>
                    <a:pt x="0" y="108"/>
                    <a:pt x="0" y="240"/>
                  </a:cubicBezTo>
                  <a:cubicBezTo>
                    <a:pt x="0" y="372"/>
                    <a:pt x="108" y="479"/>
                    <a:pt x="240" y="479"/>
                  </a:cubicBezTo>
                  <a:cubicBezTo>
                    <a:pt x="372" y="479"/>
                    <a:pt x="479" y="372"/>
                    <a:pt x="479" y="240"/>
                  </a:cubicBezTo>
                  <a:cubicBezTo>
                    <a:pt x="479" y="108"/>
                    <a:pt x="372" y="0"/>
                    <a:pt x="24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2630;p49">
              <a:extLst>
                <a:ext uri="{FF2B5EF4-FFF2-40B4-BE49-F238E27FC236}">
                  <a16:creationId xmlns:a16="http://schemas.microsoft.com/office/drawing/2014/main" id="{40DADA9A-A52F-4C38-B0E0-C6DA56711D36}"/>
                </a:ext>
              </a:extLst>
            </p:cNvPr>
            <p:cNvSpPr/>
            <p:nvPr/>
          </p:nvSpPr>
          <p:spPr>
            <a:xfrm>
              <a:off x="4835909" y="2855643"/>
              <a:ext cx="95226" cy="95226"/>
            </a:xfrm>
            <a:custGeom>
              <a:avLst/>
              <a:gdLst/>
              <a:ahLst/>
              <a:cxnLst/>
              <a:rect l="l" t="t" r="r" b="b"/>
              <a:pathLst>
                <a:path w="479" h="479" extrusionOk="0">
                  <a:moveTo>
                    <a:pt x="239" y="109"/>
                  </a:moveTo>
                  <a:cubicBezTo>
                    <a:pt x="312" y="109"/>
                    <a:pt x="370" y="168"/>
                    <a:pt x="370" y="240"/>
                  </a:cubicBezTo>
                  <a:cubicBezTo>
                    <a:pt x="370" y="313"/>
                    <a:pt x="311" y="370"/>
                    <a:pt x="239" y="370"/>
                  </a:cubicBezTo>
                  <a:cubicBezTo>
                    <a:pt x="166" y="370"/>
                    <a:pt x="108" y="313"/>
                    <a:pt x="108" y="240"/>
                  </a:cubicBezTo>
                  <a:cubicBezTo>
                    <a:pt x="108" y="168"/>
                    <a:pt x="167" y="109"/>
                    <a:pt x="239" y="109"/>
                  </a:cubicBezTo>
                  <a:moveTo>
                    <a:pt x="239" y="0"/>
                  </a:moveTo>
                  <a:cubicBezTo>
                    <a:pt x="107" y="0"/>
                    <a:pt x="0" y="108"/>
                    <a:pt x="0" y="240"/>
                  </a:cubicBezTo>
                  <a:cubicBezTo>
                    <a:pt x="0" y="372"/>
                    <a:pt x="107" y="479"/>
                    <a:pt x="239" y="479"/>
                  </a:cubicBezTo>
                  <a:cubicBezTo>
                    <a:pt x="371" y="479"/>
                    <a:pt x="479" y="372"/>
                    <a:pt x="479" y="240"/>
                  </a:cubicBezTo>
                  <a:cubicBezTo>
                    <a:pt x="479" y="108"/>
                    <a:pt x="371" y="0"/>
                    <a:pt x="23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2631;p49">
              <a:extLst>
                <a:ext uri="{FF2B5EF4-FFF2-40B4-BE49-F238E27FC236}">
                  <a16:creationId xmlns:a16="http://schemas.microsoft.com/office/drawing/2014/main" id="{302B4E16-4495-4AFF-93E9-E8CCA9B355B5}"/>
                </a:ext>
              </a:extLst>
            </p:cNvPr>
            <p:cNvSpPr/>
            <p:nvPr/>
          </p:nvSpPr>
          <p:spPr>
            <a:xfrm>
              <a:off x="4035527" y="2296410"/>
              <a:ext cx="52086" cy="52086"/>
            </a:xfrm>
            <a:custGeom>
              <a:avLst/>
              <a:gdLst/>
              <a:ahLst/>
              <a:cxnLst/>
              <a:rect l="l" t="t" r="r" b="b"/>
              <a:pathLst>
                <a:path w="262" h="262" extrusionOk="0">
                  <a:moveTo>
                    <a:pt x="262" y="131"/>
                  </a:moveTo>
                  <a:cubicBezTo>
                    <a:pt x="262" y="203"/>
                    <a:pt x="203" y="262"/>
                    <a:pt x="131" y="262"/>
                  </a:cubicBezTo>
                  <a:cubicBezTo>
                    <a:pt x="58" y="262"/>
                    <a:pt x="0" y="203"/>
                    <a:pt x="0" y="131"/>
                  </a:cubicBezTo>
                  <a:cubicBezTo>
                    <a:pt x="0" y="59"/>
                    <a:pt x="58" y="0"/>
                    <a:pt x="131" y="0"/>
                  </a:cubicBezTo>
                  <a:cubicBezTo>
                    <a:pt x="203" y="0"/>
                    <a:pt x="262" y="59"/>
                    <a:pt x="262" y="13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2632;p49">
              <a:extLst>
                <a:ext uri="{FF2B5EF4-FFF2-40B4-BE49-F238E27FC236}">
                  <a16:creationId xmlns:a16="http://schemas.microsoft.com/office/drawing/2014/main" id="{4F18DEDA-9F50-4611-B4B9-4ED784FDAC9B}"/>
                </a:ext>
              </a:extLst>
            </p:cNvPr>
            <p:cNvSpPr/>
            <p:nvPr/>
          </p:nvSpPr>
          <p:spPr>
            <a:xfrm>
              <a:off x="4857380" y="2877312"/>
              <a:ext cx="52086" cy="51887"/>
            </a:xfrm>
            <a:custGeom>
              <a:avLst/>
              <a:gdLst/>
              <a:ahLst/>
              <a:cxnLst/>
              <a:rect l="l" t="t" r="r" b="b"/>
              <a:pathLst>
                <a:path w="262" h="261" extrusionOk="0">
                  <a:moveTo>
                    <a:pt x="262" y="131"/>
                  </a:moveTo>
                  <a:cubicBezTo>
                    <a:pt x="262" y="203"/>
                    <a:pt x="203" y="261"/>
                    <a:pt x="131" y="261"/>
                  </a:cubicBezTo>
                  <a:cubicBezTo>
                    <a:pt x="58" y="261"/>
                    <a:pt x="0" y="204"/>
                    <a:pt x="0" y="131"/>
                  </a:cubicBezTo>
                  <a:cubicBezTo>
                    <a:pt x="0" y="59"/>
                    <a:pt x="59" y="0"/>
                    <a:pt x="131" y="0"/>
                  </a:cubicBezTo>
                  <a:cubicBezTo>
                    <a:pt x="204" y="0"/>
                    <a:pt x="262" y="58"/>
                    <a:pt x="262" y="13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 name="Google Shape;1980;p38">
            <a:extLst>
              <a:ext uri="{FF2B5EF4-FFF2-40B4-BE49-F238E27FC236}">
                <a16:creationId xmlns:a16="http://schemas.microsoft.com/office/drawing/2014/main" id="{FB0082A2-188D-40DA-8E1F-51AF7352D5DD}"/>
              </a:ext>
            </a:extLst>
          </p:cNvPr>
          <p:cNvGrpSpPr/>
          <p:nvPr/>
        </p:nvGrpSpPr>
        <p:grpSpPr>
          <a:xfrm>
            <a:off x="6277171" y="1414755"/>
            <a:ext cx="2866829" cy="3038425"/>
            <a:chOff x="526371" y="1200275"/>
            <a:chExt cx="2866829" cy="3038425"/>
          </a:xfrm>
        </p:grpSpPr>
        <p:sp>
          <p:nvSpPr>
            <p:cNvPr id="81" name="Google Shape;1981;p38">
              <a:extLst>
                <a:ext uri="{FF2B5EF4-FFF2-40B4-BE49-F238E27FC236}">
                  <a16:creationId xmlns:a16="http://schemas.microsoft.com/office/drawing/2014/main" id="{46698FC4-B7D8-4176-941C-A3CEDF734DB8}"/>
                </a:ext>
              </a:extLst>
            </p:cNvPr>
            <p:cNvSpPr/>
            <p:nvPr/>
          </p:nvSpPr>
          <p:spPr>
            <a:xfrm>
              <a:off x="3087307" y="3114743"/>
              <a:ext cx="305894" cy="245282"/>
            </a:xfrm>
            <a:custGeom>
              <a:avLst/>
              <a:gdLst/>
              <a:ahLst/>
              <a:cxnLst/>
              <a:rect l="l" t="t" r="r" b="b"/>
              <a:pathLst>
                <a:path w="1080" h="866" extrusionOk="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1982;p38">
              <a:extLst>
                <a:ext uri="{FF2B5EF4-FFF2-40B4-BE49-F238E27FC236}">
                  <a16:creationId xmlns:a16="http://schemas.microsoft.com/office/drawing/2014/main" id="{C9B00301-B013-4850-ABF2-555A8C09355D}"/>
                </a:ext>
              </a:extLst>
            </p:cNvPr>
            <p:cNvSpPr/>
            <p:nvPr/>
          </p:nvSpPr>
          <p:spPr>
            <a:xfrm flipH="1">
              <a:off x="526371" y="4153757"/>
              <a:ext cx="2098043" cy="84943"/>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3" name="Google Shape;1983;p38">
              <a:extLst>
                <a:ext uri="{FF2B5EF4-FFF2-40B4-BE49-F238E27FC236}">
                  <a16:creationId xmlns:a16="http://schemas.microsoft.com/office/drawing/2014/main" id="{93ACBF98-236F-4F98-B5C8-5A97851DDED6}"/>
                </a:ext>
              </a:extLst>
            </p:cNvPr>
            <p:cNvGrpSpPr/>
            <p:nvPr/>
          </p:nvGrpSpPr>
          <p:grpSpPr>
            <a:xfrm>
              <a:off x="702970" y="3043832"/>
              <a:ext cx="1774261" cy="1136315"/>
              <a:chOff x="7504675" y="948450"/>
              <a:chExt cx="1903305" cy="1218960"/>
            </a:xfrm>
          </p:grpSpPr>
          <p:sp>
            <p:nvSpPr>
              <p:cNvPr id="114" name="Google Shape;1984;p38">
                <a:extLst>
                  <a:ext uri="{FF2B5EF4-FFF2-40B4-BE49-F238E27FC236}">
                    <a16:creationId xmlns:a16="http://schemas.microsoft.com/office/drawing/2014/main" id="{8909F43F-F508-43BF-B334-55F2C09056B8}"/>
                  </a:ext>
                </a:extLst>
              </p:cNvPr>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5" name="Google Shape;1985;p38">
                <a:extLst>
                  <a:ext uri="{FF2B5EF4-FFF2-40B4-BE49-F238E27FC236}">
                    <a16:creationId xmlns:a16="http://schemas.microsoft.com/office/drawing/2014/main" id="{BA9C9DE0-0B7B-4959-8FDC-2EE5AC125049}"/>
                  </a:ext>
                </a:extLst>
              </p:cNvPr>
              <p:cNvGrpSpPr/>
              <p:nvPr/>
            </p:nvGrpSpPr>
            <p:grpSpPr>
              <a:xfrm>
                <a:off x="7849188" y="1194690"/>
                <a:ext cx="1222560" cy="248760"/>
                <a:chOff x="7849188" y="1194690"/>
                <a:chExt cx="1222560" cy="248760"/>
              </a:xfrm>
            </p:grpSpPr>
            <p:sp>
              <p:nvSpPr>
                <p:cNvPr id="155" name="Google Shape;1986;p38">
                  <a:extLst>
                    <a:ext uri="{FF2B5EF4-FFF2-40B4-BE49-F238E27FC236}">
                      <a16:creationId xmlns:a16="http://schemas.microsoft.com/office/drawing/2014/main" id="{403A3FF9-D8A3-4783-A183-0E0C07529D38}"/>
                    </a:ext>
                  </a:extLst>
                </p:cNvPr>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987;p38">
                  <a:extLst>
                    <a:ext uri="{FF2B5EF4-FFF2-40B4-BE49-F238E27FC236}">
                      <a16:creationId xmlns:a16="http://schemas.microsoft.com/office/drawing/2014/main" id="{B2999EEA-30E8-44DD-A122-176E16C30BC2}"/>
                    </a:ext>
                  </a:extLst>
                </p:cNvPr>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988;p38">
                  <a:extLst>
                    <a:ext uri="{FF2B5EF4-FFF2-40B4-BE49-F238E27FC236}">
                      <a16:creationId xmlns:a16="http://schemas.microsoft.com/office/drawing/2014/main" id="{4CE290FE-A757-490D-90EB-7A6B7DDAB890}"/>
                    </a:ext>
                  </a:extLst>
                </p:cNvPr>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989;p38">
                  <a:extLst>
                    <a:ext uri="{FF2B5EF4-FFF2-40B4-BE49-F238E27FC236}">
                      <a16:creationId xmlns:a16="http://schemas.microsoft.com/office/drawing/2014/main" id="{E6EE448E-E3EB-42F7-8871-EEB8C9F8FC4C}"/>
                    </a:ext>
                  </a:extLst>
                </p:cNvPr>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990;p38">
                  <a:extLst>
                    <a:ext uri="{FF2B5EF4-FFF2-40B4-BE49-F238E27FC236}">
                      <a16:creationId xmlns:a16="http://schemas.microsoft.com/office/drawing/2014/main" id="{B9D9F93D-63CF-4D05-A796-B2BBF514132B}"/>
                    </a:ext>
                  </a:extLst>
                </p:cNvPr>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991;p38">
                  <a:extLst>
                    <a:ext uri="{FF2B5EF4-FFF2-40B4-BE49-F238E27FC236}">
                      <a16:creationId xmlns:a16="http://schemas.microsoft.com/office/drawing/2014/main" id="{38B847D3-A51C-4A9C-98CE-458FE13C38A5}"/>
                    </a:ext>
                  </a:extLst>
                </p:cNvPr>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992;p38">
                  <a:extLst>
                    <a:ext uri="{FF2B5EF4-FFF2-40B4-BE49-F238E27FC236}">
                      <a16:creationId xmlns:a16="http://schemas.microsoft.com/office/drawing/2014/main" id="{BCE66D2E-E388-4385-811D-791707BC79E5}"/>
                    </a:ext>
                  </a:extLst>
                </p:cNvPr>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6" name="Google Shape;1993;p38">
                <a:extLst>
                  <a:ext uri="{FF2B5EF4-FFF2-40B4-BE49-F238E27FC236}">
                    <a16:creationId xmlns:a16="http://schemas.microsoft.com/office/drawing/2014/main" id="{D01CC8CC-6280-480C-A5CD-C7E8E38E9D2A}"/>
                  </a:ext>
                </a:extLst>
              </p:cNvPr>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7" name="Google Shape;1994;p38">
                <a:extLst>
                  <a:ext uri="{FF2B5EF4-FFF2-40B4-BE49-F238E27FC236}">
                    <a16:creationId xmlns:a16="http://schemas.microsoft.com/office/drawing/2014/main" id="{C5886752-A512-4A6C-B6A0-750190D24DD3}"/>
                  </a:ext>
                </a:extLst>
              </p:cNvPr>
              <p:cNvGrpSpPr/>
              <p:nvPr/>
            </p:nvGrpSpPr>
            <p:grpSpPr>
              <a:xfrm>
                <a:off x="8069500" y="948450"/>
                <a:ext cx="1222920" cy="248760"/>
                <a:chOff x="8069500" y="948450"/>
                <a:chExt cx="1222920" cy="248760"/>
              </a:xfrm>
            </p:grpSpPr>
            <p:sp>
              <p:nvSpPr>
                <p:cNvPr id="148" name="Google Shape;1995;p38">
                  <a:extLst>
                    <a:ext uri="{FF2B5EF4-FFF2-40B4-BE49-F238E27FC236}">
                      <a16:creationId xmlns:a16="http://schemas.microsoft.com/office/drawing/2014/main" id="{22AAAB4A-8478-40F6-AA39-33E7463815D1}"/>
                    </a:ext>
                  </a:extLst>
                </p:cNvPr>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996;p38">
                  <a:extLst>
                    <a:ext uri="{FF2B5EF4-FFF2-40B4-BE49-F238E27FC236}">
                      <a16:creationId xmlns:a16="http://schemas.microsoft.com/office/drawing/2014/main" id="{F6A01DC9-4E70-49D0-8BB7-72ACB56E2DF2}"/>
                    </a:ext>
                  </a:extLst>
                </p:cNvPr>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997;p38">
                  <a:extLst>
                    <a:ext uri="{FF2B5EF4-FFF2-40B4-BE49-F238E27FC236}">
                      <a16:creationId xmlns:a16="http://schemas.microsoft.com/office/drawing/2014/main" id="{63861CC4-A000-47E0-A12D-AE2633E808A9}"/>
                    </a:ext>
                  </a:extLst>
                </p:cNvPr>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998;p38">
                  <a:extLst>
                    <a:ext uri="{FF2B5EF4-FFF2-40B4-BE49-F238E27FC236}">
                      <a16:creationId xmlns:a16="http://schemas.microsoft.com/office/drawing/2014/main" id="{D27EF66D-57F1-44F3-93B1-3F308CBA9A94}"/>
                    </a:ext>
                  </a:extLst>
                </p:cNvPr>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999;p38">
                  <a:extLst>
                    <a:ext uri="{FF2B5EF4-FFF2-40B4-BE49-F238E27FC236}">
                      <a16:creationId xmlns:a16="http://schemas.microsoft.com/office/drawing/2014/main" id="{7B98669D-DEFD-4A3C-B5D3-91CF9A3FF7A0}"/>
                    </a:ext>
                  </a:extLst>
                </p:cNvPr>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2000;p38">
                  <a:extLst>
                    <a:ext uri="{FF2B5EF4-FFF2-40B4-BE49-F238E27FC236}">
                      <a16:creationId xmlns:a16="http://schemas.microsoft.com/office/drawing/2014/main" id="{AC8B59EC-A5C2-4CA0-A0BA-D752A8C7D84B}"/>
                    </a:ext>
                  </a:extLst>
                </p:cNvPr>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2001;p38">
                  <a:extLst>
                    <a:ext uri="{FF2B5EF4-FFF2-40B4-BE49-F238E27FC236}">
                      <a16:creationId xmlns:a16="http://schemas.microsoft.com/office/drawing/2014/main" id="{9CA7B029-B932-4A07-A969-BE826585101A}"/>
                    </a:ext>
                  </a:extLst>
                </p:cNvPr>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8" name="Google Shape;2002;p38">
                <a:extLst>
                  <a:ext uri="{FF2B5EF4-FFF2-40B4-BE49-F238E27FC236}">
                    <a16:creationId xmlns:a16="http://schemas.microsoft.com/office/drawing/2014/main" id="{4A935762-2C38-4175-A75B-853804F6A97D}"/>
                  </a:ext>
                </a:extLst>
              </p:cNvPr>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2003;p38">
                <a:extLst>
                  <a:ext uri="{FF2B5EF4-FFF2-40B4-BE49-F238E27FC236}">
                    <a16:creationId xmlns:a16="http://schemas.microsoft.com/office/drawing/2014/main" id="{D6DC6A46-577D-457F-8A56-6C5291A5B101}"/>
                  </a:ext>
                </a:extLst>
              </p:cNvPr>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2004;p38">
                <a:extLst>
                  <a:ext uri="{FF2B5EF4-FFF2-40B4-BE49-F238E27FC236}">
                    <a16:creationId xmlns:a16="http://schemas.microsoft.com/office/drawing/2014/main" id="{8455B639-4505-42C3-9974-4160F2BA286F}"/>
                  </a:ext>
                </a:extLst>
              </p:cNvPr>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21" name="Google Shape;2005;p38">
                <a:extLst>
                  <a:ext uri="{FF2B5EF4-FFF2-40B4-BE49-F238E27FC236}">
                    <a16:creationId xmlns:a16="http://schemas.microsoft.com/office/drawing/2014/main" id="{9818B16F-41BD-43E3-9C04-2137E670F5BF}"/>
                  </a:ext>
                </a:extLst>
              </p:cNvPr>
              <p:cNvGrpSpPr/>
              <p:nvPr/>
            </p:nvGrpSpPr>
            <p:grpSpPr>
              <a:xfrm>
                <a:off x="7613755" y="1442010"/>
                <a:ext cx="1496512" cy="725400"/>
                <a:chOff x="7613755" y="1442010"/>
                <a:chExt cx="1496512" cy="725400"/>
              </a:xfrm>
            </p:grpSpPr>
            <p:sp>
              <p:nvSpPr>
                <p:cNvPr id="127" name="Google Shape;2006;p38">
                  <a:extLst>
                    <a:ext uri="{FF2B5EF4-FFF2-40B4-BE49-F238E27FC236}">
                      <a16:creationId xmlns:a16="http://schemas.microsoft.com/office/drawing/2014/main" id="{E138D638-EF9F-42FE-84EE-30DCE0475BFC}"/>
                    </a:ext>
                  </a:extLst>
                </p:cNvPr>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2007;p38">
                  <a:extLst>
                    <a:ext uri="{FF2B5EF4-FFF2-40B4-BE49-F238E27FC236}">
                      <a16:creationId xmlns:a16="http://schemas.microsoft.com/office/drawing/2014/main" id="{2C7E5856-93BA-49BC-8C40-4B4649A09BDD}"/>
                    </a:ext>
                  </a:extLst>
                </p:cNvPr>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2008;p38">
                  <a:extLst>
                    <a:ext uri="{FF2B5EF4-FFF2-40B4-BE49-F238E27FC236}">
                      <a16:creationId xmlns:a16="http://schemas.microsoft.com/office/drawing/2014/main" id="{71B6B5BF-BB8D-4ABA-979A-BBCE96DD7702}"/>
                    </a:ext>
                  </a:extLst>
                </p:cNvPr>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2009;p38">
                  <a:extLst>
                    <a:ext uri="{FF2B5EF4-FFF2-40B4-BE49-F238E27FC236}">
                      <a16:creationId xmlns:a16="http://schemas.microsoft.com/office/drawing/2014/main" id="{808599A6-6667-4800-B8BE-3329FD230173}"/>
                    </a:ext>
                  </a:extLst>
                </p:cNvPr>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2010;p38">
                  <a:extLst>
                    <a:ext uri="{FF2B5EF4-FFF2-40B4-BE49-F238E27FC236}">
                      <a16:creationId xmlns:a16="http://schemas.microsoft.com/office/drawing/2014/main" id="{4896755A-2BA1-4AFD-82B5-EF8EED094344}"/>
                    </a:ext>
                  </a:extLst>
                </p:cNvPr>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2011;p38">
                  <a:extLst>
                    <a:ext uri="{FF2B5EF4-FFF2-40B4-BE49-F238E27FC236}">
                      <a16:creationId xmlns:a16="http://schemas.microsoft.com/office/drawing/2014/main" id="{88BD13F3-E6ED-4344-9C63-968B76AF0EA0}"/>
                    </a:ext>
                  </a:extLst>
                </p:cNvPr>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2012;p38">
                  <a:extLst>
                    <a:ext uri="{FF2B5EF4-FFF2-40B4-BE49-F238E27FC236}">
                      <a16:creationId xmlns:a16="http://schemas.microsoft.com/office/drawing/2014/main" id="{3F5825A2-1D33-4970-9F49-C709765BD937}"/>
                    </a:ext>
                  </a:extLst>
                </p:cNvPr>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2013;p38">
                  <a:extLst>
                    <a:ext uri="{FF2B5EF4-FFF2-40B4-BE49-F238E27FC236}">
                      <a16:creationId xmlns:a16="http://schemas.microsoft.com/office/drawing/2014/main" id="{66E458CF-FD4C-47E4-B2CF-2387C8A6C63E}"/>
                    </a:ext>
                  </a:extLst>
                </p:cNvPr>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2014;p38">
                  <a:extLst>
                    <a:ext uri="{FF2B5EF4-FFF2-40B4-BE49-F238E27FC236}">
                      <a16:creationId xmlns:a16="http://schemas.microsoft.com/office/drawing/2014/main" id="{439ED89A-8A84-44AD-A322-AD6D123D2394}"/>
                    </a:ext>
                  </a:extLst>
                </p:cNvPr>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2015;p38">
                  <a:extLst>
                    <a:ext uri="{FF2B5EF4-FFF2-40B4-BE49-F238E27FC236}">
                      <a16:creationId xmlns:a16="http://schemas.microsoft.com/office/drawing/2014/main" id="{FF6B001D-C5DB-4042-B0DE-6CE47460B251}"/>
                    </a:ext>
                  </a:extLst>
                </p:cNvPr>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2016;p38">
                  <a:extLst>
                    <a:ext uri="{FF2B5EF4-FFF2-40B4-BE49-F238E27FC236}">
                      <a16:creationId xmlns:a16="http://schemas.microsoft.com/office/drawing/2014/main" id="{8DCA1B9A-DD88-46C0-A9E0-F9C386D21244}"/>
                    </a:ext>
                  </a:extLst>
                </p:cNvPr>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2017;p38">
                  <a:extLst>
                    <a:ext uri="{FF2B5EF4-FFF2-40B4-BE49-F238E27FC236}">
                      <a16:creationId xmlns:a16="http://schemas.microsoft.com/office/drawing/2014/main" id="{78D90601-65AB-4E00-AE53-D354AE6652AF}"/>
                    </a:ext>
                  </a:extLst>
                </p:cNvPr>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2018;p38">
                  <a:extLst>
                    <a:ext uri="{FF2B5EF4-FFF2-40B4-BE49-F238E27FC236}">
                      <a16:creationId xmlns:a16="http://schemas.microsoft.com/office/drawing/2014/main" id="{8C336EB1-FA54-4E38-A178-260CEEAB72D7}"/>
                    </a:ext>
                  </a:extLst>
                </p:cNvPr>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2019;p38">
                  <a:extLst>
                    <a:ext uri="{FF2B5EF4-FFF2-40B4-BE49-F238E27FC236}">
                      <a16:creationId xmlns:a16="http://schemas.microsoft.com/office/drawing/2014/main" id="{602E1A76-7B82-488F-A4FE-5F00226D3C6E}"/>
                    </a:ext>
                  </a:extLst>
                </p:cNvPr>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2020;p38">
                  <a:extLst>
                    <a:ext uri="{FF2B5EF4-FFF2-40B4-BE49-F238E27FC236}">
                      <a16:creationId xmlns:a16="http://schemas.microsoft.com/office/drawing/2014/main" id="{A3743EA5-281E-410D-8E46-3F6E52EB51C9}"/>
                    </a:ext>
                  </a:extLst>
                </p:cNvPr>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2021;p38">
                  <a:extLst>
                    <a:ext uri="{FF2B5EF4-FFF2-40B4-BE49-F238E27FC236}">
                      <a16:creationId xmlns:a16="http://schemas.microsoft.com/office/drawing/2014/main" id="{EB0DDF75-F59C-4669-8A91-41273CBA5F33}"/>
                    </a:ext>
                  </a:extLst>
                </p:cNvPr>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2022;p38">
                  <a:extLst>
                    <a:ext uri="{FF2B5EF4-FFF2-40B4-BE49-F238E27FC236}">
                      <a16:creationId xmlns:a16="http://schemas.microsoft.com/office/drawing/2014/main" id="{E83F1B60-A085-46CB-BA6F-0DE42C9E9D47}"/>
                    </a:ext>
                  </a:extLst>
                </p:cNvPr>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2023;p38">
                  <a:extLst>
                    <a:ext uri="{FF2B5EF4-FFF2-40B4-BE49-F238E27FC236}">
                      <a16:creationId xmlns:a16="http://schemas.microsoft.com/office/drawing/2014/main" id="{388021D6-85EA-4E91-A2C2-D0ACF854D5B9}"/>
                    </a:ext>
                  </a:extLst>
                </p:cNvPr>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2024;p38">
                  <a:extLst>
                    <a:ext uri="{FF2B5EF4-FFF2-40B4-BE49-F238E27FC236}">
                      <a16:creationId xmlns:a16="http://schemas.microsoft.com/office/drawing/2014/main" id="{284E5293-E1EE-41E6-AD28-5035284FDFF3}"/>
                    </a:ext>
                  </a:extLst>
                </p:cNvPr>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2025;p38">
                  <a:extLst>
                    <a:ext uri="{FF2B5EF4-FFF2-40B4-BE49-F238E27FC236}">
                      <a16:creationId xmlns:a16="http://schemas.microsoft.com/office/drawing/2014/main" id="{FB6A8DC3-1F36-467E-B6C8-1D81D0FEBD01}"/>
                    </a:ext>
                  </a:extLst>
                </p:cNvPr>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2026;p38">
                  <a:extLst>
                    <a:ext uri="{FF2B5EF4-FFF2-40B4-BE49-F238E27FC236}">
                      <a16:creationId xmlns:a16="http://schemas.microsoft.com/office/drawing/2014/main" id="{7A936EBB-7D22-4025-BA3A-0B23821699E2}"/>
                    </a:ext>
                  </a:extLst>
                </p:cNvPr>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2" name="Google Shape;2027;p38">
                <a:extLst>
                  <a:ext uri="{FF2B5EF4-FFF2-40B4-BE49-F238E27FC236}">
                    <a16:creationId xmlns:a16="http://schemas.microsoft.com/office/drawing/2014/main" id="{426868AB-2E12-4824-A707-ADA0559B3513}"/>
                  </a:ext>
                </a:extLst>
              </p:cNvPr>
              <p:cNvGrpSpPr/>
              <p:nvPr/>
            </p:nvGrpSpPr>
            <p:grpSpPr>
              <a:xfrm>
                <a:off x="7541395" y="1194690"/>
                <a:ext cx="1683352" cy="772200"/>
                <a:chOff x="7541395" y="1194690"/>
                <a:chExt cx="1683352" cy="772200"/>
              </a:xfrm>
            </p:grpSpPr>
            <p:sp>
              <p:nvSpPr>
                <p:cNvPr id="123" name="Google Shape;2028;p38">
                  <a:extLst>
                    <a:ext uri="{FF2B5EF4-FFF2-40B4-BE49-F238E27FC236}">
                      <a16:creationId xmlns:a16="http://schemas.microsoft.com/office/drawing/2014/main" id="{651C75BD-5A0D-45F3-97E6-EC3AEB573A6F}"/>
                    </a:ext>
                  </a:extLst>
                </p:cNvPr>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2029;p38">
                  <a:extLst>
                    <a:ext uri="{FF2B5EF4-FFF2-40B4-BE49-F238E27FC236}">
                      <a16:creationId xmlns:a16="http://schemas.microsoft.com/office/drawing/2014/main" id="{C2926922-5A14-45E0-A559-CBFC6BCD8FF8}"/>
                    </a:ext>
                  </a:extLst>
                </p:cNvPr>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2030;p38">
                  <a:extLst>
                    <a:ext uri="{FF2B5EF4-FFF2-40B4-BE49-F238E27FC236}">
                      <a16:creationId xmlns:a16="http://schemas.microsoft.com/office/drawing/2014/main" id="{5A28AAA4-D76D-4A88-8004-177E41FDFEA6}"/>
                    </a:ext>
                  </a:extLst>
                </p:cNvPr>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2031;p38">
                  <a:extLst>
                    <a:ext uri="{FF2B5EF4-FFF2-40B4-BE49-F238E27FC236}">
                      <a16:creationId xmlns:a16="http://schemas.microsoft.com/office/drawing/2014/main" id="{CCB851E6-7B7E-4211-A5BF-9ADD47219F68}"/>
                    </a:ext>
                  </a:extLst>
                </p:cNvPr>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4" name="Google Shape;2032;p38">
              <a:extLst>
                <a:ext uri="{FF2B5EF4-FFF2-40B4-BE49-F238E27FC236}">
                  <a16:creationId xmlns:a16="http://schemas.microsoft.com/office/drawing/2014/main" id="{6F9EBEEA-D6E1-4027-8A52-8670A251F9FE}"/>
                </a:ext>
              </a:extLst>
            </p:cNvPr>
            <p:cNvSpPr/>
            <p:nvPr/>
          </p:nvSpPr>
          <p:spPr>
            <a:xfrm>
              <a:off x="1566051" y="1495207"/>
              <a:ext cx="370471" cy="411257"/>
            </a:xfrm>
            <a:custGeom>
              <a:avLst/>
              <a:gdLst/>
              <a:ahLst/>
              <a:cxnLst/>
              <a:rect l="l" t="t" r="r" b="b"/>
              <a:pathLst>
                <a:path w="1308" h="1452" extrusionOk="0">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2033;p38">
              <a:extLst>
                <a:ext uri="{FF2B5EF4-FFF2-40B4-BE49-F238E27FC236}">
                  <a16:creationId xmlns:a16="http://schemas.microsoft.com/office/drawing/2014/main" id="{461E0C33-A9BE-4C6C-A896-A03CFB5E248D}"/>
                </a:ext>
              </a:extLst>
            </p:cNvPr>
            <p:cNvSpPr/>
            <p:nvPr/>
          </p:nvSpPr>
          <p:spPr>
            <a:xfrm>
              <a:off x="3032076" y="3142500"/>
              <a:ext cx="190900" cy="151247"/>
            </a:xfrm>
            <a:custGeom>
              <a:avLst/>
              <a:gdLst/>
              <a:ahLst/>
              <a:cxnLst/>
              <a:rect l="l" t="t" r="r" b="b"/>
              <a:pathLst>
                <a:path w="674" h="534" extrusionOk="0">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2034;p38">
              <a:extLst>
                <a:ext uri="{FF2B5EF4-FFF2-40B4-BE49-F238E27FC236}">
                  <a16:creationId xmlns:a16="http://schemas.microsoft.com/office/drawing/2014/main" id="{CB10693B-8460-42AA-9A4E-01DC7F48239B}"/>
                </a:ext>
              </a:extLst>
            </p:cNvPr>
            <p:cNvSpPr/>
            <p:nvPr/>
          </p:nvSpPr>
          <p:spPr>
            <a:xfrm>
              <a:off x="2435583" y="3780344"/>
              <a:ext cx="159745" cy="141334"/>
            </a:xfrm>
            <a:custGeom>
              <a:avLst/>
              <a:gdLst/>
              <a:ahLst/>
              <a:cxnLst/>
              <a:rect l="l" t="t" r="r" b="b"/>
              <a:pathLst>
                <a:path w="564" h="499" extrusionOk="0">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2035;p38">
              <a:extLst>
                <a:ext uri="{FF2B5EF4-FFF2-40B4-BE49-F238E27FC236}">
                  <a16:creationId xmlns:a16="http://schemas.microsoft.com/office/drawing/2014/main" id="{10CB8ECA-8A9D-4338-AB91-57E15211575E}"/>
                </a:ext>
              </a:extLst>
            </p:cNvPr>
            <p:cNvSpPr/>
            <p:nvPr/>
          </p:nvSpPr>
          <p:spPr>
            <a:xfrm>
              <a:off x="2404144" y="3858800"/>
              <a:ext cx="327703" cy="198264"/>
            </a:xfrm>
            <a:custGeom>
              <a:avLst/>
              <a:gdLst/>
              <a:ahLst/>
              <a:cxnLst/>
              <a:rect l="l" t="t" r="r" b="b"/>
              <a:pathLst>
                <a:path w="1157" h="700" extrusionOk="0">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2036;p38">
              <a:extLst>
                <a:ext uri="{FF2B5EF4-FFF2-40B4-BE49-F238E27FC236}">
                  <a16:creationId xmlns:a16="http://schemas.microsoft.com/office/drawing/2014/main" id="{1A3E9858-F79C-4B00-91E1-180FB04B7420}"/>
                </a:ext>
              </a:extLst>
            </p:cNvPr>
            <p:cNvSpPr/>
            <p:nvPr/>
          </p:nvSpPr>
          <p:spPr>
            <a:xfrm>
              <a:off x="2260543" y="2455089"/>
              <a:ext cx="361408" cy="113577"/>
            </a:xfrm>
            <a:custGeom>
              <a:avLst/>
              <a:gdLst/>
              <a:ahLst/>
              <a:cxnLst/>
              <a:rect l="l" t="t" r="r" b="b"/>
              <a:pathLst>
                <a:path w="1276" h="401" extrusionOk="0">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2037;p38">
              <a:extLst>
                <a:ext uri="{FF2B5EF4-FFF2-40B4-BE49-F238E27FC236}">
                  <a16:creationId xmlns:a16="http://schemas.microsoft.com/office/drawing/2014/main" id="{8EE5FCBE-71A4-4C6F-991E-89C40F00FB16}"/>
                </a:ext>
              </a:extLst>
            </p:cNvPr>
            <p:cNvSpPr/>
            <p:nvPr/>
          </p:nvSpPr>
          <p:spPr>
            <a:xfrm>
              <a:off x="1291879" y="1768812"/>
              <a:ext cx="567036" cy="970080"/>
            </a:xfrm>
            <a:custGeom>
              <a:avLst/>
              <a:gdLst/>
              <a:ahLst/>
              <a:cxnLst/>
              <a:rect l="l" t="t" r="r" b="b"/>
              <a:pathLst>
                <a:path w="2002" h="3425" extrusionOk="0">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2038;p38">
              <a:extLst>
                <a:ext uri="{FF2B5EF4-FFF2-40B4-BE49-F238E27FC236}">
                  <a16:creationId xmlns:a16="http://schemas.microsoft.com/office/drawing/2014/main" id="{AA708EDE-97C2-44E2-8F24-1A28C538D93A}"/>
                </a:ext>
              </a:extLst>
            </p:cNvPr>
            <p:cNvSpPr/>
            <p:nvPr/>
          </p:nvSpPr>
          <p:spPr>
            <a:xfrm>
              <a:off x="1590409" y="2699521"/>
              <a:ext cx="1077992" cy="1162963"/>
            </a:xfrm>
            <a:custGeom>
              <a:avLst/>
              <a:gdLst/>
              <a:ahLst/>
              <a:cxnLst/>
              <a:rect l="l" t="t" r="r" b="b"/>
              <a:pathLst>
                <a:path w="3806" h="4106" extrusionOk="0">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2039;p38">
              <a:extLst>
                <a:ext uri="{FF2B5EF4-FFF2-40B4-BE49-F238E27FC236}">
                  <a16:creationId xmlns:a16="http://schemas.microsoft.com/office/drawing/2014/main" id="{A58AE773-E638-425F-9F2E-94256B082F1D}"/>
                </a:ext>
              </a:extLst>
            </p:cNvPr>
            <p:cNvSpPr/>
            <p:nvPr/>
          </p:nvSpPr>
          <p:spPr>
            <a:xfrm>
              <a:off x="1290746" y="2591325"/>
              <a:ext cx="1865386" cy="673250"/>
            </a:xfrm>
            <a:custGeom>
              <a:avLst/>
              <a:gdLst/>
              <a:ahLst/>
              <a:cxnLst/>
              <a:rect l="l" t="t" r="r" b="b"/>
              <a:pathLst>
                <a:path w="6586" h="2377" extrusionOk="0">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2040;p38">
              <a:extLst>
                <a:ext uri="{FF2B5EF4-FFF2-40B4-BE49-F238E27FC236}">
                  <a16:creationId xmlns:a16="http://schemas.microsoft.com/office/drawing/2014/main" id="{8C9EA76A-98D1-4237-A9E7-D8DDB86D5C48}"/>
                </a:ext>
              </a:extLst>
            </p:cNvPr>
            <p:cNvSpPr/>
            <p:nvPr/>
          </p:nvSpPr>
          <p:spPr>
            <a:xfrm>
              <a:off x="1485612" y="1880406"/>
              <a:ext cx="855653" cy="726215"/>
            </a:xfrm>
            <a:custGeom>
              <a:avLst/>
              <a:gdLst/>
              <a:ahLst/>
              <a:cxnLst/>
              <a:rect l="l" t="t" r="r" b="b"/>
              <a:pathLst>
                <a:path w="3021" h="2564" extrusionOk="0">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2041;p38">
              <a:extLst>
                <a:ext uri="{FF2B5EF4-FFF2-40B4-BE49-F238E27FC236}">
                  <a16:creationId xmlns:a16="http://schemas.microsoft.com/office/drawing/2014/main" id="{A471E6B1-D923-4E62-BE64-C6D19DF5D4C1}"/>
                </a:ext>
              </a:extLst>
            </p:cNvPr>
            <p:cNvSpPr/>
            <p:nvPr/>
          </p:nvSpPr>
          <p:spPr>
            <a:xfrm>
              <a:off x="1931141" y="2354824"/>
              <a:ext cx="8497" cy="1416"/>
            </a:xfrm>
            <a:custGeom>
              <a:avLst/>
              <a:gdLst/>
              <a:ahLst/>
              <a:cxnLst/>
              <a:rect l="l" t="t" r="r" b="b"/>
              <a:pathLst>
                <a:path w="30" h="5" extrusionOk="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2042;p38">
              <a:extLst>
                <a:ext uri="{FF2B5EF4-FFF2-40B4-BE49-F238E27FC236}">
                  <a16:creationId xmlns:a16="http://schemas.microsoft.com/office/drawing/2014/main" id="{B39C1AC3-B732-4FD7-A6A4-48616009DD68}"/>
                </a:ext>
              </a:extLst>
            </p:cNvPr>
            <p:cNvSpPr/>
            <p:nvPr/>
          </p:nvSpPr>
          <p:spPr>
            <a:xfrm>
              <a:off x="1524982" y="1836505"/>
              <a:ext cx="831011" cy="758503"/>
            </a:xfrm>
            <a:custGeom>
              <a:avLst/>
              <a:gdLst/>
              <a:ahLst/>
              <a:cxnLst/>
              <a:rect l="l" t="t" r="r" b="b"/>
              <a:pathLst>
                <a:path w="2934" h="2678" extrusionOk="0">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2043;p38">
              <a:extLst>
                <a:ext uri="{FF2B5EF4-FFF2-40B4-BE49-F238E27FC236}">
                  <a16:creationId xmlns:a16="http://schemas.microsoft.com/office/drawing/2014/main" id="{A7164BC4-8EFB-4B43-9459-0BF38A36CC05}"/>
                </a:ext>
              </a:extLst>
            </p:cNvPr>
            <p:cNvSpPr/>
            <p:nvPr/>
          </p:nvSpPr>
          <p:spPr>
            <a:xfrm>
              <a:off x="1779893" y="2046382"/>
              <a:ext cx="69109" cy="154930"/>
            </a:xfrm>
            <a:custGeom>
              <a:avLst/>
              <a:gdLst/>
              <a:ahLst/>
              <a:cxnLst/>
              <a:rect l="l" t="t" r="r" b="b"/>
              <a:pathLst>
                <a:path w="244" h="547" extrusionOk="0">
                  <a:moveTo>
                    <a:pt x="209" y="547"/>
                  </a:moveTo>
                  <a:lnTo>
                    <a:pt x="0" y="0"/>
                  </a:lnTo>
                  <a:lnTo>
                    <a:pt x="244" y="403"/>
                  </a:lnTo>
                  <a:lnTo>
                    <a:pt x="209" y="547"/>
                  </a:lnTo>
                  <a:close/>
                </a:path>
              </a:pathLst>
            </a:custGeom>
            <a:solidFill>
              <a:srgbClr val="E07000">
                <a:alpha val="498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2044;p38">
              <a:extLst>
                <a:ext uri="{FF2B5EF4-FFF2-40B4-BE49-F238E27FC236}">
                  <a16:creationId xmlns:a16="http://schemas.microsoft.com/office/drawing/2014/main" id="{9FA95BA3-F8CF-4159-9A85-19DCF1C4CE8A}"/>
                </a:ext>
              </a:extLst>
            </p:cNvPr>
            <p:cNvSpPr/>
            <p:nvPr/>
          </p:nvSpPr>
          <p:spPr>
            <a:xfrm>
              <a:off x="1628929" y="1338012"/>
              <a:ext cx="374720" cy="334784"/>
            </a:xfrm>
            <a:custGeom>
              <a:avLst/>
              <a:gdLst/>
              <a:ahLst/>
              <a:cxnLst/>
              <a:rect l="l" t="t" r="r" b="b"/>
              <a:pathLst>
                <a:path w="1323" h="1182" extrusionOk="0">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 name="Google Shape;2045;p38">
              <a:extLst>
                <a:ext uri="{FF2B5EF4-FFF2-40B4-BE49-F238E27FC236}">
                  <a16:creationId xmlns:a16="http://schemas.microsoft.com/office/drawing/2014/main" id="{DC077E46-02B0-48AB-92B5-BC540CB2851D}"/>
                </a:ext>
              </a:extLst>
            </p:cNvPr>
            <p:cNvSpPr/>
            <p:nvPr/>
          </p:nvSpPr>
          <p:spPr>
            <a:xfrm>
              <a:off x="1485612" y="1880406"/>
              <a:ext cx="855653" cy="726215"/>
            </a:xfrm>
            <a:custGeom>
              <a:avLst/>
              <a:gdLst/>
              <a:ahLst/>
              <a:cxnLst/>
              <a:rect l="l" t="t" r="r" b="b"/>
              <a:pathLst>
                <a:path w="3021" h="2564" extrusionOk="0">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2046;p38">
              <a:extLst>
                <a:ext uri="{FF2B5EF4-FFF2-40B4-BE49-F238E27FC236}">
                  <a16:creationId xmlns:a16="http://schemas.microsoft.com/office/drawing/2014/main" id="{5641007E-6B8E-44E2-87EA-CE3D2ED6339B}"/>
                </a:ext>
              </a:extLst>
            </p:cNvPr>
            <p:cNvSpPr/>
            <p:nvPr/>
          </p:nvSpPr>
          <p:spPr>
            <a:xfrm>
              <a:off x="2263092" y="2142965"/>
              <a:ext cx="715735" cy="468471"/>
            </a:xfrm>
            <a:custGeom>
              <a:avLst/>
              <a:gdLst/>
              <a:ahLst/>
              <a:cxnLst/>
              <a:rect l="l" t="t" r="r" b="b"/>
              <a:pathLst>
                <a:path w="2527" h="1654" extrusionOk="0">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99" name="Google Shape;2047;p38">
              <a:extLst>
                <a:ext uri="{FF2B5EF4-FFF2-40B4-BE49-F238E27FC236}">
                  <a16:creationId xmlns:a16="http://schemas.microsoft.com/office/drawing/2014/main" id="{C15FCD25-909F-4A65-AEC7-0527A6E1EF67}"/>
                </a:ext>
              </a:extLst>
            </p:cNvPr>
            <p:cNvGrpSpPr/>
            <p:nvPr/>
          </p:nvGrpSpPr>
          <p:grpSpPr>
            <a:xfrm>
              <a:off x="2279882" y="1851880"/>
              <a:ext cx="411371" cy="411235"/>
              <a:chOff x="833034" y="460460"/>
              <a:chExt cx="512612" cy="512443"/>
            </a:xfrm>
          </p:grpSpPr>
          <p:sp>
            <p:nvSpPr>
              <p:cNvPr id="111" name="Google Shape;2048;p38">
                <a:extLst>
                  <a:ext uri="{FF2B5EF4-FFF2-40B4-BE49-F238E27FC236}">
                    <a16:creationId xmlns:a16="http://schemas.microsoft.com/office/drawing/2014/main" id="{8BE2DB1F-06FA-433A-A337-5190C551678D}"/>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2049;p38">
                <a:extLst>
                  <a:ext uri="{FF2B5EF4-FFF2-40B4-BE49-F238E27FC236}">
                    <a16:creationId xmlns:a16="http://schemas.microsoft.com/office/drawing/2014/main" id="{BD1D2CEE-4EB6-483A-A0FB-BB537D41A6D2}"/>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2050;p38">
                <a:extLst>
                  <a:ext uri="{FF2B5EF4-FFF2-40B4-BE49-F238E27FC236}">
                    <a16:creationId xmlns:a16="http://schemas.microsoft.com/office/drawing/2014/main" id="{7853646E-AF71-498E-B7A7-9A4664894DCB}"/>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b="1" strike="noStrike">
                    <a:solidFill>
                      <a:schemeClr val="accent2"/>
                    </a:solidFill>
                    <a:latin typeface="Jost"/>
                    <a:ea typeface="Jost"/>
                    <a:cs typeface="Jost"/>
                    <a:sym typeface="Jost"/>
                  </a:rPr>
                  <a:t>$</a:t>
                </a:r>
                <a:endParaRPr sz="1600" b="1" strike="noStrike">
                  <a:solidFill>
                    <a:schemeClr val="accent2"/>
                  </a:solidFill>
                  <a:latin typeface="Jost"/>
                  <a:ea typeface="Jost"/>
                  <a:cs typeface="Jost"/>
                  <a:sym typeface="Jost"/>
                </a:endParaRPr>
              </a:p>
            </p:txBody>
          </p:sp>
        </p:grpSp>
        <p:grpSp>
          <p:nvGrpSpPr>
            <p:cNvPr id="100" name="Google Shape;2051;p38">
              <a:extLst>
                <a:ext uri="{FF2B5EF4-FFF2-40B4-BE49-F238E27FC236}">
                  <a16:creationId xmlns:a16="http://schemas.microsoft.com/office/drawing/2014/main" id="{ABE09F37-27BE-4D64-9675-B93C7C62BC17}"/>
                </a:ext>
              </a:extLst>
            </p:cNvPr>
            <p:cNvGrpSpPr/>
            <p:nvPr/>
          </p:nvGrpSpPr>
          <p:grpSpPr>
            <a:xfrm>
              <a:off x="2731840" y="1672802"/>
              <a:ext cx="305824" cy="305723"/>
              <a:chOff x="833034" y="460460"/>
              <a:chExt cx="512612" cy="512443"/>
            </a:xfrm>
          </p:grpSpPr>
          <p:sp>
            <p:nvSpPr>
              <p:cNvPr id="108" name="Google Shape;2052;p38">
                <a:extLst>
                  <a:ext uri="{FF2B5EF4-FFF2-40B4-BE49-F238E27FC236}">
                    <a16:creationId xmlns:a16="http://schemas.microsoft.com/office/drawing/2014/main" id="{3C24264D-FD44-4014-BF6C-545347796C94}"/>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2053;p38">
                <a:extLst>
                  <a:ext uri="{FF2B5EF4-FFF2-40B4-BE49-F238E27FC236}">
                    <a16:creationId xmlns:a16="http://schemas.microsoft.com/office/drawing/2014/main" id="{BA9EF7CE-EDEA-42A0-ADDE-6D2235693FEC}"/>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2054;p38">
                <a:extLst>
                  <a:ext uri="{FF2B5EF4-FFF2-40B4-BE49-F238E27FC236}">
                    <a16:creationId xmlns:a16="http://schemas.microsoft.com/office/drawing/2014/main" id="{0E712167-CD53-466E-B76D-BF18936A8859}"/>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300" b="1" strike="noStrike">
                    <a:solidFill>
                      <a:schemeClr val="accent2"/>
                    </a:solidFill>
                    <a:latin typeface="Jost"/>
                    <a:ea typeface="Jost"/>
                    <a:cs typeface="Jost"/>
                    <a:sym typeface="Jost"/>
                  </a:rPr>
                  <a:t>$</a:t>
                </a:r>
                <a:endParaRPr sz="1300" b="1" strike="noStrike">
                  <a:solidFill>
                    <a:schemeClr val="accent2"/>
                  </a:solidFill>
                  <a:latin typeface="Jost"/>
                  <a:ea typeface="Jost"/>
                  <a:cs typeface="Jost"/>
                  <a:sym typeface="Jost"/>
                </a:endParaRPr>
              </a:p>
            </p:txBody>
          </p:sp>
        </p:grpSp>
        <p:grpSp>
          <p:nvGrpSpPr>
            <p:cNvPr id="101" name="Google Shape;2055;p38">
              <a:extLst>
                <a:ext uri="{FF2B5EF4-FFF2-40B4-BE49-F238E27FC236}">
                  <a16:creationId xmlns:a16="http://schemas.microsoft.com/office/drawing/2014/main" id="{3209D317-BD00-421F-922F-D8C466C567F1}"/>
                </a:ext>
              </a:extLst>
            </p:cNvPr>
            <p:cNvGrpSpPr/>
            <p:nvPr/>
          </p:nvGrpSpPr>
          <p:grpSpPr>
            <a:xfrm>
              <a:off x="2399073" y="1536294"/>
              <a:ext cx="232572" cy="232495"/>
              <a:chOff x="833034" y="460460"/>
              <a:chExt cx="512612" cy="512443"/>
            </a:xfrm>
          </p:grpSpPr>
          <p:sp>
            <p:nvSpPr>
              <p:cNvPr id="105" name="Google Shape;2056;p38">
                <a:extLst>
                  <a:ext uri="{FF2B5EF4-FFF2-40B4-BE49-F238E27FC236}">
                    <a16:creationId xmlns:a16="http://schemas.microsoft.com/office/drawing/2014/main" id="{75AAAA66-B804-407E-92C8-C4FFB7F0F6D2}"/>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2057;p38">
                <a:extLst>
                  <a:ext uri="{FF2B5EF4-FFF2-40B4-BE49-F238E27FC236}">
                    <a16:creationId xmlns:a16="http://schemas.microsoft.com/office/drawing/2014/main" id="{F8155B96-802B-4797-82BE-4ABE769B2051}"/>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2058;p38">
                <a:extLst>
                  <a:ext uri="{FF2B5EF4-FFF2-40B4-BE49-F238E27FC236}">
                    <a16:creationId xmlns:a16="http://schemas.microsoft.com/office/drawing/2014/main" id="{08D4B3C7-634E-49B9-8678-DD0E86DD43E6}"/>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000" b="1" strike="noStrike">
                    <a:solidFill>
                      <a:schemeClr val="accent2"/>
                    </a:solidFill>
                    <a:latin typeface="Jost"/>
                    <a:ea typeface="Jost"/>
                    <a:cs typeface="Jost"/>
                    <a:sym typeface="Jost"/>
                  </a:rPr>
                  <a:t>$</a:t>
                </a:r>
                <a:endParaRPr sz="1000" b="1" strike="noStrike">
                  <a:solidFill>
                    <a:schemeClr val="accent2"/>
                  </a:solidFill>
                  <a:latin typeface="Jost"/>
                  <a:ea typeface="Jost"/>
                  <a:cs typeface="Jost"/>
                  <a:sym typeface="Jost"/>
                </a:endParaRPr>
              </a:p>
            </p:txBody>
          </p:sp>
        </p:grpSp>
        <p:sp>
          <p:nvSpPr>
            <p:cNvPr id="102" name="Google Shape;2059;p38">
              <a:extLst>
                <a:ext uri="{FF2B5EF4-FFF2-40B4-BE49-F238E27FC236}">
                  <a16:creationId xmlns:a16="http://schemas.microsoft.com/office/drawing/2014/main" id="{DD14A813-88E5-49F6-84C0-5DE31441FD51}"/>
                </a:ext>
              </a:extLst>
            </p:cNvPr>
            <p:cNvSpPr/>
            <p:nvPr/>
          </p:nvSpPr>
          <p:spPr>
            <a:xfrm>
              <a:off x="2638476" y="1413547"/>
              <a:ext cx="114962" cy="15492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2060;p38">
              <a:extLst>
                <a:ext uri="{FF2B5EF4-FFF2-40B4-BE49-F238E27FC236}">
                  <a16:creationId xmlns:a16="http://schemas.microsoft.com/office/drawing/2014/main" id="{F75CBCDC-804C-472C-A4BA-5A26F463D47C}"/>
                </a:ext>
              </a:extLst>
            </p:cNvPr>
            <p:cNvSpPr/>
            <p:nvPr/>
          </p:nvSpPr>
          <p:spPr>
            <a:xfrm>
              <a:off x="2442806" y="1200275"/>
              <a:ext cx="159743" cy="21526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2061;p38">
              <a:extLst>
                <a:ext uri="{FF2B5EF4-FFF2-40B4-BE49-F238E27FC236}">
                  <a16:creationId xmlns:a16="http://schemas.microsoft.com/office/drawing/2014/main" id="{860CAF63-E9D9-4A32-A09E-68C2DAC38CA0}"/>
                </a:ext>
              </a:extLst>
            </p:cNvPr>
            <p:cNvSpPr/>
            <p:nvPr/>
          </p:nvSpPr>
          <p:spPr>
            <a:xfrm>
              <a:off x="2224501" y="1632572"/>
              <a:ext cx="114962" cy="15492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6751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EF8F0B58-D620-4456-AB90-5B860E69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5" y="119216"/>
            <a:ext cx="6452419" cy="342431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ECC6CD1C-CF94-4A92-BF86-0034B9E3B217}"/>
              </a:ext>
            </a:extLst>
          </p:cNvPr>
          <p:cNvSpPr txBox="1">
            <a:spLocks/>
          </p:cNvSpPr>
          <p:nvPr/>
        </p:nvSpPr>
        <p:spPr>
          <a:xfrm>
            <a:off x="5714671" y="2185218"/>
            <a:ext cx="3023748" cy="250476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Existing Customers are </a:t>
            </a:r>
            <a:r>
              <a:rPr lang="en-US" b="1" dirty="0"/>
              <a:t>satisfied</a:t>
            </a:r>
            <a:r>
              <a:rPr lang="en-US" dirty="0"/>
              <a:t> with the service they receive so they have higher total relationship count and lower periods of inactivity.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contacted the bank more in the last 12 months suggesting they have had more </a:t>
            </a:r>
            <a:r>
              <a:rPr lang="en-US" b="1" u="sng" dirty="0"/>
              <a:t>complaints</a:t>
            </a:r>
            <a:r>
              <a:rPr lang="en-US" dirty="0"/>
              <a:t> that weren’t addressed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5" name="Google Shape;2633;p49">
            <a:extLst>
              <a:ext uri="{FF2B5EF4-FFF2-40B4-BE49-F238E27FC236}">
                <a16:creationId xmlns:a16="http://schemas.microsoft.com/office/drawing/2014/main" id="{B4DDA000-9ED5-4544-8CA2-852B08B6F6CE}"/>
              </a:ext>
            </a:extLst>
          </p:cNvPr>
          <p:cNvGrpSpPr/>
          <p:nvPr/>
        </p:nvGrpSpPr>
        <p:grpSpPr>
          <a:xfrm rot="-5400000">
            <a:off x="135577" y="4448252"/>
            <a:ext cx="573959" cy="673970"/>
            <a:chOff x="6112352" y="2855648"/>
            <a:chExt cx="2150564" cy="1156200"/>
          </a:xfrm>
        </p:grpSpPr>
        <p:sp>
          <p:nvSpPr>
            <p:cNvPr id="6" name="Google Shape;2634;p49">
              <a:extLst>
                <a:ext uri="{FF2B5EF4-FFF2-40B4-BE49-F238E27FC236}">
                  <a16:creationId xmlns:a16="http://schemas.microsoft.com/office/drawing/2014/main" id="{7A06C556-BB94-4E31-B470-72F174ED0E49}"/>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635;p49">
              <a:extLst>
                <a:ext uri="{FF2B5EF4-FFF2-40B4-BE49-F238E27FC236}">
                  <a16:creationId xmlns:a16="http://schemas.microsoft.com/office/drawing/2014/main" id="{05D4C0B2-D4B6-46D3-ABAE-857B8E375BF4}"/>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636;p49">
              <a:extLst>
                <a:ext uri="{FF2B5EF4-FFF2-40B4-BE49-F238E27FC236}">
                  <a16:creationId xmlns:a16="http://schemas.microsoft.com/office/drawing/2014/main" id="{324DC9EF-8A3B-4DC8-9771-D93987C08046}"/>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37;p49">
              <a:extLst>
                <a:ext uri="{FF2B5EF4-FFF2-40B4-BE49-F238E27FC236}">
                  <a16:creationId xmlns:a16="http://schemas.microsoft.com/office/drawing/2014/main" id="{CFCDB022-A697-444B-BA32-4FFCE125DC8B}"/>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38;p49">
              <a:extLst>
                <a:ext uri="{FF2B5EF4-FFF2-40B4-BE49-F238E27FC236}">
                  <a16:creationId xmlns:a16="http://schemas.microsoft.com/office/drawing/2014/main" id="{4E44C4F1-B3FF-4B31-BF07-0EA3BB96A9D3}"/>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639;p49">
              <a:extLst>
                <a:ext uri="{FF2B5EF4-FFF2-40B4-BE49-F238E27FC236}">
                  <a16:creationId xmlns:a16="http://schemas.microsoft.com/office/drawing/2014/main" id="{9607508A-6294-48A7-A8C0-3FADB6A1BA21}"/>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640;p49">
              <a:extLst>
                <a:ext uri="{FF2B5EF4-FFF2-40B4-BE49-F238E27FC236}">
                  <a16:creationId xmlns:a16="http://schemas.microsoft.com/office/drawing/2014/main" id="{2D4F23FE-8A92-4D2A-9D0E-062AA59D8F29}"/>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641;p49">
              <a:extLst>
                <a:ext uri="{FF2B5EF4-FFF2-40B4-BE49-F238E27FC236}">
                  <a16:creationId xmlns:a16="http://schemas.microsoft.com/office/drawing/2014/main" id="{831DDEEE-EC96-417D-98BE-C05CBBB7EAA6}"/>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642;p49">
              <a:extLst>
                <a:ext uri="{FF2B5EF4-FFF2-40B4-BE49-F238E27FC236}">
                  <a16:creationId xmlns:a16="http://schemas.microsoft.com/office/drawing/2014/main" id="{6BC6B8BF-8578-4582-AE6C-B14A8FD96989}"/>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643;p49">
              <a:extLst>
                <a:ext uri="{FF2B5EF4-FFF2-40B4-BE49-F238E27FC236}">
                  <a16:creationId xmlns:a16="http://schemas.microsoft.com/office/drawing/2014/main" id="{35944D93-B313-4B43-A96E-7D83F920CD8C}"/>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597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a:t>
            </a:r>
            <a:endParaRPr dirty="0"/>
          </a:p>
        </p:txBody>
      </p:sp>
      <p:sp>
        <p:nvSpPr>
          <p:cNvPr id="1814" name="Google Shape;1814;p34"/>
          <p:cNvSpPr txBox="1">
            <a:spLocks noGrp="1"/>
          </p:cNvSpPr>
          <p:nvPr>
            <p:ph type="subTitle" idx="4"/>
          </p:nvPr>
        </p:nvSpPr>
        <p:spPr>
          <a:xfrm>
            <a:off x="796925" y="2260124"/>
            <a:ext cx="239075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Understand Churn factos</a:t>
            </a:r>
            <a:endParaRPr sz="2000" dirty="0"/>
          </a:p>
        </p:txBody>
      </p:sp>
      <p:sp>
        <p:nvSpPr>
          <p:cNvPr id="1815" name="Google Shape;1815;p34"/>
          <p:cNvSpPr txBox="1">
            <a:spLocks noGrp="1"/>
          </p:cNvSpPr>
          <p:nvPr>
            <p:ph type="subTitle" idx="5"/>
          </p:nvPr>
        </p:nvSpPr>
        <p:spPr>
          <a:xfrm>
            <a:off x="3120858" y="1792769"/>
            <a:ext cx="2737133" cy="9062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Understand retention Factors</a:t>
            </a:r>
            <a:endParaRPr sz="2000" dirty="0"/>
          </a:p>
        </p:txBody>
      </p:sp>
      <p:sp>
        <p:nvSpPr>
          <p:cNvPr id="1816" name="Google Shape;1816;p34"/>
          <p:cNvSpPr txBox="1">
            <a:spLocks noGrp="1"/>
          </p:cNvSpPr>
          <p:nvPr>
            <p:ph type="subTitle" idx="1"/>
          </p:nvPr>
        </p:nvSpPr>
        <p:spPr>
          <a:xfrm>
            <a:off x="796925" y="2794040"/>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Who are the </a:t>
            </a:r>
            <a:r>
              <a:rPr lang="en-US" dirty="0" err="1"/>
              <a:t>attrited</a:t>
            </a:r>
            <a:r>
              <a:rPr lang="en-US" dirty="0"/>
              <a:t> customers? </a:t>
            </a:r>
          </a:p>
          <a:p>
            <a:pPr marL="171450" lvl="0" indent="-171450" algn="l" rtl="0">
              <a:spcBef>
                <a:spcPts val="0"/>
              </a:spcBef>
              <a:spcAft>
                <a:spcPts val="0"/>
              </a:spcAft>
              <a:buFont typeface="Arial" panose="020B0604020202020204" pitchFamily="34" charset="0"/>
              <a:buChar char="•"/>
            </a:pPr>
            <a:r>
              <a:rPr lang="en-US" dirty="0"/>
              <a:t>How can we predict churn? </a:t>
            </a:r>
          </a:p>
        </p:txBody>
      </p:sp>
      <p:sp>
        <p:nvSpPr>
          <p:cNvPr id="1817" name="Google Shape;1817;p34"/>
          <p:cNvSpPr txBox="1">
            <a:spLocks noGrp="1"/>
          </p:cNvSpPr>
          <p:nvPr>
            <p:ph type="subTitle" idx="2"/>
          </p:nvPr>
        </p:nvSpPr>
        <p:spPr>
          <a:xfrm>
            <a:off x="3187675" y="2723168"/>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Who are our most loyal customers? </a:t>
            </a:r>
            <a:endParaRPr lang="en-US" dirty="0"/>
          </a:p>
          <a:p>
            <a:pPr marL="171450" lvl="0" indent="-171450" algn="l" rtl="0">
              <a:spcBef>
                <a:spcPts val="0"/>
              </a:spcBef>
              <a:spcAft>
                <a:spcPts val="0"/>
              </a:spcAft>
              <a:buFont typeface="Arial" panose="020B0604020202020204" pitchFamily="34" charset="0"/>
              <a:buChar char="•"/>
            </a:pPr>
            <a:r>
              <a:rPr lang="en-US" dirty="0"/>
              <a:t>Why? </a:t>
            </a:r>
            <a:endParaRPr dirty="0"/>
          </a:p>
        </p:txBody>
      </p:sp>
      <p:sp>
        <p:nvSpPr>
          <p:cNvPr id="1818" name="Google Shape;1818;p34"/>
          <p:cNvSpPr txBox="1">
            <a:spLocks noGrp="1"/>
          </p:cNvSpPr>
          <p:nvPr>
            <p:ph type="subTitle" idx="3"/>
          </p:nvPr>
        </p:nvSpPr>
        <p:spPr>
          <a:xfrm>
            <a:off x="5731632" y="2723168"/>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How to stop customers from leaving and keep them coming back?</a:t>
            </a:r>
            <a:endParaRPr dirty="0"/>
          </a:p>
        </p:txBody>
      </p:sp>
      <p:sp>
        <p:nvSpPr>
          <p:cNvPr id="1819" name="Google Shape;1819;p34"/>
          <p:cNvSpPr txBox="1">
            <a:spLocks noGrp="1"/>
          </p:cNvSpPr>
          <p:nvPr>
            <p:ph type="subTitle" idx="6"/>
          </p:nvPr>
        </p:nvSpPr>
        <p:spPr>
          <a:xfrm>
            <a:off x="5622087" y="2245896"/>
            <a:ext cx="2801913" cy="438900"/>
          </a:xfrm>
          <a:prstGeom prst="rect">
            <a:avLst/>
          </a:prstGeom>
        </p:spPr>
        <p:txBody>
          <a:bodyPr spcFirstLastPara="1" wrap="square" lIns="91425" tIns="91425" rIns="91425" bIns="91425" anchor="b" anchorCtr="0">
            <a:noAutofit/>
          </a:bodyPr>
          <a:lstStyle/>
          <a:p>
            <a:pPr marL="0" indent="0"/>
            <a:r>
              <a:rPr lang="en" sz="2000" dirty="0"/>
              <a:t>Reduce Churn and improve retention</a:t>
            </a:r>
            <a:endParaRPr sz="2000" dirty="0"/>
          </a:p>
        </p:txBody>
      </p:sp>
      <p:grpSp>
        <p:nvGrpSpPr>
          <p:cNvPr id="26" name="Google Shape;2414;p48">
            <a:extLst>
              <a:ext uri="{FF2B5EF4-FFF2-40B4-BE49-F238E27FC236}">
                <a16:creationId xmlns:a16="http://schemas.microsoft.com/office/drawing/2014/main" id="{19C52478-3E1B-4E87-A7C1-48908DC25CD1}"/>
              </a:ext>
            </a:extLst>
          </p:cNvPr>
          <p:cNvGrpSpPr/>
          <p:nvPr/>
        </p:nvGrpSpPr>
        <p:grpSpPr>
          <a:xfrm>
            <a:off x="6567883" y="1669975"/>
            <a:ext cx="382075" cy="245588"/>
            <a:chOff x="874425" y="1312650"/>
            <a:chExt cx="445725" cy="286500"/>
          </a:xfrm>
        </p:grpSpPr>
        <p:sp>
          <p:nvSpPr>
            <p:cNvPr id="27" name="Google Shape;2415;p48">
              <a:extLst>
                <a:ext uri="{FF2B5EF4-FFF2-40B4-BE49-F238E27FC236}">
                  <a16:creationId xmlns:a16="http://schemas.microsoft.com/office/drawing/2014/main" id="{C18D0764-B486-4207-88AA-C9DAFF5C5756}"/>
                </a:ext>
              </a:extLst>
            </p:cNvPr>
            <p:cNvSpPr/>
            <p:nvPr/>
          </p:nvSpPr>
          <p:spPr>
            <a:xfrm>
              <a:off x="874425" y="1416425"/>
              <a:ext cx="341950" cy="182725"/>
            </a:xfrm>
            <a:custGeom>
              <a:avLst/>
              <a:gdLst/>
              <a:ahLst/>
              <a:cxnLst/>
              <a:rect l="l" t="t" r="r" b="b"/>
              <a:pathLst>
                <a:path w="13678" h="7309" extrusionOk="0">
                  <a:moveTo>
                    <a:pt x="4199" y="3158"/>
                  </a:moveTo>
                  <a:lnTo>
                    <a:pt x="4199" y="4196"/>
                  </a:lnTo>
                  <a:lnTo>
                    <a:pt x="3162" y="4196"/>
                  </a:lnTo>
                  <a:lnTo>
                    <a:pt x="3162" y="3158"/>
                  </a:lnTo>
                  <a:close/>
                  <a:moveTo>
                    <a:pt x="6841" y="3158"/>
                  </a:moveTo>
                  <a:cubicBezTo>
                    <a:pt x="6558" y="3158"/>
                    <a:pt x="6320" y="3396"/>
                    <a:pt x="6320" y="3679"/>
                  </a:cubicBezTo>
                  <a:cubicBezTo>
                    <a:pt x="6320" y="3962"/>
                    <a:pt x="6558" y="4196"/>
                    <a:pt x="6841" y="4196"/>
                  </a:cubicBezTo>
                  <a:cubicBezTo>
                    <a:pt x="7124" y="4196"/>
                    <a:pt x="7358" y="3962"/>
                    <a:pt x="7358" y="3679"/>
                  </a:cubicBezTo>
                  <a:cubicBezTo>
                    <a:pt x="7358" y="3396"/>
                    <a:pt x="7124" y="3158"/>
                    <a:pt x="6841" y="3158"/>
                  </a:cubicBezTo>
                  <a:close/>
                  <a:moveTo>
                    <a:pt x="10470" y="3158"/>
                  </a:moveTo>
                  <a:lnTo>
                    <a:pt x="10470" y="4196"/>
                  </a:lnTo>
                  <a:lnTo>
                    <a:pt x="9433" y="4196"/>
                  </a:lnTo>
                  <a:lnTo>
                    <a:pt x="9433" y="3158"/>
                  </a:lnTo>
                  <a:close/>
                  <a:moveTo>
                    <a:pt x="6841" y="2121"/>
                  </a:moveTo>
                  <a:cubicBezTo>
                    <a:pt x="7690" y="2121"/>
                    <a:pt x="8395" y="2830"/>
                    <a:pt x="8395" y="3679"/>
                  </a:cubicBezTo>
                  <a:cubicBezTo>
                    <a:pt x="8395" y="4528"/>
                    <a:pt x="7690" y="5234"/>
                    <a:pt x="6841" y="5234"/>
                  </a:cubicBezTo>
                  <a:cubicBezTo>
                    <a:pt x="5943" y="5234"/>
                    <a:pt x="5282" y="4528"/>
                    <a:pt x="5282" y="3679"/>
                  </a:cubicBezTo>
                  <a:cubicBezTo>
                    <a:pt x="5282" y="2830"/>
                    <a:pt x="5943" y="2121"/>
                    <a:pt x="6841" y="2121"/>
                  </a:cubicBezTo>
                  <a:close/>
                  <a:moveTo>
                    <a:pt x="0" y="0"/>
                  </a:moveTo>
                  <a:lnTo>
                    <a:pt x="0" y="7309"/>
                  </a:lnTo>
                  <a:lnTo>
                    <a:pt x="13678" y="7309"/>
                  </a:lnTo>
                  <a:lnTo>
                    <a:pt x="13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6;p48">
              <a:extLst>
                <a:ext uri="{FF2B5EF4-FFF2-40B4-BE49-F238E27FC236}">
                  <a16:creationId xmlns:a16="http://schemas.microsoft.com/office/drawing/2014/main" id="{79FDFE68-4B39-4FE5-8112-4D186BD5D426}"/>
                </a:ext>
              </a:extLst>
            </p:cNvPr>
            <p:cNvSpPr/>
            <p:nvPr/>
          </p:nvSpPr>
          <p:spPr>
            <a:xfrm>
              <a:off x="927525" y="1364550"/>
              <a:ext cx="340725" cy="182725"/>
            </a:xfrm>
            <a:custGeom>
              <a:avLst/>
              <a:gdLst/>
              <a:ahLst/>
              <a:cxnLst/>
              <a:rect l="l" t="t" r="r" b="b"/>
              <a:pathLst>
                <a:path w="13629" h="7309" extrusionOk="0">
                  <a:moveTo>
                    <a:pt x="0" y="0"/>
                  </a:moveTo>
                  <a:lnTo>
                    <a:pt x="0" y="1038"/>
                  </a:lnTo>
                  <a:lnTo>
                    <a:pt x="12591" y="1038"/>
                  </a:lnTo>
                  <a:lnTo>
                    <a:pt x="12591" y="7309"/>
                  </a:lnTo>
                  <a:lnTo>
                    <a:pt x="13629" y="7309"/>
                  </a:lnTo>
                  <a:lnTo>
                    <a:pt x="136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7;p48">
              <a:extLst>
                <a:ext uri="{FF2B5EF4-FFF2-40B4-BE49-F238E27FC236}">
                  <a16:creationId xmlns:a16="http://schemas.microsoft.com/office/drawing/2014/main" id="{D24B8ADD-012F-4819-BFE1-2800E0AAB0E7}"/>
                </a:ext>
              </a:extLst>
            </p:cNvPr>
            <p:cNvSpPr/>
            <p:nvPr/>
          </p:nvSpPr>
          <p:spPr>
            <a:xfrm>
              <a:off x="979400" y="1312650"/>
              <a:ext cx="340750" cy="208675"/>
            </a:xfrm>
            <a:custGeom>
              <a:avLst/>
              <a:gdLst/>
              <a:ahLst/>
              <a:cxnLst/>
              <a:rect l="l" t="t" r="r" b="b"/>
              <a:pathLst>
                <a:path w="13630" h="8347" extrusionOk="0">
                  <a:moveTo>
                    <a:pt x="0" y="1"/>
                  </a:moveTo>
                  <a:lnTo>
                    <a:pt x="0" y="1038"/>
                  </a:lnTo>
                  <a:lnTo>
                    <a:pt x="12591" y="1038"/>
                  </a:lnTo>
                  <a:lnTo>
                    <a:pt x="12591" y="8347"/>
                  </a:lnTo>
                  <a:lnTo>
                    <a:pt x="13629" y="8347"/>
                  </a:lnTo>
                  <a:lnTo>
                    <a:pt x="13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2397;p48">
            <a:extLst>
              <a:ext uri="{FF2B5EF4-FFF2-40B4-BE49-F238E27FC236}">
                <a16:creationId xmlns:a16="http://schemas.microsoft.com/office/drawing/2014/main" id="{C25F2FE6-0FCC-45F7-BCDC-9D04D87F2B9E}"/>
              </a:ext>
            </a:extLst>
          </p:cNvPr>
          <p:cNvGrpSpPr/>
          <p:nvPr/>
        </p:nvGrpSpPr>
        <p:grpSpPr>
          <a:xfrm>
            <a:off x="1385779" y="1601731"/>
            <a:ext cx="382075" cy="382075"/>
            <a:chOff x="6846600" y="1898625"/>
            <a:chExt cx="445725" cy="445725"/>
          </a:xfrm>
        </p:grpSpPr>
        <p:sp>
          <p:nvSpPr>
            <p:cNvPr id="31" name="Google Shape;2398;p48">
              <a:extLst>
                <a:ext uri="{FF2B5EF4-FFF2-40B4-BE49-F238E27FC236}">
                  <a16:creationId xmlns:a16="http://schemas.microsoft.com/office/drawing/2014/main" id="{50F95AB3-62F9-4C19-A4E8-5A5509B80B37}"/>
                </a:ext>
              </a:extLst>
            </p:cNvPr>
            <p:cNvSpPr/>
            <p:nvPr/>
          </p:nvSpPr>
          <p:spPr>
            <a:xfrm>
              <a:off x="6900850" y="2187550"/>
              <a:ext cx="78975" cy="51900"/>
            </a:xfrm>
            <a:custGeom>
              <a:avLst/>
              <a:gdLst/>
              <a:ahLst/>
              <a:cxnLst/>
              <a:rect l="l" t="t" r="r" b="b"/>
              <a:pathLst>
                <a:path w="3159" h="2076" extrusionOk="0">
                  <a:moveTo>
                    <a:pt x="0" y="0"/>
                  </a:moveTo>
                  <a:lnTo>
                    <a:pt x="0" y="2076"/>
                  </a:lnTo>
                  <a:lnTo>
                    <a:pt x="3158" y="2076"/>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9;p48">
              <a:extLst>
                <a:ext uri="{FF2B5EF4-FFF2-40B4-BE49-F238E27FC236}">
                  <a16:creationId xmlns:a16="http://schemas.microsoft.com/office/drawing/2014/main" id="{B15B1AB0-1479-4889-B393-F3D7F1643F8F}"/>
                </a:ext>
              </a:extLst>
            </p:cNvPr>
            <p:cNvSpPr/>
            <p:nvPr/>
          </p:nvSpPr>
          <p:spPr>
            <a:xfrm>
              <a:off x="6900850" y="2265375"/>
              <a:ext cx="78975" cy="25950"/>
            </a:xfrm>
            <a:custGeom>
              <a:avLst/>
              <a:gdLst/>
              <a:ahLst/>
              <a:cxnLst/>
              <a:rect l="l" t="t" r="r" b="b"/>
              <a:pathLst>
                <a:path w="3159" h="1038" extrusionOk="0">
                  <a:moveTo>
                    <a:pt x="0" y="0"/>
                  </a:moveTo>
                  <a:lnTo>
                    <a:pt x="0" y="1038"/>
                  </a:lnTo>
                  <a:lnTo>
                    <a:pt x="3158" y="1038"/>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0;p48">
              <a:extLst>
                <a:ext uri="{FF2B5EF4-FFF2-40B4-BE49-F238E27FC236}">
                  <a16:creationId xmlns:a16="http://schemas.microsoft.com/office/drawing/2014/main" id="{8CE2C62C-A079-4075-A6C1-E510063E8253}"/>
                </a:ext>
              </a:extLst>
            </p:cNvPr>
            <p:cNvSpPr/>
            <p:nvPr/>
          </p:nvSpPr>
          <p:spPr>
            <a:xfrm>
              <a:off x="7109500" y="2187550"/>
              <a:ext cx="79075" cy="51900"/>
            </a:xfrm>
            <a:custGeom>
              <a:avLst/>
              <a:gdLst/>
              <a:ahLst/>
              <a:cxnLst/>
              <a:rect l="l" t="t" r="r" b="b"/>
              <a:pathLst>
                <a:path w="3163" h="2076" extrusionOk="0">
                  <a:moveTo>
                    <a:pt x="1" y="0"/>
                  </a:moveTo>
                  <a:lnTo>
                    <a:pt x="1" y="2076"/>
                  </a:lnTo>
                  <a:lnTo>
                    <a:pt x="3162" y="2076"/>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1;p48">
              <a:extLst>
                <a:ext uri="{FF2B5EF4-FFF2-40B4-BE49-F238E27FC236}">
                  <a16:creationId xmlns:a16="http://schemas.microsoft.com/office/drawing/2014/main" id="{8DCFFACC-4BE2-4DB1-9526-451CB1ED0565}"/>
                </a:ext>
              </a:extLst>
            </p:cNvPr>
            <p:cNvSpPr/>
            <p:nvPr/>
          </p:nvSpPr>
          <p:spPr>
            <a:xfrm>
              <a:off x="7109500" y="2265375"/>
              <a:ext cx="79075" cy="25950"/>
            </a:xfrm>
            <a:custGeom>
              <a:avLst/>
              <a:gdLst/>
              <a:ahLst/>
              <a:cxnLst/>
              <a:rect l="l" t="t" r="r" b="b"/>
              <a:pathLst>
                <a:path w="3163" h="1038" extrusionOk="0">
                  <a:moveTo>
                    <a:pt x="1" y="0"/>
                  </a:moveTo>
                  <a:lnTo>
                    <a:pt x="1" y="1038"/>
                  </a:lnTo>
                  <a:lnTo>
                    <a:pt x="3162" y="1038"/>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2;p48">
              <a:extLst>
                <a:ext uri="{FF2B5EF4-FFF2-40B4-BE49-F238E27FC236}">
                  <a16:creationId xmlns:a16="http://schemas.microsoft.com/office/drawing/2014/main" id="{BDB342BF-C6E0-461D-B133-DC681906ABF4}"/>
                </a:ext>
              </a:extLst>
            </p:cNvPr>
            <p:cNvSpPr/>
            <p:nvPr/>
          </p:nvSpPr>
          <p:spPr>
            <a:xfrm>
              <a:off x="6900850" y="1951725"/>
              <a:ext cx="391475" cy="182750"/>
            </a:xfrm>
            <a:custGeom>
              <a:avLst/>
              <a:gdLst/>
              <a:ahLst/>
              <a:cxnLst/>
              <a:rect l="l" t="t" r="r" b="b"/>
              <a:pathLst>
                <a:path w="15659" h="7310" extrusionOk="0">
                  <a:moveTo>
                    <a:pt x="14101" y="1"/>
                  </a:moveTo>
                  <a:cubicBezTo>
                    <a:pt x="13252" y="1"/>
                    <a:pt x="12546" y="706"/>
                    <a:pt x="12546" y="1604"/>
                  </a:cubicBezTo>
                  <a:cubicBezTo>
                    <a:pt x="12546" y="1838"/>
                    <a:pt x="12591" y="2027"/>
                    <a:pt x="12686" y="2265"/>
                  </a:cubicBezTo>
                  <a:lnTo>
                    <a:pt x="10610" y="4340"/>
                  </a:lnTo>
                  <a:cubicBezTo>
                    <a:pt x="10422" y="4245"/>
                    <a:pt x="10188" y="4196"/>
                    <a:pt x="9950" y="4196"/>
                  </a:cubicBezTo>
                  <a:cubicBezTo>
                    <a:pt x="9622" y="4196"/>
                    <a:pt x="9339" y="4291"/>
                    <a:pt x="9056" y="4434"/>
                  </a:cubicBezTo>
                  <a:lnTo>
                    <a:pt x="7264" y="3113"/>
                  </a:lnTo>
                  <a:cubicBezTo>
                    <a:pt x="7309" y="2925"/>
                    <a:pt x="7309" y="2781"/>
                    <a:pt x="7309" y="2642"/>
                  </a:cubicBezTo>
                  <a:cubicBezTo>
                    <a:pt x="7309" y="1744"/>
                    <a:pt x="6603" y="1038"/>
                    <a:pt x="5754" y="1038"/>
                  </a:cubicBezTo>
                  <a:cubicBezTo>
                    <a:pt x="4905" y="1038"/>
                    <a:pt x="4196" y="1744"/>
                    <a:pt x="4196" y="2642"/>
                  </a:cubicBezTo>
                  <a:cubicBezTo>
                    <a:pt x="4196" y="2781"/>
                    <a:pt x="4196" y="2925"/>
                    <a:pt x="4245" y="3113"/>
                  </a:cubicBezTo>
                  <a:lnTo>
                    <a:pt x="2453" y="4434"/>
                  </a:lnTo>
                  <a:cubicBezTo>
                    <a:pt x="2215" y="4291"/>
                    <a:pt x="1887" y="4196"/>
                    <a:pt x="1555" y="4196"/>
                  </a:cubicBezTo>
                  <a:cubicBezTo>
                    <a:pt x="706" y="4196"/>
                    <a:pt x="0" y="4906"/>
                    <a:pt x="0" y="5755"/>
                  </a:cubicBezTo>
                  <a:cubicBezTo>
                    <a:pt x="0" y="6604"/>
                    <a:pt x="706" y="7309"/>
                    <a:pt x="1555" y="7309"/>
                  </a:cubicBezTo>
                  <a:cubicBezTo>
                    <a:pt x="2453" y="7309"/>
                    <a:pt x="3158" y="6604"/>
                    <a:pt x="3158" y="5755"/>
                  </a:cubicBezTo>
                  <a:cubicBezTo>
                    <a:pt x="3158" y="5611"/>
                    <a:pt x="3113" y="5423"/>
                    <a:pt x="3064" y="5283"/>
                  </a:cubicBezTo>
                  <a:lnTo>
                    <a:pt x="4905" y="3913"/>
                  </a:lnTo>
                  <a:cubicBezTo>
                    <a:pt x="5139" y="4102"/>
                    <a:pt x="5422" y="4196"/>
                    <a:pt x="5754" y="4196"/>
                  </a:cubicBezTo>
                  <a:cubicBezTo>
                    <a:pt x="6083" y="4196"/>
                    <a:pt x="6366" y="4102"/>
                    <a:pt x="6603" y="3913"/>
                  </a:cubicBezTo>
                  <a:lnTo>
                    <a:pt x="8441" y="5283"/>
                  </a:lnTo>
                  <a:cubicBezTo>
                    <a:pt x="8396" y="5423"/>
                    <a:pt x="8347" y="5611"/>
                    <a:pt x="8347" y="5755"/>
                  </a:cubicBezTo>
                  <a:cubicBezTo>
                    <a:pt x="8347" y="6604"/>
                    <a:pt x="9056" y="7309"/>
                    <a:pt x="9950" y="7309"/>
                  </a:cubicBezTo>
                  <a:cubicBezTo>
                    <a:pt x="10799" y="7309"/>
                    <a:pt x="11508" y="6604"/>
                    <a:pt x="11508" y="5755"/>
                  </a:cubicBezTo>
                  <a:cubicBezTo>
                    <a:pt x="11508" y="5517"/>
                    <a:pt x="11459" y="5283"/>
                    <a:pt x="11365" y="5094"/>
                  </a:cubicBezTo>
                  <a:lnTo>
                    <a:pt x="13440" y="2970"/>
                  </a:lnTo>
                  <a:cubicBezTo>
                    <a:pt x="13629" y="3113"/>
                    <a:pt x="13867" y="3159"/>
                    <a:pt x="14101" y="3159"/>
                  </a:cubicBezTo>
                  <a:cubicBezTo>
                    <a:pt x="14999" y="3159"/>
                    <a:pt x="15659" y="2453"/>
                    <a:pt x="15659" y="1604"/>
                  </a:cubicBezTo>
                  <a:cubicBezTo>
                    <a:pt x="15659" y="706"/>
                    <a:pt x="14999" y="1"/>
                    <a:pt x="14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3;p48">
              <a:extLst>
                <a:ext uri="{FF2B5EF4-FFF2-40B4-BE49-F238E27FC236}">
                  <a16:creationId xmlns:a16="http://schemas.microsoft.com/office/drawing/2014/main" id="{0BEC6D57-E41B-44D0-A4AA-6F4AD3C56330}"/>
                </a:ext>
              </a:extLst>
            </p:cNvPr>
            <p:cNvSpPr/>
            <p:nvPr/>
          </p:nvSpPr>
          <p:spPr>
            <a:xfrm>
              <a:off x="7005750" y="2108500"/>
              <a:ext cx="77825" cy="51900"/>
            </a:xfrm>
            <a:custGeom>
              <a:avLst/>
              <a:gdLst/>
              <a:ahLst/>
              <a:cxnLst/>
              <a:rect l="l" t="t" r="r" b="b"/>
              <a:pathLst>
                <a:path w="3113" h="2076" extrusionOk="0">
                  <a:moveTo>
                    <a:pt x="0" y="1"/>
                  </a:moveTo>
                  <a:lnTo>
                    <a:pt x="0" y="2076"/>
                  </a:lnTo>
                  <a:lnTo>
                    <a:pt x="3113" y="2076"/>
                  </a:lnTo>
                  <a:lnTo>
                    <a:pt x="3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04;p48">
              <a:extLst>
                <a:ext uri="{FF2B5EF4-FFF2-40B4-BE49-F238E27FC236}">
                  <a16:creationId xmlns:a16="http://schemas.microsoft.com/office/drawing/2014/main" id="{C4CBDAF9-8425-45B3-8B41-71C2794D5789}"/>
                </a:ext>
              </a:extLst>
            </p:cNvPr>
            <p:cNvSpPr/>
            <p:nvPr/>
          </p:nvSpPr>
          <p:spPr>
            <a:xfrm>
              <a:off x="7005750" y="2187550"/>
              <a:ext cx="77825" cy="103775"/>
            </a:xfrm>
            <a:custGeom>
              <a:avLst/>
              <a:gdLst/>
              <a:ahLst/>
              <a:cxnLst/>
              <a:rect l="l" t="t" r="r" b="b"/>
              <a:pathLst>
                <a:path w="3113" h="4151" extrusionOk="0">
                  <a:moveTo>
                    <a:pt x="0" y="0"/>
                  </a:moveTo>
                  <a:lnTo>
                    <a:pt x="0" y="4151"/>
                  </a:lnTo>
                  <a:lnTo>
                    <a:pt x="3113" y="4151"/>
                  </a:lnTo>
                  <a:lnTo>
                    <a:pt x="3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05;p48">
              <a:extLst>
                <a:ext uri="{FF2B5EF4-FFF2-40B4-BE49-F238E27FC236}">
                  <a16:creationId xmlns:a16="http://schemas.microsoft.com/office/drawing/2014/main" id="{4CD2BFB6-A370-4D52-9230-32E2428B3A0C}"/>
                </a:ext>
              </a:extLst>
            </p:cNvPr>
            <p:cNvSpPr/>
            <p:nvPr/>
          </p:nvSpPr>
          <p:spPr>
            <a:xfrm>
              <a:off x="7214475" y="2082550"/>
              <a:ext cx="77850" cy="130950"/>
            </a:xfrm>
            <a:custGeom>
              <a:avLst/>
              <a:gdLst/>
              <a:ahLst/>
              <a:cxnLst/>
              <a:rect l="l" t="t" r="r" b="b"/>
              <a:pathLst>
                <a:path w="3114" h="5238" extrusionOk="0">
                  <a:moveTo>
                    <a:pt x="1" y="1"/>
                  </a:moveTo>
                  <a:lnTo>
                    <a:pt x="1" y="5238"/>
                  </a:lnTo>
                  <a:lnTo>
                    <a:pt x="3114" y="5238"/>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06;p48">
              <a:extLst>
                <a:ext uri="{FF2B5EF4-FFF2-40B4-BE49-F238E27FC236}">
                  <a16:creationId xmlns:a16="http://schemas.microsoft.com/office/drawing/2014/main" id="{036F094D-AC63-478A-B6EC-2952444E7454}"/>
                </a:ext>
              </a:extLst>
            </p:cNvPr>
            <p:cNvSpPr/>
            <p:nvPr/>
          </p:nvSpPr>
          <p:spPr>
            <a:xfrm>
              <a:off x="7214475" y="2239425"/>
              <a:ext cx="77850" cy="51900"/>
            </a:xfrm>
            <a:custGeom>
              <a:avLst/>
              <a:gdLst/>
              <a:ahLst/>
              <a:cxnLst/>
              <a:rect l="l" t="t" r="r" b="b"/>
              <a:pathLst>
                <a:path w="3114" h="2076" extrusionOk="0">
                  <a:moveTo>
                    <a:pt x="1" y="1"/>
                  </a:moveTo>
                  <a:lnTo>
                    <a:pt x="1" y="2076"/>
                  </a:lnTo>
                  <a:lnTo>
                    <a:pt x="3114" y="2076"/>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07;p48">
              <a:extLst>
                <a:ext uri="{FF2B5EF4-FFF2-40B4-BE49-F238E27FC236}">
                  <a16:creationId xmlns:a16="http://schemas.microsoft.com/office/drawing/2014/main" id="{8845F17A-B6B5-4281-B051-5FAB4B61FC50}"/>
                </a:ext>
              </a:extLst>
            </p:cNvPr>
            <p:cNvSpPr/>
            <p:nvPr/>
          </p:nvSpPr>
          <p:spPr>
            <a:xfrm>
              <a:off x="6846600" y="1898625"/>
              <a:ext cx="445725" cy="445725"/>
            </a:xfrm>
            <a:custGeom>
              <a:avLst/>
              <a:gdLst/>
              <a:ahLst/>
              <a:cxnLst/>
              <a:rect l="l" t="t" r="r" b="b"/>
              <a:pathLst>
                <a:path w="17829" h="17829" extrusionOk="0">
                  <a:moveTo>
                    <a:pt x="1" y="0"/>
                  </a:moveTo>
                  <a:lnTo>
                    <a:pt x="1" y="17828"/>
                  </a:lnTo>
                  <a:lnTo>
                    <a:pt x="17829" y="17828"/>
                  </a:lnTo>
                  <a:lnTo>
                    <a:pt x="17829" y="16745"/>
                  </a:lnTo>
                  <a:lnTo>
                    <a:pt x="1084" y="16745"/>
                  </a:ln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372;p48">
            <a:extLst>
              <a:ext uri="{FF2B5EF4-FFF2-40B4-BE49-F238E27FC236}">
                <a16:creationId xmlns:a16="http://schemas.microsoft.com/office/drawing/2014/main" id="{1316DA43-1A7F-4B10-87A2-F4EF8B105D8B}"/>
              </a:ext>
            </a:extLst>
          </p:cNvPr>
          <p:cNvGrpSpPr/>
          <p:nvPr/>
        </p:nvGrpSpPr>
        <p:grpSpPr>
          <a:xfrm>
            <a:off x="3931839" y="1612838"/>
            <a:ext cx="382075" cy="382084"/>
            <a:chOff x="4686041" y="1328500"/>
            <a:chExt cx="418759" cy="418768"/>
          </a:xfrm>
        </p:grpSpPr>
        <p:sp>
          <p:nvSpPr>
            <p:cNvPr id="42" name="Google Shape;2373;p48">
              <a:extLst>
                <a:ext uri="{FF2B5EF4-FFF2-40B4-BE49-F238E27FC236}">
                  <a16:creationId xmlns:a16="http://schemas.microsoft.com/office/drawing/2014/main" id="{F9DAE9D5-FEDE-49AE-9A14-B2D98D1B3D70}"/>
                </a:ext>
              </a:extLst>
            </p:cNvPr>
            <p:cNvSpPr/>
            <p:nvPr/>
          </p:nvSpPr>
          <p:spPr>
            <a:xfrm>
              <a:off x="4686041" y="1328500"/>
              <a:ext cx="418759" cy="49911"/>
            </a:xfrm>
            <a:custGeom>
              <a:avLst/>
              <a:gdLst/>
              <a:ahLst/>
              <a:cxnLst/>
              <a:rect l="l" t="t" r="r" b="b"/>
              <a:pathLst>
                <a:path w="17829" h="2125" extrusionOk="0">
                  <a:moveTo>
                    <a:pt x="8396" y="0"/>
                  </a:moveTo>
                  <a:lnTo>
                    <a:pt x="8396" y="1087"/>
                  </a:lnTo>
                  <a:lnTo>
                    <a:pt x="1" y="1087"/>
                  </a:lnTo>
                  <a:lnTo>
                    <a:pt x="1" y="2124"/>
                  </a:lnTo>
                  <a:lnTo>
                    <a:pt x="17829" y="2124"/>
                  </a:lnTo>
                  <a:lnTo>
                    <a:pt x="17829" y="1087"/>
                  </a:lnTo>
                  <a:lnTo>
                    <a:pt x="9433" y="1087"/>
                  </a:lnTo>
                  <a:lnTo>
                    <a:pt x="94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4;p48">
              <a:extLst>
                <a:ext uri="{FF2B5EF4-FFF2-40B4-BE49-F238E27FC236}">
                  <a16:creationId xmlns:a16="http://schemas.microsoft.com/office/drawing/2014/main" id="{D6505740-A709-42E9-B2B8-39014DC6E79F}"/>
                </a:ext>
              </a:extLst>
            </p:cNvPr>
            <p:cNvSpPr/>
            <p:nvPr/>
          </p:nvSpPr>
          <p:spPr>
            <a:xfrm>
              <a:off x="4711579" y="1402771"/>
              <a:ext cx="367791" cy="221581"/>
            </a:xfrm>
            <a:custGeom>
              <a:avLst/>
              <a:gdLst/>
              <a:ahLst/>
              <a:cxnLst/>
              <a:rect l="l" t="t" r="r" b="b"/>
              <a:pathLst>
                <a:path w="15659" h="9434" extrusionOk="0">
                  <a:moveTo>
                    <a:pt x="12546" y="1084"/>
                  </a:moveTo>
                  <a:lnTo>
                    <a:pt x="12546" y="4197"/>
                  </a:lnTo>
                  <a:lnTo>
                    <a:pt x="11508" y="4197"/>
                  </a:lnTo>
                  <a:lnTo>
                    <a:pt x="11508" y="2831"/>
                  </a:lnTo>
                  <a:lnTo>
                    <a:pt x="7830" y="6509"/>
                  </a:lnTo>
                  <a:lnTo>
                    <a:pt x="5754" y="4434"/>
                  </a:lnTo>
                  <a:lnTo>
                    <a:pt x="2974" y="7170"/>
                  </a:lnTo>
                  <a:lnTo>
                    <a:pt x="2264" y="6460"/>
                  </a:lnTo>
                  <a:lnTo>
                    <a:pt x="5754" y="2925"/>
                  </a:lnTo>
                  <a:lnTo>
                    <a:pt x="7830" y="5046"/>
                  </a:lnTo>
                  <a:lnTo>
                    <a:pt x="10754" y="2121"/>
                  </a:lnTo>
                  <a:lnTo>
                    <a:pt x="9433" y="2121"/>
                  </a:lnTo>
                  <a:lnTo>
                    <a:pt x="9433" y="1084"/>
                  </a:lnTo>
                  <a:close/>
                  <a:moveTo>
                    <a:pt x="0" y="1"/>
                  </a:moveTo>
                  <a:lnTo>
                    <a:pt x="0" y="9434"/>
                  </a:lnTo>
                  <a:lnTo>
                    <a:pt x="15659" y="9434"/>
                  </a:lnTo>
                  <a:lnTo>
                    <a:pt x="156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5;p48">
              <a:extLst>
                <a:ext uri="{FF2B5EF4-FFF2-40B4-BE49-F238E27FC236}">
                  <a16:creationId xmlns:a16="http://schemas.microsoft.com/office/drawing/2014/main" id="{1DC307F8-A402-4C25-91F7-8867B43CACFF}"/>
                </a:ext>
              </a:extLst>
            </p:cNvPr>
            <p:cNvSpPr/>
            <p:nvPr/>
          </p:nvSpPr>
          <p:spPr>
            <a:xfrm>
              <a:off x="4735959" y="1648715"/>
              <a:ext cx="319054" cy="98554"/>
            </a:xfrm>
            <a:custGeom>
              <a:avLst/>
              <a:gdLst/>
              <a:ahLst/>
              <a:cxnLst/>
              <a:rect l="l" t="t" r="r" b="b"/>
              <a:pathLst>
                <a:path w="13584" h="4196" extrusionOk="0">
                  <a:moveTo>
                    <a:pt x="3162" y="0"/>
                  </a:moveTo>
                  <a:lnTo>
                    <a:pt x="1275" y="3113"/>
                  </a:lnTo>
                  <a:lnTo>
                    <a:pt x="0" y="3113"/>
                  </a:lnTo>
                  <a:lnTo>
                    <a:pt x="0" y="4196"/>
                  </a:lnTo>
                  <a:lnTo>
                    <a:pt x="1887" y="4196"/>
                  </a:lnTo>
                  <a:lnTo>
                    <a:pt x="3113" y="2075"/>
                  </a:lnTo>
                  <a:lnTo>
                    <a:pt x="6275" y="2075"/>
                  </a:lnTo>
                  <a:lnTo>
                    <a:pt x="6275" y="4196"/>
                  </a:lnTo>
                  <a:lnTo>
                    <a:pt x="7312" y="4196"/>
                  </a:lnTo>
                  <a:lnTo>
                    <a:pt x="7312" y="2075"/>
                  </a:lnTo>
                  <a:lnTo>
                    <a:pt x="10470" y="2075"/>
                  </a:lnTo>
                  <a:lnTo>
                    <a:pt x="11746" y="4196"/>
                  </a:lnTo>
                  <a:lnTo>
                    <a:pt x="13583" y="4196"/>
                  </a:lnTo>
                  <a:lnTo>
                    <a:pt x="13583" y="3113"/>
                  </a:lnTo>
                  <a:lnTo>
                    <a:pt x="12312" y="3113"/>
                  </a:lnTo>
                  <a:lnTo>
                    <a:pt x="10425" y="0"/>
                  </a:lnTo>
                  <a:lnTo>
                    <a:pt x="9244" y="0"/>
                  </a:lnTo>
                  <a:lnTo>
                    <a:pt x="9859" y="1038"/>
                  </a:lnTo>
                  <a:lnTo>
                    <a:pt x="7312" y="1038"/>
                  </a:lnTo>
                  <a:lnTo>
                    <a:pt x="7312" y="0"/>
                  </a:lnTo>
                  <a:lnTo>
                    <a:pt x="6275" y="0"/>
                  </a:lnTo>
                  <a:lnTo>
                    <a:pt x="6275" y="1038"/>
                  </a:lnTo>
                  <a:lnTo>
                    <a:pt x="3773" y="1038"/>
                  </a:lnTo>
                  <a:lnTo>
                    <a:pt x="4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722BE94C-C24A-4C58-BA13-000C4E143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32" y="143951"/>
            <a:ext cx="6856707" cy="364638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4F05C5DC-AC2D-4576-A22E-556A5F7E35D9}"/>
              </a:ext>
            </a:extLst>
          </p:cNvPr>
          <p:cNvSpPr txBox="1">
            <a:spLocks/>
          </p:cNvSpPr>
          <p:nvPr/>
        </p:nvSpPr>
        <p:spPr>
          <a:xfrm>
            <a:off x="5707296" y="2406444"/>
            <a:ext cx="3023748" cy="2202427"/>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There is a more significant positive change in the average frequency and amount of transactions among existing customers.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lower utilization ratios.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5" name="Google Shape;2633;p49">
            <a:extLst>
              <a:ext uri="{FF2B5EF4-FFF2-40B4-BE49-F238E27FC236}">
                <a16:creationId xmlns:a16="http://schemas.microsoft.com/office/drawing/2014/main" id="{ACD04021-26F3-4367-84E2-0532388E1554}"/>
              </a:ext>
            </a:extLst>
          </p:cNvPr>
          <p:cNvGrpSpPr/>
          <p:nvPr/>
        </p:nvGrpSpPr>
        <p:grpSpPr>
          <a:xfrm rot="-5400000">
            <a:off x="135577" y="4448252"/>
            <a:ext cx="573959" cy="673970"/>
            <a:chOff x="6112352" y="2855648"/>
            <a:chExt cx="2150564" cy="1156200"/>
          </a:xfrm>
        </p:grpSpPr>
        <p:sp>
          <p:nvSpPr>
            <p:cNvPr id="6" name="Google Shape;2634;p49">
              <a:extLst>
                <a:ext uri="{FF2B5EF4-FFF2-40B4-BE49-F238E27FC236}">
                  <a16:creationId xmlns:a16="http://schemas.microsoft.com/office/drawing/2014/main" id="{EEAA1D0F-84A9-450C-B2F0-FDBA2F5A00D6}"/>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635;p49">
              <a:extLst>
                <a:ext uri="{FF2B5EF4-FFF2-40B4-BE49-F238E27FC236}">
                  <a16:creationId xmlns:a16="http://schemas.microsoft.com/office/drawing/2014/main" id="{EEB5E39E-B231-4743-A29D-0AD41E17174E}"/>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636;p49">
              <a:extLst>
                <a:ext uri="{FF2B5EF4-FFF2-40B4-BE49-F238E27FC236}">
                  <a16:creationId xmlns:a16="http://schemas.microsoft.com/office/drawing/2014/main" id="{9E8C5B69-D297-422E-AD74-A772E809E5DA}"/>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37;p49">
              <a:extLst>
                <a:ext uri="{FF2B5EF4-FFF2-40B4-BE49-F238E27FC236}">
                  <a16:creationId xmlns:a16="http://schemas.microsoft.com/office/drawing/2014/main" id="{DC4DE83D-724A-4132-B339-BE5E8A113D7F}"/>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38;p49">
              <a:extLst>
                <a:ext uri="{FF2B5EF4-FFF2-40B4-BE49-F238E27FC236}">
                  <a16:creationId xmlns:a16="http://schemas.microsoft.com/office/drawing/2014/main" id="{1E8D3816-9804-4402-8C3C-2AF1AB9E62E4}"/>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639;p49">
              <a:extLst>
                <a:ext uri="{FF2B5EF4-FFF2-40B4-BE49-F238E27FC236}">
                  <a16:creationId xmlns:a16="http://schemas.microsoft.com/office/drawing/2014/main" id="{59B562CF-DB51-4660-9BD9-B22067260159}"/>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640;p49">
              <a:extLst>
                <a:ext uri="{FF2B5EF4-FFF2-40B4-BE49-F238E27FC236}">
                  <a16:creationId xmlns:a16="http://schemas.microsoft.com/office/drawing/2014/main" id="{CA8645C0-52B7-4DD9-B5AD-256ABD7C381A}"/>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641;p49">
              <a:extLst>
                <a:ext uri="{FF2B5EF4-FFF2-40B4-BE49-F238E27FC236}">
                  <a16:creationId xmlns:a16="http://schemas.microsoft.com/office/drawing/2014/main" id="{E4E94D27-EDE5-41AF-A37F-4544DEF53AA6}"/>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642;p49">
              <a:extLst>
                <a:ext uri="{FF2B5EF4-FFF2-40B4-BE49-F238E27FC236}">
                  <a16:creationId xmlns:a16="http://schemas.microsoft.com/office/drawing/2014/main" id="{76E22CCE-2F56-4953-87EA-BBC7C0B02AC7}"/>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643;p49">
              <a:extLst>
                <a:ext uri="{FF2B5EF4-FFF2-40B4-BE49-F238E27FC236}">
                  <a16:creationId xmlns:a16="http://schemas.microsoft.com/office/drawing/2014/main" id="{D40B81E6-3950-4130-94A8-078FE6D984F5}"/>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367196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39"/>
          <p:cNvSpPr txBox="1">
            <a:spLocks noGrp="1"/>
          </p:cNvSpPr>
          <p:nvPr>
            <p:ph type="title"/>
          </p:nvPr>
        </p:nvSpPr>
        <p:spPr>
          <a:xfrm>
            <a:off x="659462" y="254251"/>
            <a:ext cx="4598700" cy="10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Factors of Churn</a:t>
            </a:r>
            <a:endParaRPr sz="3200" dirty="0"/>
          </a:p>
        </p:txBody>
      </p:sp>
      <p:sp>
        <p:nvSpPr>
          <p:cNvPr id="2067" name="Google Shape;2067;p39"/>
          <p:cNvSpPr txBox="1">
            <a:spLocks noGrp="1"/>
          </p:cNvSpPr>
          <p:nvPr>
            <p:ph type="subTitle" idx="1"/>
          </p:nvPr>
        </p:nvSpPr>
        <p:spPr>
          <a:xfrm>
            <a:off x="636043" y="1168368"/>
            <a:ext cx="43065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According to the previous analysis</a:t>
            </a:r>
            <a:endParaRPr dirty="0"/>
          </a:p>
        </p:txBody>
      </p:sp>
      <p:grpSp>
        <p:nvGrpSpPr>
          <p:cNvPr id="2068" name="Google Shape;2068;p39"/>
          <p:cNvGrpSpPr/>
          <p:nvPr/>
        </p:nvGrpSpPr>
        <p:grpSpPr>
          <a:xfrm>
            <a:off x="5993058" y="811895"/>
            <a:ext cx="2760616" cy="3387254"/>
            <a:chOff x="6000201" y="811896"/>
            <a:chExt cx="2760616" cy="3387254"/>
          </a:xfrm>
        </p:grpSpPr>
        <p:sp>
          <p:nvSpPr>
            <p:cNvPr id="2069" name="Google Shape;2069;p39"/>
            <p:cNvSpPr/>
            <p:nvPr/>
          </p:nvSpPr>
          <p:spPr>
            <a:xfrm flipH="1">
              <a:off x="6000201" y="4114200"/>
              <a:ext cx="1224274" cy="84950"/>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70" name="Google Shape;2070;p39"/>
            <p:cNvGrpSpPr/>
            <p:nvPr/>
          </p:nvGrpSpPr>
          <p:grpSpPr>
            <a:xfrm>
              <a:off x="6356675" y="1116900"/>
              <a:ext cx="2404142" cy="1577857"/>
              <a:chOff x="6335175" y="617825"/>
              <a:chExt cx="2404142" cy="1577857"/>
            </a:xfrm>
          </p:grpSpPr>
          <p:grpSp>
            <p:nvGrpSpPr>
              <p:cNvPr id="2071" name="Google Shape;2071;p39"/>
              <p:cNvGrpSpPr/>
              <p:nvPr/>
            </p:nvGrpSpPr>
            <p:grpSpPr>
              <a:xfrm>
                <a:off x="6335175" y="617825"/>
                <a:ext cx="2404142" cy="1577857"/>
                <a:chOff x="6335175" y="617825"/>
                <a:chExt cx="2404142" cy="1577857"/>
              </a:xfrm>
            </p:grpSpPr>
            <p:sp>
              <p:nvSpPr>
                <p:cNvPr id="2072" name="Google Shape;2072;p39"/>
                <p:cNvSpPr/>
                <p:nvPr/>
              </p:nvSpPr>
              <p:spPr>
                <a:xfrm>
                  <a:off x="6335175" y="617825"/>
                  <a:ext cx="2404142" cy="1577857"/>
                </a:xfrm>
                <a:custGeom>
                  <a:avLst/>
                  <a:gdLst/>
                  <a:ahLst/>
                  <a:cxnLst/>
                  <a:rect l="l" t="t" r="r" b="b"/>
                  <a:pathLst>
                    <a:path w="10378" h="6318" extrusionOk="0">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2073;p39"/>
                <p:cNvSpPr/>
                <p:nvPr/>
              </p:nvSpPr>
              <p:spPr>
                <a:xfrm>
                  <a:off x="6409546" y="669294"/>
                  <a:ext cx="2255400" cy="1474920"/>
                </a:xfrm>
                <a:custGeom>
                  <a:avLst/>
                  <a:gdLst/>
                  <a:ahLst/>
                  <a:cxnLst/>
                  <a:rect l="l" t="t" r="r" b="b"/>
                  <a:pathLst>
                    <a:path w="6265" h="4097" extrusionOk="0">
                      <a:moveTo>
                        <a:pt x="0" y="0"/>
                      </a:moveTo>
                      <a:lnTo>
                        <a:pt x="0" y="4097"/>
                      </a:lnTo>
                      <a:lnTo>
                        <a:pt x="6265" y="4097"/>
                      </a:lnTo>
                      <a:lnTo>
                        <a:pt x="6265" y="0"/>
                      </a:lnTo>
                      <a:lnTo>
                        <a:pt x="0" y="0"/>
                      </a:lnTo>
                      <a:moveTo>
                        <a:pt x="6247" y="510"/>
                      </a:moveTo>
                      <a:lnTo>
                        <a:pt x="5484" y="510"/>
                      </a:lnTo>
                      <a:lnTo>
                        <a:pt x="5484" y="18"/>
                      </a:lnTo>
                      <a:lnTo>
                        <a:pt x="6247" y="18"/>
                      </a:lnTo>
                      <a:lnTo>
                        <a:pt x="6247" y="510"/>
                      </a:lnTo>
                      <a:moveTo>
                        <a:pt x="3141" y="1530"/>
                      </a:moveTo>
                      <a:lnTo>
                        <a:pt x="3141" y="1038"/>
                      </a:lnTo>
                      <a:lnTo>
                        <a:pt x="3904" y="1038"/>
                      </a:lnTo>
                      <a:lnTo>
                        <a:pt x="3904" y="1530"/>
                      </a:lnTo>
                      <a:lnTo>
                        <a:pt x="3141" y="1530"/>
                      </a:lnTo>
                      <a:moveTo>
                        <a:pt x="3904" y="1547"/>
                      </a:moveTo>
                      <a:lnTo>
                        <a:pt x="3904" y="2040"/>
                      </a:lnTo>
                      <a:lnTo>
                        <a:pt x="3141" y="2040"/>
                      </a:lnTo>
                      <a:lnTo>
                        <a:pt x="3141" y="1547"/>
                      </a:lnTo>
                      <a:lnTo>
                        <a:pt x="3904" y="1547"/>
                      </a:lnTo>
                      <a:moveTo>
                        <a:pt x="3124" y="1530"/>
                      </a:moveTo>
                      <a:lnTo>
                        <a:pt x="2360" y="1530"/>
                      </a:lnTo>
                      <a:lnTo>
                        <a:pt x="2360" y="1038"/>
                      </a:lnTo>
                      <a:lnTo>
                        <a:pt x="3124" y="1038"/>
                      </a:lnTo>
                      <a:lnTo>
                        <a:pt x="3124" y="1530"/>
                      </a:lnTo>
                      <a:moveTo>
                        <a:pt x="3124" y="1547"/>
                      </a:moveTo>
                      <a:lnTo>
                        <a:pt x="3124" y="2040"/>
                      </a:lnTo>
                      <a:lnTo>
                        <a:pt x="2360" y="2040"/>
                      </a:lnTo>
                      <a:lnTo>
                        <a:pt x="2360" y="1547"/>
                      </a:lnTo>
                      <a:lnTo>
                        <a:pt x="3124" y="1547"/>
                      </a:lnTo>
                      <a:moveTo>
                        <a:pt x="2343" y="2040"/>
                      </a:moveTo>
                      <a:lnTo>
                        <a:pt x="1580" y="2040"/>
                      </a:lnTo>
                      <a:lnTo>
                        <a:pt x="1580" y="1547"/>
                      </a:lnTo>
                      <a:lnTo>
                        <a:pt x="2343" y="1547"/>
                      </a:lnTo>
                      <a:lnTo>
                        <a:pt x="2343" y="2040"/>
                      </a:lnTo>
                      <a:moveTo>
                        <a:pt x="2343" y="2057"/>
                      </a:moveTo>
                      <a:lnTo>
                        <a:pt x="2343" y="2550"/>
                      </a:lnTo>
                      <a:lnTo>
                        <a:pt x="1580" y="2550"/>
                      </a:lnTo>
                      <a:lnTo>
                        <a:pt x="1580" y="2057"/>
                      </a:lnTo>
                      <a:lnTo>
                        <a:pt x="2343" y="2057"/>
                      </a:lnTo>
                      <a:moveTo>
                        <a:pt x="2360" y="2057"/>
                      </a:moveTo>
                      <a:lnTo>
                        <a:pt x="3124" y="2057"/>
                      </a:lnTo>
                      <a:lnTo>
                        <a:pt x="3124" y="2550"/>
                      </a:lnTo>
                      <a:lnTo>
                        <a:pt x="2360" y="2550"/>
                      </a:lnTo>
                      <a:lnTo>
                        <a:pt x="2360" y="2057"/>
                      </a:lnTo>
                      <a:moveTo>
                        <a:pt x="3124" y="2567"/>
                      </a:moveTo>
                      <a:lnTo>
                        <a:pt x="3124" y="3060"/>
                      </a:lnTo>
                      <a:lnTo>
                        <a:pt x="2360" y="3060"/>
                      </a:lnTo>
                      <a:lnTo>
                        <a:pt x="2360" y="2567"/>
                      </a:lnTo>
                      <a:lnTo>
                        <a:pt x="3124" y="2567"/>
                      </a:lnTo>
                      <a:moveTo>
                        <a:pt x="3141" y="2567"/>
                      </a:moveTo>
                      <a:lnTo>
                        <a:pt x="3904" y="2567"/>
                      </a:lnTo>
                      <a:lnTo>
                        <a:pt x="3904" y="3060"/>
                      </a:lnTo>
                      <a:lnTo>
                        <a:pt x="3141" y="3060"/>
                      </a:lnTo>
                      <a:lnTo>
                        <a:pt x="3141" y="2567"/>
                      </a:lnTo>
                      <a:moveTo>
                        <a:pt x="3141" y="2550"/>
                      </a:moveTo>
                      <a:lnTo>
                        <a:pt x="3141" y="2057"/>
                      </a:lnTo>
                      <a:lnTo>
                        <a:pt x="3904" y="2057"/>
                      </a:lnTo>
                      <a:lnTo>
                        <a:pt x="3904" y="2550"/>
                      </a:lnTo>
                      <a:lnTo>
                        <a:pt x="3141" y="2550"/>
                      </a:lnTo>
                      <a:moveTo>
                        <a:pt x="3922" y="2057"/>
                      </a:moveTo>
                      <a:lnTo>
                        <a:pt x="4685" y="2057"/>
                      </a:lnTo>
                      <a:lnTo>
                        <a:pt x="4685" y="2550"/>
                      </a:lnTo>
                      <a:lnTo>
                        <a:pt x="3922" y="2550"/>
                      </a:lnTo>
                      <a:lnTo>
                        <a:pt x="3922" y="2057"/>
                      </a:lnTo>
                      <a:moveTo>
                        <a:pt x="3922" y="2040"/>
                      </a:moveTo>
                      <a:lnTo>
                        <a:pt x="3922" y="1547"/>
                      </a:lnTo>
                      <a:lnTo>
                        <a:pt x="4685" y="1547"/>
                      </a:lnTo>
                      <a:lnTo>
                        <a:pt x="4685" y="2040"/>
                      </a:lnTo>
                      <a:lnTo>
                        <a:pt x="3922" y="2040"/>
                      </a:lnTo>
                      <a:moveTo>
                        <a:pt x="3922" y="1530"/>
                      </a:moveTo>
                      <a:lnTo>
                        <a:pt x="3922" y="1038"/>
                      </a:lnTo>
                      <a:lnTo>
                        <a:pt x="4685" y="1038"/>
                      </a:lnTo>
                      <a:lnTo>
                        <a:pt x="4685" y="1530"/>
                      </a:lnTo>
                      <a:lnTo>
                        <a:pt x="3922" y="1530"/>
                      </a:lnTo>
                      <a:moveTo>
                        <a:pt x="3922" y="1020"/>
                      </a:moveTo>
                      <a:lnTo>
                        <a:pt x="3922" y="528"/>
                      </a:lnTo>
                      <a:lnTo>
                        <a:pt x="4685" y="528"/>
                      </a:lnTo>
                      <a:lnTo>
                        <a:pt x="4685" y="1020"/>
                      </a:lnTo>
                      <a:lnTo>
                        <a:pt x="3922" y="1020"/>
                      </a:lnTo>
                      <a:moveTo>
                        <a:pt x="3904" y="1020"/>
                      </a:moveTo>
                      <a:lnTo>
                        <a:pt x="3141" y="1020"/>
                      </a:lnTo>
                      <a:lnTo>
                        <a:pt x="3141" y="528"/>
                      </a:lnTo>
                      <a:lnTo>
                        <a:pt x="3904" y="528"/>
                      </a:lnTo>
                      <a:lnTo>
                        <a:pt x="3904" y="1020"/>
                      </a:lnTo>
                      <a:moveTo>
                        <a:pt x="3124" y="1020"/>
                      </a:moveTo>
                      <a:lnTo>
                        <a:pt x="2360" y="1020"/>
                      </a:lnTo>
                      <a:lnTo>
                        <a:pt x="2360" y="528"/>
                      </a:lnTo>
                      <a:lnTo>
                        <a:pt x="3124" y="528"/>
                      </a:lnTo>
                      <a:lnTo>
                        <a:pt x="3124" y="1020"/>
                      </a:lnTo>
                      <a:moveTo>
                        <a:pt x="2343" y="1020"/>
                      </a:moveTo>
                      <a:lnTo>
                        <a:pt x="1580" y="1020"/>
                      </a:lnTo>
                      <a:lnTo>
                        <a:pt x="1580" y="528"/>
                      </a:lnTo>
                      <a:lnTo>
                        <a:pt x="2343" y="528"/>
                      </a:lnTo>
                      <a:lnTo>
                        <a:pt x="2343" y="1020"/>
                      </a:lnTo>
                      <a:moveTo>
                        <a:pt x="2343" y="1038"/>
                      </a:moveTo>
                      <a:lnTo>
                        <a:pt x="2343" y="1530"/>
                      </a:lnTo>
                      <a:lnTo>
                        <a:pt x="1580" y="1530"/>
                      </a:lnTo>
                      <a:lnTo>
                        <a:pt x="1580" y="1038"/>
                      </a:lnTo>
                      <a:lnTo>
                        <a:pt x="2343" y="1038"/>
                      </a:lnTo>
                      <a:moveTo>
                        <a:pt x="1562" y="1530"/>
                      </a:moveTo>
                      <a:lnTo>
                        <a:pt x="799" y="1530"/>
                      </a:lnTo>
                      <a:lnTo>
                        <a:pt x="799" y="1038"/>
                      </a:lnTo>
                      <a:lnTo>
                        <a:pt x="1562" y="1038"/>
                      </a:lnTo>
                      <a:lnTo>
                        <a:pt x="1562" y="1530"/>
                      </a:lnTo>
                      <a:moveTo>
                        <a:pt x="1562" y="1547"/>
                      </a:moveTo>
                      <a:lnTo>
                        <a:pt x="1562" y="2040"/>
                      </a:lnTo>
                      <a:lnTo>
                        <a:pt x="799" y="2040"/>
                      </a:lnTo>
                      <a:lnTo>
                        <a:pt x="799" y="1547"/>
                      </a:lnTo>
                      <a:lnTo>
                        <a:pt x="1562" y="1547"/>
                      </a:lnTo>
                      <a:moveTo>
                        <a:pt x="1562" y="2057"/>
                      </a:moveTo>
                      <a:lnTo>
                        <a:pt x="1562" y="2550"/>
                      </a:lnTo>
                      <a:lnTo>
                        <a:pt x="799" y="2550"/>
                      </a:lnTo>
                      <a:lnTo>
                        <a:pt x="799" y="2057"/>
                      </a:lnTo>
                      <a:lnTo>
                        <a:pt x="1562" y="2057"/>
                      </a:lnTo>
                      <a:moveTo>
                        <a:pt x="1562" y="2567"/>
                      </a:moveTo>
                      <a:lnTo>
                        <a:pt x="1562" y="3060"/>
                      </a:lnTo>
                      <a:lnTo>
                        <a:pt x="799" y="3060"/>
                      </a:lnTo>
                      <a:lnTo>
                        <a:pt x="799" y="2567"/>
                      </a:lnTo>
                      <a:lnTo>
                        <a:pt x="1562" y="2567"/>
                      </a:lnTo>
                      <a:moveTo>
                        <a:pt x="1580" y="2567"/>
                      </a:moveTo>
                      <a:lnTo>
                        <a:pt x="2343" y="2567"/>
                      </a:lnTo>
                      <a:lnTo>
                        <a:pt x="2343" y="3060"/>
                      </a:lnTo>
                      <a:lnTo>
                        <a:pt x="1580" y="3060"/>
                      </a:lnTo>
                      <a:lnTo>
                        <a:pt x="1580" y="2567"/>
                      </a:lnTo>
                      <a:moveTo>
                        <a:pt x="2343" y="3077"/>
                      </a:moveTo>
                      <a:lnTo>
                        <a:pt x="2343" y="3569"/>
                      </a:lnTo>
                      <a:lnTo>
                        <a:pt x="1580" y="3569"/>
                      </a:lnTo>
                      <a:lnTo>
                        <a:pt x="1580" y="3077"/>
                      </a:lnTo>
                      <a:lnTo>
                        <a:pt x="2343" y="3077"/>
                      </a:lnTo>
                      <a:moveTo>
                        <a:pt x="2360" y="3077"/>
                      </a:moveTo>
                      <a:lnTo>
                        <a:pt x="3124" y="3077"/>
                      </a:lnTo>
                      <a:lnTo>
                        <a:pt x="3124" y="3569"/>
                      </a:lnTo>
                      <a:lnTo>
                        <a:pt x="2360" y="3569"/>
                      </a:lnTo>
                      <a:lnTo>
                        <a:pt x="2360" y="3077"/>
                      </a:lnTo>
                      <a:moveTo>
                        <a:pt x="3141" y="3077"/>
                      </a:moveTo>
                      <a:lnTo>
                        <a:pt x="3904" y="3077"/>
                      </a:lnTo>
                      <a:lnTo>
                        <a:pt x="3904" y="3569"/>
                      </a:lnTo>
                      <a:lnTo>
                        <a:pt x="3141" y="3569"/>
                      </a:lnTo>
                      <a:lnTo>
                        <a:pt x="3141" y="3077"/>
                      </a:lnTo>
                      <a:moveTo>
                        <a:pt x="3922" y="3077"/>
                      </a:moveTo>
                      <a:lnTo>
                        <a:pt x="4685" y="3077"/>
                      </a:lnTo>
                      <a:lnTo>
                        <a:pt x="4685" y="3569"/>
                      </a:lnTo>
                      <a:lnTo>
                        <a:pt x="3922" y="3569"/>
                      </a:lnTo>
                      <a:lnTo>
                        <a:pt x="3922" y="3077"/>
                      </a:lnTo>
                      <a:moveTo>
                        <a:pt x="3922" y="3060"/>
                      </a:moveTo>
                      <a:lnTo>
                        <a:pt x="3922" y="2567"/>
                      </a:lnTo>
                      <a:lnTo>
                        <a:pt x="4685" y="2567"/>
                      </a:lnTo>
                      <a:lnTo>
                        <a:pt x="4685" y="3060"/>
                      </a:lnTo>
                      <a:lnTo>
                        <a:pt x="3922" y="3060"/>
                      </a:lnTo>
                      <a:moveTo>
                        <a:pt x="4703" y="2567"/>
                      </a:moveTo>
                      <a:lnTo>
                        <a:pt x="5466" y="2567"/>
                      </a:lnTo>
                      <a:lnTo>
                        <a:pt x="5466" y="3060"/>
                      </a:lnTo>
                      <a:lnTo>
                        <a:pt x="4703" y="3060"/>
                      </a:lnTo>
                      <a:lnTo>
                        <a:pt x="4703" y="2567"/>
                      </a:lnTo>
                      <a:moveTo>
                        <a:pt x="4703" y="2550"/>
                      </a:moveTo>
                      <a:lnTo>
                        <a:pt x="4703" y="2057"/>
                      </a:lnTo>
                      <a:lnTo>
                        <a:pt x="5466" y="2057"/>
                      </a:lnTo>
                      <a:lnTo>
                        <a:pt x="5466" y="2550"/>
                      </a:lnTo>
                      <a:lnTo>
                        <a:pt x="4703" y="2550"/>
                      </a:lnTo>
                      <a:moveTo>
                        <a:pt x="4703" y="2040"/>
                      </a:moveTo>
                      <a:lnTo>
                        <a:pt x="4703" y="1547"/>
                      </a:lnTo>
                      <a:lnTo>
                        <a:pt x="5466" y="1547"/>
                      </a:lnTo>
                      <a:lnTo>
                        <a:pt x="5466" y="2040"/>
                      </a:lnTo>
                      <a:lnTo>
                        <a:pt x="4703" y="2040"/>
                      </a:lnTo>
                      <a:moveTo>
                        <a:pt x="4703" y="1530"/>
                      </a:moveTo>
                      <a:lnTo>
                        <a:pt x="4703" y="1038"/>
                      </a:lnTo>
                      <a:lnTo>
                        <a:pt x="5466" y="1038"/>
                      </a:lnTo>
                      <a:lnTo>
                        <a:pt x="5466" y="1530"/>
                      </a:lnTo>
                      <a:lnTo>
                        <a:pt x="4703" y="1530"/>
                      </a:lnTo>
                      <a:moveTo>
                        <a:pt x="4703" y="1020"/>
                      </a:moveTo>
                      <a:lnTo>
                        <a:pt x="4703" y="528"/>
                      </a:lnTo>
                      <a:lnTo>
                        <a:pt x="5466" y="528"/>
                      </a:lnTo>
                      <a:lnTo>
                        <a:pt x="5466" y="1020"/>
                      </a:lnTo>
                      <a:lnTo>
                        <a:pt x="4703" y="1020"/>
                      </a:lnTo>
                      <a:moveTo>
                        <a:pt x="4703" y="510"/>
                      </a:moveTo>
                      <a:lnTo>
                        <a:pt x="4703" y="18"/>
                      </a:lnTo>
                      <a:lnTo>
                        <a:pt x="5466" y="18"/>
                      </a:lnTo>
                      <a:lnTo>
                        <a:pt x="5466" y="510"/>
                      </a:lnTo>
                      <a:lnTo>
                        <a:pt x="4703" y="510"/>
                      </a:lnTo>
                      <a:moveTo>
                        <a:pt x="4685" y="510"/>
                      </a:moveTo>
                      <a:lnTo>
                        <a:pt x="3922" y="510"/>
                      </a:lnTo>
                      <a:lnTo>
                        <a:pt x="3922" y="18"/>
                      </a:lnTo>
                      <a:lnTo>
                        <a:pt x="4685" y="18"/>
                      </a:lnTo>
                      <a:lnTo>
                        <a:pt x="4685" y="510"/>
                      </a:lnTo>
                      <a:moveTo>
                        <a:pt x="3904" y="510"/>
                      </a:moveTo>
                      <a:lnTo>
                        <a:pt x="3141" y="510"/>
                      </a:lnTo>
                      <a:lnTo>
                        <a:pt x="3141" y="18"/>
                      </a:lnTo>
                      <a:lnTo>
                        <a:pt x="3904" y="18"/>
                      </a:lnTo>
                      <a:lnTo>
                        <a:pt x="3904" y="510"/>
                      </a:lnTo>
                      <a:moveTo>
                        <a:pt x="3124" y="510"/>
                      </a:moveTo>
                      <a:lnTo>
                        <a:pt x="2360" y="510"/>
                      </a:lnTo>
                      <a:lnTo>
                        <a:pt x="2360" y="18"/>
                      </a:lnTo>
                      <a:lnTo>
                        <a:pt x="3124" y="18"/>
                      </a:lnTo>
                      <a:lnTo>
                        <a:pt x="3124" y="510"/>
                      </a:lnTo>
                      <a:moveTo>
                        <a:pt x="2343" y="510"/>
                      </a:moveTo>
                      <a:lnTo>
                        <a:pt x="1580" y="510"/>
                      </a:lnTo>
                      <a:lnTo>
                        <a:pt x="1580" y="18"/>
                      </a:lnTo>
                      <a:lnTo>
                        <a:pt x="2343" y="18"/>
                      </a:lnTo>
                      <a:lnTo>
                        <a:pt x="2343" y="510"/>
                      </a:lnTo>
                      <a:moveTo>
                        <a:pt x="1562" y="510"/>
                      </a:moveTo>
                      <a:lnTo>
                        <a:pt x="799" y="510"/>
                      </a:lnTo>
                      <a:lnTo>
                        <a:pt x="799" y="18"/>
                      </a:lnTo>
                      <a:lnTo>
                        <a:pt x="1562" y="18"/>
                      </a:lnTo>
                      <a:lnTo>
                        <a:pt x="1562" y="510"/>
                      </a:lnTo>
                      <a:moveTo>
                        <a:pt x="1562" y="528"/>
                      </a:moveTo>
                      <a:lnTo>
                        <a:pt x="1562" y="1020"/>
                      </a:lnTo>
                      <a:lnTo>
                        <a:pt x="799" y="1020"/>
                      </a:lnTo>
                      <a:lnTo>
                        <a:pt x="799" y="528"/>
                      </a:lnTo>
                      <a:lnTo>
                        <a:pt x="1562" y="528"/>
                      </a:lnTo>
                      <a:moveTo>
                        <a:pt x="781" y="1020"/>
                      </a:moveTo>
                      <a:lnTo>
                        <a:pt x="18" y="1020"/>
                      </a:lnTo>
                      <a:lnTo>
                        <a:pt x="18" y="528"/>
                      </a:lnTo>
                      <a:lnTo>
                        <a:pt x="781" y="528"/>
                      </a:lnTo>
                      <a:lnTo>
                        <a:pt x="781" y="1020"/>
                      </a:lnTo>
                      <a:moveTo>
                        <a:pt x="781" y="1038"/>
                      </a:moveTo>
                      <a:lnTo>
                        <a:pt x="781" y="1530"/>
                      </a:lnTo>
                      <a:lnTo>
                        <a:pt x="18" y="1530"/>
                      </a:lnTo>
                      <a:lnTo>
                        <a:pt x="18" y="1038"/>
                      </a:lnTo>
                      <a:lnTo>
                        <a:pt x="781" y="1038"/>
                      </a:lnTo>
                      <a:moveTo>
                        <a:pt x="781" y="1547"/>
                      </a:moveTo>
                      <a:lnTo>
                        <a:pt x="781" y="2040"/>
                      </a:lnTo>
                      <a:lnTo>
                        <a:pt x="18" y="2040"/>
                      </a:lnTo>
                      <a:lnTo>
                        <a:pt x="18" y="1547"/>
                      </a:lnTo>
                      <a:lnTo>
                        <a:pt x="781" y="1547"/>
                      </a:lnTo>
                      <a:moveTo>
                        <a:pt x="781" y="2057"/>
                      </a:moveTo>
                      <a:lnTo>
                        <a:pt x="781" y="2550"/>
                      </a:lnTo>
                      <a:lnTo>
                        <a:pt x="18" y="2550"/>
                      </a:lnTo>
                      <a:lnTo>
                        <a:pt x="18" y="2057"/>
                      </a:lnTo>
                      <a:lnTo>
                        <a:pt x="781" y="2057"/>
                      </a:lnTo>
                      <a:moveTo>
                        <a:pt x="781" y="2567"/>
                      </a:moveTo>
                      <a:lnTo>
                        <a:pt x="781" y="3060"/>
                      </a:lnTo>
                      <a:lnTo>
                        <a:pt x="18" y="3060"/>
                      </a:lnTo>
                      <a:lnTo>
                        <a:pt x="18" y="2567"/>
                      </a:lnTo>
                      <a:lnTo>
                        <a:pt x="781" y="2567"/>
                      </a:lnTo>
                      <a:moveTo>
                        <a:pt x="781" y="3077"/>
                      </a:moveTo>
                      <a:lnTo>
                        <a:pt x="781" y="3569"/>
                      </a:lnTo>
                      <a:lnTo>
                        <a:pt x="18" y="3569"/>
                      </a:lnTo>
                      <a:lnTo>
                        <a:pt x="18" y="3077"/>
                      </a:lnTo>
                      <a:lnTo>
                        <a:pt x="781" y="3077"/>
                      </a:lnTo>
                      <a:moveTo>
                        <a:pt x="799" y="3077"/>
                      </a:moveTo>
                      <a:lnTo>
                        <a:pt x="1562" y="3077"/>
                      </a:lnTo>
                      <a:lnTo>
                        <a:pt x="1562" y="3569"/>
                      </a:lnTo>
                      <a:lnTo>
                        <a:pt x="799" y="3569"/>
                      </a:lnTo>
                      <a:lnTo>
                        <a:pt x="799" y="3077"/>
                      </a:lnTo>
                      <a:moveTo>
                        <a:pt x="1562" y="3587"/>
                      </a:moveTo>
                      <a:lnTo>
                        <a:pt x="1562" y="4079"/>
                      </a:lnTo>
                      <a:lnTo>
                        <a:pt x="799" y="4079"/>
                      </a:lnTo>
                      <a:lnTo>
                        <a:pt x="799" y="3587"/>
                      </a:lnTo>
                      <a:lnTo>
                        <a:pt x="1562" y="3587"/>
                      </a:lnTo>
                      <a:moveTo>
                        <a:pt x="1580" y="3587"/>
                      </a:moveTo>
                      <a:lnTo>
                        <a:pt x="2343" y="3587"/>
                      </a:lnTo>
                      <a:lnTo>
                        <a:pt x="2343" y="4079"/>
                      </a:lnTo>
                      <a:lnTo>
                        <a:pt x="1580" y="4079"/>
                      </a:lnTo>
                      <a:lnTo>
                        <a:pt x="1580" y="3587"/>
                      </a:lnTo>
                      <a:moveTo>
                        <a:pt x="2360" y="3587"/>
                      </a:moveTo>
                      <a:lnTo>
                        <a:pt x="3124" y="3587"/>
                      </a:lnTo>
                      <a:lnTo>
                        <a:pt x="3124" y="4079"/>
                      </a:lnTo>
                      <a:lnTo>
                        <a:pt x="2360" y="4079"/>
                      </a:lnTo>
                      <a:lnTo>
                        <a:pt x="2360" y="3587"/>
                      </a:lnTo>
                      <a:moveTo>
                        <a:pt x="3141" y="3587"/>
                      </a:moveTo>
                      <a:lnTo>
                        <a:pt x="3904" y="3587"/>
                      </a:lnTo>
                      <a:lnTo>
                        <a:pt x="3904" y="4079"/>
                      </a:lnTo>
                      <a:lnTo>
                        <a:pt x="3141" y="4079"/>
                      </a:lnTo>
                      <a:lnTo>
                        <a:pt x="3141" y="3587"/>
                      </a:lnTo>
                      <a:moveTo>
                        <a:pt x="3922" y="3587"/>
                      </a:moveTo>
                      <a:lnTo>
                        <a:pt x="4685" y="3587"/>
                      </a:lnTo>
                      <a:lnTo>
                        <a:pt x="4685" y="4079"/>
                      </a:lnTo>
                      <a:lnTo>
                        <a:pt x="3922" y="4079"/>
                      </a:lnTo>
                      <a:lnTo>
                        <a:pt x="3922" y="3587"/>
                      </a:lnTo>
                      <a:moveTo>
                        <a:pt x="4703" y="3587"/>
                      </a:moveTo>
                      <a:lnTo>
                        <a:pt x="5466" y="3587"/>
                      </a:lnTo>
                      <a:lnTo>
                        <a:pt x="5466" y="4079"/>
                      </a:lnTo>
                      <a:lnTo>
                        <a:pt x="4703" y="4079"/>
                      </a:lnTo>
                      <a:lnTo>
                        <a:pt x="4703" y="3587"/>
                      </a:lnTo>
                      <a:moveTo>
                        <a:pt x="4703" y="3569"/>
                      </a:moveTo>
                      <a:lnTo>
                        <a:pt x="4703" y="3077"/>
                      </a:lnTo>
                      <a:lnTo>
                        <a:pt x="5466" y="3077"/>
                      </a:lnTo>
                      <a:lnTo>
                        <a:pt x="5466" y="3569"/>
                      </a:lnTo>
                      <a:lnTo>
                        <a:pt x="4703" y="3569"/>
                      </a:lnTo>
                      <a:moveTo>
                        <a:pt x="5484" y="3077"/>
                      </a:moveTo>
                      <a:lnTo>
                        <a:pt x="6247" y="3077"/>
                      </a:lnTo>
                      <a:lnTo>
                        <a:pt x="6247" y="3569"/>
                      </a:lnTo>
                      <a:lnTo>
                        <a:pt x="5484" y="3569"/>
                      </a:lnTo>
                      <a:lnTo>
                        <a:pt x="5484" y="3077"/>
                      </a:lnTo>
                      <a:moveTo>
                        <a:pt x="5484" y="3060"/>
                      </a:moveTo>
                      <a:lnTo>
                        <a:pt x="5484" y="2567"/>
                      </a:lnTo>
                      <a:lnTo>
                        <a:pt x="6247" y="2567"/>
                      </a:lnTo>
                      <a:lnTo>
                        <a:pt x="6247" y="3060"/>
                      </a:lnTo>
                      <a:lnTo>
                        <a:pt x="5484" y="3060"/>
                      </a:lnTo>
                      <a:moveTo>
                        <a:pt x="5484" y="2550"/>
                      </a:moveTo>
                      <a:lnTo>
                        <a:pt x="5484" y="2057"/>
                      </a:lnTo>
                      <a:lnTo>
                        <a:pt x="6247" y="2057"/>
                      </a:lnTo>
                      <a:lnTo>
                        <a:pt x="6247" y="2550"/>
                      </a:lnTo>
                      <a:lnTo>
                        <a:pt x="5484" y="2550"/>
                      </a:lnTo>
                      <a:moveTo>
                        <a:pt x="5484" y="2040"/>
                      </a:moveTo>
                      <a:lnTo>
                        <a:pt x="5484" y="1547"/>
                      </a:lnTo>
                      <a:lnTo>
                        <a:pt x="6247" y="1547"/>
                      </a:lnTo>
                      <a:lnTo>
                        <a:pt x="6247" y="2040"/>
                      </a:lnTo>
                      <a:lnTo>
                        <a:pt x="5484" y="2040"/>
                      </a:lnTo>
                      <a:moveTo>
                        <a:pt x="5484" y="1530"/>
                      </a:moveTo>
                      <a:lnTo>
                        <a:pt x="5484" y="1038"/>
                      </a:lnTo>
                      <a:lnTo>
                        <a:pt x="6247" y="1038"/>
                      </a:lnTo>
                      <a:lnTo>
                        <a:pt x="6247" y="1530"/>
                      </a:lnTo>
                      <a:lnTo>
                        <a:pt x="5484" y="1530"/>
                      </a:lnTo>
                      <a:moveTo>
                        <a:pt x="5484" y="1020"/>
                      </a:moveTo>
                      <a:lnTo>
                        <a:pt x="5484" y="528"/>
                      </a:lnTo>
                      <a:lnTo>
                        <a:pt x="6247" y="528"/>
                      </a:lnTo>
                      <a:lnTo>
                        <a:pt x="6247" y="1020"/>
                      </a:lnTo>
                      <a:lnTo>
                        <a:pt x="5484" y="1020"/>
                      </a:lnTo>
                      <a:moveTo>
                        <a:pt x="781" y="18"/>
                      </a:moveTo>
                      <a:lnTo>
                        <a:pt x="781" y="510"/>
                      </a:lnTo>
                      <a:lnTo>
                        <a:pt x="18" y="510"/>
                      </a:lnTo>
                      <a:lnTo>
                        <a:pt x="18" y="18"/>
                      </a:lnTo>
                      <a:lnTo>
                        <a:pt x="781" y="18"/>
                      </a:lnTo>
                      <a:moveTo>
                        <a:pt x="18" y="3587"/>
                      </a:moveTo>
                      <a:lnTo>
                        <a:pt x="781" y="3587"/>
                      </a:lnTo>
                      <a:lnTo>
                        <a:pt x="781" y="4079"/>
                      </a:lnTo>
                      <a:lnTo>
                        <a:pt x="18" y="4079"/>
                      </a:lnTo>
                      <a:lnTo>
                        <a:pt x="18" y="3587"/>
                      </a:lnTo>
                      <a:moveTo>
                        <a:pt x="5484" y="4079"/>
                      </a:moveTo>
                      <a:lnTo>
                        <a:pt x="5484" y="3587"/>
                      </a:lnTo>
                      <a:lnTo>
                        <a:pt x="6247" y="3587"/>
                      </a:lnTo>
                      <a:lnTo>
                        <a:pt x="6247" y="4079"/>
                      </a:lnTo>
                      <a:lnTo>
                        <a:pt x="5484" y="4079"/>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2074;p39"/>
                <p:cNvSpPr/>
                <p:nvPr/>
              </p:nvSpPr>
              <p:spPr>
                <a:xfrm>
                  <a:off x="6490195" y="947570"/>
                  <a:ext cx="2119680" cy="899280"/>
                </a:xfrm>
                <a:custGeom>
                  <a:avLst/>
                  <a:gdLst/>
                  <a:ahLst/>
                  <a:cxnLst/>
                  <a:rect l="l" t="t" r="r" b="b"/>
                  <a:pathLst>
                    <a:path w="5888" h="2498" extrusionOk="0">
                      <a:moveTo>
                        <a:pt x="5887" y="1899"/>
                      </a:moveTo>
                      <a:cubicBezTo>
                        <a:pt x="5882" y="1887"/>
                        <a:pt x="5877" y="1879"/>
                        <a:pt x="5871" y="1872"/>
                      </a:cubicBezTo>
                      <a:cubicBezTo>
                        <a:pt x="5868" y="1867"/>
                        <a:pt x="5864" y="1862"/>
                        <a:pt x="5861" y="1857"/>
                      </a:cubicBezTo>
                      <a:cubicBezTo>
                        <a:pt x="5858" y="1852"/>
                        <a:pt x="5858" y="1846"/>
                        <a:pt x="5858" y="1840"/>
                      </a:cubicBezTo>
                      <a:cubicBezTo>
                        <a:pt x="5858" y="1834"/>
                        <a:pt x="5858" y="1827"/>
                        <a:pt x="5855" y="1819"/>
                      </a:cubicBezTo>
                      <a:lnTo>
                        <a:pt x="5853" y="1813"/>
                      </a:lnTo>
                      <a:lnTo>
                        <a:pt x="5847" y="1813"/>
                      </a:lnTo>
                      <a:cubicBezTo>
                        <a:pt x="5831" y="1814"/>
                        <a:pt x="5810" y="1785"/>
                        <a:pt x="5798" y="1765"/>
                      </a:cubicBezTo>
                      <a:lnTo>
                        <a:pt x="5798" y="1255"/>
                      </a:lnTo>
                      <a:lnTo>
                        <a:pt x="5730" y="1255"/>
                      </a:lnTo>
                      <a:lnTo>
                        <a:pt x="5730" y="828"/>
                      </a:lnTo>
                      <a:lnTo>
                        <a:pt x="5712" y="828"/>
                      </a:lnTo>
                      <a:lnTo>
                        <a:pt x="5712" y="1255"/>
                      </a:lnTo>
                      <a:lnTo>
                        <a:pt x="5645" y="1255"/>
                      </a:lnTo>
                      <a:lnTo>
                        <a:pt x="5645" y="1553"/>
                      </a:lnTo>
                      <a:cubicBezTo>
                        <a:pt x="5640" y="1549"/>
                        <a:pt x="5635" y="1547"/>
                        <a:pt x="5629" y="1546"/>
                      </a:cubicBezTo>
                      <a:cubicBezTo>
                        <a:pt x="5620" y="1544"/>
                        <a:pt x="5610" y="1546"/>
                        <a:pt x="5602" y="1553"/>
                      </a:cubicBezTo>
                      <a:cubicBezTo>
                        <a:pt x="5580" y="1570"/>
                        <a:pt x="5567" y="1598"/>
                        <a:pt x="5553" y="1624"/>
                      </a:cubicBezTo>
                      <a:cubicBezTo>
                        <a:pt x="5548" y="1636"/>
                        <a:pt x="5542" y="1647"/>
                        <a:pt x="5536" y="1657"/>
                      </a:cubicBezTo>
                      <a:lnTo>
                        <a:pt x="5536" y="1398"/>
                      </a:lnTo>
                      <a:lnTo>
                        <a:pt x="5470" y="1398"/>
                      </a:lnTo>
                      <a:lnTo>
                        <a:pt x="5470" y="958"/>
                      </a:lnTo>
                      <a:lnTo>
                        <a:pt x="5452" y="958"/>
                      </a:lnTo>
                      <a:lnTo>
                        <a:pt x="5452" y="1398"/>
                      </a:lnTo>
                      <a:lnTo>
                        <a:pt x="5384" y="1398"/>
                      </a:lnTo>
                      <a:lnTo>
                        <a:pt x="5384" y="1884"/>
                      </a:lnTo>
                      <a:lnTo>
                        <a:pt x="5382" y="1887"/>
                      </a:lnTo>
                      <a:cubicBezTo>
                        <a:pt x="5373" y="1902"/>
                        <a:pt x="5364" y="1916"/>
                        <a:pt x="5356" y="1930"/>
                      </a:cubicBezTo>
                      <a:cubicBezTo>
                        <a:pt x="5344" y="1949"/>
                        <a:pt x="5332" y="1969"/>
                        <a:pt x="5320" y="1989"/>
                      </a:cubicBezTo>
                      <a:cubicBezTo>
                        <a:pt x="5317" y="1994"/>
                        <a:pt x="5314" y="2000"/>
                        <a:pt x="5311" y="2006"/>
                      </a:cubicBezTo>
                      <a:cubicBezTo>
                        <a:pt x="5305" y="2018"/>
                        <a:pt x="5299" y="2031"/>
                        <a:pt x="5292" y="2038"/>
                      </a:cubicBezTo>
                      <a:cubicBezTo>
                        <a:pt x="5288" y="2042"/>
                        <a:pt x="5284" y="2044"/>
                        <a:pt x="5278" y="2046"/>
                      </a:cubicBezTo>
                      <a:cubicBezTo>
                        <a:pt x="5277" y="2046"/>
                        <a:pt x="5276" y="2047"/>
                        <a:pt x="5275" y="2048"/>
                      </a:cubicBezTo>
                      <a:lnTo>
                        <a:pt x="5275" y="1298"/>
                      </a:lnTo>
                      <a:lnTo>
                        <a:pt x="5216" y="1298"/>
                      </a:lnTo>
                      <a:lnTo>
                        <a:pt x="5216" y="1131"/>
                      </a:lnTo>
                      <a:lnTo>
                        <a:pt x="5198" y="1131"/>
                      </a:lnTo>
                      <a:lnTo>
                        <a:pt x="5198" y="1298"/>
                      </a:lnTo>
                      <a:lnTo>
                        <a:pt x="5122" y="1298"/>
                      </a:lnTo>
                      <a:lnTo>
                        <a:pt x="5122" y="2098"/>
                      </a:lnTo>
                      <a:cubicBezTo>
                        <a:pt x="5110" y="2098"/>
                        <a:pt x="5098" y="2096"/>
                        <a:pt x="5087" y="2092"/>
                      </a:cubicBezTo>
                      <a:cubicBezTo>
                        <a:pt x="5032" y="2074"/>
                        <a:pt x="4998" y="2020"/>
                        <a:pt x="4979" y="1979"/>
                      </a:cubicBezTo>
                      <a:cubicBezTo>
                        <a:pt x="4967" y="1952"/>
                        <a:pt x="4951" y="1925"/>
                        <a:pt x="4928" y="1895"/>
                      </a:cubicBezTo>
                      <a:cubicBezTo>
                        <a:pt x="4903" y="1861"/>
                        <a:pt x="4898" y="1830"/>
                        <a:pt x="4892" y="1794"/>
                      </a:cubicBezTo>
                      <a:cubicBezTo>
                        <a:pt x="4889" y="1781"/>
                        <a:pt x="4887" y="1767"/>
                        <a:pt x="4883" y="1752"/>
                      </a:cubicBezTo>
                      <a:cubicBezTo>
                        <a:pt x="4860" y="1655"/>
                        <a:pt x="4815" y="1551"/>
                        <a:pt x="4758" y="1466"/>
                      </a:cubicBezTo>
                      <a:cubicBezTo>
                        <a:pt x="4733" y="1430"/>
                        <a:pt x="4710" y="1391"/>
                        <a:pt x="4688" y="1354"/>
                      </a:cubicBezTo>
                      <a:cubicBezTo>
                        <a:pt x="4658" y="1304"/>
                        <a:pt x="4628" y="1252"/>
                        <a:pt x="4592" y="1204"/>
                      </a:cubicBezTo>
                      <a:cubicBezTo>
                        <a:pt x="4579" y="1186"/>
                        <a:pt x="4567" y="1168"/>
                        <a:pt x="4555" y="1150"/>
                      </a:cubicBezTo>
                      <a:cubicBezTo>
                        <a:pt x="4540" y="1128"/>
                        <a:pt x="4525" y="1106"/>
                        <a:pt x="4509" y="1084"/>
                      </a:cubicBezTo>
                      <a:cubicBezTo>
                        <a:pt x="4495" y="1066"/>
                        <a:pt x="4484" y="1048"/>
                        <a:pt x="4473" y="1029"/>
                      </a:cubicBezTo>
                      <a:cubicBezTo>
                        <a:pt x="4465" y="1016"/>
                        <a:pt x="4458" y="1004"/>
                        <a:pt x="4449" y="991"/>
                      </a:cubicBezTo>
                      <a:cubicBezTo>
                        <a:pt x="4431" y="963"/>
                        <a:pt x="4422" y="943"/>
                        <a:pt x="4414" y="912"/>
                      </a:cubicBezTo>
                      <a:cubicBezTo>
                        <a:pt x="4412" y="904"/>
                        <a:pt x="4411" y="897"/>
                        <a:pt x="4409" y="888"/>
                      </a:cubicBezTo>
                      <a:cubicBezTo>
                        <a:pt x="4401" y="856"/>
                        <a:pt x="4393" y="818"/>
                        <a:pt x="4378" y="791"/>
                      </a:cubicBezTo>
                      <a:cubicBezTo>
                        <a:pt x="4363" y="765"/>
                        <a:pt x="4338" y="744"/>
                        <a:pt x="4321" y="732"/>
                      </a:cubicBezTo>
                      <a:cubicBezTo>
                        <a:pt x="4316" y="728"/>
                        <a:pt x="4311" y="725"/>
                        <a:pt x="4306" y="721"/>
                      </a:cubicBezTo>
                      <a:cubicBezTo>
                        <a:pt x="4284" y="704"/>
                        <a:pt x="4256" y="684"/>
                        <a:pt x="4228" y="671"/>
                      </a:cubicBezTo>
                      <a:lnTo>
                        <a:pt x="4228" y="256"/>
                      </a:lnTo>
                      <a:lnTo>
                        <a:pt x="4165" y="256"/>
                      </a:lnTo>
                      <a:lnTo>
                        <a:pt x="4165" y="64"/>
                      </a:lnTo>
                      <a:lnTo>
                        <a:pt x="4148" y="64"/>
                      </a:lnTo>
                      <a:lnTo>
                        <a:pt x="4148" y="256"/>
                      </a:lnTo>
                      <a:lnTo>
                        <a:pt x="4076" y="256"/>
                      </a:lnTo>
                      <a:lnTo>
                        <a:pt x="4076" y="781"/>
                      </a:lnTo>
                      <a:cubicBezTo>
                        <a:pt x="4058" y="810"/>
                        <a:pt x="4040" y="835"/>
                        <a:pt x="4010" y="858"/>
                      </a:cubicBezTo>
                      <a:cubicBezTo>
                        <a:pt x="3996" y="869"/>
                        <a:pt x="3981" y="880"/>
                        <a:pt x="3967" y="890"/>
                      </a:cubicBezTo>
                      <a:lnTo>
                        <a:pt x="3967" y="511"/>
                      </a:lnTo>
                      <a:lnTo>
                        <a:pt x="3905" y="511"/>
                      </a:lnTo>
                      <a:lnTo>
                        <a:pt x="3905" y="319"/>
                      </a:lnTo>
                      <a:lnTo>
                        <a:pt x="3888" y="319"/>
                      </a:lnTo>
                      <a:lnTo>
                        <a:pt x="3888" y="511"/>
                      </a:lnTo>
                      <a:lnTo>
                        <a:pt x="3814" y="511"/>
                      </a:lnTo>
                      <a:lnTo>
                        <a:pt x="3814" y="1002"/>
                      </a:lnTo>
                      <a:cubicBezTo>
                        <a:pt x="3811" y="1005"/>
                        <a:pt x="3808" y="1008"/>
                        <a:pt x="3805" y="1011"/>
                      </a:cubicBezTo>
                      <a:cubicBezTo>
                        <a:pt x="3768" y="1050"/>
                        <a:pt x="3736" y="1092"/>
                        <a:pt x="3705" y="1134"/>
                      </a:cubicBezTo>
                      <a:lnTo>
                        <a:pt x="3705" y="750"/>
                      </a:lnTo>
                      <a:lnTo>
                        <a:pt x="3646" y="750"/>
                      </a:lnTo>
                      <a:lnTo>
                        <a:pt x="3646" y="573"/>
                      </a:lnTo>
                      <a:lnTo>
                        <a:pt x="3628" y="573"/>
                      </a:lnTo>
                      <a:lnTo>
                        <a:pt x="3628" y="750"/>
                      </a:lnTo>
                      <a:lnTo>
                        <a:pt x="3553" y="750"/>
                      </a:lnTo>
                      <a:lnTo>
                        <a:pt x="3553" y="1367"/>
                      </a:lnTo>
                      <a:cubicBezTo>
                        <a:pt x="3544" y="1380"/>
                        <a:pt x="3534" y="1393"/>
                        <a:pt x="3525" y="1405"/>
                      </a:cubicBezTo>
                      <a:cubicBezTo>
                        <a:pt x="3510" y="1425"/>
                        <a:pt x="3494" y="1446"/>
                        <a:pt x="3480" y="1469"/>
                      </a:cubicBezTo>
                      <a:cubicBezTo>
                        <a:pt x="3467" y="1490"/>
                        <a:pt x="3457" y="1506"/>
                        <a:pt x="3444" y="1519"/>
                      </a:cubicBezTo>
                      <a:lnTo>
                        <a:pt x="3444" y="1010"/>
                      </a:lnTo>
                      <a:lnTo>
                        <a:pt x="3386" y="1010"/>
                      </a:lnTo>
                      <a:lnTo>
                        <a:pt x="3386" y="877"/>
                      </a:lnTo>
                      <a:lnTo>
                        <a:pt x="3368" y="877"/>
                      </a:lnTo>
                      <a:lnTo>
                        <a:pt x="3368" y="1010"/>
                      </a:lnTo>
                      <a:lnTo>
                        <a:pt x="3291" y="1010"/>
                      </a:lnTo>
                      <a:lnTo>
                        <a:pt x="3291" y="1593"/>
                      </a:lnTo>
                      <a:cubicBezTo>
                        <a:pt x="3290" y="1594"/>
                        <a:pt x="3289" y="1594"/>
                        <a:pt x="3288" y="1594"/>
                      </a:cubicBezTo>
                      <a:cubicBezTo>
                        <a:pt x="3253" y="1604"/>
                        <a:pt x="3184" y="1606"/>
                        <a:pt x="3157" y="1585"/>
                      </a:cubicBezTo>
                      <a:cubicBezTo>
                        <a:pt x="3114" y="1552"/>
                        <a:pt x="3090" y="1519"/>
                        <a:pt x="3080" y="1477"/>
                      </a:cubicBezTo>
                      <a:cubicBezTo>
                        <a:pt x="3078" y="1471"/>
                        <a:pt x="3078" y="1464"/>
                        <a:pt x="3078" y="1457"/>
                      </a:cubicBezTo>
                      <a:cubicBezTo>
                        <a:pt x="3077" y="1447"/>
                        <a:pt x="3077" y="1436"/>
                        <a:pt x="3073" y="1427"/>
                      </a:cubicBezTo>
                      <a:cubicBezTo>
                        <a:pt x="3067" y="1412"/>
                        <a:pt x="3049" y="1399"/>
                        <a:pt x="3035" y="1389"/>
                      </a:cubicBezTo>
                      <a:cubicBezTo>
                        <a:pt x="3032" y="1387"/>
                        <a:pt x="3030" y="1385"/>
                        <a:pt x="3027" y="1384"/>
                      </a:cubicBezTo>
                      <a:cubicBezTo>
                        <a:pt x="2988" y="1354"/>
                        <a:pt x="2915" y="1300"/>
                        <a:pt x="2871" y="1356"/>
                      </a:cubicBezTo>
                      <a:cubicBezTo>
                        <a:pt x="2861" y="1369"/>
                        <a:pt x="2852" y="1382"/>
                        <a:pt x="2843" y="1396"/>
                      </a:cubicBezTo>
                      <a:cubicBezTo>
                        <a:pt x="2825" y="1422"/>
                        <a:pt x="2808" y="1446"/>
                        <a:pt x="2785" y="1466"/>
                      </a:cubicBezTo>
                      <a:cubicBezTo>
                        <a:pt x="2739" y="1505"/>
                        <a:pt x="2702" y="1541"/>
                        <a:pt x="2672" y="1574"/>
                      </a:cubicBezTo>
                      <a:cubicBezTo>
                        <a:pt x="2668" y="1580"/>
                        <a:pt x="2663" y="1585"/>
                        <a:pt x="2659" y="1590"/>
                      </a:cubicBezTo>
                      <a:lnTo>
                        <a:pt x="2659" y="993"/>
                      </a:lnTo>
                      <a:lnTo>
                        <a:pt x="2601" y="993"/>
                      </a:lnTo>
                      <a:lnTo>
                        <a:pt x="2601" y="530"/>
                      </a:lnTo>
                      <a:lnTo>
                        <a:pt x="2583" y="530"/>
                      </a:lnTo>
                      <a:lnTo>
                        <a:pt x="2583" y="993"/>
                      </a:lnTo>
                      <a:lnTo>
                        <a:pt x="2506" y="993"/>
                      </a:lnTo>
                      <a:lnTo>
                        <a:pt x="2506" y="1829"/>
                      </a:lnTo>
                      <a:cubicBezTo>
                        <a:pt x="2502" y="1837"/>
                        <a:pt x="2498" y="1845"/>
                        <a:pt x="2493" y="1853"/>
                      </a:cubicBezTo>
                      <a:cubicBezTo>
                        <a:pt x="2491" y="1856"/>
                        <a:pt x="2490" y="1859"/>
                        <a:pt x="2488" y="1863"/>
                      </a:cubicBezTo>
                      <a:cubicBezTo>
                        <a:pt x="2479" y="1879"/>
                        <a:pt x="2471" y="1893"/>
                        <a:pt x="2458" y="1907"/>
                      </a:cubicBezTo>
                      <a:cubicBezTo>
                        <a:pt x="2442" y="1925"/>
                        <a:pt x="2438" y="1940"/>
                        <a:pt x="2433" y="1958"/>
                      </a:cubicBezTo>
                      <a:cubicBezTo>
                        <a:pt x="2431" y="1964"/>
                        <a:pt x="2429" y="1971"/>
                        <a:pt x="2426" y="1979"/>
                      </a:cubicBezTo>
                      <a:cubicBezTo>
                        <a:pt x="2423" y="1988"/>
                        <a:pt x="2421" y="1999"/>
                        <a:pt x="2420" y="2008"/>
                      </a:cubicBezTo>
                      <a:cubicBezTo>
                        <a:pt x="2418" y="2020"/>
                        <a:pt x="2417" y="2030"/>
                        <a:pt x="2413" y="2039"/>
                      </a:cubicBezTo>
                      <a:cubicBezTo>
                        <a:pt x="2410" y="2044"/>
                        <a:pt x="2404" y="2049"/>
                        <a:pt x="2397" y="2055"/>
                      </a:cubicBezTo>
                      <a:lnTo>
                        <a:pt x="2397" y="1210"/>
                      </a:lnTo>
                      <a:lnTo>
                        <a:pt x="2341" y="1210"/>
                      </a:lnTo>
                      <a:lnTo>
                        <a:pt x="2341" y="733"/>
                      </a:lnTo>
                      <a:lnTo>
                        <a:pt x="2323" y="733"/>
                      </a:lnTo>
                      <a:lnTo>
                        <a:pt x="2323" y="1210"/>
                      </a:lnTo>
                      <a:lnTo>
                        <a:pt x="2245" y="1210"/>
                      </a:lnTo>
                      <a:lnTo>
                        <a:pt x="2245" y="2115"/>
                      </a:lnTo>
                      <a:cubicBezTo>
                        <a:pt x="2236" y="2117"/>
                        <a:pt x="2227" y="2120"/>
                        <a:pt x="2219" y="2122"/>
                      </a:cubicBezTo>
                      <a:cubicBezTo>
                        <a:pt x="2191" y="2129"/>
                        <a:pt x="2163" y="2128"/>
                        <a:pt x="2136" y="2125"/>
                      </a:cubicBezTo>
                      <a:lnTo>
                        <a:pt x="2136" y="1474"/>
                      </a:lnTo>
                      <a:lnTo>
                        <a:pt x="2081" y="1474"/>
                      </a:lnTo>
                      <a:lnTo>
                        <a:pt x="2081" y="936"/>
                      </a:lnTo>
                      <a:lnTo>
                        <a:pt x="2063" y="936"/>
                      </a:lnTo>
                      <a:lnTo>
                        <a:pt x="2063" y="1474"/>
                      </a:lnTo>
                      <a:lnTo>
                        <a:pt x="1983" y="1474"/>
                      </a:lnTo>
                      <a:lnTo>
                        <a:pt x="1983" y="2086"/>
                      </a:lnTo>
                      <a:cubicBezTo>
                        <a:pt x="1976" y="2080"/>
                        <a:pt x="1969" y="2074"/>
                        <a:pt x="1962" y="2066"/>
                      </a:cubicBezTo>
                      <a:cubicBezTo>
                        <a:pt x="1959" y="2064"/>
                        <a:pt x="1957" y="2062"/>
                        <a:pt x="1955" y="2060"/>
                      </a:cubicBezTo>
                      <a:cubicBezTo>
                        <a:pt x="1944" y="2049"/>
                        <a:pt x="1936" y="2041"/>
                        <a:pt x="1930" y="2029"/>
                      </a:cubicBezTo>
                      <a:cubicBezTo>
                        <a:pt x="1923" y="2014"/>
                        <a:pt x="1918" y="1996"/>
                        <a:pt x="1913" y="1980"/>
                      </a:cubicBezTo>
                      <a:cubicBezTo>
                        <a:pt x="1910" y="1968"/>
                        <a:pt x="1908" y="1957"/>
                        <a:pt x="1905" y="1946"/>
                      </a:cubicBezTo>
                      <a:cubicBezTo>
                        <a:pt x="1892" y="1892"/>
                        <a:pt x="1879" y="1836"/>
                        <a:pt x="1828" y="1799"/>
                      </a:cubicBezTo>
                      <a:cubicBezTo>
                        <a:pt x="1808" y="1785"/>
                        <a:pt x="1783" y="1773"/>
                        <a:pt x="1759" y="1762"/>
                      </a:cubicBezTo>
                      <a:cubicBezTo>
                        <a:pt x="1726" y="1747"/>
                        <a:pt x="1692" y="1731"/>
                        <a:pt x="1670" y="1708"/>
                      </a:cubicBezTo>
                      <a:cubicBezTo>
                        <a:pt x="1661" y="1697"/>
                        <a:pt x="1658" y="1687"/>
                        <a:pt x="1656" y="1673"/>
                      </a:cubicBezTo>
                      <a:cubicBezTo>
                        <a:pt x="1654" y="1666"/>
                        <a:pt x="1653" y="1660"/>
                        <a:pt x="1651" y="1653"/>
                      </a:cubicBezTo>
                      <a:cubicBezTo>
                        <a:pt x="1648" y="1643"/>
                        <a:pt x="1644" y="1635"/>
                        <a:pt x="1641" y="1626"/>
                      </a:cubicBezTo>
                      <a:cubicBezTo>
                        <a:pt x="1635" y="1615"/>
                        <a:pt x="1630" y="1604"/>
                        <a:pt x="1628" y="1592"/>
                      </a:cubicBezTo>
                      <a:cubicBezTo>
                        <a:pt x="1627" y="1586"/>
                        <a:pt x="1627" y="1581"/>
                        <a:pt x="1626" y="1576"/>
                      </a:cubicBezTo>
                      <a:cubicBezTo>
                        <a:pt x="1624" y="1561"/>
                        <a:pt x="1622" y="1546"/>
                        <a:pt x="1613" y="1528"/>
                      </a:cubicBezTo>
                      <a:cubicBezTo>
                        <a:pt x="1609" y="1520"/>
                        <a:pt x="1604" y="1513"/>
                        <a:pt x="1599" y="1507"/>
                      </a:cubicBezTo>
                      <a:cubicBezTo>
                        <a:pt x="1595" y="1501"/>
                        <a:pt x="1591" y="1496"/>
                        <a:pt x="1588" y="1491"/>
                      </a:cubicBezTo>
                      <a:cubicBezTo>
                        <a:pt x="1584" y="1484"/>
                        <a:pt x="1582" y="1478"/>
                        <a:pt x="1579" y="1472"/>
                      </a:cubicBezTo>
                      <a:cubicBezTo>
                        <a:pt x="1574" y="1461"/>
                        <a:pt x="1569" y="1450"/>
                        <a:pt x="1560" y="1439"/>
                      </a:cubicBezTo>
                      <a:lnTo>
                        <a:pt x="1554" y="1431"/>
                      </a:lnTo>
                      <a:cubicBezTo>
                        <a:pt x="1543" y="1416"/>
                        <a:pt x="1532" y="1401"/>
                        <a:pt x="1521" y="1385"/>
                      </a:cubicBezTo>
                      <a:cubicBezTo>
                        <a:pt x="1511" y="1369"/>
                        <a:pt x="1503" y="1350"/>
                        <a:pt x="1495" y="1331"/>
                      </a:cubicBezTo>
                      <a:cubicBezTo>
                        <a:pt x="1489" y="1316"/>
                        <a:pt x="1482" y="1300"/>
                        <a:pt x="1474" y="1286"/>
                      </a:cubicBezTo>
                      <a:cubicBezTo>
                        <a:pt x="1468" y="1275"/>
                        <a:pt x="1460" y="1266"/>
                        <a:pt x="1452" y="1256"/>
                      </a:cubicBezTo>
                      <a:cubicBezTo>
                        <a:pt x="1441" y="1243"/>
                        <a:pt x="1430" y="1230"/>
                        <a:pt x="1426" y="1217"/>
                      </a:cubicBezTo>
                      <a:cubicBezTo>
                        <a:pt x="1420" y="1201"/>
                        <a:pt x="1422" y="1178"/>
                        <a:pt x="1423" y="1158"/>
                      </a:cubicBezTo>
                      <a:cubicBezTo>
                        <a:pt x="1424" y="1149"/>
                        <a:pt x="1424" y="1141"/>
                        <a:pt x="1424" y="1133"/>
                      </a:cubicBezTo>
                      <a:cubicBezTo>
                        <a:pt x="1424" y="1129"/>
                        <a:pt x="1424" y="1125"/>
                        <a:pt x="1424" y="1122"/>
                      </a:cubicBezTo>
                      <a:cubicBezTo>
                        <a:pt x="1424" y="1089"/>
                        <a:pt x="1425" y="1067"/>
                        <a:pt x="1402" y="1036"/>
                      </a:cubicBezTo>
                      <a:cubicBezTo>
                        <a:pt x="1395" y="1026"/>
                        <a:pt x="1388" y="1016"/>
                        <a:pt x="1381" y="1006"/>
                      </a:cubicBezTo>
                      <a:cubicBezTo>
                        <a:pt x="1356" y="968"/>
                        <a:pt x="1330" y="928"/>
                        <a:pt x="1285" y="903"/>
                      </a:cubicBezTo>
                      <a:lnTo>
                        <a:pt x="1280" y="900"/>
                      </a:lnTo>
                      <a:lnTo>
                        <a:pt x="1275" y="903"/>
                      </a:lnTo>
                      <a:cubicBezTo>
                        <a:pt x="1268" y="908"/>
                        <a:pt x="1264" y="913"/>
                        <a:pt x="1260" y="917"/>
                      </a:cubicBezTo>
                      <a:cubicBezTo>
                        <a:pt x="1253" y="923"/>
                        <a:pt x="1248" y="928"/>
                        <a:pt x="1236" y="934"/>
                      </a:cubicBezTo>
                      <a:cubicBezTo>
                        <a:pt x="1225" y="938"/>
                        <a:pt x="1218" y="945"/>
                        <a:pt x="1211" y="951"/>
                      </a:cubicBezTo>
                      <a:cubicBezTo>
                        <a:pt x="1207" y="955"/>
                        <a:pt x="1202" y="959"/>
                        <a:pt x="1197" y="963"/>
                      </a:cubicBezTo>
                      <a:cubicBezTo>
                        <a:pt x="1186" y="970"/>
                        <a:pt x="1174" y="975"/>
                        <a:pt x="1162" y="980"/>
                      </a:cubicBezTo>
                      <a:cubicBezTo>
                        <a:pt x="1140" y="989"/>
                        <a:pt x="1117" y="998"/>
                        <a:pt x="1099" y="1021"/>
                      </a:cubicBezTo>
                      <a:cubicBezTo>
                        <a:pt x="1096" y="1025"/>
                        <a:pt x="1092" y="1029"/>
                        <a:pt x="1089" y="1033"/>
                      </a:cubicBezTo>
                      <a:lnTo>
                        <a:pt x="1089" y="435"/>
                      </a:lnTo>
                      <a:lnTo>
                        <a:pt x="1019" y="435"/>
                      </a:lnTo>
                      <a:lnTo>
                        <a:pt x="1019" y="0"/>
                      </a:lnTo>
                      <a:lnTo>
                        <a:pt x="1002" y="0"/>
                      </a:lnTo>
                      <a:lnTo>
                        <a:pt x="1002" y="435"/>
                      </a:lnTo>
                      <a:lnTo>
                        <a:pt x="937" y="435"/>
                      </a:lnTo>
                      <a:lnTo>
                        <a:pt x="937" y="1196"/>
                      </a:lnTo>
                      <a:cubicBezTo>
                        <a:pt x="931" y="1204"/>
                        <a:pt x="925" y="1211"/>
                        <a:pt x="917" y="1218"/>
                      </a:cubicBezTo>
                      <a:cubicBezTo>
                        <a:pt x="892" y="1238"/>
                        <a:pt x="876" y="1261"/>
                        <a:pt x="859" y="1284"/>
                      </a:cubicBezTo>
                      <a:cubicBezTo>
                        <a:pt x="856" y="1290"/>
                        <a:pt x="852" y="1295"/>
                        <a:pt x="848" y="1301"/>
                      </a:cubicBezTo>
                      <a:cubicBezTo>
                        <a:pt x="842" y="1309"/>
                        <a:pt x="835" y="1317"/>
                        <a:pt x="828" y="1326"/>
                      </a:cubicBezTo>
                      <a:lnTo>
                        <a:pt x="828" y="1327"/>
                      </a:lnTo>
                      <a:lnTo>
                        <a:pt x="828" y="775"/>
                      </a:lnTo>
                      <a:lnTo>
                        <a:pt x="764" y="775"/>
                      </a:lnTo>
                      <a:lnTo>
                        <a:pt x="764" y="345"/>
                      </a:lnTo>
                      <a:lnTo>
                        <a:pt x="746" y="345"/>
                      </a:lnTo>
                      <a:lnTo>
                        <a:pt x="746" y="775"/>
                      </a:lnTo>
                      <a:lnTo>
                        <a:pt x="675" y="775"/>
                      </a:lnTo>
                      <a:lnTo>
                        <a:pt x="675" y="1528"/>
                      </a:lnTo>
                      <a:cubicBezTo>
                        <a:pt x="675" y="1529"/>
                        <a:pt x="674" y="1530"/>
                        <a:pt x="674" y="1531"/>
                      </a:cubicBezTo>
                      <a:cubicBezTo>
                        <a:pt x="661" y="1553"/>
                        <a:pt x="645" y="1574"/>
                        <a:pt x="629" y="1594"/>
                      </a:cubicBezTo>
                      <a:cubicBezTo>
                        <a:pt x="611" y="1617"/>
                        <a:pt x="592" y="1640"/>
                        <a:pt x="579" y="1666"/>
                      </a:cubicBezTo>
                      <a:cubicBezTo>
                        <a:pt x="575" y="1675"/>
                        <a:pt x="570" y="1683"/>
                        <a:pt x="566" y="1691"/>
                      </a:cubicBezTo>
                      <a:lnTo>
                        <a:pt x="566" y="1168"/>
                      </a:lnTo>
                      <a:lnTo>
                        <a:pt x="492" y="1168"/>
                      </a:lnTo>
                      <a:lnTo>
                        <a:pt x="492" y="678"/>
                      </a:lnTo>
                      <a:lnTo>
                        <a:pt x="474" y="678"/>
                      </a:lnTo>
                      <a:lnTo>
                        <a:pt x="474" y="1168"/>
                      </a:lnTo>
                      <a:lnTo>
                        <a:pt x="414" y="1168"/>
                      </a:lnTo>
                      <a:lnTo>
                        <a:pt x="414" y="2063"/>
                      </a:lnTo>
                      <a:cubicBezTo>
                        <a:pt x="398" y="2082"/>
                        <a:pt x="371" y="2094"/>
                        <a:pt x="350" y="2097"/>
                      </a:cubicBezTo>
                      <a:cubicBezTo>
                        <a:pt x="342" y="2098"/>
                        <a:pt x="335" y="2100"/>
                        <a:pt x="328" y="2102"/>
                      </a:cubicBezTo>
                      <a:cubicBezTo>
                        <a:pt x="320" y="2104"/>
                        <a:pt x="312" y="2106"/>
                        <a:pt x="305" y="2107"/>
                      </a:cubicBezTo>
                      <a:lnTo>
                        <a:pt x="305" y="1543"/>
                      </a:lnTo>
                      <a:lnTo>
                        <a:pt x="228" y="1543"/>
                      </a:lnTo>
                      <a:lnTo>
                        <a:pt x="228" y="897"/>
                      </a:lnTo>
                      <a:lnTo>
                        <a:pt x="210" y="897"/>
                      </a:lnTo>
                      <a:lnTo>
                        <a:pt x="210" y="1543"/>
                      </a:lnTo>
                      <a:lnTo>
                        <a:pt x="152" y="1543"/>
                      </a:lnTo>
                      <a:lnTo>
                        <a:pt x="152" y="2122"/>
                      </a:lnTo>
                      <a:cubicBezTo>
                        <a:pt x="150" y="2121"/>
                        <a:pt x="147" y="2119"/>
                        <a:pt x="144" y="2117"/>
                      </a:cubicBezTo>
                      <a:cubicBezTo>
                        <a:pt x="140" y="2114"/>
                        <a:pt x="137" y="2111"/>
                        <a:pt x="131" y="2108"/>
                      </a:cubicBezTo>
                      <a:cubicBezTo>
                        <a:pt x="124" y="2104"/>
                        <a:pt x="117" y="2102"/>
                        <a:pt x="110" y="2099"/>
                      </a:cubicBezTo>
                      <a:cubicBezTo>
                        <a:pt x="104" y="2098"/>
                        <a:pt x="99" y="2096"/>
                        <a:pt x="95" y="2093"/>
                      </a:cubicBezTo>
                      <a:cubicBezTo>
                        <a:pt x="88" y="2090"/>
                        <a:pt x="85" y="2085"/>
                        <a:pt x="82" y="2079"/>
                      </a:cubicBezTo>
                      <a:cubicBezTo>
                        <a:pt x="81" y="2076"/>
                        <a:pt x="79" y="2073"/>
                        <a:pt x="77" y="2070"/>
                      </a:cubicBezTo>
                      <a:cubicBezTo>
                        <a:pt x="73" y="2064"/>
                        <a:pt x="69" y="2059"/>
                        <a:pt x="64" y="2054"/>
                      </a:cubicBezTo>
                      <a:cubicBezTo>
                        <a:pt x="63" y="2052"/>
                        <a:pt x="61" y="2050"/>
                        <a:pt x="59" y="2048"/>
                      </a:cubicBezTo>
                      <a:cubicBezTo>
                        <a:pt x="59" y="2047"/>
                        <a:pt x="59" y="2045"/>
                        <a:pt x="59" y="2044"/>
                      </a:cubicBezTo>
                      <a:cubicBezTo>
                        <a:pt x="58" y="2041"/>
                        <a:pt x="58" y="2036"/>
                        <a:pt x="55" y="2032"/>
                      </a:cubicBezTo>
                      <a:cubicBezTo>
                        <a:pt x="52" y="2028"/>
                        <a:pt x="48" y="2026"/>
                        <a:pt x="44" y="2024"/>
                      </a:cubicBezTo>
                      <a:cubicBezTo>
                        <a:pt x="43" y="2023"/>
                        <a:pt x="39" y="2022"/>
                        <a:pt x="39" y="2021"/>
                      </a:cubicBezTo>
                      <a:cubicBezTo>
                        <a:pt x="37" y="2017"/>
                        <a:pt x="36" y="2008"/>
                        <a:pt x="35" y="2000"/>
                      </a:cubicBezTo>
                      <a:cubicBezTo>
                        <a:pt x="34" y="1995"/>
                        <a:pt x="34" y="1990"/>
                        <a:pt x="33" y="1986"/>
                      </a:cubicBezTo>
                      <a:lnTo>
                        <a:pt x="32" y="1981"/>
                      </a:lnTo>
                      <a:cubicBezTo>
                        <a:pt x="25" y="1949"/>
                        <a:pt x="17" y="1914"/>
                        <a:pt x="18" y="1882"/>
                      </a:cubicBezTo>
                      <a:cubicBezTo>
                        <a:pt x="18" y="1877"/>
                        <a:pt x="14" y="1873"/>
                        <a:pt x="9" y="1873"/>
                      </a:cubicBezTo>
                      <a:cubicBezTo>
                        <a:pt x="4" y="1873"/>
                        <a:pt x="0" y="1877"/>
                        <a:pt x="0" y="1882"/>
                      </a:cubicBezTo>
                      <a:cubicBezTo>
                        <a:pt x="-1" y="1916"/>
                        <a:pt x="7" y="1952"/>
                        <a:pt x="14" y="1985"/>
                      </a:cubicBezTo>
                      <a:lnTo>
                        <a:pt x="15" y="1990"/>
                      </a:lnTo>
                      <a:cubicBezTo>
                        <a:pt x="16" y="1993"/>
                        <a:pt x="17" y="1997"/>
                        <a:pt x="17" y="2002"/>
                      </a:cubicBezTo>
                      <a:cubicBezTo>
                        <a:pt x="18" y="2012"/>
                        <a:pt x="19" y="2022"/>
                        <a:pt x="23" y="2029"/>
                      </a:cubicBezTo>
                      <a:cubicBezTo>
                        <a:pt x="26" y="2035"/>
                        <a:pt x="32" y="2038"/>
                        <a:pt x="36" y="2040"/>
                      </a:cubicBezTo>
                      <a:cubicBezTo>
                        <a:pt x="38" y="2041"/>
                        <a:pt x="40" y="2042"/>
                        <a:pt x="40" y="2042"/>
                      </a:cubicBezTo>
                      <a:cubicBezTo>
                        <a:pt x="41" y="2043"/>
                        <a:pt x="41" y="2045"/>
                        <a:pt x="41" y="2046"/>
                      </a:cubicBezTo>
                      <a:cubicBezTo>
                        <a:pt x="41" y="2050"/>
                        <a:pt x="42" y="2054"/>
                        <a:pt x="45" y="2058"/>
                      </a:cubicBezTo>
                      <a:cubicBezTo>
                        <a:pt x="47" y="2061"/>
                        <a:pt x="49" y="2063"/>
                        <a:pt x="51" y="2065"/>
                      </a:cubicBezTo>
                      <a:cubicBezTo>
                        <a:pt x="55" y="2070"/>
                        <a:pt x="59" y="2074"/>
                        <a:pt x="62" y="2080"/>
                      </a:cubicBezTo>
                      <a:cubicBezTo>
                        <a:pt x="64" y="2082"/>
                        <a:pt x="65" y="2085"/>
                        <a:pt x="66" y="2087"/>
                      </a:cubicBezTo>
                      <a:cubicBezTo>
                        <a:pt x="70" y="2094"/>
                        <a:pt x="75" y="2103"/>
                        <a:pt x="86" y="2109"/>
                      </a:cubicBezTo>
                      <a:cubicBezTo>
                        <a:pt x="92" y="2112"/>
                        <a:pt x="98" y="2114"/>
                        <a:pt x="104" y="2116"/>
                      </a:cubicBezTo>
                      <a:cubicBezTo>
                        <a:pt x="110" y="2118"/>
                        <a:pt x="116" y="2120"/>
                        <a:pt x="122" y="2123"/>
                      </a:cubicBezTo>
                      <a:cubicBezTo>
                        <a:pt x="127" y="2126"/>
                        <a:pt x="130" y="2129"/>
                        <a:pt x="134" y="2131"/>
                      </a:cubicBezTo>
                      <a:cubicBezTo>
                        <a:pt x="139" y="2135"/>
                        <a:pt x="145" y="2139"/>
                        <a:pt x="152" y="2142"/>
                      </a:cubicBezTo>
                      <a:lnTo>
                        <a:pt x="152" y="2498"/>
                      </a:lnTo>
                      <a:lnTo>
                        <a:pt x="304" y="2498"/>
                      </a:lnTo>
                      <a:lnTo>
                        <a:pt x="304" y="2125"/>
                      </a:lnTo>
                      <a:cubicBezTo>
                        <a:pt x="314" y="2124"/>
                        <a:pt x="323" y="2122"/>
                        <a:pt x="332" y="2119"/>
                      </a:cubicBezTo>
                      <a:cubicBezTo>
                        <a:pt x="339" y="2118"/>
                        <a:pt x="346" y="2116"/>
                        <a:pt x="352" y="2115"/>
                      </a:cubicBezTo>
                      <a:cubicBezTo>
                        <a:pt x="372" y="2112"/>
                        <a:pt x="395" y="2102"/>
                        <a:pt x="413" y="2088"/>
                      </a:cubicBezTo>
                      <a:lnTo>
                        <a:pt x="413" y="2124"/>
                      </a:lnTo>
                      <a:lnTo>
                        <a:pt x="566" y="2124"/>
                      </a:lnTo>
                      <a:lnTo>
                        <a:pt x="566" y="1731"/>
                      </a:lnTo>
                      <a:cubicBezTo>
                        <a:pt x="571" y="1720"/>
                        <a:pt x="576" y="1710"/>
                        <a:pt x="582" y="1700"/>
                      </a:cubicBezTo>
                      <a:cubicBezTo>
                        <a:pt x="586" y="1691"/>
                        <a:pt x="590" y="1683"/>
                        <a:pt x="595" y="1674"/>
                      </a:cubicBezTo>
                      <a:cubicBezTo>
                        <a:pt x="607" y="1650"/>
                        <a:pt x="624" y="1628"/>
                        <a:pt x="642" y="1605"/>
                      </a:cubicBezTo>
                      <a:cubicBezTo>
                        <a:pt x="653" y="1591"/>
                        <a:pt x="665" y="1577"/>
                        <a:pt x="675" y="1562"/>
                      </a:cubicBezTo>
                      <a:lnTo>
                        <a:pt x="675" y="1730"/>
                      </a:lnTo>
                      <a:lnTo>
                        <a:pt x="828" y="1730"/>
                      </a:lnTo>
                      <a:lnTo>
                        <a:pt x="828" y="1356"/>
                      </a:lnTo>
                      <a:cubicBezTo>
                        <a:pt x="832" y="1350"/>
                        <a:pt x="837" y="1343"/>
                        <a:pt x="842" y="1337"/>
                      </a:cubicBezTo>
                      <a:cubicBezTo>
                        <a:pt x="849" y="1328"/>
                        <a:pt x="856" y="1320"/>
                        <a:pt x="862" y="1311"/>
                      </a:cubicBezTo>
                      <a:cubicBezTo>
                        <a:pt x="866" y="1306"/>
                        <a:pt x="870" y="1300"/>
                        <a:pt x="874" y="1295"/>
                      </a:cubicBezTo>
                      <a:cubicBezTo>
                        <a:pt x="890" y="1272"/>
                        <a:pt x="905" y="1250"/>
                        <a:pt x="928" y="1231"/>
                      </a:cubicBezTo>
                      <a:cubicBezTo>
                        <a:pt x="931" y="1229"/>
                        <a:pt x="934" y="1226"/>
                        <a:pt x="937" y="1223"/>
                      </a:cubicBezTo>
                      <a:lnTo>
                        <a:pt x="937" y="1390"/>
                      </a:lnTo>
                      <a:lnTo>
                        <a:pt x="1089" y="1390"/>
                      </a:lnTo>
                      <a:lnTo>
                        <a:pt x="1089" y="1061"/>
                      </a:lnTo>
                      <a:cubicBezTo>
                        <a:pt x="1091" y="1058"/>
                        <a:pt x="1093" y="1056"/>
                        <a:pt x="1095" y="1053"/>
                      </a:cubicBezTo>
                      <a:cubicBezTo>
                        <a:pt x="1101" y="1046"/>
                        <a:pt x="1107" y="1039"/>
                        <a:pt x="1113" y="1032"/>
                      </a:cubicBezTo>
                      <a:cubicBezTo>
                        <a:pt x="1128" y="1013"/>
                        <a:pt x="1148" y="1005"/>
                        <a:pt x="1168" y="996"/>
                      </a:cubicBezTo>
                      <a:cubicBezTo>
                        <a:pt x="1181" y="991"/>
                        <a:pt x="1194" y="985"/>
                        <a:pt x="1206" y="978"/>
                      </a:cubicBezTo>
                      <a:cubicBezTo>
                        <a:pt x="1213" y="973"/>
                        <a:pt x="1218" y="969"/>
                        <a:pt x="1223" y="964"/>
                      </a:cubicBezTo>
                      <a:cubicBezTo>
                        <a:pt x="1229" y="958"/>
                        <a:pt x="1234" y="953"/>
                        <a:pt x="1243" y="950"/>
                      </a:cubicBezTo>
                      <a:cubicBezTo>
                        <a:pt x="1258" y="943"/>
                        <a:pt x="1265" y="936"/>
                        <a:pt x="1272" y="929"/>
                      </a:cubicBezTo>
                      <a:cubicBezTo>
                        <a:pt x="1275" y="927"/>
                        <a:pt x="1278" y="924"/>
                        <a:pt x="1281" y="921"/>
                      </a:cubicBezTo>
                      <a:cubicBezTo>
                        <a:pt x="1319" y="945"/>
                        <a:pt x="1342" y="979"/>
                        <a:pt x="1367" y="1015"/>
                      </a:cubicBezTo>
                      <a:cubicBezTo>
                        <a:pt x="1373" y="1025"/>
                        <a:pt x="1380" y="1036"/>
                        <a:pt x="1388" y="1046"/>
                      </a:cubicBezTo>
                      <a:cubicBezTo>
                        <a:pt x="1407" y="1073"/>
                        <a:pt x="1407" y="1090"/>
                        <a:pt x="1406" y="1122"/>
                      </a:cubicBezTo>
                      <a:cubicBezTo>
                        <a:pt x="1406" y="1125"/>
                        <a:pt x="1406" y="1129"/>
                        <a:pt x="1406" y="1133"/>
                      </a:cubicBezTo>
                      <a:cubicBezTo>
                        <a:pt x="1406" y="1140"/>
                        <a:pt x="1406" y="1148"/>
                        <a:pt x="1405" y="1157"/>
                      </a:cubicBezTo>
                      <a:cubicBezTo>
                        <a:pt x="1404" y="1178"/>
                        <a:pt x="1402" y="1203"/>
                        <a:pt x="1409" y="1222"/>
                      </a:cubicBezTo>
                      <a:cubicBezTo>
                        <a:pt x="1414" y="1239"/>
                        <a:pt x="1426" y="1253"/>
                        <a:pt x="1438" y="1267"/>
                      </a:cubicBezTo>
                      <a:cubicBezTo>
                        <a:pt x="1446" y="1277"/>
                        <a:pt x="1453" y="1285"/>
                        <a:pt x="1458" y="1294"/>
                      </a:cubicBezTo>
                      <a:cubicBezTo>
                        <a:pt x="1466" y="1308"/>
                        <a:pt x="1472" y="1323"/>
                        <a:pt x="1479" y="1338"/>
                      </a:cubicBezTo>
                      <a:cubicBezTo>
                        <a:pt x="1487" y="1357"/>
                        <a:pt x="1495" y="1377"/>
                        <a:pt x="1507" y="1395"/>
                      </a:cubicBezTo>
                      <a:cubicBezTo>
                        <a:pt x="1517" y="1411"/>
                        <a:pt x="1529" y="1426"/>
                        <a:pt x="1540" y="1441"/>
                      </a:cubicBezTo>
                      <a:lnTo>
                        <a:pt x="1546" y="1449"/>
                      </a:lnTo>
                      <a:cubicBezTo>
                        <a:pt x="1553" y="1459"/>
                        <a:pt x="1558" y="1469"/>
                        <a:pt x="1563" y="1479"/>
                      </a:cubicBezTo>
                      <a:cubicBezTo>
                        <a:pt x="1566" y="1485"/>
                        <a:pt x="1569" y="1492"/>
                        <a:pt x="1573" y="1499"/>
                      </a:cubicBezTo>
                      <a:cubicBezTo>
                        <a:pt x="1576" y="1506"/>
                        <a:pt x="1581" y="1512"/>
                        <a:pt x="1585" y="1517"/>
                      </a:cubicBezTo>
                      <a:cubicBezTo>
                        <a:pt x="1589" y="1523"/>
                        <a:pt x="1594" y="1529"/>
                        <a:pt x="1597" y="1536"/>
                      </a:cubicBezTo>
                      <a:cubicBezTo>
                        <a:pt x="1605" y="1552"/>
                        <a:pt x="1607" y="1563"/>
                        <a:pt x="1608" y="1578"/>
                      </a:cubicBezTo>
                      <a:cubicBezTo>
                        <a:pt x="1609" y="1583"/>
                        <a:pt x="1610" y="1589"/>
                        <a:pt x="1611" y="1595"/>
                      </a:cubicBezTo>
                      <a:cubicBezTo>
                        <a:pt x="1613" y="1609"/>
                        <a:pt x="1619" y="1621"/>
                        <a:pt x="1624" y="1633"/>
                      </a:cubicBezTo>
                      <a:cubicBezTo>
                        <a:pt x="1628" y="1642"/>
                        <a:pt x="1631" y="1650"/>
                        <a:pt x="1634" y="1658"/>
                      </a:cubicBezTo>
                      <a:cubicBezTo>
                        <a:pt x="1636" y="1664"/>
                        <a:pt x="1637" y="1670"/>
                        <a:pt x="1638" y="1676"/>
                      </a:cubicBezTo>
                      <a:cubicBezTo>
                        <a:pt x="1641" y="1691"/>
                        <a:pt x="1644" y="1706"/>
                        <a:pt x="1657" y="1720"/>
                      </a:cubicBezTo>
                      <a:cubicBezTo>
                        <a:pt x="1682" y="1746"/>
                        <a:pt x="1717" y="1762"/>
                        <a:pt x="1751" y="1778"/>
                      </a:cubicBezTo>
                      <a:cubicBezTo>
                        <a:pt x="1775" y="1789"/>
                        <a:pt x="1798" y="1800"/>
                        <a:pt x="1817" y="1814"/>
                      </a:cubicBezTo>
                      <a:cubicBezTo>
                        <a:pt x="1863" y="1847"/>
                        <a:pt x="1875" y="1897"/>
                        <a:pt x="1887" y="1950"/>
                      </a:cubicBezTo>
                      <a:cubicBezTo>
                        <a:pt x="1890" y="1961"/>
                        <a:pt x="1893" y="1973"/>
                        <a:pt x="1896" y="1984"/>
                      </a:cubicBezTo>
                      <a:cubicBezTo>
                        <a:pt x="1901" y="2001"/>
                        <a:pt x="1906" y="2020"/>
                        <a:pt x="1914" y="2036"/>
                      </a:cubicBezTo>
                      <a:cubicBezTo>
                        <a:pt x="1921" y="2052"/>
                        <a:pt x="1931" y="2062"/>
                        <a:pt x="1942" y="2072"/>
                      </a:cubicBezTo>
                      <a:cubicBezTo>
                        <a:pt x="1944" y="2074"/>
                        <a:pt x="1947" y="2076"/>
                        <a:pt x="1949" y="2079"/>
                      </a:cubicBezTo>
                      <a:cubicBezTo>
                        <a:pt x="1961" y="2091"/>
                        <a:pt x="1972" y="2100"/>
                        <a:pt x="1983" y="2107"/>
                      </a:cubicBezTo>
                      <a:lnTo>
                        <a:pt x="1983" y="2429"/>
                      </a:lnTo>
                      <a:lnTo>
                        <a:pt x="2135" y="2429"/>
                      </a:lnTo>
                      <a:lnTo>
                        <a:pt x="2135" y="2143"/>
                      </a:lnTo>
                      <a:cubicBezTo>
                        <a:pt x="2164" y="2146"/>
                        <a:pt x="2193" y="2146"/>
                        <a:pt x="2223" y="2139"/>
                      </a:cubicBezTo>
                      <a:cubicBezTo>
                        <a:pt x="2230" y="2137"/>
                        <a:pt x="2237" y="2135"/>
                        <a:pt x="2244" y="2133"/>
                      </a:cubicBezTo>
                      <a:lnTo>
                        <a:pt x="2244" y="2166"/>
                      </a:lnTo>
                      <a:lnTo>
                        <a:pt x="2397" y="2166"/>
                      </a:lnTo>
                      <a:lnTo>
                        <a:pt x="2397" y="2076"/>
                      </a:lnTo>
                      <a:cubicBezTo>
                        <a:pt x="2410" y="2068"/>
                        <a:pt x="2423" y="2058"/>
                        <a:pt x="2428" y="2046"/>
                      </a:cubicBezTo>
                      <a:cubicBezTo>
                        <a:pt x="2434" y="2036"/>
                        <a:pt x="2435" y="2023"/>
                        <a:pt x="2437" y="2011"/>
                      </a:cubicBezTo>
                      <a:cubicBezTo>
                        <a:pt x="2438" y="2001"/>
                        <a:pt x="2440" y="1993"/>
                        <a:pt x="2442" y="1985"/>
                      </a:cubicBezTo>
                      <a:cubicBezTo>
                        <a:pt x="2445" y="1976"/>
                        <a:pt x="2447" y="1969"/>
                        <a:pt x="2449" y="1962"/>
                      </a:cubicBezTo>
                      <a:cubicBezTo>
                        <a:pt x="2454" y="1945"/>
                        <a:pt x="2457" y="1933"/>
                        <a:pt x="2471" y="1919"/>
                      </a:cubicBezTo>
                      <a:cubicBezTo>
                        <a:pt x="2485" y="1903"/>
                        <a:pt x="2494" y="1888"/>
                        <a:pt x="2503" y="1871"/>
                      </a:cubicBezTo>
                      <a:cubicBezTo>
                        <a:pt x="2504" y="1869"/>
                        <a:pt x="2505" y="1867"/>
                        <a:pt x="2506" y="1865"/>
                      </a:cubicBezTo>
                      <a:lnTo>
                        <a:pt x="2506" y="1948"/>
                      </a:lnTo>
                      <a:lnTo>
                        <a:pt x="2659" y="1948"/>
                      </a:lnTo>
                      <a:lnTo>
                        <a:pt x="2659" y="1619"/>
                      </a:lnTo>
                      <a:cubicBezTo>
                        <a:pt x="2667" y="1608"/>
                        <a:pt x="2676" y="1597"/>
                        <a:pt x="2685" y="1586"/>
                      </a:cubicBezTo>
                      <a:cubicBezTo>
                        <a:pt x="2715" y="1553"/>
                        <a:pt x="2751" y="1518"/>
                        <a:pt x="2796" y="1480"/>
                      </a:cubicBezTo>
                      <a:cubicBezTo>
                        <a:pt x="2821" y="1458"/>
                        <a:pt x="2839" y="1431"/>
                        <a:pt x="2857" y="1405"/>
                      </a:cubicBezTo>
                      <a:cubicBezTo>
                        <a:pt x="2866" y="1393"/>
                        <a:pt x="2875" y="1379"/>
                        <a:pt x="2884" y="1367"/>
                      </a:cubicBezTo>
                      <a:cubicBezTo>
                        <a:pt x="2916" y="1328"/>
                        <a:pt x="2969" y="1362"/>
                        <a:pt x="3016" y="1398"/>
                      </a:cubicBezTo>
                      <a:cubicBezTo>
                        <a:pt x="3019" y="1400"/>
                        <a:pt x="3021" y="1402"/>
                        <a:pt x="3024" y="1404"/>
                      </a:cubicBezTo>
                      <a:cubicBezTo>
                        <a:pt x="3036" y="1412"/>
                        <a:pt x="3052" y="1423"/>
                        <a:pt x="3056" y="1434"/>
                      </a:cubicBezTo>
                      <a:cubicBezTo>
                        <a:pt x="3059" y="1440"/>
                        <a:pt x="3059" y="1448"/>
                        <a:pt x="3060" y="1458"/>
                      </a:cubicBezTo>
                      <a:cubicBezTo>
                        <a:pt x="3060" y="1465"/>
                        <a:pt x="3060" y="1473"/>
                        <a:pt x="3062" y="1481"/>
                      </a:cubicBezTo>
                      <a:cubicBezTo>
                        <a:pt x="3074" y="1527"/>
                        <a:pt x="3100" y="1564"/>
                        <a:pt x="3146" y="1599"/>
                      </a:cubicBezTo>
                      <a:cubicBezTo>
                        <a:pt x="3179" y="1624"/>
                        <a:pt x="3252" y="1622"/>
                        <a:pt x="3291" y="1612"/>
                      </a:cubicBezTo>
                      <a:lnTo>
                        <a:pt x="3291" y="1823"/>
                      </a:lnTo>
                      <a:lnTo>
                        <a:pt x="3368" y="1823"/>
                      </a:lnTo>
                      <a:lnTo>
                        <a:pt x="3368" y="2204"/>
                      </a:lnTo>
                      <a:lnTo>
                        <a:pt x="3385" y="2204"/>
                      </a:lnTo>
                      <a:lnTo>
                        <a:pt x="3385" y="1823"/>
                      </a:lnTo>
                      <a:lnTo>
                        <a:pt x="3443" y="1823"/>
                      </a:lnTo>
                      <a:lnTo>
                        <a:pt x="3443" y="1543"/>
                      </a:lnTo>
                      <a:cubicBezTo>
                        <a:pt x="3465" y="1526"/>
                        <a:pt x="3479" y="1505"/>
                        <a:pt x="3495" y="1478"/>
                      </a:cubicBezTo>
                      <a:cubicBezTo>
                        <a:pt x="3508" y="1456"/>
                        <a:pt x="3524" y="1436"/>
                        <a:pt x="3539" y="1416"/>
                      </a:cubicBezTo>
                      <a:cubicBezTo>
                        <a:pt x="3543" y="1410"/>
                        <a:pt x="3548" y="1404"/>
                        <a:pt x="3552" y="1397"/>
                      </a:cubicBezTo>
                      <a:lnTo>
                        <a:pt x="3552" y="1563"/>
                      </a:lnTo>
                      <a:lnTo>
                        <a:pt x="3627" y="1563"/>
                      </a:lnTo>
                      <a:lnTo>
                        <a:pt x="3627" y="1901"/>
                      </a:lnTo>
                      <a:lnTo>
                        <a:pt x="3645" y="1901"/>
                      </a:lnTo>
                      <a:lnTo>
                        <a:pt x="3645" y="1563"/>
                      </a:lnTo>
                      <a:lnTo>
                        <a:pt x="3705" y="1563"/>
                      </a:lnTo>
                      <a:lnTo>
                        <a:pt x="3705" y="1165"/>
                      </a:lnTo>
                      <a:cubicBezTo>
                        <a:pt x="3738" y="1118"/>
                        <a:pt x="3773" y="1070"/>
                        <a:pt x="3814" y="1027"/>
                      </a:cubicBezTo>
                      <a:lnTo>
                        <a:pt x="3814" y="1324"/>
                      </a:lnTo>
                      <a:lnTo>
                        <a:pt x="3887" y="1324"/>
                      </a:lnTo>
                      <a:lnTo>
                        <a:pt x="3887" y="1647"/>
                      </a:lnTo>
                      <a:lnTo>
                        <a:pt x="3905" y="1647"/>
                      </a:lnTo>
                      <a:lnTo>
                        <a:pt x="3905" y="1324"/>
                      </a:lnTo>
                      <a:lnTo>
                        <a:pt x="3966" y="1324"/>
                      </a:lnTo>
                      <a:lnTo>
                        <a:pt x="3966" y="911"/>
                      </a:lnTo>
                      <a:cubicBezTo>
                        <a:pt x="3985" y="899"/>
                        <a:pt x="4003" y="886"/>
                        <a:pt x="4021" y="872"/>
                      </a:cubicBezTo>
                      <a:cubicBezTo>
                        <a:pt x="4044" y="854"/>
                        <a:pt x="4061" y="835"/>
                        <a:pt x="4075" y="814"/>
                      </a:cubicBezTo>
                      <a:lnTo>
                        <a:pt x="4075" y="1069"/>
                      </a:lnTo>
                      <a:lnTo>
                        <a:pt x="4147" y="1069"/>
                      </a:lnTo>
                      <a:lnTo>
                        <a:pt x="4147" y="1392"/>
                      </a:lnTo>
                      <a:lnTo>
                        <a:pt x="4165" y="1392"/>
                      </a:lnTo>
                      <a:lnTo>
                        <a:pt x="4165" y="1069"/>
                      </a:lnTo>
                      <a:lnTo>
                        <a:pt x="4228" y="1069"/>
                      </a:lnTo>
                      <a:lnTo>
                        <a:pt x="4228" y="691"/>
                      </a:lnTo>
                      <a:cubicBezTo>
                        <a:pt x="4252" y="703"/>
                        <a:pt x="4276" y="721"/>
                        <a:pt x="4295" y="735"/>
                      </a:cubicBezTo>
                      <a:cubicBezTo>
                        <a:pt x="4300" y="739"/>
                        <a:pt x="4305" y="743"/>
                        <a:pt x="4310" y="746"/>
                      </a:cubicBezTo>
                      <a:cubicBezTo>
                        <a:pt x="4326" y="758"/>
                        <a:pt x="4349" y="776"/>
                        <a:pt x="4362" y="799"/>
                      </a:cubicBezTo>
                      <a:cubicBezTo>
                        <a:pt x="4376" y="825"/>
                        <a:pt x="4384" y="861"/>
                        <a:pt x="4391" y="892"/>
                      </a:cubicBezTo>
                      <a:cubicBezTo>
                        <a:pt x="4393" y="901"/>
                        <a:pt x="4395" y="909"/>
                        <a:pt x="4397" y="916"/>
                      </a:cubicBezTo>
                      <a:cubicBezTo>
                        <a:pt x="4405" y="949"/>
                        <a:pt x="4415" y="971"/>
                        <a:pt x="4434" y="1001"/>
                      </a:cubicBezTo>
                      <a:cubicBezTo>
                        <a:pt x="4442" y="1013"/>
                        <a:pt x="4450" y="1026"/>
                        <a:pt x="4457" y="1038"/>
                      </a:cubicBezTo>
                      <a:cubicBezTo>
                        <a:pt x="4468" y="1057"/>
                        <a:pt x="4479" y="1076"/>
                        <a:pt x="4494" y="1095"/>
                      </a:cubicBezTo>
                      <a:cubicBezTo>
                        <a:pt x="4510" y="1116"/>
                        <a:pt x="4525" y="1138"/>
                        <a:pt x="4540" y="1160"/>
                      </a:cubicBezTo>
                      <a:cubicBezTo>
                        <a:pt x="4552" y="1178"/>
                        <a:pt x="4564" y="1197"/>
                        <a:pt x="4577" y="1214"/>
                      </a:cubicBezTo>
                      <a:cubicBezTo>
                        <a:pt x="4612" y="1262"/>
                        <a:pt x="4643" y="1313"/>
                        <a:pt x="4672" y="1363"/>
                      </a:cubicBezTo>
                      <a:cubicBezTo>
                        <a:pt x="4695" y="1400"/>
                        <a:pt x="4718" y="1439"/>
                        <a:pt x="4743" y="1476"/>
                      </a:cubicBezTo>
                      <a:cubicBezTo>
                        <a:pt x="4798" y="1559"/>
                        <a:pt x="4843" y="1661"/>
                        <a:pt x="4866" y="1756"/>
                      </a:cubicBezTo>
                      <a:cubicBezTo>
                        <a:pt x="4869" y="1771"/>
                        <a:pt x="4872" y="1784"/>
                        <a:pt x="4874" y="1798"/>
                      </a:cubicBezTo>
                      <a:cubicBezTo>
                        <a:pt x="4880" y="1836"/>
                        <a:pt x="4886" y="1869"/>
                        <a:pt x="4914" y="1906"/>
                      </a:cubicBezTo>
                      <a:cubicBezTo>
                        <a:pt x="4935" y="1935"/>
                        <a:pt x="4951" y="1961"/>
                        <a:pt x="4963" y="1986"/>
                      </a:cubicBezTo>
                      <a:cubicBezTo>
                        <a:pt x="4983" y="2031"/>
                        <a:pt x="5020" y="2089"/>
                        <a:pt x="5081" y="2109"/>
                      </a:cubicBezTo>
                      <a:cubicBezTo>
                        <a:pt x="5095" y="2114"/>
                        <a:pt x="5108" y="2115"/>
                        <a:pt x="5122" y="2116"/>
                      </a:cubicBezTo>
                      <a:lnTo>
                        <a:pt x="5122" y="2253"/>
                      </a:lnTo>
                      <a:lnTo>
                        <a:pt x="5198" y="2253"/>
                      </a:lnTo>
                      <a:lnTo>
                        <a:pt x="5198" y="2459"/>
                      </a:lnTo>
                      <a:lnTo>
                        <a:pt x="5215" y="2459"/>
                      </a:lnTo>
                      <a:lnTo>
                        <a:pt x="5215" y="2253"/>
                      </a:lnTo>
                      <a:lnTo>
                        <a:pt x="5274" y="2253"/>
                      </a:lnTo>
                      <a:lnTo>
                        <a:pt x="5274" y="2068"/>
                      </a:lnTo>
                      <a:cubicBezTo>
                        <a:pt x="5275" y="2068"/>
                        <a:pt x="5275" y="2067"/>
                        <a:pt x="5275" y="2067"/>
                      </a:cubicBezTo>
                      <a:cubicBezTo>
                        <a:pt x="5278" y="2065"/>
                        <a:pt x="5281" y="2064"/>
                        <a:pt x="5285" y="2062"/>
                      </a:cubicBezTo>
                      <a:cubicBezTo>
                        <a:pt x="5291" y="2060"/>
                        <a:pt x="5298" y="2057"/>
                        <a:pt x="5304" y="2051"/>
                      </a:cubicBezTo>
                      <a:cubicBezTo>
                        <a:pt x="5313" y="2042"/>
                        <a:pt x="5320" y="2028"/>
                        <a:pt x="5326" y="2014"/>
                      </a:cubicBezTo>
                      <a:cubicBezTo>
                        <a:pt x="5329" y="2008"/>
                        <a:pt x="5332" y="2002"/>
                        <a:pt x="5335" y="1998"/>
                      </a:cubicBezTo>
                      <a:cubicBezTo>
                        <a:pt x="5346" y="1978"/>
                        <a:pt x="5359" y="1958"/>
                        <a:pt x="5371" y="1939"/>
                      </a:cubicBezTo>
                      <a:cubicBezTo>
                        <a:pt x="5375" y="1932"/>
                        <a:pt x="5379" y="1925"/>
                        <a:pt x="5383" y="1918"/>
                      </a:cubicBezTo>
                      <a:lnTo>
                        <a:pt x="5383" y="2060"/>
                      </a:lnTo>
                      <a:lnTo>
                        <a:pt x="5452" y="2060"/>
                      </a:lnTo>
                      <a:lnTo>
                        <a:pt x="5452" y="2286"/>
                      </a:lnTo>
                      <a:lnTo>
                        <a:pt x="5470" y="2286"/>
                      </a:lnTo>
                      <a:lnTo>
                        <a:pt x="5470" y="2060"/>
                      </a:lnTo>
                      <a:lnTo>
                        <a:pt x="5536" y="2060"/>
                      </a:lnTo>
                      <a:lnTo>
                        <a:pt x="5536" y="1688"/>
                      </a:lnTo>
                      <a:cubicBezTo>
                        <a:pt x="5539" y="1685"/>
                        <a:pt x="5542" y="1681"/>
                        <a:pt x="5544" y="1677"/>
                      </a:cubicBezTo>
                      <a:cubicBezTo>
                        <a:pt x="5554" y="1664"/>
                        <a:pt x="5561" y="1648"/>
                        <a:pt x="5569" y="1633"/>
                      </a:cubicBezTo>
                      <a:cubicBezTo>
                        <a:pt x="5581" y="1608"/>
                        <a:pt x="5594" y="1582"/>
                        <a:pt x="5613" y="1567"/>
                      </a:cubicBezTo>
                      <a:cubicBezTo>
                        <a:pt x="5617" y="1564"/>
                        <a:pt x="5621" y="1563"/>
                        <a:pt x="5626" y="1564"/>
                      </a:cubicBezTo>
                      <a:cubicBezTo>
                        <a:pt x="5632" y="1565"/>
                        <a:pt x="5638" y="1569"/>
                        <a:pt x="5645" y="1575"/>
                      </a:cubicBezTo>
                      <a:lnTo>
                        <a:pt x="5645" y="1918"/>
                      </a:lnTo>
                      <a:lnTo>
                        <a:pt x="5712" y="1918"/>
                      </a:lnTo>
                      <a:lnTo>
                        <a:pt x="5712" y="2156"/>
                      </a:lnTo>
                      <a:lnTo>
                        <a:pt x="5730" y="2156"/>
                      </a:lnTo>
                      <a:lnTo>
                        <a:pt x="5730" y="1917"/>
                      </a:lnTo>
                      <a:lnTo>
                        <a:pt x="5797" y="1917"/>
                      </a:lnTo>
                      <a:lnTo>
                        <a:pt x="5797" y="1797"/>
                      </a:lnTo>
                      <a:cubicBezTo>
                        <a:pt x="5810" y="1813"/>
                        <a:pt x="5824" y="1828"/>
                        <a:pt x="5840" y="1831"/>
                      </a:cubicBezTo>
                      <a:cubicBezTo>
                        <a:pt x="5840" y="1834"/>
                        <a:pt x="5840" y="1837"/>
                        <a:pt x="5840" y="1840"/>
                      </a:cubicBezTo>
                      <a:cubicBezTo>
                        <a:pt x="5840" y="1848"/>
                        <a:pt x="5840" y="1856"/>
                        <a:pt x="5845" y="1865"/>
                      </a:cubicBezTo>
                      <a:cubicBezTo>
                        <a:pt x="5849" y="1872"/>
                        <a:pt x="5853" y="1877"/>
                        <a:pt x="5857" y="1883"/>
                      </a:cubicBezTo>
                      <a:cubicBezTo>
                        <a:pt x="5862" y="1889"/>
                        <a:pt x="5866" y="1896"/>
                        <a:pt x="5871" y="1906"/>
                      </a:cubicBezTo>
                      <a:cubicBezTo>
                        <a:pt x="5873" y="1910"/>
                        <a:pt x="5878" y="1912"/>
                        <a:pt x="5882" y="1910"/>
                      </a:cubicBezTo>
                      <a:cubicBezTo>
                        <a:pt x="5887" y="1908"/>
                        <a:pt x="5889" y="1903"/>
                        <a:pt x="5887" y="189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75" name="Google Shape;2075;p39"/>
              <p:cNvGrpSpPr/>
              <p:nvPr/>
            </p:nvGrpSpPr>
            <p:grpSpPr>
              <a:xfrm>
                <a:off x="6921475" y="1070330"/>
                <a:ext cx="1373400" cy="795240"/>
                <a:chOff x="6921475" y="1070330"/>
                <a:chExt cx="1373400" cy="795240"/>
              </a:xfrm>
            </p:grpSpPr>
            <p:sp>
              <p:nvSpPr>
                <p:cNvPr id="2076" name="Google Shape;2076;p39"/>
                <p:cNvSpPr/>
                <p:nvPr/>
              </p:nvSpPr>
              <p:spPr>
                <a:xfrm>
                  <a:off x="6921475" y="1070330"/>
                  <a:ext cx="55080" cy="477720"/>
                </a:xfrm>
                <a:custGeom>
                  <a:avLst/>
                  <a:gdLst/>
                  <a:ahLst/>
                  <a:cxnLst/>
                  <a:rect l="l" t="t" r="r" b="b"/>
                  <a:pathLst>
                    <a:path w="153" h="1327" extrusionOk="0">
                      <a:moveTo>
                        <a:pt x="86" y="0"/>
                      </a:moveTo>
                      <a:lnTo>
                        <a:pt x="68" y="0"/>
                      </a:lnTo>
                      <a:lnTo>
                        <a:pt x="68" y="392"/>
                      </a:lnTo>
                      <a:lnTo>
                        <a:pt x="0" y="392"/>
                      </a:lnTo>
                      <a:lnTo>
                        <a:pt x="0" y="935"/>
                      </a:lnTo>
                      <a:lnTo>
                        <a:pt x="68" y="935"/>
                      </a:lnTo>
                      <a:lnTo>
                        <a:pt x="68" y="1327"/>
                      </a:lnTo>
                      <a:lnTo>
                        <a:pt x="86" y="1327"/>
                      </a:lnTo>
                      <a:lnTo>
                        <a:pt x="86" y="935"/>
                      </a:lnTo>
                      <a:lnTo>
                        <a:pt x="153" y="935"/>
                      </a:lnTo>
                      <a:lnTo>
                        <a:pt x="153" y="392"/>
                      </a:lnTo>
                      <a:lnTo>
                        <a:pt x="86" y="392"/>
                      </a:lnTo>
                      <a:lnTo>
                        <a:pt x="8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39"/>
                <p:cNvSpPr/>
                <p:nvPr/>
              </p:nvSpPr>
              <p:spPr>
                <a:xfrm>
                  <a:off x="7015795" y="1258610"/>
                  <a:ext cx="54720" cy="478080"/>
                </a:xfrm>
                <a:custGeom>
                  <a:avLst/>
                  <a:gdLst/>
                  <a:ahLst/>
                  <a:cxnLst/>
                  <a:rect l="l" t="t" r="r" b="b"/>
                  <a:pathLst>
                    <a:path w="152" h="1328" extrusionOk="0">
                      <a:moveTo>
                        <a:pt x="79" y="0"/>
                      </a:moveTo>
                      <a:lnTo>
                        <a:pt x="62" y="0"/>
                      </a:lnTo>
                      <a:lnTo>
                        <a:pt x="62" y="396"/>
                      </a:lnTo>
                      <a:lnTo>
                        <a:pt x="0" y="396"/>
                      </a:lnTo>
                      <a:lnTo>
                        <a:pt x="0" y="939"/>
                      </a:lnTo>
                      <a:lnTo>
                        <a:pt x="62" y="939"/>
                      </a:lnTo>
                      <a:lnTo>
                        <a:pt x="62" y="1328"/>
                      </a:lnTo>
                      <a:lnTo>
                        <a:pt x="79" y="1328"/>
                      </a:lnTo>
                      <a:lnTo>
                        <a:pt x="79" y="939"/>
                      </a:lnTo>
                      <a:lnTo>
                        <a:pt x="152" y="939"/>
                      </a:lnTo>
                      <a:lnTo>
                        <a:pt x="152" y="396"/>
                      </a:lnTo>
                      <a:lnTo>
                        <a:pt x="79" y="396"/>
                      </a:lnTo>
                      <a:lnTo>
                        <a:pt x="79"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8" name="Google Shape;2078;p39"/>
                <p:cNvSpPr/>
                <p:nvPr/>
              </p:nvSpPr>
              <p:spPr>
                <a:xfrm>
                  <a:off x="7110115" y="1387490"/>
                  <a:ext cx="54720" cy="478080"/>
                </a:xfrm>
                <a:custGeom>
                  <a:avLst/>
                  <a:gdLst/>
                  <a:ahLst/>
                  <a:cxnLst/>
                  <a:rect l="l" t="t" r="r" b="b"/>
                  <a:pathLst>
                    <a:path w="152" h="1328" extrusionOk="0">
                      <a:moveTo>
                        <a:pt x="81" y="0"/>
                      </a:moveTo>
                      <a:lnTo>
                        <a:pt x="64" y="0"/>
                      </a:lnTo>
                      <a:lnTo>
                        <a:pt x="64" y="371"/>
                      </a:lnTo>
                      <a:lnTo>
                        <a:pt x="0" y="371"/>
                      </a:lnTo>
                      <a:lnTo>
                        <a:pt x="0" y="913"/>
                      </a:lnTo>
                      <a:lnTo>
                        <a:pt x="64" y="913"/>
                      </a:lnTo>
                      <a:lnTo>
                        <a:pt x="64" y="1328"/>
                      </a:lnTo>
                      <a:lnTo>
                        <a:pt x="81" y="1328"/>
                      </a:lnTo>
                      <a:lnTo>
                        <a:pt x="81" y="913"/>
                      </a:lnTo>
                      <a:lnTo>
                        <a:pt x="152" y="913"/>
                      </a:lnTo>
                      <a:lnTo>
                        <a:pt x="152" y="371"/>
                      </a:lnTo>
                      <a:lnTo>
                        <a:pt x="81" y="371"/>
                      </a:lnTo>
                      <a:lnTo>
                        <a:pt x="81"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9" name="Google Shape;2079;p39"/>
                <p:cNvSpPr/>
                <p:nvPr/>
              </p:nvSpPr>
              <p:spPr>
                <a:xfrm>
                  <a:off x="7486675" y="1339610"/>
                  <a:ext cx="54720" cy="195480"/>
                </a:xfrm>
                <a:custGeom>
                  <a:avLst/>
                  <a:gdLst/>
                  <a:ahLst/>
                  <a:cxnLst/>
                  <a:rect l="l" t="t" r="r" b="b"/>
                  <a:pathLst>
                    <a:path w="152" h="543" extrusionOk="0">
                      <a:moveTo>
                        <a:pt x="0" y="0"/>
                      </a:moveTo>
                      <a:lnTo>
                        <a:pt x="152" y="0"/>
                      </a:lnTo>
                      <a:lnTo>
                        <a:pt x="152" y="543"/>
                      </a:lnTo>
                      <a:lnTo>
                        <a:pt x="0" y="54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0" name="Google Shape;2080;p39"/>
                <p:cNvSpPr/>
                <p:nvPr/>
              </p:nvSpPr>
              <p:spPr>
                <a:xfrm>
                  <a:off x="7580635" y="14058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1" name="Google Shape;2081;p39"/>
                <p:cNvSpPr/>
                <p:nvPr/>
              </p:nvSpPr>
              <p:spPr>
                <a:xfrm>
                  <a:off x="8051515" y="11646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39"/>
                <p:cNvSpPr/>
                <p:nvPr/>
              </p:nvSpPr>
              <p:spPr>
                <a:xfrm>
                  <a:off x="8145835" y="134429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3" name="Google Shape;2083;p39"/>
                <p:cNvSpPr/>
                <p:nvPr/>
              </p:nvSpPr>
              <p:spPr>
                <a:xfrm>
                  <a:off x="8240155" y="1464530"/>
                  <a:ext cx="54720" cy="292680"/>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084" name="Google Shape;2084;p39"/>
            <p:cNvGrpSpPr/>
            <p:nvPr/>
          </p:nvGrpSpPr>
          <p:grpSpPr>
            <a:xfrm>
              <a:off x="6286059" y="2451538"/>
              <a:ext cx="854726" cy="1712710"/>
              <a:chOff x="4605800" y="3306060"/>
              <a:chExt cx="754859" cy="1512593"/>
            </a:xfrm>
          </p:grpSpPr>
          <p:sp>
            <p:nvSpPr>
              <p:cNvPr id="2085" name="Google Shape;2085;p39"/>
              <p:cNvSpPr/>
              <p:nvPr/>
            </p:nvSpPr>
            <p:spPr>
              <a:xfrm>
                <a:off x="4669157" y="4701427"/>
                <a:ext cx="110789" cy="117227"/>
              </a:xfrm>
              <a:custGeom>
                <a:avLst/>
                <a:gdLst/>
                <a:ahLst/>
                <a:cxnLst/>
                <a:rect l="l" t="t" r="r" b="b"/>
                <a:pathLst>
                  <a:path w="654" h="692" extrusionOk="0">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6" name="Google Shape;2086;p39"/>
              <p:cNvSpPr/>
              <p:nvPr/>
            </p:nvSpPr>
            <p:spPr>
              <a:xfrm>
                <a:off x="4946977" y="4709558"/>
                <a:ext cx="192102" cy="85040"/>
              </a:xfrm>
              <a:custGeom>
                <a:avLst/>
                <a:gdLst/>
                <a:ahLst/>
                <a:cxnLst/>
                <a:rect l="l" t="t" r="r" b="b"/>
                <a:pathLst>
                  <a:path w="1134" h="502" extrusionOk="0">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87" name="Google Shape;2087;p39"/>
              <p:cNvGrpSpPr/>
              <p:nvPr/>
            </p:nvGrpSpPr>
            <p:grpSpPr>
              <a:xfrm>
                <a:off x="4605800" y="3306060"/>
                <a:ext cx="754859" cy="1412477"/>
                <a:chOff x="4605800" y="3306060"/>
                <a:chExt cx="754859" cy="1412477"/>
              </a:xfrm>
            </p:grpSpPr>
            <p:sp>
              <p:nvSpPr>
                <p:cNvPr id="2088" name="Google Shape;2088;p39"/>
                <p:cNvSpPr/>
                <p:nvPr/>
              </p:nvSpPr>
              <p:spPr>
                <a:xfrm>
                  <a:off x="4674408" y="4085141"/>
                  <a:ext cx="351341" cy="633396"/>
                </a:xfrm>
                <a:custGeom>
                  <a:avLst/>
                  <a:gdLst/>
                  <a:ahLst/>
                  <a:cxnLst/>
                  <a:rect l="l" t="t" r="r" b="b"/>
                  <a:pathLst>
                    <a:path w="2074" h="3739" extrusionOk="0">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9" name="Google Shape;2089;p39"/>
                <p:cNvSpPr/>
                <p:nvPr/>
              </p:nvSpPr>
              <p:spPr>
                <a:xfrm>
                  <a:off x="5266132" y="3318257"/>
                  <a:ext cx="94527" cy="160932"/>
                </a:xfrm>
                <a:custGeom>
                  <a:avLst/>
                  <a:gdLst/>
                  <a:ahLst/>
                  <a:cxnLst/>
                  <a:rect l="l" t="t" r="r" b="b"/>
                  <a:pathLst>
                    <a:path w="558" h="950" extrusionOk="0">
                      <a:moveTo>
                        <a:pt x="164" y="580"/>
                      </a:moveTo>
                      <a:cubicBezTo>
                        <a:pt x="164" y="580"/>
                        <a:pt x="133" y="440"/>
                        <a:pt x="218" y="337"/>
                      </a:cubicBezTo>
                      <a:cubicBezTo>
                        <a:pt x="303" y="234"/>
                        <a:pt x="558" y="-70"/>
                        <a:pt x="558" y="15"/>
                      </a:cubicBezTo>
                      <a:cubicBezTo>
                        <a:pt x="558" y="99"/>
                        <a:pt x="455" y="246"/>
                        <a:pt x="437" y="288"/>
                      </a:cubicBezTo>
                      <a:cubicBezTo>
                        <a:pt x="418" y="331"/>
                        <a:pt x="449" y="392"/>
                        <a:pt x="461" y="464"/>
                      </a:cubicBezTo>
                      <a:cubicBezTo>
                        <a:pt x="473" y="537"/>
                        <a:pt x="497" y="592"/>
                        <a:pt x="449" y="646"/>
                      </a:cubicBezTo>
                      <a:cubicBezTo>
                        <a:pt x="400" y="701"/>
                        <a:pt x="309" y="749"/>
                        <a:pt x="309" y="749"/>
                      </a:cubicBezTo>
                      <a:lnTo>
                        <a:pt x="212" y="950"/>
                      </a:lnTo>
                      <a:cubicBezTo>
                        <a:pt x="212" y="950"/>
                        <a:pt x="145" y="944"/>
                        <a:pt x="97" y="913"/>
                      </a:cubicBezTo>
                      <a:cubicBezTo>
                        <a:pt x="48" y="883"/>
                        <a:pt x="0" y="834"/>
                        <a:pt x="0" y="834"/>
                      </a:cubicBezTo>
                      <a:lnTo>
                        <a:pt x="164" y="58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39"/>
                <p:cNvSpPr/>
                <p:nvPr/>
              </p:nvSpPr>
              <p:spPr>
                <a:xfrm>
                  <a:off x="4673222" y="3450391"/>
                  <a:ext cx="637123" cy="661517"/>
                </a:xfrm>
                <a:custGeom>
                  <a:avLst/>
                  <a:gdLst/>
                  <a:ahLst/>
                  <a:cxnLst/>
                  <a:rect l="l" t="t" r="r" b="b"/>
                  <a:pathLst>
                    <a:path w="3761" h="3905" extrusionOk="0">
                      <a:moveTo>
                        <a:pt x="952" y="946"/>
                      </a:moveTo>
                      <a:cubicBezTo>
                        <a:pt x="952" y="946"/>
                        <a:pt x="600" y="1121"/>
                        <a:pt x="509" y="1266"/>
                      </a:cubicBezTo>
                      <a:cubicBezTo>
                        <a:pt x="418" y="1412"/>
                        <a:pt x="206" y="2006"/>
                        <a:pt x="109" y="2692"/>
                      </a:cubicBezTo>
                      <a:cubicBezTo>
                        <a:pt x="12" y="3377"/>
                        <a:pt x="0" y="3832"/>
                        <a:pt x="0" y="3832"/>
                      </a:cubicBezTo>
                      <a:cubicBezTo>
                        <a:pt x="0" y="3832"/>
                        <a:pt x="509" y="3905"/>
                        <a:pt x="904" y="3905"/>
                      </a:cubicBezTo>
                      <a:cubicBezTo>
                        <a:pt x="1340" y="3905"/>
                        <a:pt x="1522" y="3844"/>
                        <a:pt x="1522" y="3844"/>
                      </a:cubicBezTo>
                      <a:cubicBezTo>
                        <a:pt x="1522" y="3844"/>
                        <a:pt x="1528" y="3292"/>
                        <a:pt x="1607" y="2777"/>
                      </a:cubicBezTo>
                      <a:cubicBezTo>
                        <a:pt x="1686" y="2261"/>
                        <a:pt x="1826" y="1691"/>
                        <a:pt x="1826" y="1691"/>
                      </a:cubicBezTo>
                      <a:cubicBezTo>
                        <a:pt x="1826" y="1691"/>
                        <a:pt x="2421" y="1593"/>
                        <a:pt x="2796" y="1363"/>
                      </a:cubicBezTo>
                      <a:cubicBezTo>
                        <a:pt x="3203" y="1116"/>
                        <a:pt x="3427" y="812"/>
                        <a:pt x="3579" y="515"/>
                      </a:cubicBezTo>
                      <a:cubicBezTo>
                        <a:pt x="3730" y="218"/>
                        <a:pt x="3761" y="121"/>
                        <a:pt x="3761" y="121"/>
                      </a:cubicBezTo>
                      <a:lnTo>
                        <a:pt x="3518" y="0"/>
                      </a:lnTo>
                      <a:cubicBezTo>
                        <a:pt x="3518" y="0"/>
                        <a:pt x="3112" y="515"/>
                        <a:pt x="2663" y="691"/>
                      </a:cubicBezTo>
                      <a:cubicBezTo>
                        <a:pt x="2214" y="867"/>
                        <a:pt x="1704" y="922"/>
                        <a:pt x="1547" y="928"/>
                      </a:cubicBezTo>
                      <a:cubicBezTo>
                        <a:pt x="1389" y="934"/>
                        <a:pt x="1262" y="909"/>
                        <a:pt x="1262" y="909"/>
                      </a:cubicBezTo>
                      <a:lnTo>
                        <a:pt x="952" y="9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1" name="Google Shape;2091;p39"/>
                <p:cNvSpPr/>
                <p:nvPr/>
              </p:nvSpPr>
              <p:spPr>
                <a:xfrm>
                  <a:off x="4846352" y="3375346"/>
                  <a:ext cx="132473" cy="180414"/>
                </a:xfrm>
                <a:custGeom>
                  <a:avLst/>
                  <a:gdLst/>
                  <a:ahLst/>
                  <a:cxnLst/>
                  <a:rect l="l" t="t" r="r" b="b"/>
                  <a:pathLst>
                    <a:path w="782" h="1065" extrusionOk="0">
                      <a:moveTo>
                        <a:pt x="15" y="603"/>
                      </a:moveTo>
                      <a:cubicBezTo>
                        <a:pt x="15" y="603"/>
                        <a:pt x="121" y="979"/>
                        <a:pt x="419" y="1052"/>
                      </a:cubicBezTo>
                      <a:cubicBezTo>
                        <a:pt x="716" y="1124"/>
                        <a:pt x="801" y="895"/>
                        <a:pt x="779" y="658"/>
                      </a:cubicBezTo>
                      <a:cubicBezTo>
                        <a:pt x="752" y="361"/>
                        <a:pt x="506" y="6"/>
                        <a:pt x="409" y="0"/>
                      </a:cubicBezTo>
                      <a:cubicBezTo>
                        <a:pt x="312" y="-6"/>
                        <a:pt x="33" y="297"/>
                        <a:pt x="9" y="394"/>
                      </a:cubicBezTo>
                      <a:cubicBezTo>
                        <a:pt x="-15" y="491"/>
                        <a:pt x="15" y="603"/>
                        <a:pt x="15" y="60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39"/>
                <p:cNvSpPr/>
                <p:nvPr/>
              </p:nvSpPr>
              <p:spPr>
                <a:xfrm>
                  <a:off x="4826871" y="3491386"/>
                  <a:ext cx="87242" cy="162288"/>
                </a:xfrm>
                <a:custGeom>
                  <a:avLst/>
                  <a:gdLst/>
                  <a:ahLst/>
                  <a:cxnLst/>
                  <a:rect l="l" t="t" r="r" b="b"/>
                  <a:pathLst>
                    <a:path w="515" h="958" extrusionOk="0">
                      <a:moveTo>
                        <a:pt x="200" y="0"/>
                      </a:moveTo>
                      <a:lnTo>
                        <a:pt x="0" y="783"/>
                      </a:lnTo>
                      <a:cubicBezTo>
                        <a:pt x="0" y="783"/>
                        <a:pt x="91" y="1003"/>
                        <a:pt x="318" y="950"/>
                      </a:cubicBezTo>
                      <a:cubicBezTo>
                        <a:pt x="514" y="903"/>
                        <a:pt x="491" y="725"/>
                        <a:pt x="491" y="725"/>
                      </a:cubicBezTo>
                      <a:cubicBezTo>
                        <a:pt x="491" y="725"/>
                        <a:pt x="415" y="719"/>
                        <a:pt x="436" y="583"/>
                      </a:cubicBezTo>
                      <a:cubicBezTo>
                        <a:pt x="458" y="446"/>
                        <a:pt x="515" y="231"/>
                        <a:pt x="515" y="231"/>
                      </a:cubicBezTo>
                      <a:lnTo>
                        <a:pt x="200"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39"/>
                <p:cNvSpPr/>
                <p:nvPr/>
              </p:nvSpPr>
              <p:spPr>
                <a:xfrm>
                  <a:off x="4796548" y="3306060"/>
                  <a:ext cx="144500" cy="196168"/>
                </a:xfrm>
                <a:custGeom>
                  <a:avLst/>
                  <a:gdLst/>
                  <a:ahLst/>
                  <a:cxnLst/>
                  <a:rect l="l" t="t" r="r" b="b"/>
                  <a:pathLst>
                    <a:path w="853" h="1158" extrusionOk="0">
                      <a:moveTo>
                        <a:pt x="399" y="1158"/>
                      </a:moveTo>
                      <a:cubicBezTo>
                        <a:pt x="399" y="1158"/>
                        <a:pt x="376" y="976"/>
                        <a:pt x="346" y="912"/>
                      </a:cubicBezTo>
                      <a:cubicBezTo>
                        <a:pt x="315" y="849"/>
                        <a:pt x="297" y="837"/>
                        <a:pt x="297" y="837"/>
                      </a:cubicBezTo>
                      <a:cubicBezTo>
                        <a:pt x="297" y="837"/>
                        <a:pt x="361" y="676"/>
                        <a:pt x="464" y="609"/>
                      </a:cubicBezTo>
                      <a:cubicBezTo>
                        <a:pt x="567" y="542"/>
                        <a:pt x="651" y="480"/>
                        <a:pt x="705" y="471"/>
                      </a:cubicBezTo>
                      <a:cubicBezTo>
                        <a:pt x="787" y="457"/>
                        <a:pt x="846" y="527"/>
                        <a:pt x="846" y="527"/>
                      </a:cubicBezTo>
                      <a:cubicBezTo>
                        <a:pt x="855" y="476"/>
                        <a:pt x="874" y="378"/>
                        <a:pt x="755" y="151"/>
                      </a:cubicBezTo>
                      <a:cubicBezTo>
                        <a:pt x="671" y="-9"/>
                        <a:pt x="418" y="-68"/>
                        <a:pt x="319" y="106"/>
                      </a:cubicBezTo>
                      <a:cubicBezTo>
                        <a:pt x="265" y="201"/>
                        <a:pt x="268" y="282"/>
                        <a:pt x="195" y="370"/>
                      </a:cubicBezTo>
                      <a:cubicBezTo>
                        <a:pt x="134" y="443"/>
                        <a:pt x="72" y="488"/>
                        <a:pt x="27" y="574"/>
                      </a:cubicBezTo>
                      <a:cubicBezTo>
                        <a:pt x="-37" y="695"/>
                        <a:pt x="33" y="808"/>
                        <a:pt x="32" y="927"/>
                      </a:cubicBezTo>
                      <a:cubicBezTo>
                        <a:pt x="31" y="971"/>
                        <a:pt x="17" y="1027"/>
                        <a:pt x="54" y="1061"/>
                      </a:cubicBezTo>
                      <a:cubicBezTo>
                        <a:pt x="148" y="1146"/>
                        <a:pt x="399" y="1158"/>
                        <a:pt x="399" y="11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4" name="Google Shape;2094;p39"/>
                <p:cNvSpPr/>
                <p:nvPr/>
              </p:nvSpPr>
              <p:spPr>
                <a:xfrm>
                  <a:off x="4835171" y="3489184"/>
                  <a:ext cx="43536" cy="30492"/>
                </a:xfrm>
                <a:custGeom>
                  <a:avLst/>
                  <a:gdLst/>
                  <a:ahLst/>
                  <a:cxnLst/>
                  <a:rect l="l" t="t" r="r" b="b"/>
                  <a:pathLst>
                    <a:path w="257" h="180" extrusionOk="0">
                      <a:moveTo>
                        <a:pt x="178" y="25"/>
                      </a:moveTo>
                      <a:cubicBezTo>
                        <a:pt x="178" y="25"/>
                        <a:pt x="39" y="-41"/>
                        <a:pt x="8" y="44"/>
                      </a:cubicBezTo>
                      <a:cubicBezTo>
                        <a:pt x="-22" y="129"/>
                        <a:pt x="33" y="195"/>
                        <a:pt x="118" y="177"/>
                      </a:cubicBezTo>
                      <a:cubicBezTo>
                        <a:pt x="203" y="159"/>
                        <a:pt x="257" y="68"/>
                        <a:pt x="257" y="68"/>
                      </a:cubicBezTo>
                      <a:lnTo>
                        <a:pt x="178" y="25"/>
                      </a:lnTo>
                      <a:close/>
                    </a:path>
                  </a:pathLst>
                </a:custGeom>
                <a:solidFill>
                  <a:srgbClr val="DFAB9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5" name="Google Shape;2095;p39"/>
                <p:cNvSpPr/>
                <p:nvPr/>
              </p:nvSpPr>
              <p:spPr>
                <a:xfrm>
                  <a:off x="4874642" y="3696702"/>
                  <a:ext cx="241399" cy="268334"/>
                </a:xfrm>
                <a:custGeom>
                  <a:avLst/>
                  <a:gdLst/>
                  <a:ahLst/>
                  <a:cxnLst/>
                  <a:rect l="l" t="t" r="r" b="b"/>
                  <a:pathLst>
                    <a:path w="1425" h="1584" extrusionOk="0">
                      <a:moveTo>
                        <a:pt x="321" y="0"/>
                      </a:moveTo>
                      <a:lnTo>
                        <a:pt x="0" y="1584"/>
                      </a:lnTo>
                      <a:lnTo>
                        <a:pt x="1110" y="1572"/>
                      </a:lnTo>
                      <a:lnTo>
                        <a:pt x="1425" y="7"/>
                      </a:lnTo>
                      <a:lnTo>
                        <a:pt x="3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6" name="Google Shape;2096;p39"/>
                <p:cNvSpPr/>
                <p:nvPr/>
              </p:nvSpPr>
              <p:spPr>
                <a:xfrm>
                  <a:off x="4835510" y="3783605"/>
                  <a:ext cx="128068" cy="109434"/>
                </a:xfrm>
                <a:custGeom>
                  <a:avLst/>
                  <a:gdLst/>
                  <a:ahLst/>
                  <a:cxnLst/>
                  <a:rect l="l" t="t" r="r" b="b"/>
                  <a:pathLst>
                    <a:path w="756" h="646" extrusionOk="0">
                      <a:moveTo>
                        <a:pt x="0" y="428"/>
                      </a:moveTo>
                      <a:lnTo>
                        <a:pt x="164" y="349"/>
                      </a:lnTo>
                      <a:cubicBezTo>
                        <a:pt x="164" y="349"/>
                        <a:pt x="213" y="191"/>
                        <a:pt x="304" y="106"/>
                      </a:cubicBezTo>
                      <a:cubicBezTo>
                        <a:pt x="395" y="21"/>
                        <a:pt x="448" y="0"/>
                        <a:pt x="448" y="0"/>
                      </a:cubicBezTo>
                      <a:lnTo>
                        <a:pt x="425" y="135"/>
                      </a:lnTo>
                      <a:cubicBezTo>
                        <a:pt x="425" y="135"/>
                        <a:pt x="679" y="16"/>
                        <a:pt x="734" y="58"/>
                      </a:cubicBezTo>
                      <a:cubicBezTo>
                        <a:pt x="788" y="101"/>
                        <a:pt x="739" y="279"/>
                        <a:pt x="605" y="363"/>
                      </a:cubicBezTo>
                      <a:cubicBezTo>
                        <a:pt x="473" y="446"/>
                        <a:pt x="243" y="497"/>
                        <a:pt x="243" y="497"/>
                      </a:cubicBezTo>
                      <a:lnTo>
                        <a:pt x="73" y="646"/>
                      </a:lnTo>
                      <a:lnTo>
                        <a:pt x="0" y="428"/>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7" name="Google Shape;2097;p39"/>
                <p:cNvSpPr/>
                <p:nvPr/>
              </p:nvSpPr>
              <p:spPr>
                <a:xfrm>
                  <a:off x="4605800" y="3613525"/>
                  <a:ext cx="256475" cy="340330"/>
                </a:xfrm>
                <a:custGeom>
                  <a:avLst/>
                  <a:gdLst/>
                  <a:ahLst/>
                  <a:cxnLst/>
                  <a:rect l="l" t="t" r="r" b="b"/>
                  <a:pathLst>
                    <a:path w="1514" h="2009" extrusionOk="0">
                      <a:moveTo>
                        <a:pt x="1314" y="1"/>
                      </a:moveTo>
                      <a:cubicBezTo>
                        <a:pt x="1314" y="1"/>
                        <a:pt x="465" y="-41"/>
                        <a:pt x="119" y="819"/>
                      </a:cubicBezTo>
                      <a:cubicBezTo>
                        <a:pt x="-227" y="1680"/>
                        <a:pt x="246" y="2026"/>
                        <a:pt x="683" y="2008"/>
                      </a:cubicBezTo>
                      <a:cubicBezTo>
                        <a:pt x="1120" y="1990"/>
                        <a:pt x="1514" y="1626"/>
                        <a:pt x="1514" y="1626"/>
                      </a:cubicBezTo>
                      <a:lnTo>
                        <a:pt x="1411" y="1401"/>
                      </a:lnTo>
                      <a:cubicBezTo>
                        <a:pt x="1411" y="1401"/>
                        <a:pt x="979" y="1577"/>
                        <a:pt x="731" y="1401"/>
                      </a:cubicBezTo>
                      <a:cubicBezTo>
                        <a:pt x="398" y="1165"/>
                        <a:pt x="816" y="940"/>
                        <a:pt x="816" y="940"/>
                      </a:cubicBezTo>
                      <a:cubicBezTo>
                        <a:pt x="816" y="940"/>
                        <a:pt x="773" y="738"/>
                        <a:pt x="1004" y="328"/>
                      </a:cubicBezTo>
                      <a:cubicBezTo>
                        <a:pt x="1083" y="189"/>
                        <a:pt x="1314" y="1"/>
                        <a:pt x="1314"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8" name="Google Shape;2098;p39"/>
                <p:cNvSpPr/>
                <p:nvPr/>
              </p:nvSpPr>
              <p:spPr>
                <a:xfrm>
                  <a:off x="4986109" y="3672647"/>
                  <a:ext cx="79111" cy="48788"/>
                </a:xfrm>
                <a:custGeom>
                  <a:avLst/>
                  <a:gdLst/>
                  <a:ahLst/>
                  <a:cxnLst/>
                  <a:rect l="l" t="t" r="r" b="b"/>
                  <a:pathLst>
                    <a:path w="467" h="288" extrusionOk="0">
                      <a:moveTo>
                        <a:pt x="0" y="276"/>
                      </a:moveTo>
                      <a:lnTo>
                        <a:pt x="55" y="0"/>
                      </a:lnTo>
                      <a:lnTo>
                        <a:pt x="467" y="9"/>
                      </a:lnTo>
                      <a:lnTo>
                        <a:pt x="434" y="288"/>
                      </a:lnTo>
                      <a:lnTo>
                        <a:pt x="0" y="2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099" name="Google Shape;2099;p39"/>
            <p:cNvGrpSpPr/>
            <p:nvPr/>
          </p:nvGrpSpPr>
          <p:grpSpPr>
            <a:xfrm>
              <a:off x="7653018" y="2451543"/>
              <a:ext cx="777751" cy="777634"/>
              <a:chOff x="7329443" y="3322343"/>
              <a:chExt cx="777751" cy="777634"/>
            </a:xfrm>
          </p:grpSpPr>
          <p:sp>
            <p:nvSpPr>
              <p:cNvPr id="2100" name="Google Shape;2100;p39"/>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39"/>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39"/>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39"/>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accent2"/>
                    </a:solidFill>
                    <a:latin typeface="Be Vietnam Pro SemiBold"/>
                    <a:ea typeface="Be Vietnam Pro SemiBold"/>
                    <a:cs typeface="Be Vietnam Pro SemiBold"/>
                    <a:sym typeface="Be Vietnam Pro SemiBold"/>
                  </a:rPr>
                  <a:t>$</a:t>
                </a:r>
                <a:endParaRPr sz="4000" strike="noStrike">
                  <a:solidFill>
                    <a:schemeClr val="accent2"/>
                  </a:solidFill>
                  <a:latin typeface="Be Vietnam Pro SemiBold"/>
                  <a:ea typeface="Be Vietnam Pro SemiBold"/>
                  <a:cs typeface="Be Vietnam Pro SemiBold"/>
                  <a:sym typeface="Be Vietnam Pro SemiBold"/>
                </a:endParaRPr>
              </a:p>
            </p:txBody>
          </p:sp>
        </p:grpSp>
        <p:grpSp>
          <p:nvGrpSpPr>
            <p:cNvPr id="2104" name="Google Shape;2104;p39"/>
            <p:cNvGrpSpPr/>
            <p:nvPr/>
          </p:nvGrpSpPr>
          <p:grpSpPr>
            <a:xfrm>
              <a:off x="6727267" y="811896"/>
              <a:ext cx="497217" cy="497064"/>
              <a:chOff x="7329443" y="3322343"/>
              <a:chExt cx="777751" cy="777634"/>
            </a:xfrm>
          </p:grpSpPr>
          <p:sp>
            <p:nvSpPr>
              <p:cNvPr id="2105" name="Google Shape;2105;p39"/>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39"/>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39"/>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39"/>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3000" strike="noStrike">
                    <a:solidFill>
                      <a:schemeClr val="accent2"/>
                    </a:solidFill>
                    <a:latin typeface="Be Vietnam Pro SemiBold"/>
                    <a:ea typeface="Be Vietnam Pro SemiBold"/>
                    <a:cs typeface="Be Vietnam Pro SemiBold"/>
                    <a:sym typeface="Be Vietnam Pro SemiBold"/>
                  </a:rPr>
                  <a:t>$</a:t>
                </a:r>
                <a:endParaRPr sz="3000" strike="noStrike">
                  <a:solidFill>
                    <a:schemeClr val="accent2"/>
                  </a:solidFill>
                  <a:latin typeface="Be Vietnam Pro SemiBold"/>
                  <a:ea typeface="Be Vietnam Pro SemiBold"/>
                  <a:cs typeface="Be Vietnam Pro SemiBold"/>
                  <a:sym typeface="Be Vietnam Pro SemiBold"/>
                </a:endParaRPr>
              </a:p>
            </p:txBody>
          </p:sp>
        </p:grpSp>
      </p:grpSp>
      <p:sp>
        <p:nvSpPr>
          <p:cNvPr id="2" name="TextBox 1">
            <a:extLst>
              <a:ext uri="{FF2B5EF4-FFF2-40B4-BE49-F238E27FC236}">
                <a16:creationId xmlns:a16="http://schemas.microsoft.com/office/drawing/2014/main" id="{8F23F2DA-73DA-428C-AA53-8F2476B7DE94}"/>
              </a:ext>
            </a:extLst>
          </p:cNvPr>
          <p:cNvSpPr txBox="1"/>
          <p:nvPr/>
        </p:nvSpPr>
        <p:spPr>
          <a:xfrm>
            <a:off x="453610" y="1685706"/>
            <a:ext cx="58296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Unsuitable Credit Limit relative to income</a:t>
            </a:r>
          </a:p>
          <a:p>
            <a:endParaRPr lang="en-US" dirty="0"/>
          </a:p>
          <a:p>
            <a:pPr marL="285750" indent="-285750">
              <a:buFont typeface="Arial" panose="020B0604020202020204" pitchFamily="34" charset="0"/>
              <a:buChar char="•"/>
            </a:pPr>
            <a:r>
              <a:rPr lang="en-US" dirty="0"/>
              <a:t>Issues with Gold and Premium card</a:t>
            </a:r>
          </a:p>
          <a:p>
            <a:endParaRPr lang="en-US" dirty="0"/>
          </a:p>
          <a:p>
            <a:pPr marL="285750" indent="-285750">
              <a:buFont typeface="Arial" panose="020B0604020202020204" pitchFamily="34" charset="0"/>
              <a:buChar char="•"/>
            </a:pPr>
            <a:r>
              <a:rPr lang="en-US" dirty="0"/>
              <a:t>Ineffective Customer Support</a:t>
            </a:r>
          </a:p>
          <a:p>
            <a:endParaRPr lang="en-US" dirty="0"/>
          </a:p>
          <a:p>
            <a:pPr marL="285750" indent="-285750">
              <a:buFont typeface="Arial" panose="020B0604020202020204" pitchFamily="34" charset="0"/>
              <a:buChar char="•"/>
            </a:pPr>
            <a:r>
              <a:rPr lang="en-US" dirty="0"/>
              <a:t>Customers’ Complaints are left unaddressed for a long time</a:t>
            </a:r>
          </a:p>
          <a:p>
            <a:endParaRPr lang="en-US" dirty="0"/>
          </a:p>
          <a:p>
            <a:pPr marL="285750" indent="-285750">
              <a:buFont typeface="Arial" panose="020B0604020202020204" pitchFamily="34" charset="0"/>
              <a:buChar char="•"/>
            </a:pPr>
            <a:r>
              <a:rPr lang="en-US" dirty="0"/>
              <a:t>Highest and Lowest income categories are not properly targeted.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Returning Customers</a:t>
            </a:r>
            <a:endParaRPr sz="4400"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663799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EAB319-1DCA-4893-8311-1F3463BB7D37}"/>
              </a:ext>
            </a:extLst>
          </p:cNvPr>
          <p:cNvSpPr>
            <a:spLocks noGrp="1"/>
          </p:cNvSpPr>
          <p:nvPr>
            <p:ph type="title"/>
          </p:nvPr>
        </p:nvSpPr>
        <p:spPr/>
        <p:txBody>
          <a:bodyPr/>
          <a:lstStyle/>
          <a:p>
            <a:r>
              <a:rPr lang="en-US" dirty="0"/>
              <a:t>What is a returning customer?</a:t>
            </a:r>
          </a:p>
        </p:txBody>
      </p:sp>
      <p:sp>
        <p:nvSpPr>
          <p:cNvPr id="7" name="TextBox 6">
            <a:extLst>
              <a:ext uri="{FF2B5EF4-FFF2-40B4-BE49-F238E27FC236}">
                <a16:creationId xmlns:a16="http://schemas.microsoft.com/office/drawing/2014/main" id="{B6E20143-A547-402C-9477-96E6D1E53D3F}"/>
              </a:ext>
            </a:extLst>
          </p:cNvPr>
          <p:cNvSpPr txBox="1"/>
          <p:nvPr/>
        </p:nvSpPr>
        <p:spPr>
          <a:xfrm>
            <a:off x="778075" y="1353868"/>
            <a:ext cx="5829681" cy="2462213"/>
          </a:xfrm>
          <a:prstGeom prst="rect">
            <a:avLst/>
          </a:prstGeom>
          <a:noFill/>
        </p:spPr>
        <p:txBody>
          <a:bodyPr wrap="square" rtlCol="0">
            <a:spAutoFit/>
          </a:bodyPr>
          <a:lstStyle/>
          <a:p>
            <a:r>
              <a:rPr lang="en-US" b="1" dirty="0"/>
              <a:t>Customer with above average:</a:t>
            </a:r>
          </a:p>
          <a:p>
            <a:pPr marL="285750" lvl="4"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Utilization Ratio</a:t>
            </a:r>
          </a:p>
          <a:p>
            <a:endParaRPr lang="en-US" dirty="0"/>
          </a:p>
          <a:p>
            <a:pPr marL="285750" indent="-285750">
              <a:buFont typeface="Arial" panose="020B0604020202020204" pitchFamily="34" charset="0"/>
              <a:buChar char="•"/>
            </a:pPr>
            <a:r>
              <a:rPr lang="en-US" dirty="0"/>
              <a:t>Total Relationship Count</a:t>
            </a:r>
          </a:p>
          <a:p>
            <a:endParaRPr lang="en-US" dirty="0"/>
          </a:p>
          <a:p>
            <a:pPr marL="285750" indent="-285750">
              <a:buFont typeface="Arial" panose="020B0604020202020204" pitchFamily="34" charset="0"/>
              <a:buChar char="•"/>
            </a:pPr>
            <a:r>
              <a:rPr lang="en-US" dirty="0"/>
              <a:t>Transaction Count in the last 12 months</a:t>
            </a:r>
          </a:p>
          <a:p>
            <a:pPr marL="285750" indent="-285750">
              <a:buFont typeface="Arial" panose="020B0604020202020204" pitchFamily="34" charset="0"/>
              <a:buChar char="•"/>
            </a:pPr>
            <a:endParaRPr lang="en-US" dirty="0"/>
          </a:p>
          <a:p>
            <a:r>
              <a:rPr lang="en-US" b="1" dirty="0"/>
              <a:t>Customer with below average:</a:t>
            </a:r>
          </a:p>
          <a:p>
            <a:endParaRPr lang="en-US" dirty="0"/>
          </a:p>
          <a:p>
            <a:pPr marL="285750" indent="-285750">
              <a:buFont typeface="Arial" panose="020B0604020202020204" pitchFamily="34" charset="0"/>
              <a:buChar char="•"/>
            </a:pPr>
            <a:r>
              <a:rPr lang="en-US" dirty="0"/>
              <a:t>Months of inactivity</a:t>
            </a:r>
          </a:p>
        </p:txBody>
      </p:sp>
    </p:spTree>
    <p:extLst>
      <p:ext uri="{BB962C8B-B14F-4D97-AF65-F5344CB8AC3E}">
        <p14:creationId xmlns:p14="http://schemas.microsoft.com/office/powerpoint/2010/main" val="1855195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25D-49FE-4434-AC38-F55FF28FF949}"/>
              </a:ext>
            </a:extLst>
          </p:cNvPr>
          <p:cNvSpPr>
            <a:spLocks noGrp="1"/>
          </p:cNvSpPr>
          <p:nvPr>
            <p:ph type="title"/>
          </p:nvPr>
        </p:nvSpPr>
        <p:spPr/>
        <p:txBody>
          <a:bodyPr/>
          <a:lstStyle/>
          <a:p>
            <a:r>
              <a:rPr lang="en-US" sz="2400" dirty="0"/>
              <a:t>Income Categories of Returning Customer</a:t>
            </a:r>
          </a:p>
        </p:txBody>
      </p:sp>
      <p:pic>
        <p:nvPicPr>
          <p:cNvPr id="30722" name="Picture 2">
            <a:extLst>
              <a:ext uri="{FF2B5EF4-FFF2-40B4-BE49-F238E27FC236}">
                <a16:creationId xmlns:a16="http://schemas.microsoft.com/office/drawing/2014/main" id="{14CF800C-D064-44C7-986E-424809E642E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54365" y="1017725"/>
            <a:ext cx="4134926" cy="348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44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91CA-585A-442F-8951-02C6219E1A8C}"/>
              </a:ext>
            </a:extLst>
          </p:cNvPr>
          <p:cNvSpPr>
            <a:spLocks noGrp="1"/>
          </p:cNvSpPr>
          <p:nvPr>
            <p:ph type="title"/>
          </p:nvPr>
        </p:nvSpPr>
        <p:spPr/>
        <p:txBody>
          <a:bodyPr/>
          <a:lstStyle/>
          <a:p>
            <a:r>
              <a:rPr lang="en-US" dirty="0"/>
              <a:t>Card Category</a:t>
            </a:r>
          </a:p>
        </p:txBody>
      </p:sp>
      <p:pic>
        <p:nvPicPr>
          <p:cNvPr id="4" name="Picture 3">
            <a:extLst>
              <a:ext uri="{FF2B5EF4-FFF2-40B4-BE49-F238E27FC236}">
                <a16:creationId xmlns:a16="http://schemas.microsoft.com/office/drawing/2014/main" id="{EE4A5A82-9FFF-43CE-9FED-ACD280EBC4B8}"/>
              </a:ext>
            </a:extLst>
          </p:cNvPr>
          <p:cNvPicPr>
            <a:picLocks noChangeAspect="1"/>
          </p:cNvPicPr>
          <p:nvPr/>
        </p:nvPicPr>
        <p:blipFill>
          <a:blip r:embed="rId3"/>
          <a:stretch>
            <a:fillRect/>
          </a:stretch>
        </p:blipFill>
        <p:spPr>
          <a:xfrm>
            <a:off x="879223" y="1111785"/>
            <a:ext cx="4821029" cy="3586690"/>
          </a:xfrm>
          <a:prstGeom prst="rect">
            <a:avLst/>
          </a:prstGeom>
        </p:spPr>
      </p:pic>
      <p:sp>
        <p:nvSpPr>
          <p:cNvPr id="8" name="Title 1">
            <a:extLst>
              <a:ext uri="{FF2B5EF4-FFF2-40B4-BE49-F238E27FC236}">
                <a16:creationId xmlns:a16="http://schemas.microsoft.com/office/drawing/2014/main" id="{34837D50-C180-4761-B7F3-1422427B138E}"/>
              </a:ext>
            </a:extLst>
          </p:cNvPr>
          <p:cNvSpPr txBox="1">
            <a:spLocks/>
          </p:cNvSpPr>
          <p:nvPr/>
        </p:nvSpPr>
        <p:spPr>
          <a:xfrm>
            <a:off x="5700253" y="1231605"/>
            <a:ext cx="3591232" cy="78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r>
              <a:rPr lang="en-US" dirty="0"/>
              <a:t>	</a:t>
            </a:r>
            <a:r>
              <a:rPr lang="en-US" sz="4400" dirty="0"/>
              <a:t>2754</a:t>
            </a:r>
            <a:endParaRPr lang="en-US" dirty="0"/>
          </a:p>
        </p:txBody>
      </p:sp>
      <p:sp>
        <p:nvSpPr>
          <p:cNvPr id="10" name="Google Shape;1977;p38">
            <a:extLst>
              <a:ext uri="{FF2B5EF4-FFF2-40B4-BE49-F238E27FC236}">
                <a16:creationId xmlns:a16="http://schemas.microsoft.com/office/drawing/2014/main" id="{AA357567-CDDD-4943-98D4-8A3B83179C8A}"/>
              </a:ext>
            </a:extLst>
          </p:cNvPr>
          <p:cNvSpPr txBox="1">
            <a:spLocks/>
          </p:cNvSpPr>
          <p:nvPr/>
        </p:nvSpPr>
        <p:spPr>
          <a:xfrm>
            <a:off x="5685300" y="2020529"/>
            <a:ext cx="3458700" cy="292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t>Average Credit Limit</a:t>
            </a:r>
          </a:p>
        </p:txBody>
      </p:sp>
    </p:spTree>
    <p:extLst>
      <p:ext uri="{BB962C8B-B14F-4D97-AF65-F5344CB8AC3E}">
        <p14:creationId xmlns:p14="http://schemas.microsoft.com/office/powerpoint/2010/main" val="56854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9603-B98D-4A84-A458-9F8340C7CD9E}"/>
              </a:ext>
            </a:extLst>
          </p:cNvPr>
          <p:cNvSpPr>
            <a:spLocks noGrp="1"/>
          </p:cNvSpPr>
          <p:nvPr>
            <p:ph type="title"/>
          </p:nvPr>
        </p:nvSpPr>
        <p:spPr>
          <a:xfrm>
            <a:off x="284922" y="386031"/>
            <a:ext cx="8711594" cy="904452"/>
          </a:xfrm>
        </p:spPr>
        <p:txBody>
          <a:bodyPr/>
          <a:lstStyle/>
          <a:p>
            <a:r>
              <a:rPr lang="en-US" dirty="0"/>
              <a:t>How to reward Returning Customers</a:t>
            </a:r>
          </a:p>
        </p:txBody>
      </p:sp>
      <p:sp>
        <p:nvSpPr>
          <p:cNvPr id="3" name="TextBox 2">
            <a:extLst>
              <a:ext uri="{FF2B5EF4-FFF2-40B4-BE49-F238E27FC236}">
                <a16:creationId xmlns:a16="http://schemas.microsoft.com/office/drawing/2014/main" id="{3B882E90-C204-40C3-BC80-5DF468FBB7E4}"/>
              </a:ext>
            </a:extLst>
          </p:cNvPr>
          <p:cNvSpPr txBox="1"/>
          <p:nvPr/>
        </p:nvSpPr>
        <p:spPr>
          <a:xfrm>
            <a:off x="284922" y="1700456"/>
            <a:ext cx="8801003" cy="1169551"/>
          </a:xfrm>
          <a:prstGeom prst="rect">
            <a:avLst/>
          </a:prstGeom>
          <a:noFill/>
        </p:spPr>
        <p:txBody>
          <a:bodyPr wrap="square" rtlCol="0">
            <a:spAutoFit/>
          </a:bodyPr>
          <a:lstStyle/>
          <a:p>
            <a:pPr marL="285750" indent="-285750">
              <a:buFont typeface="Arial" panose="020B0604020202020204" pitchFamily="34" charset="0"/>
              <a:buChar char="•"/>
            </a:pPr>
            <a:r>
              <a:rPr lang="en-US" dirty="0"/>
              <a:t>Loyalty Programs (Points, Vouchers, Discounts)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Chance to upgrade to higher card categories after certain period and number of products with the bank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Attractive installment programs for major purchases (Cars, Houses) </a:t>
            </a:r>
          </a:p>
        </p:txBody>
      </p:sp>
    </p:spTree>
    <p:extLst>
      <p:ext uri="{BB962C8B-B14F-4D97-AF65-F5344CB8AC3E}">
        <p14:creationId xmlns:p14="http://schemas.microsoft.com/office/powerpoint/2010/main" val="786498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4" y="2163875"/>
            <a:ext cx="3586547"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Predicting Churn</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184784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Goals</a:t>
            </a:r>
            <a:endParaRPr dirty="0"/>
          </a:p>
        </p:txBody>
      </p:sp>
      <p:sp>
        <p:nvSpPr>
          <p:cNvPr id="1814" name="Google Shape;1814;p34"/>
          <p:cNvSpPr txBox="1">
            <a:spLocks noGrp="1"/>
          </p:cNvSpPr>
          <p:nvPr>
            <p:ph type="subTitle" idx="4"/>
          </p:nvPr>
        </p:nvSpPr>
        <p:spPr>
          <a:xfrm>
            <a:off x="322319" y="2608438"/>
            <a:ext cx="2973362"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Choose the Best Model for </a:t>
            </a:r>
            <a:br>
              <a:rPr lang="en-US" sz="2000" dirty="0"/>
            </a:br>
            <a:r>
              <a:rPr lang="en-US" sz="2000" dirty="0"/>
              <a:t>Predictions</a:t>
            </a:r>
            <a:endParaRPr sz="2000" dirty="0"/>
          </a:p>
        </p:txBody>
      </p:sp>
      <p:sp>
        <p:nvSpPr>
          <p:cNvPr id="1815" name="Google Shape;1815;p34"/>
          <p:cNvSpPr txBox="1">
            <a:spLocks noGrp="1"/>
          </p:cNvSpPr>
          <p:nvPr>
            <p:ph type="subTitle" idx="5"/>
          </p:nvPr>
        </p:nvSpPr>
        <p:spPr>
          <a:xfrm>
            <a:off x="2841291" y="2141083"/>
            <a:ext cx="2737133" cy="9062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Understand Features Importance</a:t>
            </a:r>
            <a:endParaRPr sz="2000" dirty="0"/>
          </a:p>
        </p:txBody>
      </p:sp>
      <p:sp>
        <p:nvSpPr>
          <p:cNvPr id="1816" name="Google Shape;1816;p34"/>
          <p:cNvSpPr txBox="1">
            <a:spLocks noGrp="1"/>
          </p:cNvSpPr>
          <p:nvPr>
            <p:ph type="subTitle" idx="1"/>
          </p:nvPr>
        </p:nvSpPr>
        <p:spPr>
          <a:xfrm>
            <a:off x="745509" y="3196675"/>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Preprocess the data for training the models.</a:t>
            </a:r>
          </a:p>
          <a:p>
            <a:pPr marL="171450" lvl="0" indent="-171450" algn="l" rtl="0">
              <a:spcBef>
                <a:spcPts val="0"/>
              </a:spcBef>
              <a:spcAft>
                <a:spcPts val="0"/>
              </a:spcAft>
              <a:buFont typeface="Arial" panose="020B0604020202020204" pitchFamily="34" charset="0"/>
              <a:buChar char="•"/>
            </a:pPr>
            <a:r>
              <a:rPr lang="en-US" dirty="0"/>
              <a:t>Test different models.</a:t>
            </a:r>
          </a:p>
        </p:txBody>
      </p:sp>
      <p:sp>
        <p:nvSpPr>
          <p:cNvPr id="1817" name="Google Shape;1817;p34"/>
          <p:cNvSpPr txBox="1">
            <a:spLocks noGrp="1"/>
          </p:cNvSpPr>
          <p:nvPr>
            <p:ph type="subTitle" idx="2"/>
          </p:nvPr>
        </p:nvSpPr>
        <p:spPr>
          <a:xfrm>
            <a:off x="3180477" y="3184297"/>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Check the possibility of prediction churn with the provided features.</a:t>
            </a:r>
          </a:p>
        </p:txBody>
      </p:sp>
      <p:sp>
        <p:nvSpPr>
          <p:cNvPr id="1818" name="Google Shape;1818;p34"/>
          <p:cNvSpPr txBox="1">
            <a:spLocks noGrp="1"/>
          </p:cNvSpPr>
          <p:nvPr>
            <p:ph type="subTitle" idx="3"/>
          </p:nvPr>
        </p:nvSpPr>
        <p:spPr>
          <a:xfrm>
            <a:off x="5715424" y="3200483"/>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Do predictions on new customers to reduce churn rate.</a:t>
            </a:r>
            <a:endParaRPr dirty="0"/>
          </a:p>
        </p:txBody>
      </p:sp>
      <p:sp>
        <p:nvSpPr>
          <p:cNvPr id="1819" name="Google Shape;1819;p34"/>
          <p:cNvSpPr txBox="1">
            <a:spLocks noGrp="1"/>
          </p:cNvSpPr>
          <p:nvPr>
            <p:ph type="subTitle" idx="6"/>
          </p:nvPr>
        </p:nvSpPr>
        <p:spPr>
          <a:xfrm>
            <a:off x="5358477" y="2281651"/>
            <a:ext cx="2801913" cy="438900"/>
          </a:xfrm>
          <a:prstGeom prst="rect">
            <a:avLst/>
          </a:prstGeom>
        </p:spPr>
        <p:txBody>
          <a:bodyPr spcFirstLastPara="1" wrap="square" lIns="91425" tIns="91425" rIns="91425" bIns="91425" anchor="b" anchorCtr="0">
            <a:noAutofit/>
          </a:bodyPr>
          <a:lstStyle/>
          <a:p>
            <a:pPr marL="0" indent="0" algn="ctr"/>
            <a:r>
              <a:rPr lang="en" sz="2000" dirty="0"/>
              <a:t>Predict New Customers Behavior</a:t>
            </a:r>
            <a:endParaRPr sz="2000" dirty="0"/>
          </a:p>
        </p:txBody>
      </p:sp>
      <p:grpSp>
        <p:nvGrpSpPr>
          <p:cNvPr id="26" name="Google Shape;2414;p48">
            <a:extLst>
              <a:ext uri="{FF2B5EF4-FFF2-40B4-BE49-F238E27FC236}">
                <a16:creationId xmlns:a16="http://schemas.microsoft.com/office/drawing/2014/main" id="{19C52478-3E1B-4E87-A7C1-48908DC25CD1}"/>
              </a:ext>
            </a:extLst>
          </p:cNvPr>
          <p:cNvGrpSpPr/>
          <p:nvPr/>
        </p:nvGrpSpPr>
        <p:grpSpPr>
          <a:xfrm>
            <a:off x="6568395" y="1668615"/>
            <a:ext cx="382075" cy="245588"/>
            <a:chOff x="874425" y="1312650"/>
            <a:chExt cx="445725" cy="286500"/>
          </a:xfrm>
        </p:grpSpPr>
        <p:sp>
          <p:nvSpPr>
            <p:cNvPr id="27" name="Google Shape;2415;p48">
              <a:extLst>
                <a:ext uri="{FF2B5EF4-FFF2-40B4-BE49-F238E27FC236}">
                  <a16:creationId xmlns:a16="http://schemas.microsoft.com/office/drawing/2014/main" id="{C18D0764-B486-4207-88AA-C9DAFF5C5756}"/>
                </a:ext>
              </a:extLst>
            </p:cNvPr>
            <p:cNvSpPr/>
            <p:nvPr/>
          </p:nvSpPr>
          <p:spPr>
            <a:xfrm>
              <a:off x="874425" y="1416425"/>
              <a:ext cx="341950" cy="182725"/>
            </a:xfrm>
            <a:custGeom>
              <a:avLst/>
              <a:gdLst/>
              <a:ahLst/>
              <a:cxnLst/>
              <a:rect l="l" t="t" r="r" b="b"/>
              <a:pathLst>
                <a:path w="13678" h="7309" extrusionOk="0">
                  <a:moveTo>
                    <a:pt x="4199" y="3158"/>
                  </a:moveTo>
                  <a:lnTo>
                    <a:pt x="4199" y="4196"/>
                  </a:lnTo>
                  <a:lnTo>
                    <a:pt x="3162" y="4196"/>
                  </a:lnTo>
                  <a:lnTo>
                    <a:pt x="3162" y="3158"/>
                  </a:lnTo>
                  <a:close/>
                  <a:moveTo>
                    <a:pt x="6841" y="3158"/>
                  </a:moveTo>
                  <a:cubicBezTo>
                    <a:pt x="6558" y="3158"/>
                    <a:pt x="6320" y="3396"/>
                    <a:pt x="6320" y="3679"/>
                  </a:cubicBezTo>
                  <a:cubicBezTo>
                    <a:pt x="6320" y="3962"/>
                    <a:pt x="6558" y="4196"/>
                    <a:pt x="6841" y="4196"/>
                  </a:cubicBezTo>
                  <a:cubicBezTo>
                    <a:pt x="7124" y="4196"/>
                    <a:pt x="7358" y="3962"/>
                    <a:pt x="7358" y="3679"/>
                  </a:cubicBezTo>
                  <a:cubicBezTo>
                    <a:pt x="7358" y="3396"/>
                    <a:pt x="7124" y="3158"/>
                    <a:pt x="6841" y="3158"/>
                  </a:cubicBezTo>
                  <a:close/>
                  <a:moveTo>
                    <a:pt x="10470" y="3158"/>
                  </a:moveTo>
                  <a:lnTo>
                    <a:pt x="10470" y="4196"/>
                  </a:lnTo>
                  <a:lnTo>
                    <a:pt x="9433" y="4196"/>
                  </a:lnTo>
                  <a:lnTo>
                    <a:pt x="9433" y="3158"/>
                  </a:lnTo>
                  <a:close/>
                  <a:moveTo>
                    <a:pt x="6841" y="2121"/>
                  </a:moveTo>
                  <a:cubicBezTo>
                    <a:pt x="7690" y="2121"/>
                    <a:pt x="8395" y="2830"/>
                    <a:pt x="8395" y="3679"/>
                  </a:cubicBezTo>
                  <a:cubicBezTo>
                    <a:pt x="8395" y="4528"/>
                    <a:pt x="7690" y="5234"/>
                    <a:pt x="6841" y="5234"/>
                  </a:cubicBezTo>
                  <a:cubicBezTo>
                    <a:pt x="5943" y="5234"/>
                    <a:pt x="5282" y="4528"/>
                    <a:pt x="5282" y="3679"/>
                  </a:cubicBezTo>
                  <a:cubicBezTo>
                    <a:pt x="5282" y="2830"/>
                    <a:pt x="5943" y="2121"/>
                    <a:pt x="6841" y="2121"/>
                  </a:cubicBezTo>
                  <a:close/>
                  <a:moveTo>
                    <a:pt x="0" y="0"/>
                  </a:moveTo>
                  <a:lnTo>
                    <a:pt x="0" y="7309"/>
                  </a:lnTo>
                  <a:lnTo>
                    <a:pt x="13678" y="7309"/>
                  </a:lnTo>
                  <a:lnTo>
                    <a:pt x="13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6;p48">
              <a:extLst>
                <a:ext uri="{FF2B5EF4-FFF2-40B4-BE49-F238E27FC236}">
                  <a16:creationId xmlns:a16="http://schemas.microsoft.com/office/drawing/2014/main" id="{79FDFE68-4B39-4FE5-8112-4D186BD5D426}"/>
                </a:ext>
              </a:extLst>
            </p:cNvPr>
            <p:cNvSpPr/>
            <p:nvPr/>
          </p:nvSpPr>
          <p:spPr>
            <a:xfrm>
              <a:off x="927525" y="1364550"/>
              <a:ext cx="340725" cy="182725"/>
            </a:xfrm>
            <a:custGeom>
              <a:avLst/>
              <a:gdLst/>
              <a:ahLst/>
              <a:cxnLst/>
              <a:rect l="l" t="t" r="r" b="b"/>
              <a:pathLst>
                <a:path w="13629" h="7309" extrusionOk="0">
                  <a:moveTo>
                    <a:pt x="0" y="0"/>
                  </a:moveTo>
                  <a:lnTo>
                    <a:pt x="0" y="1038"/>
                  </a:lnTo>
                  <a:lnTo>
                    <a:pt x="12591" y="1038"/>
                  </a:lnTo>
                  <a:lnTo>
                    <a:pt x="12591" y="7309"/>
                  </a:lnTo>
                  <a:lnTo>
                    <a:pt x="13629" y="7309"/>
                  </a:lnTo>
                  <a:lnTo>
                    <a:pt x="136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7;p48">
              <a:extLst>
                <a:ext uri="{FF2B5EF4-FFF2-40B4-BE49-F238E27FC236}">
                  <a16:creationId xmlns:a16="http://schemas.microsoft.com/office/drawing/2014/main" id="{D24B8ADD-012F-4819-BFE1-2800E0AAB0E7}"/>
                </a:ext>
              </a:extLst>
            </p:cNvPr>
            <p:cNvSpPr/>
            <p:nvPr/>
          </p:nvSpPr>
          <p:spPr>
            <a:xfrm>
              <a:off x="979400" y="1312650"/>
              <a:ext cx="340750" cy="208675"/>
            </a:xfrm>
            <a:custGeom>
              <a:avLst/>
              <a:gdLst/>
              <a:ahLst/>
              <a:cxnLst/>
              <a:rect l="l" t="t" r="r" b="b"/>
              <a:pathLst>
                <a:path w="13630" h="8347" extrusionOk="0">
                  <a:moveTo>
                    <a:pt x="0" y="1"/>
                  </a:moveTo>
                  <a:lnTo>
                    <a:pt x="0" y="1038"/>
                  </a:lnTo>
                  <a:lnTo>
                    <a:pt x="12591" y="1038"/>
                  </a:lnTo>
                  <a:lnTo>
                    <a:pt x="12591" y="8347"/>
                  </a:lnTo>
                  <a:lnTo>
                    <a:pt x="13629" y="8347"/>
                  </a:lnTo>
                  <a:lnTo>
                    <a:pt x="13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2397;p48">
            <a:extLst>
              <a:ext uri="{FF2B5EF4-FFF2-40B4-BE49-F238E27FC236}">
                <a16:creationId xmlns:a16="http://schemas.microsoft.com/office/drawing/2014/main" id="{C25F2FE6-0FCC-45F7-BCDC-9D04D87F2B9E}"/>
              </a:ext>
            </a:extLst>
          </p:cNvPr>
          <p:cNvGrpSpPr/>
          <p:nvPr/>
        </p:nvGrpSpPr>
        <p:grpSpPr>
          <a:xfrm>
            <a:off x="1609151" y="1612838"/>
            <a:ext cx="382075" cy="382075"/>
            <a:chOff x="6846600" y="1898625"/>
            <a:chExt cx="445725" cy="445725"/>
          </a:xfrm>
        </p:grpSpPr>
        <p:sp>
          <p:nvSpPr>
            <p:cNvPr id="31" name="Google Shape;2398;p48">
              <a:extLst>
                <a:ext uri="{FF2B5EF4-FFF2-40B4-BE49-F238E27FC236}">
                  <a16:creationId xmlns:a16="http://schemas.microsoft.com/office/drawing/2014/main" id="{50F95AB3-62F9-4C19-A4E8-5A5509B80B37}"/>
                </a:ext>
              </a:extLst>
            </p:cNvPr>
            <p:cNvSpPr/>
            <p:nvPr/>
          </p:nvSpPr>
          <p:spPr>
            <a:xfrm>
              <a:off x="6900850" y="2187550"/>
              <a:ext cx="78975" cy="51900"/>
            </a:xfrm>
            <a:custGeom>
              <a:avLst/>
              <a:gdLst/>
              <a:ahLst/>
              <a:cxnLst/>
              <a:rect l="l" t="t" r="r" b="b"/>
              <a:pathLst>
                <a:path w="3159" h="2076" extrusionOk="0">
                  <a:moveTo>
                    <a:pt x="0" y="0"/>
                  </a:moveTo>
                  <a:lnTo>
                    <a:pt x="0" y="2076"/>
                  </a:lnTo>
                  <a:lnTo>
                    <a:pt x="3158" y="2076"/>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9;p48">
              <a:extLst>
                <a:ext uri="{FF2B5EF4-FFF2-40B4-BE49-F238E27FC236}">
                  <a16:creationId xmlns:a16="http://schemas.microsoft.com/office/drawing/2014/main" id="{B15B1AB0-1479-4889-B393-F3D7F1643F8F}"/>
                </a:ext>
              </a:extLst>
            </p:cNvPr>
            <p:cNvSpPr/>
            <p:nvPr/>
          </p:nvSpPr>
          <p:spPr>
            <a:xfrm>
              <a:off x="6900850" y="2265375"/>
              <a:ext cx="78975" cy="25950"/>
            </a:xfrm>
            <a:custGeom>
              <a:avLst/>
              <a:gdLst/>
              <a:ahLst/>
              <a:cxnLst/>
              <a:rect l="l" t="t" r="r" b="b"/>
              <a:pathLst>
                <a:path w="3159" h="1038" extrusionOk="0">
                  <a:moveTo>
                    <a:pt x="0" y="0"/>
                  </a:moveTo>
                  <a:lnTo>
                    <a:pt x="0" y="1038"/>
                  </a:lnTo>
                  <a:lnTo>
                    <a:pt x="3158" y="1038"/>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0;p48">
              <a:extLst>
                <a:ext uri="{FF2B5EF4-FFF2-40B4-BE49-F238E27FC236}">
                  <a16:creationId xmlns:a16="http://schemas.microsoft.com/office/drawing/2014/main" id="{8CE2C62C-A079-4075-A6C1-E510063E8253}"/>
                </a:ext>
              </a:extLst>
            </p:cNvPr>
            <p:cNvSpPr/>
            <p:nvPr/>
          </p:nvSpPr>
          <p:spPr>
            <a:xfrm>
              <a:off x="7109500" y="2187550"/>
              <a:ext cx="79075" cy="51900"/>
            </a:xfrm>
            <a:custGeom>
              <a:avLst/>
              <a:gdLst/>
              <a:ahLst/>
              <a:cxnLst/>
              <a:rect l="l" t="t" r="r" b="b"/>
              <a:pathLst>
                <a:path w="3163" h="2076" extrusionOk="0">
                  <a:moveTo>
                    <a:pt x="1" y="0"/>
                  </a:moveTo>
                  <a:lnTo>
                    <a:pt x="1" y="2076"/>
                  </a:lnTo>
                  <a:lnTo>
                    <a:pt x="3162" y="2076"/>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1;p48">
              <a:extLst>
                <a:ext uri="{FF2B5EF4-FFF2-40B4-BE49-F238E27FC236}">
                  <a16:creationId xmlns:a16="http://schemas.microsoft.com/office/drawing/2014/main" id="{8DCFFACC-4BE2-4DB1-9526-451CB1ED0565}"/>
                </a:ext>
              </a:extLst>
            </p:cNvPr>
            <p:cNvSpPr/>
            <p:nvPr/>
          </p:nvSpPr>
          <p:spPr>
            <a:xfrm>
              <a:off x="7109500" y="2265375"/>
              <a:ext cx="79075" cy="25950"/>
            </a:xfrm>
            <a:custGeom>
              <a:avLst/>
              <a:gdLst/>
              <a:ahLst/>
              <a:cxnLst/>
              <a:rect l="l" t="t" r="r" b="b"/>
              <a:pathLst>
                <a:path w="3163" h="1038" extrusionOk="0">
                  <a:moveTo>
                    <a:pt x="1" y="0"/>
                  </a:moveTo>
                  <a:lnTo>
                    <a:pt x="1" y="1038"/>
                  </a:lnTo>
                  <a:lnTo>
                    <a:pt x="3162" y="1038"/>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2;p48">
              <a:extLst>
                <a:ext uri="{FF2B5EF4-FFF2-40B4-BE49-F238E27FC236}">
                  <a16:creationId xmlns:a16="http://schemas.microsoft.com/office/drawing/2014/main" id="{BDB342BF-C6E0-461D-B133-DC681906ABF4}"/>
                </a:ext>
              </a:extLst>
            </p:cNvPr>
            <p:cNvSpPr/>
            <p:nvPr/>
          </p:nvSpPr>
          <p:spPr>
            <a:xfrm>
              <a:off x="6900850" y="1951725"/>
              <a:ext cx="391475" cy="182750"/>
            </a:xfrm>
            <a:custGeom>
              <a:avLst/>
              <a:gdLst/>
              <a:ahLst/>
              <a:cxnLst/>
              <a:rect l="l" t="t" r="r" b="b"/>
              <a:pathLst>
                <a:path w="15659" h="7310" extrusionOk="0">
                  <a:moveTo>
                    <a:pt x="14101" y="1"/>
                  </a:moveTo>
                  <a:cubicBezTo>
                    <a:pt x="13252" y="1"/>
                    <a:pt x="12546" y="706"/>
                    <a:pt x="12546" y="1604"/>
                  </a:cubicBezTo>
                  <a:cubicBezTo>
                    <a:pt x="12546" y="1838"/>
                    <a:pt x="12591" y="2027"/>
                    <a:pt x="12686" y="2265"/>
                  </a:cubicBezTo>
                  <a:lnTo>
                    <a:pt x="10610" y="4340"/>
                  </a:lnTo>
                  <a:cubicBezTo>
                    <a:pt x="10422" y="4245"/>
                    <a:pt x="10188" y="4196"/>
                    <a:pt x="9950" y="4196"/>
                  </a:cubicBezTo>
                  <a:cubicBezTo>
                    <a:pt x="9622" y="4196"/>
                    <a:pt x="9339" y="4291"/>
                    <a:pt x="9056" y="4434"/>
                  </a:cubicBezTo>
                  <a:lnTo>
                    <a:pt x="7264" y="3113"/>
                  </a:lnTo>
                  <a:cubicBezTo>
                    <a:pt x="7309" y="2925"/>
                    <a:pt x="7309" y="2781"/>
                    <a:pt x="7309" y="2642"/>
                  </a:cubicBezTo>
                  <a:cubicBezTo>
                    <a:pt x="7309" y="1744"/>
                    <a:pt x="6603" y="1038"/>
                    <a:pt x="5754" y="1038"/>
                  </a:cubicBezTo>
                  <a:cubicBezTo>
                    <a:pt x="4905" y="1038"/>
                    <a:pt x="4196" y="1744"/>
                    <a:pt x="4196" y="2642"/>
                  </a:cubicBezTo>
                  <a:cubicBezTo>
                    <a:pt x="4196" y="2781"/>
                    <a:pt x="4196" y="2925"/>
                    <a:pt x="4245" y="3113"/>
                  </a:cubicBezTo>
                  <a:lnTo>
                    <a:pt x="2453" y="4434"/>
                  </a:lnTo>
                  <a:cubicBezTo>
                    <a:pt x="2215" y="4291"/>
                    <a:pt x="1887" y="4196"/>
                    <a:pt x="1555" y="4196"/>
                  </a:cubicBezTo>
                  <a:cubicBezTo>
                    <a:pt x="706" y="4196"/>
                    <a:pt x="0" y="4906"/>
                    <a:pt x="0" y="5755"/>
                  </a:cubicBezTo>
                  <a:cubicBezTo>
                    <a:pt x="0" y="6604"/>
                    <a:pt x="706" y="7309"/>
                    <a:pt x="1555" y="7309"/>
                  </a:cubicBezTo>
                  <a:cubicBezTo>
                    <a:pt x="2453" y="7309"/>
                    <a:pt x="3158" y="6604"/>
                    <a:pt x="3158" y="5755"/>
                  </a:cubicBezTo>
                  <a:cubicBezTo>
                    <a:pt x="3158" y="5611"/>
                    <a:pt x="3113" y="5423"/>
                    <a:pt x="3064" y="5283"/>
                  </a:cubicBezTo>
                  <a:lnTo>
                    <a:pt x="4905" y="3913"/>
                  </a:lnTo>
                  <a:cubicBezTo>
                    <a:pt x="5139" y="4102"/>
                    <a:pt x="5422" y="4196"/>
                    <a:pt x="5754" y="4196"/>
                  </a:cubicBezTo>
                  <a:cubicBezTo>
                    <a:pt x="6083" y="4196"/>
                    <a:pt x="6366" y="4102"/>
                    <a:pt x="6603" y="3913"/>
                  </a:cubicBezTo>
                  <a:lnTo>
                    <a:pt x="8441" y="5283"/>
                  </a:lnTo>
                  <a:cubicBezTo>
                    <a:pt x="8396" y="5423"/>
                    <a:pt x="8347" y="5611"/>
                    <a:pt x="8347" y="5755"/>
                  </a:cubicBezTo>
                  <a:cubicBezTo>
                    <a:pt x="8347" y="6604"/>
                    <a:pt x="9056" y="7309"/>
                    <a:pt x="9950" y="7309"/>
                  </a:cubicBezTo>
                  <a:cubicBezTo>
                    <a:pt x="10799" y="7309"/>
                    <a:pt x="11508" y="6604"/>
                    <a:pt x="11508" y="5755"/>
                  </a:cubicBezTo>
                  <a:cubicBezTo>
                    <a:pt x="11508" y="5517"/>
                    <a:pt x="11459" y="5283"/>
                    <a:pt x="11365" y="5094"/>
                  </a:cubicBezTo>
                  <a:lnTo>
                    <a:pt x="13440" y="2970"/>
                  </a:lnTo>
                  <a:cubicBezTo>
                    <a:pt x="13629" y="3113"/>
                    <a:pt x="13867" y="3159"/>
                    <a:pt x="14101" y="3159"/>
                  </a:cubicBezTo>
                  <a:cubicBezTo>
                    <a:pt x="14999" y="3159"/>
                    <a:pt x="15659" y="2453"/>
                    <a:pt x="15659" y="1604"/>
                  </a:cubicBezTo>
                  <a:cubicBezTo>
                    <a:pt x="15659" y="706"/>
                    <a:pt x="14999" y="1"/>
                    <a:pt x="14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3;p48">
              <a:extLst>
                <a:ext uri="{FF2B5EF4-FFF2-40B4-BE49-F238E27FC236}">
                  <a16:creationId xmlns:a16="http://schemas.microsoft.com/office/drawing/2014/main" id="{0BEC6D57-E41B-44D0-A4AA-6F4AD3C56330}"/>
                </a:ext>
              </a:extLst>
            </p:cNvPr>
            <p:cNvSpPr/>
            <p:nvPr/>
          </p:nvSpPr>
          <p:spPr>
            <a:xfrm>
              <a:off x="7005750" y="2108500"/>
              <a:ext cx="77825" cy="51900"/>
            </a:xfrm>
            <a:custGeom>
              <a:avLst/>
              <a:gdLst/>
              <a:ahLst/>
              <a:cxnLst/>
              <a:rect l="l" t="t" r="r" b="b"/>
              <a:pathLst>
                <a:path w="3113" h="2076" extrusionOk="0">
                  <a:moveTo>
                    <a:pt x="0" y="1"/>
                  </a:moveTo>
                  <a:lnTo>
                    <a:pt x="0" y="2076"/>
                  </a:lnTo>
                  <a:lnTo>
                    <a:pt x="3113" y="2076"/>
                  </a:lnTo>
                  <a:lnTo>
                    <a:pt x="3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04;p48">
              <a:extLst>
                <a:ext uri="{FF2B5EF4-FFF2-40B4-BE49-F238E27FC236}">
                  <a16:creationId xmlns:a16="http://schemas.microsoft.com/office/drawing/2014/main" id="{C4CBDAF9-8425-45B3-8B41-71C2794D5789}"/>
                </a:ext>
              </a:extLst>
            </p:cNvPr>
            <p:cNvSpPr/>
            <p:nvPr/>
          </p:nvSpPr>
          <p:spPr>
            <a:xfrm>
              <a:off x="7005750" y="2187550"/>
              <a:ext cx="77825" cy="103775"/>
            </a:xfrm>
            <a:custGeom>
              <a:avLst/>
              <a:gdLst/>
              <a:ahLst/>
              <a:cxnLst/>
              <a:rect l="l" t="t" r="r" b="b"/>
              <a:pathLst>
                <a:path w="3113" h="4151" extrusionOk="0">
                  <a:moveTo>
                    <a:pt x="0" y="0"/>
                  </a:moveTo>
                  <a:lnTo>
                    <a:pt x="0" y="4151"/>
                  </a:lnTo>
                  <a:lnTo>
                    <a:pt x="3113" y="4151"/>
                  </a:lnTo>
                  <a:lnTo>
                    <a:pt x="3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05;p48">
              <a:extLst>
                <a:ext uri="{FF2B5EF4-FFF2-40B4-BE49-F238E27FC236}">
                  <a16:creationId xmlns:a16="http://schemas.microsoft.com/office/drawing/2014/main" id="{4CD2BFB6-A370-4D52-9230-32E2428B3A0C}"/>
                </a:ext>
              </a:extLst>
            </p:cNvPr>
            <p:cNvSpPr/>
            <p:nvPr/>
          </p:nvSpPr>
          <p:spPr>
            <a:xfrm>
              <a:off x="7214475" y="2082550"/>
              <a:ext cx="77850" cy="130950"/>
            </a:xfrm>
            <a:custGeom>
              <a:avLst/>
              <a:gdLst/>
              <a:ahLst/>
              <a:cxnLst/>
              <a:rect l="l" t="t" r="r" b="b"/>
              <a:pathLst>
                <a:path w="3114" h="5238" extrusionOk="0">
                  <a:moveTo>
                    <a:pt x="1" y="1"/>
                  </a:moveTo>
                  <a:lnTo>
                    <a:pt x="1" y="5238"/>
                  </a:lnTo>
                  <a:lnTo>
                    <a:pt x="3114" y="5238"/>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06;p48">
              <a:extLst>
                <a:ext uri="{FF2B5EF4-FFF2-40B4-BE49-F238E27FC236}">
                  <a16:creationId xmlns:a16="http://schemas.microsoft.com/office/drawing/2014/main" id="{036F094D-AC63-478A-B6EC-2952444E7454}"/>
                </a:ext>
              </a:extLst>
            </p:cNvPr>
            <p:cNvSpPr/>
            <p:nvPr/>
          </p:nvSpPr>
          <p:spPr>
            <a:xfrm>
              <a:off x="7214475" y="2239425"/>
              <a:ext cx="77850" cy="51900"/>
            </a:xfrm>
            <a:custGeom>
              <a:avLst/>
              <a:gdLst/>
              <a:ahLst/>
              <a:cxnLst/>
              <a:rect l="l" t="t" r="r" b="b"/>
              <a:pathLst>
                <a:path w="3114" h="2076" extrusionOk="0">
                  <a:moveTo>
                    <a:pt x="1" y="1"/>
                  </a:moveTo>
                  <a:lnTo>
                    <a:pt x="1" y="2076"/>
                  </a:lnTo>
                  <a:lnTo>
                    <a:pt x="3114" y="2076"/>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07;p48">
              <a:extLst>
                <a:ext uri="{FF2B5EF4-FFF2-40B4-BE49-F238E27FC236}">
                  <a16:creationId xmlns:a16="http://schemas.microsoft.com/office/drawing/2014/main" id="{8845F17A-B6B5-4281-B051-5FAB4B61FC50}"/>
                </a:ext>
              </a:extLst>
            </p:cNvPr>
            <p:cNvSpPr/>
            <p:nvPr/>
          </p:nvSpPr>
          <p:spPr>
            <a:xfrm>
              <a:off x="6846600" y="1898625"/>
              <a:ext cx="445725" cy="445725"/>
            </a:xfrm>
            <a:custGeom>
              <a:avLst/>
              <a:gdLst/>
              <a:ahLst/>
              <a:cxnLst/>
              <a:rect l="l" t="t" r="r" b="b"/>
              <a:pathLst>
                <a:path w="17829" h="17829" extrusionOk="0">
                  <a:moveTo>
                    <a:pt x="1" y="0"/>
                  </a:moveTo>
                  <a:lnTo>
                    <a:pt x="1" y="17828"/>
                  </a:lnTo>
                  <a:lnTo>
                    <a:pt x="17829" y="17828"/>
                  </a:lnTo>
                  <a:lnTo>
                    <a:pt x="17829" y="16745"/>
                  </a:lnTo>
                  <a:lnTo>
                    <a:pt x="1084" y="16745"/>
                  </a:ln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372;p48">
            <a:extLst>
              <a:ext uri="{FF2B5EF4-FFF2-40B4-BE49-F238E27FC236}">
                <a16:creationId xmlns:a16="http://schemas.microsoft.com/office/drawing/2014/main" id="{1316DA43-1A7F-4B10-87A2-F4EF8B105D8B}"/>
              </a:ext>
            </a:extLst>
          </p:cNvPr>
          <p:cNvGrpSpPr/>
          <p:nvPr/>
        </p:nvGrpSpPr>
        <p:grpSpPr>
          <a:xfrm>
            <a:off x="4025086" y="1622039"/>
            <a:ext cx="382075" cy="382084"/>
            <a:chOff x="4686041" y="1328500"/>
            <a:chExt cx="418759" cy="418768"/>
          </a:xfrm>
        </p:grpSpPr>
        <p:sp>
          <p:nvSpPr>
            <p:cNvPr id="42" name="Google Shape;2373;p48">
              <a:extLst>
                <a:ext uri="{FF2B5EF4-FFF2-40B4-BE49-F238E27FC236}">
                  <a16:creationId xmlns:a16="http://schemas.microsoft.com/office/drawing/2014/main" id="{F9DAE9D5-FEDE-49AE-9A14-B2D98D1B3D70}"/>
                </a:ext>
              </a:extLst>
            </p:cNvPr>
            <p:cNvSpPr/>
            <p:nvPr/>
          </p:nvSpPr>
          <p:spPr>
            <a:xfrm>
              <a:off x="4686041" y="1328500"/>
              <a:ext cx="418759" cy="49911"/>
            </a:xfrm>
            <a:custGeom>
              <a:avLst/>
              <a:gdLst/>
              <a:ahLst/>
              <a:cxnLst/>
              <a:rect l="l" t="t" r="r" b="b"/>
              <a:pathLst>
                <a:path w="17829" h="2125" extrusionOk="0">
                  <a:moveTo>
                    <a:pt x="8396" y="0"/>
                  </a:moveTo>
                  <a:lnTo>
                    <a:pt x="8396" y="1087"/>
                  </a:lnTo>
                  <a:lnTo>
                    <a:pt x="1" y="1087"/>
                  </a:lnTo>
                  <a:lnTo>
                    <a:pt x="1" y="2124"/>
                  </a:lnTo>
                  <a:lnTo>
                    <a:pt x="17829" y="2124"/>
                  </a:lnTo>
                  <a:lnTo>
                    <a:pt x="17829" y="1087"/>
                  </a:lnTo>
                  <a:lnTo>
                    <a:pt x="9433" y="1087"/>
                  </a:lnTo>
                  <a:lnTo>
                    <a:pt x="94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4;p48">
              <a:extLst>
                <a:ext uri="{FF2B5EF4-FFF2-40B4-BE49-F238E27FC236}">
                  <a16:creationId xmlns:a16="http://schemas.microsoft.com/office/drawing/2014/main" id="{D6505740-A709-42E9-B2B8-39014DC6E79F}"/>
                </a:ext>
              </a:extLst>
            </p:cNvPr>
            <p:cNvSpPr/>
            <p:nvPr/>
          </p:nvSpPr>
          <p:spPr>
            <a:xfrm>
              <a:off x="4711579" y="1402771"/>
              <a:ext cx="367791" cy="221581"/>
            </a:xfrm>
            <a:custGeom>
              <a:avLst/>
              <a:gdLst/>
              <a:ahLst/>
              <a:cxnLst/>
              <a:rect l="l" t="t" r="r" b="b"/>
              <a:pathLst>
                <a:path w="15659" h="9434" extrusionOk="0">
                  <a:moveTo>
                    <a:pt x="12546" y="1084"/>
                  </a:moveTo>
                  <a:lnTo>
                    <a:pt x="12546" y="4197"/>
                  </a:lnTo>
                  <a:lnTo>
                    <a:pt x="11508" y="4197"/>
                  </a:lnTo>
                  <a:lnTo>
                    <a:pt x="11508" y="2831"/>
                  </a:lnTo>
                  <a:lnTo>
                    <a:pt x="7830" y="6509"/>
                  </a:lnTo>
                  <a:lnTo>
                    <a:pt x="5754" y="4434"/>
                  </a:lnTo>
                  <a:lnTo>
                    <a:pt x="2974" y="7170"/>
                  </a:lnTo>
                  <a:lnTo>
                    <a:pt x="2264" y="6460"/>
                  </a:lnTo>
                  <a:lnTo>
                    <a:pt x="5754" y="2925"/>
                  </a:lnTo>
                  <a:lnTo>
                    <a:pt x="7830" y="5046"/>
                  </a:lnTo>
                  <a:lnTo>
                    <a:pt x="10754" y="2121"/>
                  </a:lnTo>
                  <a:lnTo>
                    <a:pt x="9433" y="2121"/>
                  </a:lnTo>
                  <a:lnTo>
                    <a:pt x="9433" y="1084"/>
                  </a:lnTo>
                  <a:close/>
                  <a:moveTo>
                    <a:pt x="0" y="1"/>
                  </a:moveTo>
                  <a:lnTo>
                    <a:pt x="0" y="9434"/>
                  </a:lnTo>
                  <a:lnTo>
                    <a:pt x="15659" y="9434"/>
                  </a:lnTo>
                  <a:lnTo>
                    <a:pt x="156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5;p48">
              <a:extLst>
                <a:ext uri="{FF2B5EF4-FFF2-40B4-BE49-F238E27FC236}">
                  <a16:creationId xmlns:a16="http://schemas.microsoft.com/office/drawing/2014/main" id="{1DC307F8-A402-4C25-91F7-8867B43CACFF}"/>
                </a:ext>
              </a:extLst>
            </p:cNvPr>
            <p:cNvSpPr/>
            <p:nvPr/>
          </p:nvSpPr>
          <p:spPr>
            <a:xfrm>
              <a:off x="4735959" y="1648715"/>
              <a:ext cx="319054" cy="98554"/>
            </a:xfrm>
            <a:custGeom>
              <a:avLst/>
              <a:gdLst/>
              <a:ahLst/>
              <a:cxnLst/>
              <a:rect l="l" t="t" r="r" b="b"/>
              <a:pathLst>
                <a:path w="13584" h="4196" extrusionOk="0">
                  <a:moveTo>
                    <a:pt x="3162" y="0"/>
                  </a:moveTo>
                  <a:lnTo>
                    <a:pt x="1275" y="3113"/>
                  </a:lnTo>
                  <a:lnTo>
                    <a:pt x="0" y="3113"/>
                  </a:lnTo>
                  <a:lnTo>
                    <a:pt x="0" y="4196"/>
                  </a:lnTo>
                  <a:lnTo>
                    <a:pt x="1887" y="4196"/>
                  </a:lnTo>
                  <a:lnTo>
                    <a:pt x="3113" y="2075"/>
                  </a:lnTo>
                  <a:lnTo>
                    <a:pt x="6275" y="2075"/>
                  </a:lnTo>
                  <a:lnTo>
                    <a:pt x="6275" y="4196"/>
                  </a:lnTo>
                  <a:lnTo>
                    <a:pt x="7312" y="4196"/>
                  </a:lnTo>
                  <a:lnTo>
                    <a:pt x="7312" y="2075"/>
                  </a:lnTo>
                  <a:lnTo>
                    <a:pt x="10470" y="2075"/>
                  </a:lnTo>
                  <a:lnTo>
                    <a:pt x="11746" y="4196"/>
                  </a:lnTo>
                  <a:lnTo>
                    <a:pt x="13583" y="4196"/>
                  </a:lnTo>
                  <a:lnTo>
                    <a:pt x="13583" y="3113"/>
                  </a:lnTo>
                  <a:lnTo>
                    <a:pt x="12312" y="3113"/>
                  </a:lnTo>
                  <a:lnTo>
                    <a:pt x="10425" y="0"/>
                  </a:lnTo>
                  <a:lnTo>
                    <a:pt x="9244" y="0"/>
                  </a:lnTo>
                  <a:lnTo>
                    <a:pt x="9859" y="1038"/>
                  </a:lnTo>
                  <a:lnTo>
                    <a:pt x="7312" y="1038"/>
                  </a:lnTo>
                  <a:lnTo>
                    <a:pt x="7312" y="0"/>
                  </a:lnTo>
                  <a:lnTo>
                    <a:pt x="6275" y="0"/>
                  </a:lnTo>
                  <a:lnTo>
                    <a:pt x="6275" y="1038"/>
                  </a:lnTo>
                  <a:lnTo>
                    <a:pt x="3773" y="1038"/>
                  </a:lnTo>
                  <a:lnTo>
                    <a:pt x="4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3462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65872" y="1359090"/>
            <a:ext cx="8801003" cy="2185214"/>
          </a:xfrm>
          <a:prstGeom prst="rect">
            <a:avLst/>
          </a:prstGeom>
          <a:noFill/>
        </p:spPr>
        <p:txBody>
          <a:bodyPr wrap="square" rtlCol="0">
            <a:spAutoFit/>
          </a:bodyPr>
          <a:lstStyle/>
          <a:p>
            <a:r>
              <a:rPr lang="en-US" dirty="0"/>
              <a:t>For the model to be efficient, data needs to be cleaned and preprocessed.</a:t>
            </a:r>
          </a:p>
          <a:p>
            <a:endParaRPr lang="en-US" dirty="0"/>
          </a:p>
          <a:p>
            <a:pPr marL="342900" indent="-342900">
              <a:buAutoNum type="arabicPeriod"/>
            </a:pPr>
            <a:r>
              <a:rPr lang="en-US" sz="1600" b="1" dirty="0"/>
              <a:t>Remove Duplicates:</a:t>
            </a:r>
          </a:p>
          <a:p>
            <a:pPr marL="342900" indent="-342900">
              <a:buAutoNum type="arabicPeriod"/>
            </a:pPr>
            <a:endParaRPr lang="en-US" sz="1600" b="1" dirty="0"/>
          </a:p>
          <a:p>
            <a:pPr lvl="2"/>
            <a:r>
              <a:rPr lang="en-US" sz="1600" b="1" dirty="0"/>
              <a:t>	</a:t>
            </a:r>
            <a:r>
              <a:rPr lang="en-US" dirty="0"/>
              <a:t>- The data have some duplicates in the </a:t>
            </a:r>
            <a:r>
              <a:rPr lang="en-US" dirty="0" err="1"/>
              <a:t>Customer_Number</a:t>
            </a:r>
            <a:r>
              <a:rPr lang="en-US" dirty="0"/>
              <a:t> column, and some rows share exactly</a:t>
            </a:r>
          </a:p>
          <a:p>
            <a:pPr lvl="2"/>
            <a:r>
              <a:rPr lang="en-US" dirty="0"/>
              <a:t>	   the same data but with different </a:t>
            </a:r>
            <a:r>
              <a:rPr lang="en-US" dirty="0" err="1"/>
              <a:t>Customer_Number</a:t>
            </a:r>
            <a:r>
              <a:rPr lang="en-US" dirty="0"/>
              <a:t>.</a:t>
            </a:r>
            <a:endParaRPr lang="en-US" sz="1600" b="1" dirty="0"/>
          </a:p>
          <a:p>
            <a:pPr lvl="2"/>
            <a:endParaRPr lang="en-US" sz="1600" b="1" dirty="0"/>
          </a:p>
          <a:p>
            <a:pPr lvl="2"/>
            <a:r>
              <a:rPr lang="en-US" sz="1600" b="1" dirty="0"/>
              <a:t>	</a:t>
            </a:r>
            <a:r>
              <a:rPr lang="en-US" dirty="0"/>
              <a:t>- These duplicates are removed by ensuring no valuable data is lost, and only the duplicate entry</a:t>
            </a:r>
          </a:p>
          <a:p>
            <a:pPr lvl="2"/>
            <a:r>
              <a:rPr lang="en-US" dirty="0"/>
              <a:t>	   that have some unknown values are the one to be dropped.</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spTree>
    <p:extLst>
      <p:ext uri="{BB962C8B-B14F-4D97-AF65-F5344CB8AC3E}">
        <p14:creationId xmlns:p14="http://schemas.microsoft.com/office/powerpoint/2010/main" val="106866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375933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65872" y="1359090"/>
            <a:ext cx="8801003" cy="2123658"/>
          </a:xfrm>
          <a:prstGeom prst="rect">
            <a:avLst/>
          </a:prstGeom>
          <a:noFill/>
        </p:spPr>
        <p:txBody>
          <a:bodyPr wrap="square" rtlCol="0">
            <a:spAutoFit/>
          </a:bodyPr>
          <a:lstStyle/>
          <a:p>
            <a:r>
              <a:rPr lang="en-US" dirty="0"/>
              <a:t>For the model to be efficient, data needs to be cleaned and preprocessed.</a:t>
            </a:r>
          </a:p>
          <a:p>
            <a:endParaRPr lang="en-US" dirty="0"/>
          </a:p>
          <a:p>
            <a:r>
              <a:rPr lang="en-US" sz="1600" b="1" dirty="0"/>
              <a:t>2. Check Correlation:</a:t>
            </a:r>
          </a:p>
          <a:p>
            <a:pPr marL="342900" indent="-342900">
              <a:buAutoNum type="arabicPeriod"/>
            </a:pPr>
            <a:endParaRPr lang="en-US" sz="1600" b="1" dirty="0"/>
          </a:p>
          <a:p>
            <a:pPr lvl="2"/>
            <a:r>
              <a:rPr lang="en-US" sz="1600" b="1" dirty="0"/>
              <a:t>	</a:t>
            </a:r>
            <a:r>
              <a:rPr lang="en-US" dirty="0"/>
              <a:t>- The correlation determine how every two columns are related to each other, if the number R is</a:t>
            </a:r>
          </a:p>
          <a:p>
            <a:pPr lvl="2"/>
            <a:r>
              <a:rPr lang="en-US" dirty="0"/>
              <a:t>	   is above 0.8 or below -0.8, then it’s a strong correlation.</a:t>
            </a:r>
          </a:p>
          <a:p>
            <a:pPr lvl="2"/>
            <a:endParaRPr lang="en-US" dirty="0"/>
          </a:p>
          <a:p>
            <a:pPr lvl="2"/>
            <a:r>
              <a:rPr lang="en-US" dirty="0"/>
              <a:t>	- A strong correlation means that both features share the same value, and one of them can be</a:t>
            </a:r>
          </a:p>
          <a:p>
            <a:pPr lvl="2"/>
            <a:r>
              <a:rPr lang="en-US" dirty="0"/>
              <a:t>	  without loosing valuable data.</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spTree>
    <p:extLst>
      <p:ext uri="{BB962C8B-B14F-4D97-AF65-F5344CB8AC3E}">
        <p14:creationId xmlns:p14="http://schemas.microsoft.com/office/powerpoint/2010/main" val="1838703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65872" y="1359090"/>
            <a:ext cx="8801003" cy="338554"/>
          </a:xfrm>
          <a:prstGeom prst="rect">
            <a:avLst/>
          </a:prstGeom>
          <a:noFill/>
        </p:spPr>
        <p:txBody>
          <a:bodyPr wrap="square" rtlCol="0">
            <a:spAutoFit/>
          </a:bodyPr>
          <a:lstStyle/>
          <a:p>
            <a:r>
              <a:rPr lang="en-US" sz="1600" b="1" dirty="0"/>
              <a:t>2. Check Correlation:</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pic>
        <p:nvPicPr>
          <p:cNvPr id="4" name="Picture 3" descr="A diagram of a number of data&#10;&#10;Description automatically generated with medium confidence">
            <a:extLst>
              <a:ext uri="{FF2B5EF4-FFF2-40B4-BE49-F238E27FC236}">
                <a16:creationId xmlns:a16="http://schemas.microsoft.com/office/drawing/2014/main" id="{FEDE7BE0-F7FF-EB9C-DFB6-7018E47A0D93}"/>
              </a:ext>
            </a:extLst>
          </p:cNvPr>
          <p:cNvPicPr>
            <a:picLocks noChangeAspect="1"/>
          </p:cNvPicPr>
          <p:nvPr/>
        </p:nvPicPr>
        <p:blipFill>
          <a:blip r:embed="rId2"/>
          <a:stretch>
            <a:fillRect/>
          </a:stretch>
        </p:blipFill>
        <p:spPr>
          <a:xfrm>
            <a:off x="3202650" y="1157425"/>
            <a:ext cx="5864225" cy="3909483"/>
          </a:xfrm>
          <a:prstGeom prst="rect">
            <a:avLst/>
          </a:prstGeom>
        </p:spPr>
      </p:pic>
    </p:spTree>
    <p:extLst>
      <p:ext uri="{BB962C8B-B14F-4D97-AF65-F5344CB8AC3E}">
        <p14:creationId xmlns:p14="http://schemas.microsoft.com/office/powerpoint/2010/main" val="3402775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65872" y="1359090"/>
            <a:ext cx="8801003" cy="1538883"/>
          </a:xfrm>
          <a:prstGeom prst="rect">
            <a:avLst/>
          </a:prstGeom>
          <a:noFill/>
        </p:spPr>
        <p:txBody>
          <a:bodyPr wrap="square" rtlCol="0">
            <a:spAutoFit/>
          </a:bodyPr>
          <a:lstStyle/>
          <a:p>
            <a:r>
              <a:rPr lang="en-US" sz="1600" b="1" dirty="0"/>
              <a:t>3. Normalize Numeric Features:</a:t>
            </a:r>
          </a:p>
          <a:p>
            <a:endParaRPr lang="en-US" sz="1600" b="1" dirty="0"/>
          </a:p>
          <a:p>
            <a:pPr lvl="2"/>
            <a:r>
              <a:rPr lang="en-US" sz="1600" b="1" dirty="0"/>
              <a:t>	</a:t>
            </a:r>
            <a:r>
              <a:rPr lang="en-US" dirty="0"/>
              <a:t>- Rescale numeric features so that they fail within reasonable range.</a:t>
            </a:r>
          </a:p>
          <a:p>
            <a:pPr lvl="2"/>
            <a:r>
              <a:rPr lang="en-US" sz="1600" b="1" dirty="0"/>
              <a:t>	</a:t>
            </a:r>
            <a:r>
              <a:rPr lang="en-US" dirty="0"/>
              <a:t>- A simple normalizing technique is subtracting the mean and dividing by the standard deviation</a:t>
            </a:r>
          </a:p>
          <a:p>
            <a:pPr lvl="2"/>
            <a:r>
              <a:rPr lang="en-US" dirty="0"/>
              <a:t>	  so that all features have a mean of 0 and standard deviation of 1.</a:t>
            </a:r>
          </a:p>
          <a:p>
            <a:pPr lvl="2"/>
            <a:r>
              <a:rPr lang="en-US" sz="1600" b="1" dirty="0"/>
              <a:t>	</a:t>
            </a:r>
            <a:r>
              <a:rPr lang="en-US" dirty="0"/>
              <a:t>- Here is a code snap showing normalization of a subset of data:</a:t>
            </a:r>
            <a:endParaRPr lang="en-US" sz="1600" b="1" dirty="0"/>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pic>
        <p:nvPicPr>
          <p:cNvPr id="8" name="Picture 7">
            <a:extLst>
              <a:ext uri="{FF2B5EF4-FFF2-40B4-BE49-F238E27FC236}">
                <a16:creationId xmlns:a16="http://schemas.microsoft.com/office/drawing/2014/main" id="{B01071B3-F30F-F0B1-A093-00D882AB530C}"/>
              </a:ext>
            </a:extLst>
          </p:cNvPr>
          <p:cNvPicPr>
            <a:picLocks noChangeAspect="1"/>
          </p:cNvPicPr>
          <p:nvPr/>
        </p:nvPicPr>
        <p:blipFill>
          <a:blip r:embed="rId2"/>
          <a:srcRect b="64381"/>
          <a:stretch/>
        </p:blipFill>
        <p:spPr>
          <a:xfrm>
            <a:off x="1364131" y="3409655"/>
            <a:ext cx="4629796" cy="176445"/>
          </a:xfrm>
          <a:prstGeom prst="rect">
            <a:avLst/>
          </a:prstGeom>
        </p:spPr>
      </p:pic>
      <p:pic>
        <p:nvPicPr>
          <p:cNvPr id="10" name="Picture 9">
            <a:extLst>
              <a:ext uri="{FF2B5EF4-FFF2-40B4-BE49-F238E27FC236}">
                <a16:creationId xmlns:a16="http://schemas.microsoft.com/office/drawing/2014/main" id="{43F5E482-2510-C0FD-EFF3-06AF8406CCC3}"/>
              </a:ext>
            </a:extLst>
          </p:cNvPr>
          <p:cNvPicPr>
            <a:picLocks noChangeAspect="1"/>
          </p:cNvPicPr>
          <p:nvPr/>
        </p:nvPicPr>
        <p:blipFill>
          <a:blip r:embed="rId3"/>
          <a:stretch>
            <a:fillRect/>
          </a:stretch>
        </p:blipFill>
        <p:spPr>
          <a:xfrm>
            <a:off x="1364131" y="3684670"/>
            <a:ext cx="4658375" cy="571580"/>
          </a:xfrm>
          <a:prstGeom prst="rect">
            <a:avLst/>
          </a:prstGeom>
        </p:spPr>
      </p:pic>
      <p:pic>
        <p:nvPicPr>
          <p:cNvPr id="12" name="Picture 11">
            <a:extLst>
              <a:ext uri="{FF2B5EF4-FFF2-40B4-BE49-F238E27FC236}">
                <a16:creationId xmlns:a16="http://schemas.microsoft.com/office/drawing/2014/main" id="{D5AEB685-455A-054E-15E8-F9422FB69BAC}"/>
              </a:ext>
            </a:extLst>
          </p:cNvPr>
          <p:cNvPicPr>
            <a:picLocks noChangeAspect="1"/>
          </p:cNvPicPr>
          <p:nvPr/>
        </p:nvPicPr>
        <p:blipFill>
          <a:blip r:embed="rId4"/>
          <a:srcRect l="1793"/>
          <a:stretch/>
        </p:blipFill>
        <p:spPr>
          <a:xfrm>
            <a:off x="1364131" y="4354821"/>
            <a:ext cx="3452187" cy="161948"/>
          </a:xfrm>
          <a:prstGeom prst="rect">
            <a:avLst/>
          </a:prstGeom>
        </p:spPr>
      </p:pic>
    </p:spTree>
    <p:extLst>
      <p:ext uri="{BB962C8B-B14F-4D97-AF65-F5344CB8AC3E}">
        <p14:creationId xmlns:p14="http://schemas.microsoft.com/office/powerpoint/2010/main" val="2145780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84922" y="1363584"/>
            <a:ext cx="8801003" cy="1292662"/>
          </a:xfrm>
          <a:prstGeom prst="rect">
            <a:avLst/>
          </a:prstGeom>
          <a:noFill/>
        </p:spPr>
        <p:txBody>
          <a:bodyPr wrap="square" rtlCol="0">
            <a:spAutoFit/>
          </a:bodyPr>
          <a:lstStyle/>
          <a:p>
            <a:r>
              <a:rPr lang="en-US" sz="1600" b="1" dirty="0"/>
              <a:t>4. Create Dummy Variables:</a:t>
            </a:r>
          </a:p>
          <a:p>
            <a:endParaRPr lang="en-US" sz="1600" b="1" dirty="0"/>
          </a:p>
          <a:p>
            <a:r>
              <a:rPr lang="en-US" sz="1600" b="1" dirty="0"/>
              <a:t>	</a:t>
            </a:r>
            <a:r>
              <a:rPr lang="en-US" dirty="0"/>
              <a:t>-</a:t>
            </a:r>
            <a:r>
              <a:rPr lang="en-US" sz="1600" b="1" dirty="0"/>
              <a:t> </a:t>
            </a:r>
            <a:r>
              <a:rPr lang="en-US" dirty="0"/>
              <a:t>Convert categorical features to dummy features which have a value of either True or False, </a:t>
            </a:r>
          </a:p>
          <a:p>
            <a:r>
              <a:rPr lang="en-US" dirty="0"/>
              <a:t>	   which can be converter to 1 or 0.</a:t>
            </a:r>
          </a:p>
          <a:p>
            <a:pPr lvl="2"/>
            <a:r>
              <a:rPr lang="en-US" sz="1600" b="1" dirty="0"/>
              <a:t>	</a:t>
            </a:r>
            <a:r>
              <a:rPr lang="en-US" dirty="0"/>
              <a:t>- Here is a code snap showing creating dummy variables of a subset of data:</a:t>
            </a:r>
            <a:endParaRPr lang="en-US" sz="1600" b="1" dirty="0"/>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pic>
        <p:nvPicPr>
          <p:cNvPr id="4" name="Picture 3">
            <a:extLst>
              <a:ext uri="{FF2B5EF4-FFF2-40B4-BE49-F238E27FC236}">
                <a16:creationId xmlns:a16="http://schemas.microsoft.com/office/drawing/2014/main" id="{133C2F75-52AB-EADB-076E-C4EE087FC76E}"/>
              </a:ext>
            </a:extLst>
          </p:cNvPr>
          <p:cNvPicPr>
            <a:picLocks noChangeAspect="1"/>
          </p:cNvPicPr>
          <p:nvPr/>
        </p:nvPicPr>
        <p:blipFill>
          <a:blip r:embed="rId2"/>
          <a:stretch>
            <a:fillRect/>
          </a:stretch>
        </p:blipFill>
        <p:spPr>
          <a:xfrm>
            <a:off x="1379202" y="2714859"/>
            <a:ext cx="4810796" cy="228632"/>
          </a:xfrm>
          <a:prstGeom prst="rect">
            <a:avLst/>
          </a:prstGeom>
        </p:spPr>
      </p:pic>
      <p:pic>
        <p:nvPicPr>
          <p:cNvPr id="7" name="Picture 6">
            <a:extLst>
              <a:ext uri="{FF2B5EF4-FFF2-40B4-BE49-F238E27FC236}">
                <a16:creationId xmlns:a16="http://schemas.microsoft.com/office/drawing/2014/main" id="{834A78E6-229E-8B9B-90F1-745E07E94AC5}"/>
              </a:ext>
            </a:extLst>
          </p:cNvPr>
          <p:cNvPicPr>
            <a:picLocks noChangeAspect="1"/>
          </p:cNvPicPr>
          <p:nvPr/>
        </p:nvPicPr>
        <p:blipFill>
          <a:blip r:embed="rId3"/>
          <a:stretch>
            <a:fillRect/>
          </a:stretch>
        </p:blipFill>
        <p:spPr>
          <a:xfrm>
            <a:off x="1379202" y="3002106"/>
            <a:ext cx="4456448" cy="1518616"/>
          </a:xfrm>
          <a:prstGeom prst="rect">
            <a:avLst/>
          </a:prstGeom>
        </p:spPr>
      </p:pic>
    </p:spTree>
    <p:extLst>
      <p:ext uri="{BB962C8B-B14F-4D97-AF65-F5344CB8AC3E}">
        <p14:creationId xmlns:p14="http://schemas.microsoft.com/office/powerpoint/2010/main" val="304070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84922" y="1363584"/>
            <a:ext cx="8801003" cy="1477328"/>
          </a:xfrm>
          <a:prstGeom prst="rect">
            <a:avLst/>
          </a:prstGeom>
          <a:noFill/>
        </p:spPr>
        <p:txBody>
          <a:bodyPr wrap="square" rtlCol="0">
            <a:spAutoFit/>
          </a:bodyPr>
          <a:lstStyle/>
          <a:p>
            <a:r>
              <a:rPr lang="en-US" sz="1600" b="1" dirty="0"/>
              <a:t>5. Split the Data into Training and Testing sets:</a:t>
            </a:r>
          </a:p>
          <a:p>
            <a:endParaRPr lang="en-US" sz="1600" b="1" dirty="0"/>
          </a:p>
          <a:p>
            <a:r>
              <a:rPr lang="en-US" sz="1600" b="1" dirty="0"/>
              <a:t>	</a:t>
            </a:r>
            <a:r>
              <a:rPr lang="en-US" dirty="0"/>
              <a:t>-</a:t>
            </a:r>
            <a:r>
              <a:rPr lang="en-US" sz="1600" b="1" dirty="0"/>
              <a:t> </a:t>
            </a:r>
            <a:r>
              <a:rPr lang="en-US" dirty="0"/>
              <a:t>We need to do that step so that after building a model, we need to verify the model performance</a:t>
            </a:r>
          </a:p>
          <a:p>
            <a:r>
              <a:rPr lang="en-US" dirty="0"/>
              <a:t>	   using some unseen data that we took from the original data.</a:t>
            </a:r>
          </a:p>
          <a:p>
            <a:r>
              <a:rPr lang="en-US" dirty="0"/>
              <a:t>	- Note that we shouldn’t normalize the numeric data before splitting, to avoid data leakage.</a:t>
            </a:r>
          </a:p>
          <a:p>
            <a:r>
              <a:rPr lang="en-US" dirty="0"/>
              <a:t>	- Here is a code snap of splitting the data:</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 the Data</a:t>
            </a:r>
            <a:endParaRPr dirty="0"/>
          </a:p>
        </p:txBody>
      </p:sp>
      <p:pic>
        <p:nvPicPr>
          <p:cNvPr id="5" name="Picture 4">
            <a:extLst>
              <a:ext uri="{FF2B5EF4-FFF2-40B4-BE49-F238E27FC236}">
                <a16:creationId xmlns:a16="http://schemas.microsoft.com/office/drawing/2014/main" id="{A80CD04A-E931-1E48-4706-215E2F01187D}"/>
              </a:ext>
            </a:extLst>
          </p:cNvPr>
          <p:cNvPicPr>
            <a:picLocks noChangeAspect="1"/>
          </p:cNvPicPr>
          <p:nvPr/>
        </p:nvPicPr>
        <p:blipFill>
          <a:blip r:embed="rId2"/>
          <a:stretch>
            <a:fillRect/>
          </a:stretch>
        </p:blipFill>
        <p:spPr>
          <a:xfrm>
            <a:off x="1499915" y="3096271"/>
            <a:ext cx="3896269" cy="181000"/>
          </a:xfrm>
          <a:prstGeom prst="rect">
            <a:avLst/>
          </a:prstGeom>
        </p:spPr>
      </p:pic>
      <p:pic>
        <p:nvPicPr>
          <p:cNvPr id="9" name="Picture 8">
            <a:extLst>
              <a:ext uri="{FF2B5EF4-FFF2-40B4-BE49-F238E27FC236}">
                <a16:creationId xmlns:a16="http://schemas.microsoft.com/office/drawing/2014/main" id="{AAFA12AE-D43C-43E6-0E7E-25F9E551D3D9}"/>
              </a:ext>
            </a:extLst>
          </p:cNvPr>
          <p:cNvPicPr>
            <a:picLocks noChangeAspect="1"/>
          </p:cNvPicPr>
          <p:nvPr/>
        </p:nvPicPr>
        <p:blipFill>
          <a:blip r:embed="rId3"/>
          <a:stretch>
            <a:fillRect/>
          </a:stretch>
        </p:blipFill>
        <p:spPr>
          <a:xfrm>
            <a:off x="1499915" y="3446768"/>
            <a:ext cx="7378021" cy="365080"/>
          </a:xfrm>
          <a:prstGeom prst="rect">
            <a:avLst/>
          </a:prstGeom>
        </p:spPr>
      </p:pic>
    </p:spTree>
    <p:extLst>
      <p:ext uri="{BB962C8B-B14F-4D97-AF65-F5344CB8AC3E}">
        <p14:creationId xmlns:p14="http://schemas.microsoft.com/office/powerpoint/2010/main" val="3881500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84922" y="1363584"/>
            <a:ext cx="8801003" cy="1384995"/>
          </a:xfrm>
          <a:prstGeom prst="rect">
            <a:avLst/>
          </a:prstGeom>
          <a:noFill/>
        </p:spPr>
        <p:txBody>
          <a:bodyPr wrap="square" rtlCol="0">
            <a:spAutoFit/>
          </a:bodyPr>
          <a:lstStyle/>
          <a:p>
            <a:r>
              <a:rPr lang="en-US" dirty="0"/>
              <a:t>This model is used for binary classification, which is our case.</a:t>
            </a:r>
          </a:p>
          <a:p>
            <a:endParaRPr lang="en-US" dirty="0"/>
          </a:p>
          <a:p>
            <a:r>
              <a:rPr lang="en-US" dirty="0"/>
              <a:t>The model predicts the probability of the target based on the input features, if the probability is above a given threshold (0.5 for example), then the label is 1, and the label is 0 otherwise.</a:t>
            </a:r>
          </a:p>
          <a:p>
            <a:endParaRPr lang="en-US" dirty="0"/>
          </a:p>
          <a:p>
            <a:r>
              <a:rPr lang="en-US" dirty="0"/>
              <a:t>Here is a code snap of building the Logistic Regression Model with a Grid Search:</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 Model</a:t>
            </a:r>
            <a:endParaRPr dirty="0"/>
          </a:p>
        </p:txBody>
      </p:sp>
      <p:pic>
        <p:nvPicPr>
          <p:cNvPr id="5" name="Picture 4">
            <a:extLst>
              <a:ext uri="{FF2B5EF4-FFF2-40B4-BE49-F238E27FC236}">
                <a16:creationId xmlns:a16="http://schemas.microsoft.com/office/drawing/2014/main" id="{FCE4EC6E-DF79-FB43-690B-A939058F792D}"/>
              </a:ext>
            </a:extLst>
          </p:cNvPr>
          <p:cNvPicPr>
            <a:picLocks noChangeAspect="1"/>
          </p:cNvPicPr>
          <p:nvPr/>
        </p:nvPicPr>
        <p:blipFill>
          <a:blip r:embed="rId2"/>
          <a:stretch>
            <a:fillRect/>
          </a:stretch>
        </p:blipFill>
        <p:spPr>
          <a:xfrm>
            <a:off x="1286131" y="2823809"/>
            <a:ext cx="3988969" cy="754884"/>
          </a:xfrm>
          <a:prstGeom prst="rect">
            <a:avLst/>
          </a:prstGeom>
        </p:spPr>
      </p:pic>
      <p:pic>
        <p:nvPicPr>
          <p:cNvPr id="9" name="Picture 8">
            <a:extLst>
              <a:ext uri="{FF2B5EF4-FFF2-40B4-BE49-F238E27FC236}">
                <a16:creationId xmlns:a16="http://schemas.microsoft.com/office/drawing/2014/main" id="{DD859BAC-4E4B-BBB4-38D9-4965CA613FA8}"/>
              </a:ext>
            </a:extLst>
          </p:cNvPr>
          <p:cNvPicPr>
            <a:picLocks noChangeAspect="1"/>
          </p:cNvPicPr>
          <p:nvPr/>
        </p:nvPicPr>
        <p:blipFill>
          <a:blip r:embed="rId3"/>
          <a:stretch>
            <a:fillRect/>
          </a:stretch>
        </p:blipFill>
        <p:spPr>
          <a:xfrm>
            <a:off x="1288637" y="3626616"/>
            <a:ext cx="4825034" cy="754884"/>
          </a:xfrm>
          <a:prstGeom prst="rect">
            <a:avLst/>
          </a:prstGeom>
        </p:spPr>
      </p:pic>
    </p:spTree>
    <p:extLst>
      <p:ext uri="{BB962C8B-B14F-4D97-AF65-F5344CB8AC3E}">
        <p14:creationId xmlns:p14="http://schemas.microsoft.com/office/powerpoint/2010/main" val="2227299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 Performance</a:t>
            </a:r>
            <a:endParaRPr dirty="0"/>
          </a:p>
        </p:txBody>
      </p:sp>
      <p:pic>
        <p:nvPicPr>
          <p:cNvPr id="4" name="Picture 3" descr="A diagram of a confusion matrix&#10;&#10;Description automatically generated">
            <a:extLst>
              <a:ext uri="{FF2B5EF4-FFF2-40B4-BE49-F238E27FC236}">
                <a16:creationId xmlns:a16="http://schemas.microsoft.com/office/drawing/2014/main" id="{577AB3E1-6332-A2BF-F57C-82A6A7C7F5B7}"/>
              </a:ext>
            </a:extLst>
          </p:cNvPr>
          <p:cNvPicPr>
            <a:picLocks noChangeAspect="1"/>
          </p:cNvPicPr>
          <p:nvPr/>
        </p:nvPicPr>
        <p:blipFill>
          <a:blip r:embed="rId2"/>
          <a:stretch>
            <a:fillRect/>
          </a:stretch>
        </p:blipFill>
        <p:spPr>
          <a:xfrm>
            <a:off x="2044700" y="1258611"/>
            <a:ext cx="5054600" cy="3369734"/>
          </a:xfrm>
          <a:prstGeom prst="rect">
            <a:avLst/>
          </a:prstGeom>
        </p:spPr>
      </p:pic>
    </p:spTree>
    <p:extLst>
      <p:ext uri="{BB962C8B-B14F-4D97-AF65-F5344CB8AC3E}">
        <p14:creationId xmlns:p14="http://schemas.microsoft.com/office/powerpoint/2010/main" val="4020494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 Performance</a:t>
            </a:r>
            <a:endParaRPr dirty="0"/>
          </a:p>
        </p:txBody>
      </p:sp>
      <p:pic>
        <p:nvPicPr>
          <p:cNvPr id="10" name="Picture 9" descr="A line graph with a blue line&#10;&#10;Description automatically generated">
            <a:extLst>
              <a:ext uri="{FF2B5EF4-FFF2-40B4-BE49-F238E27FC236}">
                <a16:creationId xmlns:a16="http://schemas.microsoft.com/office/drawing/2014/main" id="{7074E0E4-2EF0-A3C1-9690-DA7EB1DBABE7}"/>
              </a:ext>
            </a:extLst>
          </p:cNvPr>
          <p:cNvPicPr>
            <a:picLocks noChangeAspect="1"/>
          </p:cNvPicPr>
          <p:nvPr/>
        </p:nvPicPr>
        <p:blipFill>
          <a:blip r:embed="rId2"/>
          <a:stretch>
            <a:fillRect/>
          </a:stretch>
        </p:blipFill>
        <p:spPr>
          <a:xfrm>
            <a:off x="2063750" y="1248432"/>
            <a:ext cx="5016500" cy="3344333"/>
          </a:xfrm>
          <a:prstGeom prst="rect">
            <a:avLst/>
          </a:prstGeom>
        </p:spPr>
      </p:pic>
    </p:spTree>
    <p:extLst>
      <p:ext uri="{BB962C8B-B14F-4D97-AF65-F5344CB8AC3E}">
        <p14:creationId xmlns:p14="http://schemas.microsoft.com/office/powerpoint/2010/main" val="3896331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84922" y="1363584"/>
            <a:ext cx="8801003" cy="738664"/>
          </a:xfrm>
          <a:prstGeom prst="rect">
            <a:avLst/>
          </a:prstGeom>
          <a:noFill/>
        </p:spPr>
        <p:txBody>
          <a:bodyPr wrap="square" rtlCol="0">
            <a:spAutoFit/>
          </a:bodyPr>
          <a:lstStyle/>
          <a:p>
            <a:r>
              <a:rPr lang="en-US" dirty="0"/>
              <a:t>This model is used for both classification and regression, but here, it is a classification model.</a:t>
            </a:r>
          </a:p>
          <a:p>
            <a:endParaRPr lang="en-US" dirty="0"/>
          </a:p>
          <a:p>
            <a:r>
              <a:rPr lang="en-US" dirty="0"/>
              <a:t>Here is a code snap of building the Random Forest Model with a Grid Search:</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Model</a:t>
            </a:r>
            <a:endParaRPr dirty="0"/>
          </a:p>
        </p:txBody>
      </p:sp>
      <p:pic>
        <p:nvPicPr>
          <p:cNvPr id="4" name="Picture 3">
            <a:extLst>
              <a:ext uri="{FF2B5EF4-FFF2-40B4-BE49-F238E27FC236}">
                <a16:creationId xmlns:a16="http://schemas.microsoft.com/office/drawing/2014/main" id="{2C0907D6-1EA8-2C8D-CA0B-9AC1CF152290}"/>
              </a:ext>
            </a:extLst>
          </p:cNvPr>
          <p:cNvPicPr>
            <a:picLocks noChangeAspect="1"/>
          </p:cNvPicPr>
          <p:nvPr/>
        </p:nvPicPr>
        <p:blipFill>
          <a:blip r:embed="rId2"/>
          <a:stretch>
            <a:fillRect/>
          </a:stretch>
        </p:blipFill>
        <p:spPr>
          <a:xfrm>
            <a:off x="914187" y="2102248"/>
            <a:ext cx="3048425" cy="1276528"/>
          </a:xfrm>
          <a:prstGeom prst="rect">
            <a:avLst/>
          </a:prstGeom>
        </p:spPr>
      </p:pic>
      <p:pic>
        <p:nvPicPr>
          <p:cNvPr id="8" name="Picture 7">
            <a:extLst>
              <a:ext uri="{FF2B5EF4-FFF2-40B4-BE49-F238E27FC236}">
                <a16:creationId xmlns:a16="http://schemas.microsoft.com/office/drawing/2014/main" id="{A6F10E81-8EC7-0DE9-C10E-EB583495914A}"/>
              </a:ext>
            </a:extLst>
          </p:cNvPr>
          <p:cNvPicPr>
            <a:picLocks noChangeAspect="1"/>
          </p:cNvPicPr>
          <p:nvPr/>
        </p:nvPicPr>
        <p:blipFill>
          <a:blip r:embed="rId3"/>
          <a:stretch>
            <a:fillRect/>
          </a:stretch>
        </p:blipFill>
        <p:spPr>
          <a:xfrm>
            <a:off x="914187" y="3492436"/>
            <a:ext cx="5468113" cy="914528"/>
          </a:xfrm>
          <a:prstGeom prst="rect">
            <a:avLst/>
          </a:prstGeom>
        </p:spPr>
      </p:pic>
    </p:spTree>
    <p:extLst>
      <p:ext uri="{BB962C8B-B14F-4D97-AF65-F5344CB8AC3E}">
        <p14:creationId xmlns:p14="http://schemas.microsoft.com/office/powerpoint/2010/main" val="3811369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Performance</a:t>
            </a:r>
            <a:endParaRPr dirty="0"/>
          </a:p>
        </p:txBody>
      </p:sp>
      <p:pic>
        <p:nvPicPr>
          <p:cNvPr id="3" name="Picture 2" descr="A diagram of a customer relationship&#10;&#10;Description automatically generated with medium confidence">
            <a:extLst>
              <a:ext uri="{FF2B5EF4-FFF2-40B4-BE49-F238E27FC236}">
                <a16:creationId xmlns:a16="http://schemas.microsoft.com/office/drawing/2014/main" id="{F493AEF7-7296-54E2-AE52-2D8C5330EB55}"/>
              </a:ext>
            </a:extLst>
          </p:cNvPr>
          <p:cNvPicPr>
            <a:picLocks noChangeAspect="1"/>
          </p:cNvPicPr>
          <p:nvPr/>
        </p:nvPicPr>
        <p:blipFill>
          <a:blip r:embed="rId2"/>
          <a:stretch>
            <a:fillRect/>
          </a:stretch>
        </p:blipFill>
        <p:spPr>
          <a:xfrm>
            <a:off x="1971675" y="1117075"/>
            <a:ext cx="5200650" cy="3467100"/>
          </a:xfrm>
          <a:prstGeom prst="rect">
            <a:avLst/>
          </a:prstGeom>
        </p:spPr>
      </p:pic>
    </p:spTree>
    <p:extLst>
      <p:ext uri="{BB962C8B-B14F-4D97-AF65-F5344CB8AC3E}">
        <p14:creationId xmlns:p14="http://schemas.microsoft.com/office/powerpoint/2010/main" val="27186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Vs Attrited</a:t>
            </a:r>
            <a:endParaRPr dirty="0"/>
          </a:p>
        </p:txBody>
      </p:sp>
      <p:pic>
        <p:nvPicPr>
          <p:cNvPr id="3" name="Picture 2">
            <a:extLst>
              <a:ext uri="{FF2B5EF4-FFF2-40B4-BE49-F238E27FC236}">
                <a16:creationId xmlns:a16="http://schemas.microsoft.com/office/drawing/2014/main" id="{F9FC8BB9-2CBA-4974-8D4E-C01CF72B103B}"/>
              </a:ext>
            </a:extLst>
          </p:cNvPr>
          <p:cNvPicPr>
            <a:picLocks noChangeAspect="1"/>
          </p:cNvPicPr>
          <p:nvPr/>
        </p:nvPicPr>
        <p:blipFill>
          <a:blip r:embed="rId3"/>
          <a:stretch>
            <a:fillRect/>
          </a:stretch>
        </p:blipFill>
        <p:spPr>
          <a:xfrm>
            <a:off x="1912772" y="1160234"/>
            <a:ext cx="5318455" cy="34105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Performance</a:t>
            </a:r>
            <a:endParaRPr dirty="0"/>
          </a:p>
        </p:txBody>
      </p:sp>
      <p:pic>
        <p:nvPicPr>
          <p:cNvPr id="4" name="Picture 3" descr="A graph of a curve&#10;&#10;Description automatically generated with medium confidence">
            <a:extLst>
              <a:ext uri="{FF2B5EF4-FFF2-40B4-BE49-F238E27FC236}">
                <a16:creationId xmlns:a16="http://schemas.microsoft.com/office/drawing/2014/main" id="{68706306-89F5-07C0-14D0-7D5E0BB1E924}"/>
              </a:ext>
            </a:extLst>
          </p:cNvPr>
          <p:cNvPicPr>
            <a:picLocks noChangeAspect="1"/>
          </p:cNvPicPr>
          <p:nvPr/>
        </p:nvPicPr>
        <p:blipFill>
          <a:blip r:embed="rId2"/>
          <a:stretch>
            <a:fillRect/>
          </a:stretch>
        </p:blipFill>
        <p:spPr>
          <a:xfrm>
            <a:off x="1965325" y="1143000"/>
            <a:ext cx="5213350" cy="3475567"/>
          </a:xfrm>
          <a:prstGeom prst="rect">
            <a:avLst/>
          </a:prstGeom>
        </p:spPr>
      </p:pic>
    </p:spTree>
    <p:extLst>
      <p:ext uri="{BB962C8B-B14F-4D97-AF65-F5344CB8AC3E}">
        <p14:creationId xmlns:p14="http://schemas.microsoft.com/office/powerpoint/2010/main" val="228267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82E90-C204-40C3-BC80-5DF468FBB7E4}"/>
              </a:ext>
            </a:extLst>
          </p:cNvPr>
          <p:cNvSpPr txBox="1"/>
          <p:nvPr/>
        </p:nvSpPr>
        <p:spPr>
          <a:xfrm>
            <a:off x="284922" y="1363584"/>
            <a:ext cx="8801003" cy="1169551"/>
          </a:xfrm>
          <a:prstGeom prst="rect">
            <a:avLst/>
          </a:prstGeom>
          <a:noFill/>
        </p:spPr>
        <p:txBody>
          <a:bodyPr wrap="square" rtlCol="0">
            <a:spAutoFit/>
          </a:bodyPr>
          <a:lstStyle/>
          <a:p>
            <a:r>
              <a:rPr lang="en-US" dirty="0"/>
              <a:t>The neural networks is a strong model that can be used for all different tasks, but it’s hard to design it’s architecture in a good way, and it’s so complex to explain it’s parameters.</a:t>
            </a:r>
          </a:p>
          <a:p>
            <a:endParaRPr lang="en-US" dirty="0"/>
          </a:p>
          <a:p>
            <a:r>
              <a:rPr lang="en-US" dirty="0"/>
              <a:t>Here is a code snap of building the Neural Network Model with a different combination of parameters to determine the best:</a:t>
            </a:r>
          </a:p>
        </p:txBody>
      </p:sp>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Model</a:t>
            </a:r>
            <a:endParaRPr dirty="0"/>
          </a:p>
        </p:txBody>
      </p:sp>
      <p:pic>
        <p:nvPicPr>
          <p:cNvPr id="13" name="Picture 12">
            <a:extLst>
              <a:ext uri="{FF2B5EF4-FFF2-40B4-BE49-F238E27FC236}">
                <a16:creationId xmlns:a16="http://schemas.microsoft.com/office/drawing/2014/main" id="{B59BA08B-1EFC-405D-483F-12B6E8F82F37}"/>
              </a:ext>
            </a:extLst>
          </p:cNvPr>
          <p:cNvPicPr>
            <a:picLocks noChangeAspect="1"/>
          </p:cNvPicPr>
          <p:nvPr/>
        </p:nvPicPr>
        <p:blipFill>
          <a:blip r:embed="rId2"/>
          <a:stretch>
            <a:fillRect/>
          </a:stretch>
        </p:blipFill>
        <p:spPr>
          <a:xfrm>
            <a:off x="891857" y="2571750"/>
            <a:ext cx="4553585" cy="1590897"/>
          </a:xfrm>
          <a:prstGeom prst="rect">
            <a:avLst/>
          </a:prstGeom>
        </p:spPr>
      </p:pic>
    </p:spTree>
    <p:extLst>
      <p:ext uri="{BB962C8B-B14F-4D97-AF65-F5344CB8AC3E}">
        <p14:creationId xmlns:p14="http://schemas.microsoft.com/office/powerpoint/2010/main" val="83153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Model</a:t>
            </a:r>
            <a:endParaRPr dirty="0"/>
          </a:p>
        </p:txBody>
      </p:sp>
      <p:pic>
        <p:nvPicPr>
          <p:cNvPr id="4" name="Picture 3">
            <a:extLst>
              <a:ext uri="{FF2B5EF4-FFF2-40B4-BE49-F238E27FC236}">
                <a16:creationId xmlns:a16="http://schemas.microsoft.com/office/drawing/2014/main" id="{D84EAAA8-5D32-FC7E-4E42-FC934D059D34}"/>
              </a:ext>
            </a:extLst>
          </p:cNvPr>
          <p:cNvPicPr>
            <a:picLocks noChangeAspect="1"/>
          </p:cNvPicPr>
          <p:nvPr/>
        </p:nvPicPr>
        <p:blipFill>
          <a:blip r:embed="rId2"/>
          <a:stretch>
            <a:fillRect/>
          </a:stretch>
        </p:blipFill>
        <p:spPr>
          <a:xfrm>
            <a:off x="225139" y="1203222"/>
            <a:ext cx="4096322" cy="1467055"/>
          </a:xfrm>
          <a:prstGeom prst="rect">
            <a:avLst/>
          </a:prstGeom>
        </p:spPr>
      </p:pic>
      <p:pic>
        <p:nvPicPr>
          <p:cNvPr id="10" name="Picture 9">
            <a:extLst>
              <a:ext uri="{FF2B5EF4-FFF2-40B4-BE49-F238E27FC236}">
                <a16:creationId xmlns:a16="http://schemas.microsoft.com/office/drawing/2014/main" id="{554D3F4A-5F28-2BDC-6340-32577E44819E}"/>
              </a:ext>
            </a:extLst>
          </p:cNvPr>
          <p:cNvPicPr>
            <a:picLocks noChangeAspect="1"/>
          </p:cNvPicPr>
          <p:nvPr/>
        </p:nvPicPr>
        <p:blipFill>
          <a:blip r:embed="rId3"/>
          <a:stretch>
            <a:fillRect/>
          </a:stretch>
        </p:blipFill>
        <p:spPr>
          <a:xfrm>
            <a:off x="225139" y="2746248"/>
            <a:ext cx="8754697" cy="1810003"/>
          </a:xfrm>
          <a:prstGeom prst="rect">
            <a:avLst/>
          </a:prstGeom>
        </p:spPr>
      </p:pic>
    </p:spTree>
    <p:extLst>
      <p:ext uri="{BB962C8B-B14F-4D97-AF65-F5344CB8AC3E}">
        <p14:creationId xmlns:p14="http://schemas.microsoft.com/office/powerpoint/2010/main" val="3671272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Model</a:t>
            </a:r>
            <a:endParaRPr dirty="0"/>
          </a:p>
        </p:txBody>
      </p:sp>
      <p:pic>
        <p:nvPicPr>
          <p:cNvPr id="3" name="Picture 2">
            <a:extLst>
              <a:ext uri="{FF2B5EF4-FFF2-40B4-BE49-F238E27FC236}">
                <a16:creationId xmlns:a16="http://schemas.microsoft.com/office/drawing/2014/main" id="{DE7F842E-EACB-788C-CF23-134F58925D99}"/>
              </a:ext>
            </a:extLst>
          </p:cNvPr>
          <p:cNvPicPr>
            <a:picLocks noChangeAspect="1"/>
          </p:cNvPicPr>
          <p:nvPr/>
        </p:nvPicPr>
        <p:blipFill>
          <a:blip r:embed="rId2"/>
          <a:stretch>
            <a:fillRect/>
          </a:stretch>
        </p:blipFill>
        <p:spPr>
          <a:xfrm>
            <a:off x="316960" y="1160373"/>
            <a:ext cx="7735380" cy="1286054"/>
          </a:xfrm>
          <a:prstGeom prst="rect">
            <a:avLst/>
          </a:prstGeom>
        </p:spPr>
      </p:pic>
      <p:pic>
        <p:nvPicPr>
          <p:cNvPr id="7" name="Picture 6">
            <a:extLst>
              <a:ext uri="{FF2B5EF4-FFF2-40B4-BE49-F238E27FC236}">
                <a16:creationId xmlns:a16="http://schemas.microsoft.com/office/drawing/2014/main" id="{9316D1B8-391F-F4E2-4EE2-302E2C740B08}"/>
              </a:ext>
            </a:extLst>
          </p:cNvPr>
          <p:cNvPicPr>
            <a:picLocks noChangeAspect="1"/>
          </p:cNvPicPr>
          <p:nvPr/>
        </p:nvPicPr>
        <p:blipFill>
          <a:blip r:embed="rId3"/>
          <a:stretch>
            <a:fillRect/>
          </a:stretch>
        </p:blipFill>
        <p:spPr>
          <a:xfrm>
            <a:off x="316960" y="2571750"/>
            <a:ext cx="5496692" cy="924054"/>
          </a:xfrm>
          <a:prstGeom prst="rect">
            <a:avLst/>
          </a:prstGeom>
        </p:spPr>
      </p:pic>
    </p:spTree>
    <p:extLst>
      <p:ext uri="{BB962C8B-B14F-4D97-AF65-F5344CB8AC3E}">
        <p14:creationId xmlns:p14="http://schemas.microsoft.com/office/powerpoint/2010/main" val="2299039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311150" y="445025"/>
            <a:ext cx="8112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Performance without Regularization or Dropout</a:t>
            </a:r>
            <a:endParaRPr dirty="0"/>
          </a:p>
        </p:txBody>
      </p:sp>
      <p:pic>
        <p:nvPicPr>
          <p:cNvPr id="4" name="Picture 3" descr="A graph of a graph of a graph&#10;&#10;Description automatically generated with medium confidence">
            <a:extLst>
              <a:ext uri="{FF2B5EF4-FFF2-40B4-BE49-F238E27FC236}">
                <a16:creationId xmlns:a16="http://schemas.microsoft.com/office/drawing/2014/main" id="{4031F280-7B59-8394-F650-03DBF8B91074}"/>
              </a:ext>
            </a:extLst>
          </p:cNvPr>
          <p:cNvPicPr>
            <a:picLocks noChangeAspect="1"/>
          </p:cNvPicPr>
          <p:nvPr/>
        </p:nvPicPr>
        <p:blipFill>
          <a:blip r:embed="rId2"/>
          <a:stretch>
            <a:fillRect/>
          </a:stretch>
        </p:blipFill>
        <p:spPr>
          <a:xfrm>
            <a:off x="923925" y="1731270"/>
            <a:ext cx="7296150" cy="2824549"/>
          </a:xfrm>
          <a:prstGeom prst="rect">
            <a:avLst/>
          </a:prstGeom>
        </p:spPr>
      </p:pic>
    </p:spTree>
    <p:extLst>
      <p:ext uri="{BB962C8B-B14F-4D97-AF65-F5344CB8AC3E}">
        <p14:creationId xmlns:p14="http://schemas.microsoft.com/office/powerpoint/2010/main" val="22509820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311150" y="445025"/>
            <a:ext cx="8112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Performance with Regularization and Dropout</a:t>
            </a:r>
            <a:endParaRPr dirty="0"/>
          </a:p>
        </p:txBody>
      </p:sp>
      <p:pic>
        <p:nvPicPr>
          <p:cNvPr id="3" name="Picture 2" descr="A graph and diagram of a graph&#10;&#10;Description automatically generated with medium confidence">
            <a:extLst>
              <a:ext uri="{FF2B5EF4-FFF2-40B4-BE49-F238E27FC236}">
                <a16:creationId xmlns:a16="http://schemas.microsoft.com/office/drawing/2014/main" id="{600D3AD7-58F3-B942-5EE6-7A2C67DB5B70}"/>
              </a:ext>
            </a:extLst>
          </p:cNvPr>
          <p:cNvPicPr>
            <a:picLocks noChangeAspect="1"/>
          </p:cNvPicPr>
          <p:nvPr/>
        </p:nvPicPr>
        <p:blipFill>
          <a:blip r:embed="rId2"/>
          <a:stretch>
            <a:fillRect/>
          </a:stretch>
        </p:blipFill>
        <p:spPr>
          <a:xfrm>
            <a:off x="650875" y="1828275"/>
            <a:ext cx="7842250" cy="2614083"/>
          </a:xfrm>
          <a:prstGeom prst="rect">
            <a:avLst/>
          </a:prstGeom>
        </p:spPr>
      </p:pic>
    </p:spTree>
    <p:extLst>
      <p:ext uri="{BB962C8B-B14F-4D97-AF65-F5344CB8AC3E}">
        <p14:creationId xmlns:p14="http://schemas.microsoft.com/office/powerpoint/2010/main" val="267698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311150" y="445025"/>
            <a:ext cx="8112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Performance</a:t>
            </a:r>
            <a:endParaRPr dirty="0"/>
          </a:p>
        </p:txBody>
      </p:sp>
      <p:pic>
        <p:nvPicPr>
          <p:cNvPr id="4" name="Picture 3" descr="A diagram of confusion matrix&#10;&#10;Description automatically generated">
            <a:extLst>
              <a:ext uri="{FF2B5EF4-FFF2-40B4-BE49-F238E27FC236}">
                <a16:creationId xmlns:a16="http://schemas.microsoft.com/office/drawing/2014/main" id="{9452D753-263C-DF02-5101-F67BE9F250E3}"/>
              </a:ext>
            </a:extLst>
          </p:cNvPr>
          <p:cNvPicPr>
            <a:picLocks noChangeAspect="1"/>
          </p:cNvPicPr>
          <p:nvPr/>
        </p:nvPicPr>
        <p:blipFill>
          <a:blip r:embed="rId2"/>
          <a:stretch>
            <a:fillRect/>
          </a:stretch>
        </p:blipFill>
        <p:spPr>
          <a:xfrm>
            <a:off x="2090737" y="1257300"/>
            <a:ext cx="4962525" cy="3308350"/>
          </a:xfrm>
          <a:prstGeom prst="rect">
            <a:avLst/>
          </a:prstGeom>
        </p:spPr>
      </p:pic>
    </p:spTree>
    <p:extLst>
      <p:ext uri="{BB962C8B-B14F-4D97-AF65-F5344CB8AC3E}">
        <p14:creationId xmlns:p14="http://schemas.microsoft.com/office/powerpoint/2010/main" val="2030519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311150" y="445025"/>
            <a:ext cx="8112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Neural Network Performance</a:t>
            </a:r>
            <a:endParaRPr dirty="0"/>
          </a:p>
        </p:txBody>
      </p:sp>
      <p:pic>
        <p:nvPicPr>
          <p:cNvPr id="3" name="Picture 2" descr="A graph of a roc curve&#10;&#10;Description automatically generated with medium confidence">
            <a:extLst>
              <a:ext uri="{FF2B5EF4-FFF2-40B4-BE49-F238E27FC236}">
                <a16:creationId xmlns:a16="http://schemas.microsoft.com/office/drawing/2014/main" id="{E8EF465A-92B6-5BAC-70E4-ABF8F5F52054}"/>
              </a:ext>
            </a:extLst>
          </p:cNvPr>
          <p:cNvPicPr>
            <a:picLocks noChangeAspect="1"/>
          </p:cNvPicPr>
          <p:nvPr/>
        </p:nvPicPr>
        <p:blipFill>
          <a:blip r:embed="rId2"/>
          <a:stretch>
            <a:fillRect/>
          </a:stretch>
        </p:blipFill>
        <p:spPr>
          <a:xfrm>
            <a:off x="1849800" y="1189042"/>
            <a:ext cx="5035550" cy="3357033"/>
          </a:xfrm>
          <a:prstGeom prst="rect">
            <a:avLst/>
          </a:prstGeom>
        </p:spPr>
      </p:pic>
    </p:spTree>
    <p:extLst>
      <p:ext uri="{BB962C8B-B14F-4D97-AF65-F5344CB8AC3E}">
        <p14:creationId xmlns:p14="http://schemas.microsoft.com/office/powerpoint/2010/main" val="2659263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0" y="238583"/>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Feature Importance</a:t>
            </a:r>
            <a:endParaRPr dirty="0"/>
          </a:p>
        </p:txBody>
      </p:sp>
      <p:pic>
        <p:nvPicPr>
          <p:cNvPr id="3" name="Picture 2" descr="A graph showing the amount of time&#10;&#10;Description automatically generated with medium confidence">
            <a:extLst>
              <a:ext uri="{FF2B5EF4-FFF2-40B4-BE49-F238E27FC236}">
                <a16:creationId xmlns:a16="http://schemas.microsoft.com/office/drawing/2014/main" id="{B534EA12-8AED-494C-0879-70905B81FB02}"/>
              </a:ext>
            </a:extLst>
          </p:cNvPr>
          <p:cNvPicPr>
            <a:picLocks noChangeAspect="1"/>
          </p:cNvPicPr>
          <p:nvPr/>
        </p:nvPicPr>
        <p:blipFill>
          <a:blip r:embed="rId2"/>
          <a:stretch>
            <a:fillRect/>
          </a:stretch>
        </p:blipFill>
        <p:spPr>
          <a:xfrm>
            <a:off x="3347776" y="1111250"/>
            <a:ext cx="5453323" cy="3163639"/>
          </a:xfrm>
          <a:prstGeom prst="rect">
            <a:avLst/>
          </a:prstGeom>
        </p:spPr>
      </p:pic>
      <p:sp>
        <p:nvSpPr>
          <p:cNvPr id="2" name="TextBox 1">
            <a:extLst>
              <a:ext uri="{FF2B5EF4-FFF2-40B4-BE49-F238E27FC236}">
                <a16:creationId xmlns:a16="http://schemas.microsoft.com/office/drawing/2014/main" id="{FE5EB04C-F64B-C651-A2C7-159182B0D69D}"/>
              </a:ext>
            </a:extLst>
          </p:cNvPr>
          <p:cNvSpPr txBox="1"/>
          <p:nvPr/>
        </p:nvSpPr>
        <p:spPr>
          <a:xfrm>
            <a:off x="234123" y="1111250"/>
            <a:ext cx="2928178" cy="1815882"/>
          </a:xfrm>
          <a:prstGeom prst="rect">
            <a:avLst/>
          </a:prstGeom>
          <a:noFill/>
        </p:spPr>
        <p:txBody>
          <a:bodyPr wrap="square" rtlCol="0">
            <a:spAutoFit/>
          </a:bodyPr>
          <a:lstStyle/>
          <a:p>
            <a:r>
              <a:rPr lang="en-US" dirty="0"/>
              <a:t>We can use the Random Forest model to understand which features share more in explaining the variance in the target labels.</a:t>
            </a:r>
          </a:p>
          <a:p>
            <a:endParaRPr lang="en-US" dirty="0"/>
          </a:p>
          <a:p>
            <a:r>
              <a:rPr lang="en-US" dirty="0"/>
              <a:t>This can help us gain insight over which customer behavior can be used to predict churn.</a:t>
            </a:r>
          </a:p>
        </p:txBody>
      </p:sp>
    </p:spTree>
    <p:extLst>
      <p:ext uri="{BB962C8B-B14F-4D97-AF65-F5344CB8AC3E}">
        <p14:creationId xmlns:p14="http://schemas.microsoft.com/office/powerpoint/2010/main" val="531945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13;p34">
            <a:extLst>
              <a:ext uri="{FF2B5EF4-FFF2-40B4-BE49-F238E27FC236}">
                <a16:creationId xmlns:a16="http://schemas.microsoft.com/office/drawing/2014/main" id="{C42E30FD-BDCE-75F4-4014-78F4CF3CC788}"/>
              </a:ext>
            </a:extLst>
          </p:cNvPr>
          <p:cNvSpPr txBox="1">
            <a:spLocks noGrp="1"/>
          </p:cNvSpPr>
          <p:nvPr>
            <p:ph type="title"/>
          </p:nvPr>
        </p:nvSpPr>
        <p:spPr>
          <a:xfrm>
            <a:off x="0" y="498933"/>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 New Customers Behavior</a:t>
            </a:r>
            <a:endParaRPr dirty="0"/>
          </a:p>
        </p:txBody>
      </p:sp>
      <p:sp>
        <p:nvSpPr>
          <p:cNvPr id="2" name="TextBox 1">
            <a:extLst>
              <a:ext uri="{FF2B5EF4-FFF2-40B4-BE49-F238E27FC236}">
                <a16:creationId xmlns:a16="http://schemas.microsoft.com/office/drawing/2014/main" id="{FE5EB04C-F64B-C651-A2C7-159182B0D69D}"/>
              </a:ext>
            </a:extLst>
          </p:cNvPr>
          <p:cNvSpPr txBox="1"/>
          <p:nvPr/>
        </p:nvSpPr>
        <p:spPr>
          <a:xfrm>
            <a:off x="405573" y="1643499"/>
            <a:ext cx="7055678" cy="1169551"/>
          </a:xfrm>
          <a:prstGeom prst="rect">
            <a:avLst/>
          </a:prstGeom>
          <a:noFill/>
        </p:spPr>
        <p:txBody>
          <a:bodyPr wrap="square" rtlCol="0">
            <a:spAutoFit/>
          </a:bodyPr>
          <a:lstStyle/>
          <a:p>
            <a:r>
              <a:rPr lang="en-US" dirty="0"/>
              <a:t>After building and testing the models, we find that the random forest model have the best performance over the other two models.</a:t>
            </a:r>
          </a:p>
          <a:p>
            <a:endParaRPr lang="en-US" dirty="0"/>
          </a:p>
          <a:p>
            <a:r>
              <a:rPr lang="en-US" dirty="0"/>
              <a:t>Now we can use this model for predicting which customer are more likely to churn and reduce churn rate ahead of time.</a:t>
            </a:r>
          </a:p>
        </p:txBody>
      </p:sp>
    </p:spTree>
    <p:extLst>
      <p:ext uri="{BB962C8B-B14F-4D97-AF65-F5344CB8AC3E}">
        <p14:creationId xmlns:p14="http://schemas.microsoft.com/office/powerpoint/2010/main" val="182466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Education Level</a:t>
            </a:r>
            <a:endParaRPr dirty="0"/>
          </a:p>
        </p:txBody>
      </p:sp>
      <p:pic>
        <p:nvPicPr>
          <p:cNvPr id="2" name="Picture 2">
            <a:extLst>
              <a:ext uri="{FF2B5EF4-FFF2-40B4-BE49-F238E27FC236}">
                <a16:creationId xmlns:a16="http://schemas.microsoft.com/office/drawing/2014/main" id="{DBA8384F-1169-4B29-BFA0-EBD9352C074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9900" r="1287"/>
          <a:stretch/>
        </p:blipFill>
        <p:spPr bwMode="auto">
          <a:xfrm>
            <a:off x="2240755" y="1193006"/>
            <a:ext cx="4381501" cy="3207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1048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435078" y="2163875"/>
            <a:ext cx="3979244"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Marketing</a:t>
            </a:r>
            <a:br>
              <a:rPr lang="en" dirty="0"/>
            </a:br>
            <a:r>
              <a:rPr lang="en" dirty="0"/>
              <a:t>Campaign</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317301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419C-B2E5-4CB1-BA81-6BC7171C1772}"/>
              </a:ext>
            </a:extLst>
          </p:cNvPr>
          <p:cNvSpPr>
            <a:spLocks noGrp="1"/>
          </p:cNvSpPr>
          <p:nvPr>
            <p:ph type="title"/>
          </p:nvPr>
        </p:nvSpPr>
        <p:spPr/>
        <p:txBody>
          <a:bodyPr/>
          <a:lstStyle/>
          <a:p>
            <a:r>
              <a:rPr lang="en-US" dirty="0"/>
              <a:t>Marketing Strategy</a:t>
            </a:r>
          </a:p>
        </p:txBody>
      </p:sp>
      <p:sp>
        <p:nvSpPr>
          <p:cNvPr id="3" name="TextBox 2">
            <a:extLst>
              <a:ext uri="{FF2B5EF4-FFF2-40B4-BE49-F238E27FC236}">
                <a16:creationId xmlns:a16="http://schemas.microsoft.com/office/drawing/2014/main" id="{83306DC8-A303-42A7-B04D-700DBF053336}"/>
              </a:ext>
            </a:extLst>
          </p:cNvPr>
          <p:cNvSpPr txBox="1"/>
          <p:nvPr/>
        </p:nvSpPr>
        <p:spPr>
          <a:xfrm>
            <a:off x="614091" y="1275735"/>
            <a:ext cx="7704000" cy="2893100"/>
          </a:xfrm>
          <a:prstGeom prst="rect">
            <a:avLst/>
          </a:prstGeom>
          <a:noFill/>
        </p:spPr>
        <p:txBody>
          <a:bodyPr wrap="square" rtlCol="0">
            <a:spAutoFit/>
          </a:bodyPr>
          <a:lstStyle/>
          <a:p>
            <a:pPr marL="342900" indent="-342900">
              <a:buFont typeface="+mj-lt"/>
              <a:buAutoNum type="arabicPeriod"/>
            </a:pPr>
            <a:r>
              <a:rPr lang="en-US" b="1" dirty="0"/>
              <a:t>Segmentation and Personalization: </a:t>
            </a:r>
          </a:p>
          <a:p>
            <a:pPr marL="285750" indent="-285750">
              <a:buFont typeface="Arial" panose="020B0604020202020204" pitchFamily="34" charset="0"/>
              <a:buChar char="•"/>
            </a:pPr>
            <a:r>
              <a:rPr lang="en-US" dirty="0"/>
              <a:t>Reassign customers to segments based on personalized offers this will help eliminate some incorrectly segmented individuals.</a:t>
            </a:r>
          </a:p>
          <a:p>
            <a:pPr marL="285750" indent="-285750">
              <a:buFont typeface="Arial" panose="020B0604020202020204" pitchFamily="34" charset="0"/>
              <a:buChar char="•"/>
            </a:pPr>
            <a:r>
              <a:rPr lang="en-US" u="sng" dirty="0"/>
              <a:t>Channel: SMS, Email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2. Targeting Higher Income Customers: </a:t>
            </a:r>
          </a:p>
          <a:p>
            <a:pPr marL="285750" indent="-285750">
              <a:buFont typeface="Arial" panose="020B0604020202020204" pitchFamily="34" charset="0"/>
              <a:buChar char="•"/>
            </a:pPr>
            <a:r>
              <a:rPr lang="en-US" dirty="0"/>
              <a:t>Card Categories (silver, gold and premium) represent a tiny percentage compared to blue. Probably because they don’t offer attractive enough benefits for customers to be encouraged to upgrade. </a:t>
            </a:r>
          </a:p>
          <a:p>
            <a:pPr marL="285750" indent="-285750">
              <a:buFont typeface="Arial" panose="020B0604020202020204" pitchFamily="34" charset="0"/>
              <a:buChar char="•"/>
            </a:pPr>
            <a:r>
              <a:rPr lang="en-US" dirty="0"/>
              <a:t>Offer exclusive offers and benefits to those who choose to upgrade like access to VIP airport lounges etc.</a:t>
            </a:r>
          </a:p>
          <a:p>
            <a:pPr marL="285750" indent="-285750">
              <a:buFont typeface="Arial" panose="020B0604020202020204" pitchFamily="34" charset="0"/>
              <a:buChar char="•"/>
            </a:pPr>
            <a:r>
              <a:rPr lang="en-US" u="sng" dirty="0"/>
              <a:t>Channel: Targeted ads on social media, Customer Support</a:t>
            </a:r>
          </a:p>
        </p:txBody>
      </p:sp>
    </p:spTree>
    <p:extLst>
      <p:ext uri="{BB962C8B-B14F-4D97-AF65-F5344CB8AC3E}">
        <p14:creationId xmlns:p14="http://schemas.microsoft.com/office/powerpoint/2010/main" val="2924940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419C-B2E5-4CB1-BA81-6BC7171C1772}"/>
              </a:ext>
            </a:extLst>
          </p:cNvPr>
          <p:cNvSpPr>
            <a:spLocks noGrp="1"/>
          </p:cNvSpPr>
          <p:nvPr>
            <p:ph type="title"/>
          </p:nvPr>
        </p:nvSpPr>
        <p:spPr/>
        <p:txBody>
          <a:bodyPr/>
          <a:lstStyle/>
          <a:p>
            <a:r>
              <a:rPr lang="en-US" dirty="0"/>
              <a:t>Marketing Strategy</a:t>
            </a:r>
          </a:p>
        </p:txBody>
      </p:sp>
      <p:sp>
        <p:nvSpPr>
          <p:cNvPr id="3" name="TextBox 2">
            <a:extLst>
              <a:ext uri="{FF2B5EF4-FFF2-40B4-BE49-F238E27FC236}">
                <a16:creationId xmlns:a16="http://schemas.microsoft.com/office/drawing/2014/main" id="{83306DC8-A303-42A7-B04D-700DBF053336}"/>
              </a:ext>
            </a:extLst>
          </p:cNvPr>
          <p:cNvSpPr txBox="1"/>
          <p:nvPr/>
        </p:nvSpPr>
        <p:spPr>
          <a:xfrm>
            <a:off x="614091" y="1275735"/>
            <a:ext cx="7704000" cy="2246769"/>
          </a:xfrm>
          <a:prstGeom prst="rect">
            <a:avLst/>
          </a:prstGeom>
          <a:noFill/>
        </p:spPr>
        <p:txBody>
          <a:bodyPr wrap="square" rtlCol="0">
            <a:spAutoFit/>
          </a:bodyPr>
          <a:lstStyle/>
          <a:p>
            <a:r>
              <a:rPr lang="en-US" b="1" dirty="0"/>
              <a:t>3. Create a new brand image for the bank</a:t>
            </a:r>
          </a:p>
          <a:p>
            <a:pPr marL="285750" indent="-285750">
              <a:buFont typeface="Arial" panose="020B0604020202020204" pitchFamily="34" charset="0"/>
              <a:buChar char="•"/>
            </a:pPr>
            <a:r>
              <a:rPr lang="en-US" dirty="0"/>
              <a:t>The brand needs to maintain a balance between luxury and exclusivity as well as support and reliability for their lower income customers. There needs to be something for everyone that the bank can offer.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new image needs to also reflect that the bank cares about its customer’s needs more than anything. This needs to be accompanied by enhanced customer support, and faster more efficient follow-ups to complaints. </a:t>
            </a:r>
          </a:p>
          <a:p>
            <a:pPr marL="285750" indent="-285750">
              <a:buFont typeface="Arial" panose="020B0604020202020204" pitchFamily="34" charset="0"/>
              <a:buChar char="•"/>
            </a:pPr>
            <a:r>
              <a:rPr lang="en-US" u="sng" dirty="0"/>
              <a:t>Channel: Targeted ads on social media, TV ads, Customer Support</a:t>
            </a:r>
          </a:p>
          <a:p>
            <a:endParaRPr lang="en-US" dirty="0"/>
          </a:p>
        </p:txBody>
      </p:sp>
    </p:spTree>
    <p:extLst>
      <p:ext uri="{BB962C8B-B14F-4D97-AF65-F5344CB8AC3E}">
        <p14:creationId xmlns:p14="http://schemas.microsoft.com/office/powerpoint/2010/main" val="246458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1A64-CD95-447E-A54F-FE3D852BFD91}"/>
              </a:ext>
            </a:extLst>
          </p:cNvPr>
          <p:cNvSpPr>
            <a:spLocks noGrp="1"/>
          </p:cNvSpPr>
          <p:nvPr>
            <p:ph type="title"/>
          </p:nvPr>
        </p:nvSpPr>
        <p:spPr/>
        <p:txBody>
          <a:bodyPr/>
          <a:lstStyle/>
          <a:p>
            <a:r>
              <a:rPr lang="en-US" dirty="0"/>
              <a:t>KPIs </a:t>
            </a:r>
          </a:p>
        </p:txBody>
      </p:sp>
      <p:sp>
        <p:nvSpPr>
          <p:cNvPr id="3" name="TextBox 2">
            <a:extLst>
              <a:ext uri="{FF2B5EF4-FFF2-40B4-BE49-F238E27FC236}">
                <a16:creationId xmlns:a16="http://schemas.microsoft.com/office/drawing/2014/main" id="{11693E98-5DA2-4D0B-87A8-144D3378564C}"/>
              </a:ext>
            </a:extLst>
          </p:cNvPr>
          <p:cNvSpPr txBox="1"/>
          <p:nvPr/>
        </p:nvSpPr>
        <p:spPr>
          <a:xfrm>
            <a:off x="614091" y="1275735"/>
            <a:ext cx="770400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Redemption Rates for offers, coupons etc. </a:t>
            </a:r>
          </a:p>
          <a:p>
            <a:endParaRPr lang="en-US" dirty="0"/>
          </a:p>
          <a:p>
            <a:pPr marL="285750" indent="-285750">
              <a:buFont typeface="Arial" panose="020B0604020202020204" pitchFamily="34" charset="0"/>
              <a:buChar char="•"/>
            </a:pPr>
            <a:r>
              <a:rPr lang="en-US" dirty="0"/>
              <a:t>Engagement Rates on Ads</a:t>
            </a:r>
          </a:p>
          <a:p>
            <a:endParaRPr lang="en-US" dirty="0"/>
          </a:p>
          <a:p>
            <a:pPr marL="285750" indent="-285750">
              <a:buFont typeface="Arial" panose="020B0604020202020204" pitchFamily="34" charset="0"/>
              <a:buChar char="•"/>
            </a:pPr>
            <a:r>
              <a:rPr lang="en-US" dirty="0"/>
              <a:t>Customer satisfaction score through surveys </a:t>
            </a:r>
          </a:p>
          <a:p>
            <a:endParaRPr lang="en-US" dirty="0"/>
          </a:p>
          <a:p>
            <a:pPr marL="285750" indent="-285750">
              <a:buFont typeface="Arial" panose="020B0604020202020204" pitchFamily="34" charset="0"/>
              <a:buChar char="•"/>
            </a:pPr>
            <a:r>
              <a:rPr lang="en-US" dirty="0"/>
              <a:t>Rate of customers that upgrade to a higher card category</a:t>
            </a:r>
          </a:p>
          <a:p>
            <a:endParaRPr lang="en-US" dirty="0"/>
          </a:p>
          <a:p>
            <a:pPr marL="285750" indent="-285750">
              <a:buFont typeface="Arial" panose="020B0604020202020204" pitchFamily="34" charset="0"/>
              <a:buChar char="•"/>
            </a:pPr>
            <a:r>
              <a:rPr lang="en-US" dirty="0"/>
              <a:t>Number of transactions before and after campaign</a:t>
            </a:r>
          </a:p>
          <a:p>
            <a:endParaRPr lang="en-US" dirty="0"/>
          </a:p>
        </p:txBody>
      </p:sp>
    </p:spTree>
    <p:extLst>
      <p:ext uri="{BB962C8B-B14F-4D97-AF65-F5344CB8AC3E}">
        <p14:creationId xmlns:p14="http://schemas.microsoft.com/office/powerpoint/2010/main" val="10591340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071075B-CDD5-9D96-B6A9-D72AF88E45A0}"/>
                  </a:ext>
                </a:extLst>
              </p14:cNvPr>
              <p14:cNvContentPartPr/>
              <p14:nvPr/>
            </p14:nvContentPartPr>
            <p14:xfrm>
              <a:off x="955270" y="3351780"/>
              <a:ext cx="3134160" cy="420480"/>
            </p14:xfrm>
          </p:contentPart>
        </mc:Choice>
        <mc:Fallback>
          <p:pic>
            <p:nvPicPr>
              <p:cNvPr id="5" name="Ink 4">
                <a:extLst>
                  <a:ext uri="{FF2B5EF4-FFF2-40B4-BE49-F238E27FC236}">
                    <a16:creationId xmlns:a16="http://schemas.microsoft.com/office/drawing/2014/main" id="{D071075B-CDD5-9D96-B6A9-D72AF88E45A0}"/>
                  </a:ext>
                </a:extLst>
              </p:cNvPr>
              <p:cNvPicPr/>
              <p:nvPr/>
            </p:nvPicPr>
            <p:blipFill>
              <a:blip r:embed="rId3"/>
              <a:stretch>
                <a:fillRect/>
              </a:stretch>
            </p:blipFill>
            <p:spPr>
              <a:xfrm>
                <a:off x="892630" y="3289140"/>
                <a:ext cx="3259800" cy="546120"/>
              </a:xfrm>
              <a:prstGeom prst="rect">
                <a:avLst/>
              </a:prstGeom>
            </p:spPr>
          </p:pic>
        </mc:Fallback>
      </mc:AlternateContent>
      <p:sp>
        <p:nvSpPr>
          <p:cNvPr id="2" name="Title 1">
            <a:extLst>
              <a:ext uri="{FF2B5EF4-FFF2-40B4-BE49-F238E27FC236}">
                <a16:creationId xmlns:a16="http://schemas.microsoft.com/office/drawing/2014/main" id="{2939BE92-850C-4BA9-BDE8-FE5BDA185801}"/>
              </a:ext>
            </a:extLst>
          </p:cNvPr>
          <p:cNvSpPr>
            <a:spLocks noGrp="1"/>
          </p:cNvSpPr>
          <p:nvPr>
            <p:ph type="title"/>
          </p:nvPr>
        </p:nvSpPr>
        <p:spPr>
          <a:xfrm>
            <a:off x="827425" y="646450"/>
            <a:ext cx="5241536" cy="1058700"/>
          </a:xfrm>
        </p:spPr>
        <p:txBody>
          <a:bodyPr/>
          <a:lstStyle/>
          <a:p>
            <a:br>
              <a:rPr lang="en-US" dirty="0"/>
            </a:br>
            <a:r>
              <a:rPr lang="en-US" dirty="0"/>
              <a:t>Thank you</a:t>
            </a:r>
          </a:p>
        </p:txBody>
      </p:sp>
      <p:sp>
        <p:nvSpPr>
          <p:cNvPr id="3" name="Subtitle 2">
            <a:extLst>
              <a:ext uri="{FF2B5EF4-FFF2-40B4-BE49-F238E27FC236}">
                <a16:creationId xmlns:a16="http://schemas.microsoft.com/office/drawing/2014/main" id="{BDF9A580-3513-4359-ADEB-018101306CCF}"/>
              </a:ext>
            </a:extLst>
          </p:cNvPr>
          <p:cNvSpPr>
            <a:spLocks noGrp="1"/>
          </p:cNvSpPr>
          <p:nvPr>
            <p:ph type="subTitle" idx="1"/>
          </p:nvPr>
        </p:nvSpPr>
        <p:spPr>
          <a:xfrm>
            <a:off x="955270" y="2797220"/>
            <a:ext cx="3656400" cy="894600"/>
          </a:xfrm>
        </p:spPr>
        <p:txBody>
          <a:bodyPr/>
          <a:lstStyle/>
          <a:p>
            <a:r>
              <a:rPr lang="en-US" sz="1400" b="1" dirty="0"/>
              <a:t>Presented to you by:</a:t>
            </a:r>
          </a:p>
          <a:p>
            <a:endParaRPr lang="en-US" sz="1400" b="1" dirty="0"/>
          </a:p>
          <a:p>
            <a:r>
              <a:rPr lang="en-US" sz="1400" b="1" dirty="0"/>
              <a:t>Omar Araby</a:t>
            </a:r>
          </a:p>
          <a:p>
            <a:r>
              <a:rPr lang="en-US" sz="1400" b="1" dirty="0"/>
              <a:t>Mariam Hany</a:t>
            </a:r>
          </a:p>
          <a:p>
            <a:r>
              <a:rPr lang="en-US" sz="1400" b="1" dirty="0" err="1"/>
              <a:t>Moustafa</a:t>
            </a:r>
            <a:r>
              <a:rPr lang="en-US" sz="1400" b="1" dirty="0"/>
              <a:t> Saroo</a:t>
            </a:r>
          </a:p>
          <a:p>
            <a:r>
              <a:rPr lang="en-US" sz="1400" b="1" dirty="0"/>
              <a:t>Ali Ashraf</a:t>
            </a:r>
          </a:p>
          <a:p>
            <a:endParaRPr lang="en-US"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4119618-43E6-7138-CC40-962158810ABA}"/>
                  </a:ext>
                </a:extLst>
              </p14:cNvPr>
              <p14:cNvContentPartPr/>
              <p14:nvPr/>
            </p14:nvContentPartPr>
            <p14:xfrm>
              <a:off x="511095" y="2748411"/>
              <a:ext cx="4377960" cy="1379880"/>
            </p14:xfrm>
          </p:contentPart>
        </mc:Choice>
        <mc:Fallback>
          <p:pic>
            <p:nvPicPr>
              <p:cNvPr id="6" name="Ink 5">
                <a:extLst>
                  <a:ext uri="{FF2B5EF4-FFF2-40B4-BE49-F238E27FC236}">
                    <a16:creationId xmlns:a16="http://schemas.microsoft.com/office/drawing/2014/main" id="{B4119618-43E6-7138-CC40-962158810ABA}"/>
                  </a:ext>
                </a:extLst>
              </p:cNvPr>
              <p:cNvPicPr/>
              <p:nvPr/>
            </p:nvPicPr>
            <p:blipFill>
              <a:blip r:embed="rId5"/>
              <a:stretch>
                <a:fillRect/>
              </a:stretch>
            </p:blipFill>
            <p:spPr>
              <a:xfrm>
                <a:off x="457455" y="2640771"/>
                <a:ext cx="4485600" cy="1595520"/>
              </a:xfrm>
              <a:prstGeom prst="rect">
                <a:avLst/>
              </a:prstGeom>
            </p:spPr>
          </p:pic>
        </mc:Fallback>
      </mc:AlternateContent>
    </p:spTree>
    <p:extLst>
      <p:ext uri="{BB962C8B-B14F-4D97-AF65-F5344CB8AC3E}">
        <p14:creationId xmlns:p14="http://schemas.microsoft.com/office/powerpoint/2010/main" val="372415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Education Level</a:t>
            </a:r>
            <a:endParaRPr dirty="0"/>
          </a:p>
        </p:txBody>
      </p:sp>
      <p:pic>
        <p:nvPicPr>
          <p:cNvPr id="4" name="Picture 3">
            <a:extLst>
              <a:ext uri="{FF2B5EF4-FFF2-40B4-BE49-F238E27FC236}">
                <a16:creationId xmlns:a16="http://schemas.microsoft.com/office/drawing/2014/main" id="{14E9E9EC-4A7E-48FA-AF7B-1D373E5DBB67}"/>
              </a:ext>
            </a:extLst>
          </p:cNvPr>
          <p:cNvPicPr>
            <a:picLocks noChangeAspect="1"/>
          </p:cNvPicPr>
          <p:nvPr/>
        </p:nvPicPr>
        <p:blipFill>
          <a:blip r:embed="rId3"/>
          <a:stretch>
            <a:fillRect/>
          </a:stretch>
        </p:blipFill>
        <p:spPr>
          <a:xfrm>
            <a:off x="877529" y="1017725"/>
            <a:ext cx="7620893" cy="3884380"/>
          </a:xfrm>
          <a:prstGeom prst="rect">
            <a:avLst/>
          </a:prstGeom>
        </p:spPr>
      </p:pic>
    </p:spTree>
    <p:extLst>
      <p:ext uri="{BB962C8B-B14F-4D97-AF65-F5344CB8AC3E}">
        <p14:creationId xmlns:p14="http://schemas.microsoft.com/office/powerpoint/2010/main" val="183382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Marriage Status</a:t>
            </a:r>
            <a:endParaRPr dirty="0"/>
          </a:p>
        </p:txBody>
      </p:sp>
      <p:pic>
        <p:nvPicPr>
          <p:cNvPr id="2050" name="Picture 2">
            <a:extLst>
              <a:ext uri="{FF2B5EF4-FFF2-40B4-BE49-F238E27FC236}">
                <a16:creationId xmlns:a16="http://schemas.microsoft.com/office/drawing/2014/main" id="{A7E01E96-CA16-438C-ABA7-16092856737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9219" t="4988" r="1596" b="7403"/>
          <a:stretch/>
        </p:blipFill>
        <p:spPr bwMode="auto">
          <a:xfrm>
            <a:off x="2775347" y="1257301"/>
            <a:ext cx="3593306" cy="3071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7859204"/>
      </p:ext>
    </p:extLst>
  </p:cSld>
  <p:clrMapOvr>
    <a:masterClrMapping/>
  </p:clrMapOvr>
</p:sld>
</file>

<file path=ppt/theme/theme1.xml><?xml version="1.0" encoding="utf-8"?>
<a:theme xmlns:a="http://schemas.openxmlformats.org/drawingml/2006/main" name="Economic Activity Meeting by Slidesgo">
  <a:themeElements>
    <a:clrScheme name="Simple Light">
      <a:dk1>
        <a:srgbClr val="243B50"/>
      </a:dk1>
      <a:lt1>
        <a:srgbClr val="EFEEEA"/>
      </a:lt1>
      <a:dk2>
        <a:srgbClr val="D9E7D8"/>
      </a:dk2>
      <a:lt2>
        <a:srgbClr val="B9D0B8"/>
      </a:lt2>
      <a:accent1>
        <a:srgbClr val="839B82"/>
      </a:accent1>
      <a:accent2>
        <a:srgbClr val="61795F"/>
      </a:accent2>
      <a:accent3>
        <a:srgbClr val="E96D5F"/>
      </a:accent3>
      <a:accent4>
        <a:srgbClr val="F9F3E7"/>
      </a:accent4>
      <a:accent5>
        <a:srgbClr val="FFFFFF"/>
      </a:accent5>
      <a:accent6>
        <a:srgbClr val="FFFFFF"/>
      </a:accent6>
      <a:hlink>
        <a:srgbClr val="243B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2120</Words>
  <Application>Microsoft Office PowerPoint</Application>
  <PresentationFormat>On-screen Show (16:9)</PresentationFormat>
  <Paragraphs>318</Paragraphs>
  <Slides>74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Be Vietnam Pro SemiBold</vt:lpstr>
      <vt:lpstr>Be Vietnam Pro</vt:lpstr>
      <vt:lpstr>Open Sans</vt:lpstr>
      <vt:lpstr>Jost</vt:lpstr>
      <vt:lpstr>Anaheim</vt:lpstr>
      <vt:lpstr>Arial</vt:lpstr>
      <vt:lpstr>Inter</vt:lpstr>
      <vt:lpstr>Economic Activity Meeting by Slidesgo</vt:lpstr>
      <vt:lpstr>Credit Card Churn</vt:lpstr>
      <vt:lpstr>Table of contents</vt:lpstr>
      <vt:lpstr>Business Problem</vt:lpstr>
      <vt:lpstr>Goals</vt:lpstr>
      <vt:lpstr>Insights</vt:lpstr>
      <vt:lpstr>Existing Vs Attrited</vt:lpstr>
      <vt:lpstr>Education Level</vt:lpstr>
      <vt:lpstr>Education Level</vt:lpstr>
      <vt:lpstr>Marriage Status</vt:lpstr>
      <vt:lpstr>Income Categories</vt:lpstr>
      <vt:lpstr>Income Categories</vt:lpstr>
      <vt:lpstr>Gender</vt:lpstr>
      <vt:lpstr>Age Distribution</vt:lpstr>
      <vt:lpstr>Dependent Count Distribution</vt:lpstr>
      <vt:lpstr>Months on Book Distribution</vt:lpstr>
      <vt:lpstr>Months Inactive Distribution</vt:lpstr>
      <vt:lpstr>Total Relationship Count Distribution</vt:lpstr>
      <vt:lpstr>Contacts Count Distribution</vt:lpstr>
      <vt:lpstr>Credit Limit Distribution</vt:lpstr>
      <vt:lpstr>Average Open to Buy Distribution</vt:lpstr>
      <vt:lpstr>Credit Limit and Avg Open to Buy</vt:lpstr>
      <vt:lpstr>Total Revolving Balance Distribution</vt:lpstr>
      <vt:lpstr>Total Transaction Count Distribution</vt:lpstr>
      <vt:lpstr>Transaction count change from Q1 to Q4 Distribution</vt:lpstr>
      <vt:lpstr>Total Transaction Amount Distribution </vt:lpstr>
      <vt:lpstr>Transaction amount change from Q1 to Q4 Distribution</vt:lpstr>
      <vt:lpstr>Average Utilization Ratio Distribution</vt:lpstr>
      <vt:lpstr>Attrited Customer</vt:lpstr>
      <vt:lpstr>Understanding the Attrited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of Churn</vt:lpstr>
      <vt:lpstr>Returning Customers</vt:lpstr>
      <vt:lpstr>What is a returning customer?</vt:lpstr>
      <vt:lpstr>Income Categories of Returning Customer</vt:lpstr>
      <vt:lpstr>Card Category</vt:lpstr>
      <vt:lpstr>How to reward Returning Customers</vt:lpstr>
      <vt:lpstr>Predicting Churn</vt:lpstr>
      <vt:lpstr>Goals</vt:lpstr>
      <vt:lpstr>Preprocess the Data</vt:lpstr>
      <vt:lpstr>Preprocess the Data</vt:lpstr>
      <vt:lpstr>Preprocess the Data</vt:lpstr>
      <vt:lpstr>Preprocess the Data</vt:lpstr>
      <vt:lpstr>Preprocess the Data</vt:lpstr>
      <vt:lpstr>Preprocess the Data</vt:lpstr>
      <vt:lpstr>Logistic Regression Model</vt:lpstr>
      <vt:lpstr>Logistic Regression Performance</vt:lpstr>
      <vt:lpstr>Logistic Regression Performance</vt:lpstr>
      <vt:lpstr>Random Forest Model</vt:lpstr>
      <vt:lpstr>Random Forest Performance</vt:lpstr>
      <vt:lpstr>Random Forest Performance</vt:lpstr>
      <vt:lpstr>Neural Network Model</vt:lpstr>
      <vt:lpstr>Neural Network Model</vt:lpstr>
      <vt:lpstr>Neural Network Model</vt:lpstr>
      <vt:lpstr>Neural Network Performance without Regularization or Dropout</vt:lpstr>
      <vt:lpstr>Neural Network Performance with Regularization and Dropout</vt:lpstr>
      <vt:lpstr>Neural Network Performance</vt:lpstr>
      <vt:lpstr>Neural Network Performance</vt:lpstr>
      <vt:lpstr>Random Forest Feature Importance</vt:lpstr>
      <vt:lpstr>Predict New Customers Behavior</vt:lpstr>
      <vt:lpstr>Marketing Campaign</vt:lpstr>
      <vt:lpstr>Marketing Strategy</vt:lpstr>
      <vt:lpstr>Marketing Strategy</vt:lpstr>
      <vt:lpstr>KPIs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Churn</dc:title>
  <dc:creator>Omar Araby</dc:creator>
  <cp:lastModifiedBy>Omar Araby</cp:lastModifiedBy>
  <cp:revision>53</cp:revision>
  <dcterms:modified xsi:type="dcterms:W3CDTF">2024-10-08T22:29:09Z</dcterms:modified>
</cp:coreProperties>
</file>