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ustria"/>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54d66099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54d66099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4d66099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54d6609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54d660993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4d660993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4d660993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4d66099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2" name="Google Shape;52;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53" name="Google Shape;53;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hyperlink" Target="https://www.kdnuggets.com/2018/06/basic-keras-neural-network-sequential-model.html" TargetMode="External"/><Relationship Id="rId10" Type="http://schemas.openxmlformats.org/officeDocument/2006/relationships/hyperlink" Target="https://pandas.pydata.org/docs/user_guide/index.html" TargetMode="External"/><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ayuraj/asl-dataset" TargetMode="External"/><Relationship Id="rId4" Type="http://schemas.openxmlformats.org/officeDocument/2006/relationships/hyperlink" Target="https://missinglink.ai/guides/neural-network-concepts/complete-guide-artificial-neural-networks/" TargetMode="External"/><Relationship Id="rId9" Type="http://schemas.openxmlformats.org/officeDocument/2006/relationships/hyperlink" Target="https://scikit-learn.org/stable/modules/generated/sklearn.preprocessing.OneHotEncoder.html" TargetMode="External"/><Relationship Id="rId5" Type="http://schemas.openxmlformats.org/officeDocument/2006/relationships/hyperlink" Target="https://keras.io/guides/sequential_model/" TargetMode="External"/><Relationship Id="rId6" Type="http://schemas.openxmlformats.org/officeDocument/2006/relationships/hyperlink" Target="https://towardsdatascience.com/adam-latest-trends-in-deep-learning-optimization-6be9a291375c" TargetMode="External"/><Relationship Id="rId7" Type="http://schemas.openxmlformats.org/officeDocument/2006/relationships/hyperlink" Target="https://www.dataschool.io/encoding-categorical-features-in-python/" TargetMode="External"/><Relationship Id="rId8" Type="http://schemas.openxmlformats.org/officeDocument/2006/relationships/hyperlink" Target="https://www.dataschool.io/encoding-categorical-features-in-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15611" y="992767"/>
            <a:ext cx="11360700" cy="27369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5400"/>
              <a:buFont typeface="Lustria"/>
              <a:buNone/>
            </a:pPr>
            <a:r>
              <a:rPr lang="en-US" sz="6300"/>
              <a:t>American Sign Language (ASL) Recognition</a:t>
            </a:r>
            <a:endParaRPr sz="6300"/>
          </a:p>
        </p:txBody>
      </p:sp>
      <p:sp>
        <p:nvSpPr>
          <p:cNvPr id="61" name="Google Shape;61;p14"/>
          <p:cNvSpPr txBox="1"/>
          <p:nvPr>
            <p:ph idx="1" type="subTitle"/>
          </p:nvPr>
        </p:nvSpPr>
        <p:spPr>
          <a:xfrm>
            <a:off x="415600" y="3778833"/>
            <a:ext cx="11360700" cy="10569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ctr">
              <a:spcBef>
                <a:spcPts val="0"/>
              </a:spcBef>
              <a:spcAft>
                <a:spcPts val="0"/>
              </a:spcAft>
              <a:buSzPts val="1400"/>
              <a:buNone/>
            </a:pPr>
            <a:r>
              <a:rPr lang="en-US" sz="2800">
                <a:solidFill>
                  <a:srgbClr val="8E7CC3"/>
                </a:solidFill>
              </a:rPr>
              <a:t>Presented by: Aya Fathy, Jana Khaled, Mostafa Ashraf, Omar Attia</a:t>
            </a:r>
            <a:endParaRPr sz="2800">
              <a:solidFill>
                <a:srgbClr val="8E7CC3"/>
              </a:solidFill>
            </a:endParaRPr>
          </a:p>
          <a:p>
            <a:pPr indent="0" lvl="0" marL="0" rtl="0" algn="ctr">
              <a:spcBef>
                <a:spcPts val="1000"/>
              </a:spcBef>
              <a:spcAft>
                <a:spcPts val="0"/>
              </a:spcAft>
              <a:buSzPts val="1400"/>
              <a:buNone/>
            </a:pPr>
            <a:r>
              <a:rPr lang="en-US" sz="2500">
                <a:solidFill>
                  <a:srgbClr val="8E7CC3"/>
                </a:solidFill>
              </a:rPr>
              <a:t>Dr. Alaa Hamdy</a:t>
            </a:r>
            <a:endParaRPr sz="2500">
              <a:solidFill>
                <a:srgbClr val="8E7CC3"/>
              </a:solidFill>
            </a:endParaRPr>
          </a:p>
          <a:p>
            <a:pPr indent="0" lvl="0" marL="0" rtl="0" algn="ctr">
              <a:spcBef>
                <a:spcPts val="1000"/>
              </a:spcBef>
              <a:spcAft>
                <a:spcPts val="0"/>
              </a:spcAft>
              <a:buSzPts val="1400"/>
              <a:buNone/>
            </a:pPr>
            <a:r>
              <a:rPr lang="en-US" sz="2500">
                <a:solidFill>
                  <a:srgbClr val="8E7CC3"/>
                </a:solidFill>
              </a:rPr>
              <a:t>Dr. Noha El-Masry</a:t>
            </a:r>
            <a:endParaRPr sz="2500">
              <a:solidFill>
                <a:srgbClr val="8E7CC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Lustria"/>
              <a:buNone/>
            </a:pPr>
            <a:r>
              <a:rPr lang="en-US">
                <a:solidFill>
                  <a:srgbClr val="8E7CC3"/>
                </a:solidFill>
                <a:latin typeface="Arial"/>
                <a:ea typeface="Arial"/>
                <a:cs typeface="Arial"/>
                <a:sym typeface="Arial"/>
              </a:rPr>
              <a:t>Problem Statement</a:t>
            </a:r>
            <a:endParaRPr>
              <a:solidFill>
                <a:srgbClr val="8E7CC3"/>
              </a:solidFill>
            </a:endParaRPr>
          </a:p>
        </p:txBody>
      </p:sp>
      <p:sp>
        <p:nvSpPr>
          <p:cNvPr id="67" name="Google Shape;67;p15"/>
          <p:cNvSpPr txBox="1"/>
          <p:nvPr>
            <p:ph idx="1" type="body"/>
          </p:nvPr>
        </p:nvSpPr>
        <p:spPr>
          <a:xfrm>
            <a:off x="913800" y="1732450"/>
            <a:ext cx="10545900" cy="48213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lnSpc>
                <a:spcPct val="115000"/>
              </a:lnSpc>
              <a:spcBef>
                <a:spcPts val="700"/>
              </a:spcBef>
              <a:spcAft>
                <a:spcPts val="0"/>
              </a:spcAft>
              <a:buClr>
                <a:schemeClr val="dk1"/>
              </a:buClr>
              <a:buSzPts val="1100"/>
              <a:buFont typeface="Arial"/>
              <a:buNone/>
            </a:pPr>
            <a:r>
              <a:rPr lang="en-US" sz="2500">
                <a:solidFill>
                  <a:srgbClr val="DADADA"/>
                </a:solidFill>
                <a:latin typeface="Arial"/>
                <a:ea typeface="Arial"/>
                <a:cs typeface="Arial"/>
                <a:sym typeface="Arial"/>
              </a:rPr>
              <a:t>Systems that assist people with special needs are in increasing demand these days with the advancement of the technological age. One category of </a:t>
            </a:r>
            <a:r>
              <a:rPr lang="en-US" sz="2500">
                <a:solidFill>
                  <a:srgbClr val="DADADA"/>
                </a:solidFill>
              </a:rPr>
              <a:t>impaired</a:t>
            </a:r>
            <a:r>
              <a:rPr lang="en-US" sz="2500">
                <a:solidFill>
                  <a:srgbClr val="DADADA"/>
                </a:solidFill>
                <a:latin typeface="Arial"/>
                <a:ea typeface="Arial"/>
                <a:cs typeface="Arial"/>
                <a:sym typeface="Arial"/>
              </a:rPr>
              <a:t> people are deaf and mute people. The sign language was developed to help them communicate but unfortunately not everyone knows the sign language. Developing systems that have sign language recognition can help communication between those groups of people and further enable them and their abilities, save time and energy and make their lives easier and better.</a:t>
            </a:r>
            <a:endParaRPr sz="2500">
              <a:solidFill>
                <a:srgbClr val="DADADA"/>
              </a:solidFill>
              <a:latin typeface="Arial"/>
              <a:ea typeface="Arial"/>
              <a:cs typeface="Arial"/>
              <a:sym typeface="Arial"/>
            </a:endParaRPr>
          </a:p>
          <a:p>
            <a:pPr indent="0" lvl="0" marL="125799" rtl="0" algn="l">
              <a:spcBef>
                <a:spcPts val="600"/>
              </a:spcBef>
              <a:spcAft>
                <a:spcPts val="0"/>
              </a:spcAft>
              <a:buSzPts val="14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913720" y="260075"/>
            <a:ext cx="10353900" cy="970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Lustria"/>
              <a:buNone/>
            </a:pPr>
            <a:r>
              <a:rPr lang="en-US">
                <a:solidFill>
                  <a:srgbClr val="8E7CC3"/>
                </a:solidFill>
              </a:rPr>
              <a:t>Images and Dataset Description</a:t>
            </a:r>
            <a:endParaRPr>
              <a:solidFill>
                <a:srgbClr val="8E7CC3"/>
              </a:solidFill>
            </a:endParaRPr>
          </a:p>
        </p:txBody>
      </p:sp>
      <p:sp>
        <p:nvSpPr>
          <p:cNvPr id="73" name="Google Shape;73;p16"/>
          <p:cNvSpPr txBox="1"/>
          <p:nvPr>
            <p:ph idx="1" type="body"/>
          </p:nvPr>
        </p:nvSpPr>
        <p:spPr>
          <a:xfrm>
            <a:off x="678175" y="2624325"/>
            <a:ext cx="7650600" cy="4861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1040199" rtl="0" algn="l">
              <a:spcBef>
                <a:spcPts val="0"/>
              </a:spcBef>
              <a:spcAft>
                <a:spcPts val="0"/>
              </a:spcAft>
              <a:buSzPts val="1400"/>
              <a:buNone/>
            </a:pPr>
            <a:r>
              <a:rPr lang="en-US" sz="2700">
                <a:solidFill>
                  <a:srgbClr val="DADADA"/>
                </a:solidFill>
                <a:latin typeface="Arial"/>
                <a:ea typeface="Arial"/>
                <a:cs typeface="Arial"/>
                <a:sym typeface="Arial"/>
              </a:rPr>
              <a:t>We used an American Sign Language MNIST Dataset that consists of all the alphabet letters except two letters, J and Z. Each letter had 45 images for training and 25 images for testing.</a:t>
            </a:r>
            <a:endParaRPr sz="2700">
              <a:solidFill>
                <a:srgbClr val="DADADA"/>
              </a:solidFill>
              <a:latin typeface="Arial"/>
              <a:ea typeface="Arial"/>
              <a:cs typeface="Arial"/>
              <a:sym typeface="Arial"/>
            </a:endParaRPr>
          </a:p>
        </p:txBody>
      </p:sp>
      <p:pic>
        <p:nvPicPr>
          <p:cNvPr id="74" name="Google Shape;74;p16"/>
          <p:cNvPicPr preferRelativeResize="0"/>
          <p:nvPr/>
        </p:nvPicPr>
        <p:blipFill>
          <a:blip r:embed="rId3">
            <a:alphaModFix/>
          </a:blip>
          <a:stretch>
            <a:fillRect/>
          </a:stretch>
        </p:blipFill>
        <p:spPr>
          <a:xfrm>
            <a:off x="10175238" y="1069575"/>
            <a:ext cx="2001425" cy="2001425"/>
          </a:xfrm>
          <a:prstGeom prst="rect">
            <a:avLst/>
          </a:prstGeom>
          <a:noFill/>
          <a:ln>
            <a:noFill/>
          </a:ln>
        </p:spPr>
      </p:pic>
      <p:pic>
        <p:nvPicPr>
          <p:cNvPr id="75" name="Google Shape;75;p16"/>
          <p:cNvPicPr preferRelativeResize="0"/>
          <p:nvPr/>
        </p:nvPicPr>
        <p:blipFill>
          <a:blip r:embed="rId4">
            <a:alphaModFix/>
          </a:blip>
          <a:stretch>
            <a:fillRect/>
          </a:stretch>
        </p:blipFill>
        <p:spPr>
          <a:xfrm>
            <a:off x="10191450" y="3071000"/>
            <a:ext cx="1943750" cy="1736275"/>
          </a:xfrm>
          <a:prstGeom prst="rect">
            <a:avLst/>
          </a:prstGeom>
          <a:noFill/>
          <a:ln>
            <a:noFill/>
          </a:ln>
        </p:spPr>
      </p:pic>
      <p:pic>
        <p:nvPicPr>
          <p:cNvPr id="76" name="Google Shape;76;p16"/>
          <p:cNvPicPr preferRelativeResize="0"/>
          <p:nvPr/>
        </p:nvPicPr>
        <p:blipFill>
          <a:blip r:embed="rId5">
            <a:alphaModFix/>
          </a:blip>
          <a:stretch>
            <a:fillRect/>
          </a:stretch>
        </p:blipFill>
        <p:spPr>
          <a:xfrm>
            <a:off x="10191450" y="4807275"/>
            <a:ext cx="1943750" cy="1943750"/>
          </a:xfrm>
          <a:prstGeom prst="rect">
            <a:avLst/>
          </a:prstGeom>
          <a:noFill/>
          <a:ln>
            <a:noFill/>
          </a:ln>
        </p:spPr>
      </p:pic>
      <p:sp>
        <p:nvSpPr>
          <p:cNvPr id="77" name="Google Shape;77;p16"/>
          <p:cNvSpPr txBox="1"/>
          <p:nvPr/>
        </p:nvSpPr>
        <p:spPr>
          <a:xfrm>
            <a:off x="8517225" y="1652000"/>
            <a:ext cx="1943700" cy="675000"/>
          </a:xfrm>
          <a:prstGeom prst="rect">
            <a:avLst/>
          </a:prstGeom>
          <a:noFill/>
          <a:ln>
            <a:noFill/>
          </a:ln>
          <a:effectLst>
            <a:outerShdw blurRad="25400">
              <a:srgbClr val="000000">
                <a:alpha val="4588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Lustria"/>
                <a:ea typeface="Lustria"/>
                <a:cs typeface="Lustria"/>
                <a:sym typeface="Lustria"/>
              </a:rPr>
              <a:t>Letter A</a:t>
            </a:r>
            <a:endParaRPr>
              <a:solidFill>
                <a:schemeClr val="lt1"/>
              </a:solidFill>
              <a:latin typeface="Lustria"/>
              <a:ea typeface="Lustria"/>
              <a:cs typeface="Lustria"/>
              <a:sym typeface="Lustria"/>
            </a:endParaRPr>
          </a:p>
        </p:txBody>
      </p:sp>
      <p:sp>
        <p:nvSpPr>
          <p:cNvPr id="78" name="Google Shape;78;p16"/>
          <p:cNvSpPr txBox="1"/>
          <p:nvPr/>
        </p:nvSpPr>
        <p:spPr>
          <a:xfrm>
            <a:off x="8517225" y="3431525"/>
            <a:ext cx="1943700" cy="675000"/>
          </a:xfrm>
          <a:prstGeom prst="rect">
            <a:avLst/>
          </a:prstGeom>
          <a:noFill/>
          <a:ln>
            <a:noFill/>
          </a:ln>
          <a:effectLst>
            <a:outerShdw blurRad="25400">
              <a:srgbClr val="000000">
                <a:alpha val="4588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Lustria"/>
                <a:ea typeface="Lustria"/>
                <a:cs typeface="Lustria"/>
                <a:sym typeface="Lustria"/>
              </a:rPr>
              <a:t>Letter B</a:t>
            </a:r>
            <a:endParaRPr>
              <a:solidFill>
                <a:schemeClr val="lt1"/>
              </a:solidFill>
              <a:latin typeface="Lustria"/>
              <a:ea typeface="Lustria"/>
              <a:cs typeface="Lustria"/>
              <a:sym typeface="Lustria"/>
            </a:endParaRPr>
          </a:p>
        </p:txBody>
      </p:sp>
      <p:sp>
        <p:nvSpPr>
          <p:cNvPr id="79" name="Google Shape;79;p16"/>
          <p:cNvSpPr txBox="1"/>
          <p:nvPr/>
        </p:nvSpPr>
        <p:spPr>
          <a:xfrm>
            <a:off x="8573200" y="5441650"/>
            <a:ext cx="1943700" cy="675000"/>
          </a:xfrm>
          <a:prstGeom prst="rect">
            <a:avLst/>
          </a:prstGeom>
          <a:noFill/>
          <a:ln>
            <a:noFill/>
          </a:ln>
          <a:effectLst>
            <a:outerShdw blurRad="25400">
              <a:srgbClr val="000000">
                <a:alpha val="4588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Lustria"/>
                <a:ea typeface="Lustria"/>
                <a:cs typeface="Lustria"/>
                <a:sym typeface="Lustria"/>
              </a:rPr>
              <a:t>Letter C</a:t>
            </a:r>
            <a:endParaRPr>
              <a:solidFill>
                <a:schemeClr val="lt1"/>
              </a:solidFill>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823820" y="1054050"/>
            <a:ext cx="10353900" cy="970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Block Diagram</a:t>
            </a:r>
            <a:endParaRPr/>
          </a:p>
        </p:txBody>
      </p:sp>
      <p:sp>
        <p:nvSpPr>
          <p:cNvPr id="85" name="Google Shape;85;p17"/>
          <p:cNvSpPr/>
          <p:nvPr/>
        </p:nvSpPr>
        <p:spPr>
          <a:xfrm>
            <a:off x="1611225" y="4230950"/>
            <a:ext cx="1419000" cy="11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7"/>
          <p:cNvCxnSpPr>
            <a:stCxn id="87" idx="3"/>
            <a:endCxn id="88" idx="1"/>
          </p:cNvCxnSpPr>
          <p:nvPr/>
        </p:nvCxnSpPr>
        <p:spPr>
          <a:xfrm flipH="1" rot="10800000">
            <a:off x="4905825" y="3822800"/>
            <a:ext cx="240600" cy="984600"/>
          </a:xfrm>
          <a:prstGeom prst="straightConnector1">
            <a:avLst/>
          </a:prstGeom>
          <a:noFill/>
          <a:ln cap="flat" cmpd="sng" w="9525">
            <a:solidFill>
              <a:srgbClr val="FFFFFF"/>
            </a:solidFill>
            <a:prstDash val="solid"/>
            <a:round/>
            <a:headEnd len="med" w="med" type="none"/>
            <a:tailEnd len="med" w="med" type="triangle"/>
          </a:ln>
        </p:spPr>
      </p:cxnSp>
      <p:sp>
        <p:nvSpPr>
          <p:cNvPr id="87" name="Google Shape;87;p17"/>
          <p:cNvSpPr/>
          <p:nvPr/>
        </p:nvSpPr>
        <p:spPr>
          <a:xfrm>
            <a:off x="3435225" y="4186550"/>
            <a:ext cx="1470600" cy="12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7"/>
          <p:cNvCxnSpPr>
            <a:endCxn id="87" idx="1"/>
          </p:cNvCxnSpPr>
          <p:nvPr/>
        </p:nvCxnSpPr>
        <p:spPr>
          <a:xfrm>
            <a:off x="2138925" y="4781600"/>
            <a:ext cx="1296300" cy="25800"/>
          </a:xfrm>
          <a:prstGeom prst="straightConnector1">
            <a:avLst/>
          </a:prstGeom>
          <a:noFill/>
          <a:ln cap="flat" cmpd="sng" w="9525">
            <a:solidFill>
              <a:srgbClr val="FFFFFF"/>
            </a:solidFill>
            <a:prstDash val="solid"/>
            <a:round/>
            <a:headEnd len="med" w="med" type="none"/>
            <a:tailEnd len="med" w="med" type="triangle"/>
          </a:ln>
        </p:spPr>
      </p:cxnSp>
      <p:sp>
        <p:nvSpPr>
          <p:cNvPr id="90" name="Google Shape;90;p17"/>
          <p:cNvSpPr/>
          <p:nvPr/>
        </p:nvSpPr>
        <p:spPr>
          <a:xfrm>
            <a:off x="6858300" y="4166300"/>
            <a:ext cx="1419000" cy="12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7"/>
          <p:cNvCxnSpPr/>
          <p:nvPr/>
        </p:nvCxnSpPr>
        <p:spPr>
          <a:xfrm flipH="1" rot="10800000">
            <a:off x="606300" y="4807025"/>
            <a:ext cx="1005000" cy="300"/>
          </a:xfrm>
          <a:prstGeom prst="straightConnector1">
            <a:avLst/>
          </a:prstGeom>
          <a:noFill/>
          <a:ln cap="flat" cmpd="sng" w="9525">
            <a:solidFill>
              <a:srgbClr val="FFFFFF"/>
            </a:solidFill>
            <a:prstDash val="solid"/>
            <a:round/>
            <a:headEnd len="med" w="med" type="none"/>
            <a:tailEnd len="med" w="med" type="triangle"/>
          </a:ln>
        </p:spPr>
      </p:cxnSp>
      <p:sp>
        <p:nvSpPr>
          <p:cNvPr id="92" name="Google Shape;92;p17"/>
          <p:cNvSpPr txBox="1"/>
          <p:nvPr/>
        </p:nvSpPr>
        <p:spPr>
          <a:xfrm>
            <a:off x="315000" y="4881175"/>
            <a:ext cx="12963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Input Picture</a:t>
            </a:r>
            <a:endParaRPr>
              <a:solidFill>
                <a:srgbClr val="FFFFFF"/>
              </a:solidFill>
            </a:endParaRPr>
          </a:p>
        </p:txBody>
      </p:sp>
      <p:sp>
        <p:nvSpPr>
          <p:cNvPr id="93" name="Google Shape;93;p17"/>
          <p:cNvSpPr txBox="1"/>
          <p:nvPr/>
        </p:nvSpPr>
        <p:spPr>
          <a:xfrm>
            <a:off x="1655700" y="4585550"/>
            <a:ext cx="14190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Pre-processing</a:t>
            </a:r>
            <a:endParaRPr/>
          </a:p>
        </p:txBody>
      </p:sp>
      <p:sp>
        <p:nvSpPr>
          <p:cNvPr id="94" name="Google Shape;94;p17"/>
          <p:cNvSpPr txBox="1"/>
          <p:nvPr/>
        </p:nvSpPr>
        <p:spPr>
          <a:xfrm>
            <a:off x="3772050" y="4498850"/>
            <a:ext cx="9255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Input Layer</a:t>
            </a:r>
            <a:endParaRPr/>
          </a:p>
        </p:txBody>
      </p:sp>
      <p:sp>
        <p:nvSpPr>
          <p:cNvPr id="95" name="Google Shape;95;p17"/>
          <p:cNvSpPr/>
          <p:nvPr/>
        </p:nvSpPr>
        <p:spPr>
          <a:xfrm>
            <a:off x="5146763" y="3201925"/>
            <a:ext cx="1470600" cy="12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5146298" y="3527125"/>
            <a:ext cx="14706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Hidden Layer</a:t>
            </a:r>
            <a:br>
              <a:rPr lang="en-US"/>
            </a:br>
            <a:r>
              <a:rPr lang="en-US"/>
              <a:t>1</a:t>
            </a:r>
            <a:endParaRPr/>
          </a:p>
        </p:txBody>
      </p:sp>
      <p:sp>
        <p:nvSpPr>
          <p:cNvPr id="96" name="Google Shape;96;p17"/>
          <p:cNvSpPr txBox="1"/>
          <p:nvPr/>
        </p:nvSpPr>
        <p:spPr>
          <a:xfrm>
            <a:off x="6949588" y="4515350"/>
            <a:ext cx="18033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 Layer</a:t>
            </a:r>
            <a:endParaRPr/>
          </a:p>
        </p:txBody>
      </p:sp>
      <p:cxnSp>
        <p:nvCxnSpPr>
          <p:cNvPr id="97" name="Google Shape;97;p17"/>
          <p:cNvCxnSpPr>
            <a:stCxn id="88" idx="3"/>
            <a:endCxn id="96" idx="1"/>
          </p:cNvCxnSpPr>
          <p:nvPr/>
        </p:nvCxnSpPr>
        <p:spPr>
          <a:xfrm>
            <a:off x="6616898" y="3822775"/>
            <a:ext cx="332700" cy="988200"/>
          </a:xfrm>
          <a:prstGeom prst="straightConnector1">
            <a:avLst/>
          </a:prstGeom>
          <a:noFill/>
          <a:ln cap="flat" cmpd="sng" w="9525">
            <a:solidFill>
              <a:srgbClr val="FFFFFF"/>
            </a:solidFill>
            <a:prstDash val="solid"/>
            <a:round/>
            <a:headEnd len="med" w="med" type="none"/>
            <a:tailEnd len="med" w="med" type="triangle"/>
          </a:ln>
        </p:spPr>
      </p:cxnSp>
      <p:sp>
        <p:nvSpPr>
          <p:cNvPr id="98" name="Google Shape;98;p17"/>
          <p:cNvSpPr/>
          <p:nvPr/>
        </p:nvSpPr>
        <p:spPr>
          <a:xfrm>
            <a:off x="5146750" y="4888775"/>
            <a:ext cx="1470600" cy="124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5266347" y="5213975"/>
            <a:ext cx="1296300" cy="5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Hidden Layer</a:t>
            </a:r>
            <a:br>
              <a:rPr lang="en-US"/>
            </a:br>
            <a:r>
              <a:rPr lang="en-US"/>
              <a:t>	2</a:t>
            </a:r>
            <a:endParaRPr/>
          </a:p>
        </p:txBody>
      </p:sp>
      <p:cxnSp>
        <p:nvCxnSpPr>
          <p:cNvPr id="100" name="Google Shape;100;p17"/>
          <p:cNvCxnSpPr>
            <a:stCxn id="87" idx="3"/>
            <a:endCxn id="98" idx="1"/>
          </p:cNvCxnSpPr>
          <p:nvPr/>
        </p:nvCxnSpPr>
        <p:spPr>
          <a:xfrm>
            <a:off x="4905825" y="4807400"/>
            <a:ext cx="240900" cy="702300"/>
          </a:xfrm>
          <a:prstGeom prst="straightConnector1">
            <a:avLst/>
          </a:prstGeom>
          <a:noFill/>
          <a:ln cap="flat" cmpd="sng" w="9525">
            <a:solidFill>
              <a:srgbClr val="FFFFFF"/>
            </a:solidFill>
            <a:prstDash val="solid"/>
            <a:round/>
            <a:headEnd len="med" w="med" type="none"/>
            <a:tailEnd len="med" w="med" type="triangle"/>
          </a:ln>
        </p:spPr>
      </p:cxnSp>
      <p:cxnSp>
        <p:nvCxnSpPr>
          <p:cNvPr id="101" name="Google Shape;101;p17"/>
          <p:cNvCxnSpPr>
            <a:stCxn id="99" idx="3"/>
            <a:endCxn id="96" idx="1"/>
          </p:cNvCxnSpPr>
          <p:nvPr/>
        </p:nvCxnSpPr>
        <p:spPr>
          <a:xfrm flipH="1" rot="10800000">
            <a:off x="6562647" y="4810925"/>
            <a:ext cx="387000" cy="698700"/>
          </a:xfrm>
          <a:prstGeom prst="straightConnector1">
            <a:avLst/>
          </a:prstGeom>
          <a:noFill/>
          <a:ln cap="flat" cmpd="sng" w="9525">
            <a:solidFill>
              <a:srgbClr val="FFFFFF"/>
            </a:solidFill>
            <a:prstDash val="solid"/>
            <a:round/>
            <a:headEnd len="med" w="med" type="none"/>
            <a:tailEnd len="med" w="med" type="triangle"/>
          </a:ln>
        </p:spPr>
      </p:cxnSp>
      <p:sp>
        <p:nvSpPr>
          <p:cNvPr id="102" name="Google Shape;102;p17"/>
          <p:cNvSpPr/>
          <p:nvPr/>
        </p:nvSpPr>
        <p:spPr>
          <a:xfrm>
            <a:off x="9395525" y="4182800"/>
            <a:ext cx="1419000" cy="12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7"/>
          <p:cNvCxnSpPr/>
          <p:nvPr/>
        </p:nvCxnSpPr>
        <p:spPr>
          <a:xfrm>
            <a:off x="8277300" y="4755800"/>
            <a:ext cx="1296300" cy="25800"/>
          </a:xfrm>
          <a:prstGeom prst="straightConnector1">
            <a:avLst/>
          </a:prstGeom>
          <a:noFill/>
          <a:ln cap="flat" cmpd="sng" w="9525">
            <a:solidFill>
              <a:srgbClr val="FFFFFF"/>
            </a:solidFill>
            <a:prstDash val="solid"/>
            <a:round/>
            <a:headEnd len="med" w="med" type="none"/>
            <a:tailEnd len="med" w="med" type="triangle"/>
          </a:ln>
        </p:spPr>
      </p:cxnSp>
      <p:sp>
        <p:nvSpPr>
          <p:cNvPr id="104" name="Google Shape;104;p17"/>
          <p:cNvSpPr txBox="1"/>
          <p:nvPr/>
        </p:nvSpPr>
        <p:spPr>
          <a:xfrm>
            <a:off x="9637000" y="4585550"/>
            <a:ext cx="14190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 text   result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919045" y="218925"/>
            <a:ext cx="10353900" cy="970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highlight>
                  <a:srgbClr val="8E7CC3"/>
                </a:highlight>
              </a:rPr>
              <a:t>Algorithms &amp; Techniques</a:t>
            </a:r>
            <a:endParaRPr>
              <a:highlight>
                <a:srgbClr val="8E7CC3"/>
              </a:highlight>
            </a:endParaRPr>
          </a:p>
        </p:txBody>
      </p:sp>
      <p:sp>
        <p:nvSpPr>
          <p:cNvPr id="110" name="Google Shape;110;p18"/>
          <p:cNvSpPr txBox="1"/>
          <p:nvPr>
            <p:ph idx="1" type="body"/>
          </p:nvPr>
        </p:nvSpPr>
        <p:spPr>
          <a:xfrm>
            <a:off x="919055" y="1328300"/>
            <a:ext cx="10353900" cy="4058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solidFill>
                <a:srgbClr val="DADADA"/>
              </a:solidFill>
            </a:endParaRPr>
          </a:p>
          <a:p>
            <a:pPr indent="0" lvl="0" marL="0" rtl="0" algn="l">
              <a:spcBef>
                <a:spcPts val="600"/>
              </a:spcBef>
              <a:spcAft>
                <a:spcPts val="0"/>
              </a:spcAft>
              <a:buNone/>
            </a:pPr>
            <a:r>
              <a:rPr lang="en-US">
                <a:solidFill>
                  <a:srgbClr val="DADADA"/>
                </a:solidFill>
                <a:latin typeface="Arial"/>
                <a:ea typeface="Arial"/>
                <a:cs typeface="Arial"/>
                <a:sym typeface="Arial"/>
              </a:rPr>
              <a:t>The model relies on </a:t>
            </a:r>
            <a:r>
              <a:rPr lang="en-US">
                <a:solidFill>
                  <a:srgbClr val="DADADA"/>
                </a:solidFill>
              </a:rPr>
              <a:t>Artificial</a:t>
            </a:r>
            <a:r>
              <a:rPr lang="en-US">
                <a:solidFill>
                  <a:srgbClr val="DADADA"/>
                </a:solidFill>
                <a:latin typeface="Arial"/>
                <a:ea typeface="Arial"/>
                <a:cs typeface="Arial"/>
                <a:sym typeface="Arial"/>
              </a:rPr>
              <a:t> Neural Networks to train the model </a:t>
            </a:r>
            <a:r>
              <a:rPr lang="en-US">
                <a:solidFill>
                  <a:srgbClr val="DADADA"/>
                </a:solidFill>
              </a:rPr>
              <a:t>towards recognizing the different letters. </a:t>
            </a:r>
            <a:endParaRPr>
              <a:solidFill>
                <a:srgbClr val="DADADA"/>
              </a:solidFill>
            </a:endParaRPr>
          </a:p>
          <a:p>
            <a:pPr indent="0" lvl="0" marL="457200" rtl="0" algn="l">
              <a:spcBef>
                <a:spcPts val="600"/>
              </a:spcBef>
              <a:spcAft>
                <a:spcPts val="0"/>
              </a:spcAft>
              <a:buNone/>
            </a:pPr>
            <a:r>
              <a:rPr lang="en-US">
                <a:solidFill>
                  <a:srgbClr val="DADADA"/>
                </a:solidFill>
              </a:rPr>
              <a:t>Libraries used:</a:t>
            </a:r>
            <a:endParaRPr>
              <a:solidFill>
                <a:srgbClr val="DADADA"/>
              </a:solidFill>
            </a:endParaRPr>
          </a:p>
          <a:p>
            <a:pPr indent="-308610" lvl="0" marL="457200" rtl="0" algn="l">
              <a:spcBef>
                <a:spcPts val="600"/>
              </a:spcBef>
              <a:spcAft>
                <a:spcPts val="0"/>
              </a:spcAft>
              <a:buClr>
                <a:srgbClr val="DADADA"/>
              </a:buClr>
              <a:buSzPts val="1260"/>
              <a:buChar char="●"/>
            </a:pPr>
            <a:r>
              <a:rPr lang="en-US">
                <a:solidFill>
                  <a:srgbClr val="DADADA"/>
                </a:solidFill>
              </a:rPr>
              <a:t>Numpy</a:t>
            </a:r>
            <a:endParaRPr>
              <a:solidFill>
                <a:srgbClr val="DADADA"/>
              </a:solidFill>
            </a:endParaRPr>
          </a:p>
          <a:p>
            <a:pPr indent="-308610" lvl="0" marL="457200" rtl="0" algn="l">
              <a:spcBef>
                <a:spcPts val="0"/>
              </a:spcBef>
              <a:spcAft>
                <a:spcPts val="0"/>
              </a:spcAft>
              <a:buClr>
                <a:srgbClr val="DADADA"/>
              </a:buClr>
              <a:buSzPts val="1260"/>
              <a:buChar char="●"/>
            </a:pPr>
            <a:r>
              <a:rPr lang="en-US">
                <a:solidFill>
                  <a:srgbClr val="DADADA"/>
                </a:solidFill>
              </a:rPr>
              <a:t>OneHotEnconder</a:t>
            </a:r>
            <a:endParaRPr>
              <a:solidFill>
                <a:srgbClr val="DADADA"/>
              </a:solidFill>
            </a:endParaRPr>
          </a:p>
          <a:p>
            <a:pPr indent="-308610" lvl="0" marL="457200" rtl="0" algn="l">
              <a:spcBef>
                <a:spcPts val="0"/>
              </a:spcBef>
              <a:spcAft>
                <a:spcPts val="0"/>
              </a:spcAft>
              <a:buClr>
                <a:srgbClr val="DADADA"/>
              </a:buClr>
              <a:buSzPts val="1260"/>
              <a:buChar char="●"/>
            </a:pPr>
            <a:r>
              <a:rPr lang="en-US">
                <a:solidFill>
                  <a:srgbClr val="DADADA"/>
                </a:solidFill>
              </a:rPr>
              <a:t>Keras</a:t>
            </a:r>
            <a:endParaRPr>
              <a:solidFill>
                <a:srgbClr val="DADADA"/>
              </a:solidFill>
            </a:endParaRPr>
          </a:p>
          <a:p>
            <a:pPr indent="-308610" lvl="0" marL="457200" rtl="0" algn="l">
              <a:spcBef>
                <a:spcPts val="0"/>
              </a:spcBef>
              <a:spcAft>
                <a:spcPts val="0"/>
              </a:spcAft>
              <a:buClr>
                <a:srgbClr val="DADADA"/>
              </a:buClr>
              <a:buSzPts val="1260"/>
              <a:buChar char="●"/>
            </a:pPr>
            <a:r>
              <a:rPr lang="en-US">
                <a:solidFill>
                  <a:srgbClr val="DADADA"/>
                </a:solidFill>
              </a:rPr>
              <a:t>SciKit</a:t>
            </a:r>
            <a:endParaRPr>
              <a:solidFill>
                <a:srgbClr val="DADADA"/>
              </a:solidFill>
            </a:endParaRPr>
          </a:p>
          <a:p>
            <a:pPr indent="-308610" lvl="0" marL="457200" rtl="0" algn="l">
              <a:spcBef>
                <a:spcPts val="0"/>
              </a:spcBef>
              <a:spcAft>
                <a:spcPts val="0"/>
              </a:spcAft>
              <a:buClr>
                <a:srgbClr val="DADADA"/>
              </a:buClr>
              <a:buSzPts val="1260"/>
              <a:buChar char="●"/>
            </a:pPr>
            <a:r>
              <a:rPr lang="en-US">
                <a:solidFill>
                  <a:srgbClr val="DADADA"/>
                </a:solidFill>
              </a:rPr>
              <a:t>Pandas</a:t>
            </a:r>
            <a:br>
              <a:rPr lang="en-US">
                <a:solidFill>
                  <a:srgbClr val="DADADA"/>
                </a:solidFill>
              </a:rPr>
            </a:br>
            <a:endParaRPr>
              <a:solidFill>
                <a:srgbClr val="DADADA"/>
              </a:solidFill>
            </a:endParaRPr>
          </a:p>
          <a:p>
            <a:pPr indent="0" lvl="0" marL="0" rtl="0" algn="l">
              <a:spcBef>
                <a:spcPts val="600"/>
              </a:spcBef>
              <a:spcAft>
                <a:spcPts val="6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913795" y="609600"/>
            <a:ext cx="10353900" cy="970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&amp; Techniques</a:t>
            </a:r>
            <a:endParaRPr/>
          </a:p>
        </p:txBody>
      </p:sp>
      <p:sp>
        <p:nvSpPr>
          <p:cNvPr id="116" name="Google Shape;116;p19"/>
          <p:cNvSpPr txBox="1"/>
          <p:nvPr>
            <p:ph idx="1" type="body"/>
          </p:nvPr>
        </p:nvSpPr>
        <p:spPr>
          <a:xfrm>
            <a:off x="913795" y="1732449"/>
            <a:ext cx="10353900" cy="4058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solidFill>
                <a:srgbClr val="DADADA"/>
              </a:solidFill>
            </a:endParaRPr>
          </a:p>
          <a:p>
            <a:pPr indent="0" lvl="0" marL="0" rtl="0" algn="l">
              <a:spcBef>
                <a:spcPts val="600"/>
              </a:spcBef>
              <a:spcAft>
                <a:spcPts val="0"/>
              </a:spcAft>
              <a:buNone/>
            </a:pPr>
            <a:r>
              <a:rPr lang="en-US">
                <a:solidFill>
                  <a:srgbClr val="DADADA"/>
                </a:solidFill>
              </a:rPr>
              <a:t>The model does minimal preprocessing as the background of all the images are already the same color. There’s an input layer, 2 hidden layers and the output layer. After a trial and error process, we also used the Adam optimization algorithm which we found to give very good accuracy and speed compared to the others.</a:t>
            </a:r>
            <a:endParaRPr sz="2100"/>
          </a:p>
          <a:p>
            <a:pPr indent="0" lvl="0" marL="0" rtl="0" algn="l">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913795" y="609600"/>
            <a:ext cx="10353900" cy="970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122" name="Google Shape;122;p20"/>
          <p:cNvSpPr txBox="1"/>
          <p:nvPr>
            <p:ph idx="1" type="body"/>
          </p:nvPr>
        </p:nvSpPr>
        <p:spPr>
          <a:xfrm>
            <a:off x="222175" y="1752000"/>
            <a:ext cx="11805300" cy="5106000"/>
          </a:xfrm>
          <a:prstGeom prst="rect">
            <a:avLst/>
          </a:prstGeom>
        </p:spPr>
        <p:txBody>
          <a:bodyPr anchorCtr="0" anchor="t" bIns="45700" lIns="91425" spcFirstLastPara="1" rIns="91425" wrap="square" tIns="45700">
            <a:noAutofit/>
          </a:bodyPr>
          <a:lstStyle/>
          <a:p>
            <a:pPr indent="0" lvl="0" marL="457200" rtl="0" algn="l">
              <a:spcBef>
                <a:spcPts val="360"/>
              </a:spcBef>
              <a:spcAft>
                <a:spcPts val="0"/>
              </a:spcAft>
              <a:buNone/>
            </a:pPr>
            <a:r>
              <a:t/>
            </a:r>
            <a:endParaRPr sz="1800">
              <a:solidFill>
                <a:srgbClr val="F3F3F3"/>
              </a:solidFill>
            </a:endParaRPr>
          </a:p>
          <a:p>
            <a:pPr indent="-342900" lvl="0" marL="457200" rtl="0" algn="l">
              <a:spcBef>
                <a:spcPts val="600"/>
              </a:spcBef>
              <a:spcAft>
                <a:spcPts val="0"/>
              </a:spcAft>
              <a:buSzPts val="1800"/>
              <a:buChar char="●"/>
            </a:pPr>
            <a:r>
              <a:rPr lang="en-US" sz="1800">
                <a:solidFill>
                  <a:srgbClr val="F3F3F3"/>
                </a:solidFill>
              </a:rPr>
              <a:t>Dataset: </a:t>
            </a:r>
            <a:r>
              <a:rPr lang="en-US" sz="1800"/>
              <a:t> </a:t>
            </a:r>
            <a:r>
              <a:rPr lang="en-US" sz="1800" u="sng">
                <a:solidFill>
                  <a:schemeClr val="accent5"/>
                </a:solidFill>
                <a:hlinkClick r:id="rId3"/>
              </a:rPr>
              <a:t>https://www.kaggle.com/ayuraj/asl-dataset</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US" sz="1800">
                <a:solidFill>
                  <a:srgbClr val="FFFFFF"/>
                </a:solidFill>
              </a:rPr>
              <a:t>Artificial</a:t>
            </a:r>
            <a:r>
              <a:rPr lang="en-US" sz="1800">
                <a:solidFill>
                  <a:srgbClr val="FFFFFF"/>
                </a:solidFill>
              </a:rPr>
              <a:t> Neural Network: </a:t>
            </a:r>
            <a:r>
              <a:rPr lang="en-US" sz="1600" u="sng">
                <a:solidFill>
                  <a:schemeClr val="hlink"/>
                </a:solidFill>
                <a:hlinkClick r:id="rId4"/>
              </a:rPr>
              <a:t>https://missinglink.ai/guides/neural-network-concepts/complete-guide-artificial-neural-networks/</a:t>
            </a:r>
            <a:endParaRPr sz="1600"/>
          </a:p>
          <a:p>
            <a:pPr indent="-330200" lvl="0" marL="457200" rtl="0" algn="l">
              <a:spcBef>
                <a:spcPts val="0"/>
              </a:spcBef>
              <a:spcAft>
                <a:spcPts val="0"/>
              </a:spcAft>
              <a:buSzPts val="1600"/>
              <a:buChar char="●"/>
            </a:pPr>
            <a:r>
              <a:rPr lang="en-US" sz="1800">
                <a:solidFill>
                  <a:srgbClr val="FFFFFF"/>
                </a:solidFill>
              </a:rPr>
              <a:t>The sequential Model:</a:t>
            </a:r>
            <a:r>
              <a:rPr lang="en-US" sz="1600"/>
              <a:t> </a:t>
            </a:r>
            <a:r>
              <a:rPr lang="en-US" sz="1600" u="sng">
                <a:solidFill>
                  <a:schemeClr val="hlink"/>
                </a:solidFill>
                <a:hlinkClick r:id="rId5"/>
              </a:rPr>
              <a:t>https://keras.io/guides/sequential_model/</a:t>
            </a:r>
            <a:endParaRPr sz="2100"/>
          </a:p>
          <a:p>
            <a:pPr indent="-342900" lvl="0" marL="457200" rtl="0" algn="l">
              <a:spcBef>
                <a:spcPts val="0"/>
              </a:spcBef>
              <a:spcAft>
                <a:spcPts val="0"/>
              </a:spcAft>
              <a:buSzPts val="1800"/>
              <a:buChar char="●"/>
            </a:pPr>
            <a:r>
              <a:rPr lang="en-US" sz="1800">
                <a:solidFill>
                  <a:srgbClr val="FFFFFF"/>
                </a:solidFill>
              </a:rPr>
              <a:t>Adam Learning Algorithm:   </a:t>
            </a:r>
            <a:r>
              <a:rPr lang="en-US" sz="1500" u="sng">
                <a:solidFill>
                  <a:schemeClr val="hlink"/>
                </a:solidFill>
                <a:hlinkClick r:id="rId6"/>
              </a:rPr>
              <a:t>https://towardsdatascience.com/adam-latest-trends-in-deep-learning-optimization-6be9a291375c</a:t>
            </a:r>
            <a:endParaRPr sz="1500"/>
          </a:p>
          <a:p>
            <a:pPr indent="-342900" lvl="0" marL="457200" rtl="0" algn="l">
              <a:lnSpc>
                <a:spcPct val="110000"/>
              </a:lnSpc>
              <a:spcBef>
                <a:spcPts val="0"/>
              </a:spcBef>
              <a:spcAft>
                <a:spcPts val="0"/>
              </a:spcAft>
              <a:buSzPts val="1800"/>
              <a:buChar char="●"/>
            </a:pPr>
            <a:r>
              <a:rPr lang="en-US" sz="1800">
                <a:solidFill>
                  <a:schemeClr val="dk1"/>
                </a:solidFill>
              </a:rPr>
              <a:t>Encode Categorical Features:</a:t>
            </a:r>
            <a:r>
              <a:rPr lang="en-US" sz="1800">
                <a:solidFill>
                  <a:srgbClr val="444444"/>
                </a:solidFill>
              </a:rPr>
              <a:t> </a:t>
            </a:r>
            <a:r>
              <a:rPr lang="en-US" sz="1600" u="sng">
                <a:solidFill>
                  <a:schemeClr val="hlink"/>
                </a:solidFill>
                <a:hlinkClick r:id="rId7"/>
              </a:rPr>
              <a:t>https://www.dataschool.io/encoding-categorical-features-in-python</a:t>
            </a:r>
            <a:r>
              <a:rPr lang="en-US" sz="1600" u="sng">
                <a:solidFill>
                  <a:schemeClr val="hlink"/>
                </a:solidFill>
                <a:hlinkClick r:id="rId8"/>
              </a:rPr>
              <a:t>/</a:t>
            </a:r>
            <a:endParaRPr sz="1600"/>
          </a:p>
          <a:p>
            <a:pPr indent="-342900" lvl="0" marL="457200" rtl="0" algn="l">
              <a:lnSpc>
                <a:spcPct val="120000"/>
              </a:lnSpc>
              <a:spcBef>
                <a:spcPts val="0"/>
              </a:spcBef>
              <a:spcAft>
                <a:spcPts val="0"/>
              </a:spcAft>
              <a:buSzPts val="1800"/>
              <a:buChar char="●"/>
            </a:pPr>
            <a:r>
              <a:rPr lang="en-US" sz="1600">
                <a:solidFill>
                  <a:schemeClr val="dk1"/>
                </a:solidFill>
              </a:rPr>
              <a:t>OneHotEncoder: </a:t>
            </a:r>
            <a:r>
              <a:rPr lang="en-US" sz="1400">
                <a:solidFill>
                  <a:schemeClr val="dk1"/>
                </a:solidFill>
              </a:rPr>
              <a:t> </a:t>
            </a:r>
            <a:r>
              <a:rPr lang="en-US" sz="1600" u="sng">
                <a:solidFill>
                  <a:schemeClr val="hlink"/>
                </a:solidFill>
                <a:hlinkClick r:id="rId9"/>
              </a:rPr>
              <a:t>https://scikit-learn.org/stable/modules/generated/sklearn.preprocessing.OneHotEncoder.html</a:t>
            </a:r>
            <a:endParaRPr sz="1600"/>
          </a:p>
          <a:p>
            <a:pPr indent="-330200" lvl="0" marL="457200" rtl="0" algn="l">
              <a:lnSpc>
                <a:spcPct val="120000"/>
              </a:lnSpc>
              <a:spcBef>
                <a:spcPts val="0"/>
              </a:spcBef>
              <a:spcAft>
                <a:spcPts val="0"/>
              </a:spcAft>
              <a:buSzPts val="1600"/>
              <a:buChar char="●"/>
            </a:pPr>
            <a:r>
              <a:rPr lang="en-US" sz="1600">
                <a:solidFill>
                  <a:schemeClr val="dk1"/>
                </a:solidFill>
              </a:rPr>
              <a:t>Pandas: </a:t>
            </a:r>
            <a:r>
              <a:rPr lang="en-US" sz="1600" u="sng">
                <a:solidFill>
                  <a:schemeClr val="hlink"/>
                </a:solidFill>
              </a:rPr>
              <a:t> </a:t>
            </a:r>
            <a:r>
              <a:rPr lang="en-US" sz="1600" u="sng">
                <a:solidFill>
                  <a:schemeClr val="hlink"/>
                </a:solidFill>
                <a:hlinkClick r:id="rId10"/>
              </a:rPr>
              <a:t>https://pandas.pydata.org/docs/user_guide/index.html</a:t>
            </a:r>
            <a:endParaRPr sz="1600"/>
          </a:p>
          <a:p>
            <a:pPr indent="-330200" lvl="0" marL="457200" rtl="0" algn="l">
              <a:lnSpc>
                <a:spcPct val="120000"/>
              </a:lnSpc>
              <a:spcBef>
                <a:spcPts val="0"/>
              </a:spcBef>
              <a:spcAft>
                <a:spcPts val="0"/>
              </a:spcAft>
              <a:buSzPts val="1600"/>
              <a:buChar char="●"/>
            </a:pPr>
            <a:r>
              <a:rPr lang="en-US" sz="1600">
                <a:solidFill>
                  <a:schemeClr val="dk1"/>
                </a:solidFill>
              </a:rPr>
              <a:t>Basic Keras Neural Network Guide: </a:t>
            </a:r>
            <a:r>
              <a:rPr lang="en-US" sz="1600" u="sng">
                <a:solidFill>
                  <a:schemeClr val="hlink"/>
                </a:solidFill>
                <a:hlinkClick r:id="rId11"/>
              </a:rPr>
              <a:t>https://www.kdnuggets.com/2018/06/basic-keras-neural-network-sequential-model.html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