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Sarabun Bold" charset="1" panose="00000800000000000000"/>
      <p:regular r:id="rId20"/>
    </p:embeddedFont>
    <p:embeddedFont>
      <p:font typeface="Asap" charset="1" panose="020F0504030202060203"/>
      <p:regular r:id="rId21"/>
    </p:embeddedFont>
    <p:embeddedFont>
      <p:font typeface="Poppins" charset="1" panose="00000500000000000000"/>
      <p:regular r:id="rId22"/>
    </p:embeddedFont>
    <p:embeddedFont>
      <p:font typeface="Poppins Heavy" charset="1" panose="00000A00000000000000"/>
      <p:regular r:id="rId23"/>
    </p:embeddedFont>
    <p:embeddedFont>
      <p:font typeface="Poppins Bold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notesSlides/notesSlide2.xml" Type="http://schemas.openxmlformats.org/officeDocument/2006/relationships/notesSlide"/><Relationship Id="rId25" Target="fonts/font25.fntdata" Type="http://schemas.openxmlformats.org/officeDocument/2006/relationships/font"/><Relationship Id="rId26" Target="notesSlides/notesSlide3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pn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Relationship Id="rId8" Target="../media/image6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17.jpe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7.pn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1.jpeg" Type="http://schemas.openxmlformats.org/officeDocument/2006/relationships/image"/><Relationship Id="rId4" Target="../media/image7.png" Type="http://schemas.openxmlformats.org/officeDocument/2006/relationships/image"/><Relationship Id="rId5" Target="../media/image4.png" Type="http://schemas.openxmlformats.org/officeDocument/2006/relationships/image"/><Relationship Id="rId6" Target="../media/image6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25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36"/>
            <a:ext cx="18287998" cy="10278926"/>
          </a:xfrm>
          <a:custGeom>
            <a:avLst/>
            <a:gdLst/>
            <a:ahLst/>
            <a:cxnLst/>
            <a:rect r="r" b="b" t="t" l="l"/>
            <a:pathLst>
              <a:path h="10278926" w="18287998">
                <a:moveTo>
                  <a:pt x="0" y="0"/>
                </a:moveTo>
                <a:lnTo>
                  <a:pt x="18287998" y="0"/>
                </a:lnTo>
                <a:lnTo>
                  <a:pt x="18287998" y="10278926"/>
                </a:lnTo>
                <a:lnTo>
                  <a:pt x="0" y="102789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429" t="0" r="-843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73200" y="584400"/>
            <a:ext cx="16941600" cy="9118200"/>
            <a:chOff x="0" y="0"/>
            <a:chExt cx="22588800" cy="12157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588855" cy="12157583"/>
            </a:xfrm>
            <a:custGeom>
              <a:avLst/>
              <a:gdLst/>
              <a:ahLst/>
              <a:cxnLst/>
              <a:rect r="r" b="b" t="t" l="l"/>
              <a:pathLst>
                <a:path h="12157583" w="22588855">
                  <a:moveTo>
                    <a:pt x="0" y="0"/>
                  </a:moveTo>
                  <a:lnTo>
                    <a:pt x="22588855" y="0"/>
                  </a:lnTo>
                  <a:lnTo>
                    <a:pt x="22588855" y="12157583"/>
                  </a:lnTo>
                  <a:lnTo>
                    <a:pt x="0" y="12157583"/>
                  </a:lnTo>
                </a:path>
              </a:pathLst>
            </a:custGeom>
            <a:solidFill>
              <a:srgbClr val="191919">
                <a:alpha val="3529"/>
              </a:srgbClr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988300" y="1344190"/>
            <a:ext cx="4639650" cy="2946518"/>
          </a:xfrm>
          <a:custGeom>
            <a:avLst/>
            <a:gdLst/>
            <a:ahLst/>
            <a:cxnLst/>
            <a:rect r="r" b="b" t="t" l="l"/>
            <a:pathLst>
              <a:path h="2946518" w="4639650">
                <a:moveTo>
                  <a:pt x="0" y="0"/>
                </a:moveTo>
                <a:lnTo>
                  <a:pt x="4639650" y="0"/>
                </a:lnTo>
                <a:lnTo>
                  <a:pt x="4639650" y="2946518"/>
                </a:lnTo>
                <a:lnTo>
                  <a:pt x="0" y="29465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5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36650" y="1344200"/>
            <a:ext cx="3145150" cy="3409552"/>
          </a:xfrm>
          <a:custGeom>
            <a:avLst/>
            <a:gdLst/>
            <a:ahLst/>
            <a:cxnLst/>
            <a:rect r="r" b="b" t="t" l="l"/>
            <a:pathLst>
              <a:path h="3409552" w="3145150">
                <a:moveTo>
                  <a:pt x="0" y="0"/>
                </a:moveTo>
                <a:lnTo>
                  <a:pt x="3145150" y="0"/>
                </a:lnTo>
                <a:lnTo>
                  <a:pt x="3145150" y="3409552"/>
                </a:lnTo>
                <a:lnTo>
                  <a:pt x="0" y="34095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347196">
            <a:off x="10877036" y="8189574"/>
            <a:ext cx="4048752" cy="2350750"/>
          </a:xfrm>
          <a:custGeom>
            <a:avLst/>
            <a:gdLst/>
            <a:ahLst/>
            <a:cxnLst/>
            <a:rect r="r" b="b" t="t" l="l"/>
            <a:pathLst>
              <a:path h="2350750" w="4048752">
                <a:moveTo>
                  <a:pt x="0" y="0"/>
                </a:moveTo>
                <a:lnTo>
                  <a:pt x="4048752" y="0"/>
                </a:lnTo>
                <a:lnTo>
                  <a:pt x="4048752" y="2350750"/>
                </a:lnTo>
                <a:lnTo>
                  <a:pt x="0" y="23507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5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412476" y="7001150"/>
            <a:ext cx="3593470" cy="2701450"/>
          </a:xfrm>
          <a:custGeom>
            <a:avLst/>
            <a:gdLst/>
            <a:ahLst/>
            <a:cxnLst/>
            <a:rect r="r" b="b" t="t" l="l"/>
            <a:pathLst>
              <a:path h="2701450" w="3593470">
                <a:moveTo>
                  <a:pt x="0" y="0"/>
                </a:moveTo>
                <a:lnTo>
                  <a:pt x="3593470" y="0"/>
                </a:lnTo>
                <a:lnTo>
                  <a:pt x="3593470" y="2701450"/>
                </a:lnTo>
                <a:lnTo>
                  <a:pt x="0" y="27014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700017">
            <a:off x="-290110" y="844966"/>
            <a:ext cx="4316472" cy="2509762"/>
          </a:xfrm>
          <a:custGeom>
            <a:avLst/>
            <a:gdLst/>
            <a:ahLst/>
            <a:cxnLst/>
            <a:rect r="r" b="b" t="t" l="l"/>
            <a:pathLst>
              <a:path h="2509762" w="4316472">
                <a:moveTo>
                  <a:pt x="0" y="0"/>
                </a:moveTo>
                <a:lnTo>
                  <a:pt x="4316472" y="0"/>
                </a:lnTo>
                <a:lnTo>
                  <a:pt x="4316472" y="2509762"/>
                </a:lnTo>
                <a:lnTo>
                  <a:pt x="0" y="25097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3206025">
            <a:off x="3524858" y="8664436"/>
            <a:ext cx="3736142" cy="2283932"/>
          </a:xfrm>
          <a:custGeom>
            <a:avLst/>
            <a:gdLst/>
            <a:ahLst/>
            <a:cxnLst/>
            <a:rect r="r" b="b" t="t" l="l"/>
            <a:pathLst>
              <a:path h="2283932" w="3736142">
                <a:moveTo>
                  <a:pt x="0" y="0"/>
                </a:moveTo>
                <a:lnTo>
                  <a:pt x="3736142" y="0"/>
                </a:lnTo>
                <a:lnTo>
                  <a:pt x="3736142" y="2283932"/>
                </a:lnTo>
                <a:lnTo>
                  <a:pt x="0" y="22839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4225009">
            <a:off x="-2051112" y="7483622"/>
            <a:ext cx="4048750" cy="2350752"/>
          </a:xfrm>
          <a:custGeom>
            <a:avLst/>
            <a:gdLst/>
            <a:ahLst/>
            <a:cxnLst/>
            <a:rect r="r" b="b" t="t" l="l"/>
            <a:pathLst>
              <a:path h="2350752" w="4048750">
                <a:moveTo>
                  <a:pt x="0" y="0"/>
                </a:moveTo>
                <a:lnTo>
                  <a:pt x="4048750" y="0"/>
                </a:lnTo>
                <a:lnTo>
                  <a:pt x="4048750" y="2350752"/>
                </a:lnTo>
                <a:lnTo>
                  <a:pt x="0" y="23507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5000"/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953097">
            <a:off x="2395598" y="-1406250"/>
            <a:ext cx="3430520" cy="3718900"/>
          </a:xfrm>
          <a:custGeom>
            <a:avLst/>
            <a:gdLst/>
            <a:ahLst/>
            <a:cxnLst/>
            <a:rect r="r" b="b" t="t" l="l"/>
            <a:pathLst>
              <a:path h="3718900" w="3430520">
                <a:moveTo>
                  <a:pt x="0" y="0"/>
                </a:moveTo>
                <a:lnTo>
                  <a:pt x="3430520" y="0"/>
                </a:lnTo>
                <a:lnTo>
                  <a:pt x="3430520" y="3718900"/>
                </a:lnTo>
                <a:lnTo>
                  <a:pt x="0" y="37189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32600" y="7023800"/>
            <a:ext cx="3308050" cy="2978650"/>
          </a:xfrm>
          <a:custGeom>
            <a:avLst/>
            <a:gdLst/>
            <a:ahLst/>
            <a:cxnLst/>
            <a:rect r="r" b="b" t="t" l="l"/>
            <a:pathLst>
              <a:path h="2978650" w="3308050">
                <a:moveTo>
                  <a:pt x="0" y="0"/>
                </a:moveTo>
                <a:lnTo>
                  <a:pt x="3308050" y="0"/>
                </a:lnTo>
                <a:lnTo>
                  <a:pt x="3308050" y="2978650"/>
                </a:lnTo>
                <a:lnTo>
                  <a:pt x="0" y="297865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2579" t="0" r="-2396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753100" y="-684350"/>
            <a:ext cx="4957402" cy="2879650"/>
          </a:xfrm>
          <a:custGeom>
            <a:avLst/>
            <a:gdLst/>
            <a:ahLst/>
            <a:cxnLst/>
            <a:rect r="r" b="b" t="t" l="l"/>
            <a:pathLst>
              <a:path h="2879650" w="4957402">
                <a:moveTo>
                  <a:pt x="0" y="0"/>
                </a:moveTo>
                <a:lnTo>
                  <a:pt x="4957402" y="0"/>
                </a:lnTo>
                <a:lnTo>
                  <a:pt x="4957402" y="2879650"/>
                </a:lnTo>
                <a:lnTo>
                  <a:pt x="0" y="2879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984325" y="3683490"/>
            <a:ext cx="12319350" cy="248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b="true" sz="9000">
                <a:solidFill>
                  <a:srgbClr val="FFFFFF"/>
                </a:solidFill>
                <a:latin typeface="Sarabun Bold"/>
                <a:ea typeface="Sarabun Bold"/>
                <a:cs typeface="Sarabun Bold"/>
                <a:sym typeface="Sarabun Bold"/>
              </a:rPr>
              <a:t>Complete Blood Count Using RAG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84325" y="6336825"/>
            <a:ext cx="1231935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Omar Khadrawy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25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3200" y="584400"/>
            <a:ext cx="16941600" cy="9118200"/>
            <a:chOff x="0" y="0"/>
            <a:chExt cx="22588800" cy="12157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88855" cy="12157583"/>
            </a:xfrm>
            <a:custGeom>
              <a:avLst/>
              <a:gdLst/>
              <a:ahLst/>
              <a:cxnLst/>
              <a:rect r="r" b="b" t="t" l="l"/>
              <a:pathLst>
                <a:path h="12157583" w="22588855">
                  <a:moveTo>
                    <a:pt x="0" y="0"/>
                  </a:moveTo>
                  <a:lnTo>
                    <a:pt x="22588855" y="0"/>
                  </a:lnTo>
                  <a:lnTo>
                    <a:pt x="22588855" y="12157583"/>
                  </a:lnTo>
                  <a:lnTo>
                    <a:pt x="0" y="12157583"/>
                  </a:lnTo>
                </a:path>
              </a:pathLst>
            </a:custGeom>
            <a:solidFill>
              <a:srgbClr val="191919">
                <a:alpha val="3529"/>
              </a:srgbClr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2917952"/>
            <a:ext cx="10478924" cy="6006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1" indent="-237491" lvl="1">
              <a:lnSpc>
                <a:spcPts val="2816"/>
              </a:lnSpc>
              <a:buFont typeface="Arial"/>
              <a:buChar char="•"/>
            </a:pPr>
            <a:r>
              <a:rPr lang="en-US" b="true" sz="2200">
                <a:solidFill>
                  <a:srgbClr val="FFF5ED"/>
                </a:solidFill>
                <a:latin typeface="Poppins Bold"/>
                <a:ea typeface="Poppins Bold"/>
                <a:cs typeface="Poppins Bold"/>
                <a:sym typeface="Poppins Bold"/>
              </a:rPr>
              <a:t>retrieve</a:t>
            </a:r>
            <a:r>
              <a:rPr lang="en-US" sz="2200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: Uses the summary to fetch relevant documents from the vector store</a:t>
            </a:r>
          </a:p>
          <a:p>
            <a:pPr algn="l">
              <a:lnSpc>
                <a:spcPts val="2816"/>
              </a:lnSpc>
            </a:pPr>
          </a:p>
          <a:p>
            <a:pPr algn="l" marL="474981" indent="-237491" lvl="1">
              <a:lnSpc>
                <a:spcPts val="2816"/>
              </a:lnSpc>
              <a:buFont typeface="Arial"/>
              <a:buChar char="•"/>
            </a:pPr>
            <a:r>
              <a:rPr lang="en-US" b="true" sz="2200">
                <a:solidFill>
                  <a:srgbClr val="FFF5ED"/>
                </a:solidFill>
                <a:latin typeface="Poppins Bold"/>
                <a:ea typeface="Poppins Bold"/>
                <a:cs typeface="Poppins Bold"/>
                <a:sym typeface="Poppins Bold"/>
              </a:rPr>
              <a:t>grade_documents</a:t>
            </a:r>
            <a:r>
              <a:rPr lang="en-US" sz="2200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: Evaluates the relevance of the retrieved documents to the query</a:t>
            </a:r>
          </a:p>
          <a:p>
            <a:pPr algn="l">
              <a:lnSpc>
                <a:spcPts val="2816"/>
              </a:lnSpc>
            </a:pPr>
          </a:p>
          <a:p>
            <a:pPr algn="l" marL="474981" indent="-237491" lvl="1">
              <a:lnSpc>
                <a:spcPts val="2816"/>
              </a:lnSpc>
              <a:buFont typeface="Arial"/>
              <a:buChar char="•"/>
            </a:pPr>
            <a:r>
              <a:rPr lang="en-US" b="true" sz="2200">
                <a:solidFill>
                  <a:srgbClr val="FFF5ED"/>
                </a:solidFill>
                <a:latin typeface="Poppins Bold"/>
                <a:ea typeface="Poppins Bold"/>
                <a:cs typeface="Poppins Bold"/>
                <a:sym typeface="Poppins Bold"/>
              </a:rPr>
              <a:t>transform_query</a:t>
            </a:r>
            <a:r>
              <a:rPr lang="en-US" sz="2200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 (if needed): Reformulates the que</a:t>
            </a:r>
            <a:r>
              <a:rPr lang="en-US" sz="2200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ry if no</a:t>
            </a:r>
            <a:r>
              <a:rPr lang="en-US" sz="2200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 relevant document is found</a:t>
            </a:r>
          </a:p>
          <a:p>
            <a:pPr algn="l">
              <a:lnSpc>
                <a:spcPts val="2816"/>
              </a:lnSpc>
            </a:pPr>
          </a:p>
          <a:p>
            <a:pPr algn="l" marL="474981" indent="-237491" lvl="1">
              <a:lnSpc>
                <a:spcPts val="2816"/>
              </a:lnSpc>
              <a:buFont typeface="Arial"/>
              <a:buChar char="•"/>
            </a:pPr>
            <a:r>
              <a:rPr lang="en-US" b="true" sz="2200">
                <a:solidFill>
                  <a:srgbClr val="FFF5ED"/>
                </a:solidFill>
                <a:latin typeface="Poppins Bold"/>
                <a:ea typeface="Poppins Bold"/>
                <a:cs typeface="Poppins Bold"/>
                <a:sym typeface="Poppins Bold"/>
              </a:rPr>
              <a:t>web_search_node</a:t>
            </a:r>
            <a:r>
              <a:rPr lang="en-US" sz="2200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: Triggers a fallback web search to find external information</a:t>
            </a:r>
          </a:p>
          <a:p>
            <a:pPr algn="l">
              <a:lnSpc>
                <a:spcPts val="2816"/>
              </a:lnSpc>
            </a:pPr>
          </a:p>
          <a:p>
            <a:pPr algn="l" marL="474981" indent="-237491" lvl="1">
              <a:lnSpc>
                <a:spcPts val="2816"/>
              </a:lnSpc>
              <a:buFont typeface="Arial"/>
              <a:buChar char="•"/>
            </a:pPr>
            <a:r>
              <a:rPr lang="en-US" b="true" sz="2200">
                <a:solidFill>
                  <a:srgbClr val="FFF5ED"/>
                </a:solidFill>
                <a:latin typeface="Poppins Bold"/>
                <a:ea typeface="Poppins Bold"/>
                <a:cs typeface="Poppins Bold"/>
                <a:sym typeface="Poppins Bold"/>
              </a:rPr>
              <a:t>generate</a:t>
            </a:r>
            <a:r>
              <a:rPr lang="en-US" sz="2200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: Produces a final respons</a:t>
            </a:r>
            <a:r>
              <a:rPr lang="en-US" sz="2200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e based o</a:t>
            </a:r>
            <a:r>
              <a:rPr lang="en-US" sz="2200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n retrieved or searched content</a:t>
            </a:r>
          </a:p>
          <a:p>
            <a:pPr algn="l">
              <a:lnSpc>
                <a:spcPts val="2816"/>
              </a:lnSpc>
            </a:pPr>
          </a:p>
          <a:p>
            <a:pPr algn="l" marL="474981" indent="-237491" lvl="1">
              <a:lnSpc>
                <a:spcPts val="2816"/>
              </a:lnSpc>
              <a:buFont typeface="Arial"/>
              <a:buChar char="•"/>
            </a:pPr>
            <a:r>
              <a:rPr lang="en-US" sz="2200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end: Terminates the process after generation or if no data is found</a:t>
            </a:r>
          </a:p>
          <a:p>
            <a:pPr algn="l">
              <a:lnSpc>
                <a:spcPts val="2816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911277" y="1781260"/>
            <a:ext cx="3606457" cy="7716986"/>
          </a:xfrm>
          <a:custGeom>
            <a:avLst/>
            <a:gdLst/>
            <a:ahLst/>
            <a:cxnLst/>
            <a:rect r="r" b="b" t="t" l="l"/>
            <a:pathLst>
              <a:path h="7716986" w="3606457">
                <a:moveTo>
                  <a:pt x="0" y="0"/>
                </a:moveTo>
                <a:lnTo>
                  <a:pt x="3606457" y="0"/>
                </a:lnTo>
                <a:lnTo>
                  <a:pt x="3606457" y="7716986"/>
                </a:lnTo>
                <a:lnTo>
                  <a:pt x="0" y="77169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7" t="-75261" r="-627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02010" y="494496"/>
            <a:ext cx="11750530" cy="1286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926"/>
              </a:lnSpc>
              <a:spcBef>
                <a:spcPct val="0"/>
              </a:spcBef>
            </a:pPr>
            <a:r>
              <a:rPr lang="en-US" b="true" sz="7090">
                <a:solidFill>
                  <a:srgbClr val="FFF5ED"/>
                </a:solidFill>
                <a:latin typeface="Poppins Heavy"/>
                <a:ea typeface="Poppins Heavy"/>
                <a:cs typeface="Poppins Heavy"/>
                <a:sym typeface="Poppins Heavy"/>
              </a:rPr>
              <a:t>pipeline Implementation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25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036"/>
            <a:ext cx="18287998" cy="10278926"/>
            <a:chOff x="0" y="0"/>
            <a:chExt cx="24383997" cy="137052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05205"/>
            </a:xfrm>
            <a:custGeom>
              <a:avLst/>
              <a:gdLst/>
              <a:ahLst/>
              <a:cxnLst/>
              <a:rect r="r" b="b" t="t" l="l"/>
              <a:pathLst>
                <a:path h="1370520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05205"/>
                  </a:lnTo>
                  <a:lnTo>
                    <a:pt x="0" y="137052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8432" t="0" r="-8432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73200" y="584400"/>
            <a:ext cx="16941641" cy="9118187"/>
            <a:chOff x="0" y="0"/>
            <a:chExt cx="22588855" cy="121575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588855" cy="12157583"/>
            </a:xfrm>
            <a:custGeom>
              <a:avLst/>
              <a:gdLst/>
              <a:ahLst/>
              <a:cxnLst/>
              <a:rect r="r" b="b" t="t" l="l"/>
              <a:pathLst>
                <a:path h="12157583" w="22588855">
                  <a:moveTo>
                    <a:pt x="0" y="0"/>
                  </a:moveTo>
                  <a:lnTo>
                    <a:pt x="22588855" y="0"/>
                  </a:lnTo>
                  <a:lnTo>
                    <a:pt x="22588855" y="12157583"/>
                  </a:lnTo>
                  <a:lnTo>
                    <a:pt x="0" y="12157583"/>
                  </a:lnTo>
                </a:path>
              </a:pathLst>
            </a:custGeom>
            <a:solidFill>
              <a:srgbClr val="191919">
                <a:alpha val="0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8922444">
            <a:off x="16016436" y="2106530"/>
            <a:ext cx="2508826" cy="2155890"/>
            <a:chOff x="0" y="0"/>
            <a:chExt cx="3345101" cy="2874520"/>
          </a:xfrm>
        </p:grpSpPr>
        <p:sp>
          <p:nvSpPr>
            <p:cNvPr name="Freeform 7" id="7"/>
            <p:cNvSpPr/>
            <p:nvPr/>
          </p:nvSpPr>
          <p:spPr>
            <a:xfrm flipH="true" flipV="false" rot="0">
              <a:off x="0" y="0"/>
              <a:ext cx="3345053" cy="2874518"/>
            </a:xfrm>
            <a:custGeom>
              <a:avLst/>
              <a:gdLst/>
              <a:ahLst/>
              <a:cxnLst/>
              <a:rect r="r" b="b" t="t" l="l"/>
              <a:pathLst>
                <a:path h="2874518" w="3345053">
                  <a:moveTo>
                    <a:pt x="3345053" y="0"/>
                  </a:moveTo>
                  <a:lnTo>
                    <a:pt x="0" y="0"/>
                  </a:lnTo>
                  <a:lnTo>
                    <a:pt x="0" y="2874518"/>
                  </a:lnTo>
                  <a:lnTo>
                    <a:pt x="3345053" y="2874518"/>
                  </a:lnTo>
                  <a:lnTo>
                    <a:pt x="3345053" y="0"/>
                  </a:lnTo>
                  <a:close/>
                </a:path>
              </a:pathLst>
            </a:custGeom>
            <a:blipFill>
              <a:blip r:embed="rId4">
                <a:alphaModFix amt="25000"/>
              </a:blip>
              <a:stretch>
                <a:fillRect l="-17654" t="0" r="-17655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-4499993">
            <a:off x="2899228" y="170006"/>
            <a:ext cx="2093258" cy="2269244"/>
            <a:chOff x="0" y="0"/>
            <a:chExt cx="2791011" cy="3025659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2790952" cy="3025648"/>
            </a:xfrm>
            <a:custGeom>
              <a:avLst/>
              <a:gdLst/>
              <a:ahLst/>
              <a:cxnLst/>
              <a:rect r="r" b="b" t="t" l="l"/>
              <a:pathLst>
                <a:path h="3025648" w="2790952">
                  <a:moveTo>
                    <a:pt x="2790952" y="0"/>
                  </a:moveTo>
                  <a:lnTo>
                    <a:pt x="0" y="0"/>
                  </a:lnTo>
                  <a:lnTo>
                    <a:pt x="0" y="3025648"/>
                  </a:lnTo>
                  <a:lnTo>
                    <a:pt x="2790952" y="3025648"/>
                  </a:lnTo>
                  <a:lnTo>
                    <a:pt x="2790952" y="0"/>
                  </a:lnTo>
                  <a:close/>
                </a:path>
              </a:pathLst>
            </a:custGeom>
            <a:blipFill>
              <a:blip r:embed="rId5">
                <a:alphaModFix amt="50000"/>
              </a:blip>
              <a:stretch>
                <a:fillRect l="0" t="-58" r="-2" b="-58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-1347148">
            <a:off x="4434986" y="8619210"/>
            <a:ext cx="1892530" cy="1786378"/>
            <a:chOff x="0" y="0"/>
            <a:chExt cx="2523373" cy="2381837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2523363" cy="2381885"/>
            </a:xfrm>
            <a:custGeom>
              <a:avLst/>
              <a:gdLst/>
              <a:ahLst/>
              <a:cxnLst/>
              <a:rect r="r" b="b" t="t" l="l"/>
              <a:pathLst>
                <a:path h="2381885" w="2523363">
                  <a:moveTo>
                    <a:pt x="2523363" y="0"/>
                  </a:moveTo>
                  <a:lnTo>
                    <a:pt x="0" y="0"/>
                  </a:lnTo>
                  <a:lnTo>
                    <a:pt x="0" y="2381885"/>
                  </a:lnTo>
                  <a:lnTo>
                    <a:pt x="2523363" y="2381885"/>
                  </a:lnTo>
                  <a:lnTo>
                    <a:pt x="2523363" y="0"/>
                  </a:lnTo>
                  <a:close/>
                </a:path>
              </a:pathLst>
            </a:custGeom>
            <a:blipFill>
              <a:blip r:embed="rId6">
                <a:alphaModFix amt="25000"/>
              </a:blip>
              <a:stretch>
                <a:fillRect l="-31154" t="0" r="-31155" b="2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3206025">
            <a:off x="-1089956" y="7719386"/>
            <a:ext cx="3736142" cy="2283932"/>
            <a:chOff x="0" y="0"/>
            <a:chExt cx="4981523" cy="3045243"/>
          </a:xfrm>
        </p:grpSpPr>
        <p:sp>
          <p:nvSpPr>
            <p:cNvPr name="Freeform 13" id="13"/>
            <p:cNvSpPr/>
            <p:nvPr/>
          </p:nvSpPr>
          <p:spPr>
            <a:xfrm flipH="true" flipV="false" rot="0">
              <a:off x="0" y="0"/>
              <a:ext cx="4981575" cy="3045206"/>
            </a:xfrm>
            <a:custGeom>
              <a:avLst/>
              <a:gdLst/>
              <a:ahLst/>
              <a:cxnLst/>
              <a:rect r="r" b="b" t="t" l="l"/>
              <a:pathLst>
                <a:path h="3045206" w="4981575">
                  <a:moveTo>
                    <a:pt x="4981575" y="0"/>
                  </a:moveTo>
                  <a:lnTo>
                    <a:pt x="0" y="0"/>
                  </a:lnTo>
                  <a:lnTo>
                    <a:pt x="0" y="3045206"/>
                  </a:lnTo>
                  <a:lnTo>
                    <a:pt x="4981575" y="3045206"/>
                  </a:lnTo>
                  <a:lnTo>
                    <a:pt x="4981575" y="0"/>
                  </a:lnTo>
                  <a:close/>
                </a:path>
              </a:pathLst>
            </a:custGeom>
            <a:blipFill>
              <a:blip r:embed="rId7">
                <a:alphaModFix amt="50000"/>
              </a:blip>
              <a:stretch>
                <a:fillRect l="-16" t="0" r="-15" b="-1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2323337">
            <a:off x="15907742" y="7740646"/>
            <a:ext cx="2485018" cy="2241410"/>
            <a:chOff x="0" y="0"/>
            <a:chExt cx="3313357" cy="2988547"/>
          </a:xfrm>
        </p:grpSpPr>
        <p:sp>
          <p:nvSpPr>
            <p:cNvPr name="Freeform 15" id="15"/>
            <p:cNvSpPr/>
            <p:nvPr/>
          </p:nvSpPr>
          <p:spPr>
            <a:xfrm flipH="true" flipV="false" rot="0">
              <a:off x="0" y="0"/>
              <a:ext cx="3313303" cy="2988564"/>
            </a:xfrm>
            <a:custGeom>
              <a:avLst/>
              <a:gdLst/>
              <a:ahLst/>
              <a:cxnLst/>
              <a:rect r="r" b="b" t="t" l="l"/>
              <a:pathLst>
                <a:path h="2988564" w="3313303">
                  <a:moveTo>
                    <a:pt x="3313303" y="0"/>
                  </a:moveTo>
                  <a:lnTo>
                    <a:pt x="0" y="0"/>
                  </a:lnTo>
                  <a:lnTo>
                    <a:pt x="0" y="2988564"/>
                  </a:lnTo>
                  <a:lnTo>
                    <a:pt x="3313303" y="2988564"/>
                  </a:lnTo>
                  <a:lnTo>
                    <a:pt x="3313303" y="0"/>
                  </a:lnTo>
                  <a:close/>
                </a:path>
              </a:pathLst>
            </a:custGeom>
            <a:blipFill>
              <a:blip r:embed="rId6">
                <a:alphaModFix amt="25000"/>
              </a:blip>
              <a:stretch>
                <a:fillRect l="-27549" t="0" r="-27551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-5953097">
            <a:off x="11654326" y="-1251100"/>
            <a:ext cx="3430520" cy="3718900"/>
            <a:chOff x="0" y="0"/>
            <a:chExt cx="4574027" cy="4958533"/>
          </a:xfrm>
        </p:grpSpPr>
        <p:sp>
          <p:nvSpPr>
            <p:cNvPr name="Freeform 17" id="17"/>
            <p:cNvSpPr/>
            <p:nvPr/>
          </p:nvSpPr>
          <p:spPr>
            <a:xfrm flipH="true" flipV="false" rot="0">
              <a:off x="0" y="0"/>
              <a:ext cx="4574032" cy="4958588"/>
            </a:xfrm>
            <a:custGeom>
              <a:avLst/>
              <a:gdLst/>
              <a:ahLst/>
              <a:cxnLst/>
              <a:rect r="r" b="b" t="t" l="l"/>
              <a:pathLst>
                <a:path h="4958588" w="4574032">
                  <a:moveTo>
                    <a:pt x="4574032" y="0"/>
                  </a:moveTo>
                  <a:lnTo>
                    <a:pt x="0" y="0"/>
                  </a:lnTo>
                  <a:lnTo>
                    <a:pt x="0" y="4958588"/>
                  </a:lnTo>
                  <a:lnTo>
                    <a:pt x="4574032" y="4958588"/>
                  </a:lnTo>
                  <a:lnTo>
                    <a:pt x="4574032" y="0"/>
                  </a:lnTo>
                  <a:close/>
                </a:path>
              </a:pathLst>
            </a:custGeom>
            <a:blipFill>
              <a:blip r:embed="rId5">
                <a:alphaModFix amt="50000"/>
              </a:blip>
              <a:stretch>
                <a:fillRect l="0" t="-58" r="0" b="-57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753371" y="642360"/>
            <a:ext cx="4559335" cy="4114800"/>
          </a:xfrm>
          <a:custGeom>
            <a:avLst/>
            <a:gdLst/>
            <a:ahLst/>
            <a:cxnLst/>
            <a:rect r="r" b="b" t="t" l="l"/>
            <a:pathLst>
              <a:path h="4114800" w="4559335">
                <a:moveTo>
                  <a:pt x="0" y="0"/>
                </a:moveTo>
                <a:lnTo>
                  <a:pt x="4559335" y="0"/>
                </a:lnTo>
                <a:lnTo>
                  <a:pt x="45593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4" t="0" r="-34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3151035" y="4871236"/>
            <a:ext cx="4657530" cy="4677017"/>
            <a:chOff x="0" y="0"/>
            <a:chExt cx="6210040" cy="623602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210046" cy="6236081"/>
            </a:xfrm>
            <a:custGeom>
              <a:avLst/>
              <a:gdLst/>
              <a:ahLst/>
              <a:cxnLst/>
              <a:rect r="r" b="b" t="t" l="l"/>
              <a:pathLst>
                <a:path h="6236081" w="6210046">
                  <a:moveTo>
                    <a:pt x="0" y="0"/>
                  </a:moveTo>
                  <a:lnTo>
                    <a:pt x="6210046" y="0"/>
                  </a:lnTo>
                  <a:lnTo>
                    <a:pt x="6210046" y="6236081"/>
                  </a:lnTo>
                  <a:lnTo>
                    <a:pt x="0" y="62360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209" t="0" r="-209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5404125" y="4487775"/>
            <a:ext cx="7479750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80"/>
              </a:lnSpc>
            </a:pPr>
            <a:r>
              <a:rPr lang="en-US" sz="10400" b="true">
                <a:solidFill>
                  <a:srgbClr val="FFF5ED"/>
                </a:solidFill>
                <a:latin typeface="Sarabun Bold"/>
                <a:ea typeface="Sarabun Bold"/>
                <a:cs typeface="Sarabun Bold"/>
                <a:sym typeface="Sarabun Bold"/>
              </a:rPr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25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3200" y="584400"/>
            <a:ext cx="16941600" cy="9118200"/>
            <a:chOff x="0" y="0"/>
            <a:chExt cx="22588800" cy="12157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88855" cy="12157583"/>
            </a:xfrm>
            <a:custGeom>
              <a:avLst/>
              <a:gdLst/>
              <a:ahLst/>
              <a:cxnLst/>
              <a:rect r="r" b="b" t="t" l="l"/>
              <a:pathLst>
                <a:path h="12157583" w="22588855">
                  <a:moveTo>
                    <a:pt x="0" y="0"/>
                  </a:moveTo>
                  <a:lnTo>
                    <a:pt x="22588855" y="0"/>
                  </a:lnTo>
                  <a:lnTo>
                    <a:pt x="22588855" y="12157583"/>
                  </a:lnTo>
                  <a:lnTo>
                    <a:pt x="0" y="12157583"/>
                  </a:lnTo>
                </a:path>
              </a:pathLst>
            </a:custGeom>
            <a:solidFill>
              <a:srgbClr val="191919">
                <a:alpha val="3529"/>
              </a:srgbClr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3154456"/>
            <a:ext cx="10478924" cy="561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199"/>
              </a:lnSpc>
              <a:buFont typeface="Arial"/>
              <a:buChar char="•"/>
            </a:pP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Extract CBC report data and i</a:t>
            </a: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dentify important medical parameters</a:t>
            </a:r>
          </a:p>
          <a:p>
            <a:pPr algn="l">
              <a:lnSpc>
                <a:spcPts val="3199"/>
              </a:lnSpc>
            </a:pPr>
          </a:p>
          <a:p>
            <a:pPr algn="l" marL="539749" indent="-269875" lvl="1">
              <a:lnSpc>
                <a:spcPts val="3199"/>
              </a:lnSpc>
              <a:buFont typeface="Arial"/>
              <a:buChar char="•"/>
            </a:pP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Store these key parameters in a structured, specialized medical database</a:t>
            </a:r>
          </a:p>
          <a:p>
            <a:pPr algn="l">
              <a:lnSpc>
                <a:spcPts val="3199"/>
              </a:lnSpc>
            </a:pPr>
          </a:p>
          <a:p>
            <a:pPr algn="l" marL="539749" indent="-269875" lvl="1">
              <a:lnSpc>
                <a:spcPts val="3199"/>
              </a:lnSpc>
              <a:buFont typeface="Arial"/>
              <a:buChar char="•"/>
            </a:pP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se patient-specific CBC values to search for relevant medical literature and clinical protocols</a:t>
            </a:r>
          </a:p>
          <a:p>
            <a:pPr algn="l">
              <a:lnSpc>
                <a:spcPts val="3199"/>
              </a:lnSpc>
            </a:pPr>
          </a:p>
          <a:p>
            <a:pPr algn="l" marL="539749" indent="-269875" lvl="1">
              <a:lnSpc>
                <a:spcPts val="3199"/>
              </a:lnSpc>
              <a:buFont typeface="Arial"/>
              <a:buChar char="•"/>
            </a:pP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iterature a</a:t>
            </a: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nd protocols are stored in the RAG pipeline’s vector database</a:t>
            </a:r>
          </a:p>
          <a:p>
            <a:pPr algn="l">
              <a:lnSpc>
                <a:spcPts val="3199"/>
              </a:lnSpc>
            </a:pPr>
          </a:p>
          <a:p>
            <a:pPr algn="l" marL="539749" indent="-269875" lvl="1">
              <a:lnSpc>
                <a:spcPts val="3199"/>
              </a:lnSpc>
              <a:buFont typeface="Arial"/>
              <a:buChar char="•"/>
            </a:pP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Retrieve tailored recommendations to support doctor decision-making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855788" y="2904069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92485" y="903037"/>
            <a:ext cx="11750530" cy="1319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06"/>
              </a:lnSpc>
              <a:spcBef>
                <a:spcPct val="0"/>
              </a:spcBef>
            </a:pPr>
            <a:r>
              <a:rPr lang="en-US" b="true" sz="7290">
                <a:solidFill>
                  <a:srgbClr val="FFF5ED"/>
                </a:solidFill>
                <a:latin typeface="Poppins Heavy"/>
                <a:ea typeface="Poppins Heavy"/>
                <a:cs typeface="Poppins Heavy"/>
                <a:sym typeface="Poppins Heavy"/>
              </a:rPr>
              <a:t>Presentation Objective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25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36"/>
            <a:ext cx="18287998" cy="10278926"/>
          </a:xfrm>
          <a:custGeom>
            <a:avLst/>
            <a:gdLst/>
            <a:ahLst/>
            <a:cxnLst/>
            <a:rect r="r" b="b" t="t" l="l"/>
            <a:pathLst>
              <a:path h="10278926" w="18287998">
                <a:moveTo>
                  <a:pt x="0" y="0"/>
                </a:moveTo>
                <a:lnTo>
                  <a:pt x="18287998" y="0"/>
                </a:lnTo>
                <a:lnTo>
                  <a:pt x="18287998" y="10278926"/>
                </a:lnTo>
                <a:lnTo>
                  <a:pt x="0" y="102789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429" t="0" r="-843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73200" y="584400"/>
            <a:ext cx="16941600" cy="9118200"/>
            <a:chOff x="0" y="0"/>
            <a:chExt cx="22588800" cy="12157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588855" cy="12157583"/>
            </a:xfrm>
            <a:custGeom>
              <a:avLst/>
              <a:gdLst/>
              <a:ahLst/>
              <a:cxnLst/>
              <a:rect r="r" b="b" t="t" l="l"/>
              <a:pathLst>
                <a:path h="12157583" w="22588855">
                  <a:moveTo>
                    <a:pt x="0" y="0"/>
                  </a:moveTo>
                  <a:lnTo>
                    <a:pt x="22588855" y="0"/>
                  </a:lnTo>
                  <a:lnTo>
                    <a:pt x="22588855" y="12157583"/>
                  </a:lnTo>
                  <a:lnTo>
                    <a:pt x="0" y="12157583"/>
                  </a:lnTo>
                </a:path>
              </a:pathLst>
            </a:custGeom>
            <a:solidFill>
              <a:srgbClr val="191919">
                <a:alpha val="3529"/>
              </a:srgbClr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1715092">
            <a:off x="-1150090" y="7333592"/>
            <a:ext cx="2344032" cy="2283968"/>
          </a:xfrm>
          <a:custGeom>
            <a:avLst/>
            <a:gdLst/>
            <a:ahLst/>
            <a:cxnLst/>
            <a:rect r="r" b="b" t="t" l="l"/>
            <a:pathLst>
              <a:path h="2283968" w="2344032">
                <a:moveTo>
                  <a:pt x="0" y="0"/>
                </a:moveTo>
                <a:lnTo>
                  <a:pt x="2344032" y="0"/>
                </a:lnTo>
                <a:lnTo>
                  <a:pt x="2344032" y="2283968"/>
                </a:lnTo>
                <a:lnTo>
                  <a:pt x="0" y="2283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-18480" t="0" r="-4091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347207">
            <a:off x="7761376" y="8669402"/>
            <a:ext cx="3479842" cy="2020450"/>
          </a:xfrm>
          <a:custGeom>
            <a:avLst/>
            <a:gdLst/>
            <a:ahLst/>
            <a:cxnLst/>
            <a:rect r="r" b="b" t="t" l="l"/>
            <a:pathLst>
              <a:path h="2020450" w="3479842">
                <a:moveTo>
                  <a:pt x="0" y="0"/>
                </a:moveTo>
                <a:lnTo>
                  <a:pt x="3479842" y="0"/>
                </a:lnTo>
                <a:lnTo>
                  <a:pt x="3479842" y="2020450"/>
                </a:lnTo>
                <a:lnTo>
                  <a:pt x="0" y="20204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700020">
            <a:off x="-465326" y="9058364"/>
            <a:ext cx="4176638" cy="2428458"/>
          </a:xfrm>
          <a:custGeom>
            <a:avLst/>
            <a:gdLst/>
            <a:ahLst/>
            <a:cxnLst/>
            <a:rect r="r" b="b" t="t" l="l"/>
            <a:pathLst>
              <a:path h="2428458" w="4176638">
                <a:moveTo>
                  <a:pt x="0" y="0"/>
                </a:moveTo>
                <a:lnTo>
                  <a:pt x="4176638" y="0"/>
                </a:lnTo>
                <a:lnTo>
                  <a:pt x="4176638" y="2428458"/>
                </a:lnTo>
                <a:lnTo>
                  <a:pt x="0" y="24284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206011">
            <a:off x="1966160" y="9140818"/>
            <a:ext cx="3044974" cy="1861418"/>
          </a:xfrm>
          <a:custGeom>
            <a:avLst/>
            <a:gdLst/>
            <a:ahLst/>
            <a:cxnLst/>
            <a:rect r="r" b="b" t="t" l="l"/>
            <a:pathLst>
              <a:path h="1861418" w="3044974">
                <a:moveTo>
                  <a:pt x="0" y="0"/>
                </a:moveTo>
                <a:lnTo>
                  <a:pt x="3044974" y="0"/>
                </a:lnTo>
                <a:lnTo>
                  <a:pt x="3044974" y="1861418"/>
                </a:lnTo>
                <a:lnTo>
                  <a:pt x="0" y="18614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4225013">
            <a:off x="12260866" y="9221388"/>
            <a:ext cx="3334116" cy="1935820"/>
          </a:xfrm>
          <a:custGeom>
            <a:avLst/>
            <a:gdLst/>
            <a:ahLst/>
            <a:cxnLst/>
            <a:rect r="r" b="b" t="t" l="l"/>
            <a:pathLst>
              <a:path h="1935820" w="3334116">
                <a:moveTo>
                  <a:pt x="0" y="0"/>
                </a:moveTo>
                <a:lnTo>
                  <a:pt x="3334116" y="0"/>
                </a:lnTo>
                <a:lnTo>
                  <a:pt x="3334116" y="1935820"/>
                </a:lnTo>
                <a:lnTo>
                  <a:pt x="0" y="19358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73390">
            <a:off x="5811070" y="9069474"/>
            <a:ext cx="3371866" cy="2406250"/>
          </a:xfrm>
          <a:custGeom>
            <a:avLst/>
            <a:gdLst/>
            <a:ahLst/>
            <a:cxnLst/>
            <a:rect r="r" b="b" t="t" l="l"/>
            <a:pathLst>
              <a:path h="2406250" w="3371866">
                <a:moveTo>
                  <a:pt x="0" y="0"/>
                </a:moveTo>
                <a:lnTo>
                  <a:pt x="3371866" y="0"/>
                </a:lnTo>
                <a:lnTo>
                  <a:pt x="3371866" y="2406250"/>
                </a:lnTo>
                <a:lnTo>
                  <a:pt x="0" y="24062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4069" t="0" r="0" b="-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286048" y="7856300"/>
            <a:ext cx="3602450" cy="2092600"/>
          </a:xfrm>
          <a:custGeom>
            <a:avLst/>
            <a:gdLst/>
            <a:ahLst/>
            <a:cxnLst/>
            <a:rect r="r" b="b" t="t" l="l"/>
            <a:pathLst>
              <a:path h="2092600" w="3602450">
                <a:moveTo>
                  <a:pt x="0" y="0"/>
                </a:moveTo>
                <a:lnTo>
                  <a:pt x="3602450" y="0"/>
                </a:lnTo>
                <a:lnTo>
                  <a:pt x="3602450" y="2092600"/>
                </a:lnTo>
                <a:lnTo>
                  <a:pt x="0" y="20926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7943147">
            <a:off x="16840174" y="7989454"/>
            <a:ext cx="2878402" cy="3120344"/>
          </a:xfrm>
          <a:custGeom>
            <a:avLst/>
            <a:gdLst/>
            <a:ahLst/>
            <a:cxnLst/>
            <a:rect r="r" b="b" t="t" l="l"/>
            <a:pathLst>
              <a:path h="3120344" w="2878402">
                <a:moveTo>
                  <a:pt x="0" y="0"/>
                </a:moveTo>
                <a:lnTo>
                  <a:pt x="2878402" y="0"/>
                </a:lnTo>
                <a:lnTo>
                  <a:pt x="2878402" y="3120344"/>
                </a:lnTo>
                <a:lnTo>
                  <a:pt x="0" y="312034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31425" y="981475"/>
            <a:ext cx="15225150" cy="96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FFFFFF"/>
                </a:solidFill>
                <a:latin typeface="Sarabun Bold"/>
                <a:ea typeface="Sarabun Bold"/>
                <a:cs typeface="Sarabun Bold"/>
                <a:sym typeface="Sarabun Bold"/>
              </a:rPr>
              <a:t>Table of contents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54501" y="2973625"/>
            <a:ext cx="1393950" cy="109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FFFFFF"/>
                </a:solidFill>
                <a:latin typeface="Sarabun Bold"/>
                <a:ea typeface="Sarabun Bold"/>
                <a:cs typeface="Sarabun Bold"/>
                <a:sym typeface="Sarabun Bol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69155" y="2973625"/>
            <a:ext cx="1393950" cy="109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FFFFFF"/>
                </a:solidFill>
                <a:latin typeface="Sarabun Bold"/>
                <a:ea typeface="Sarabun Bold"/>
                <a:cs typeface="Sarabun Bold"/>
                <a:sym typeface="Sarabun Bold"/>
              </a:rPr>
              <a:t>04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54501" y="4706725"/>
            <a:ext cx="1393950" cy="109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FFFFFF"/>
                </a:solidFill>
                <a:latin typeface="Sarabun Bold"/>
                <a:ea typeface="Sarabun Bold"/>
                <a:cs typeface="Sarabun Bold"/>
                <a:sym typeface="Sarabun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669155" y="4706677"/>
            <a:ext cx="1393950" cy="109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FFFFFF"/>
                </a:solidFill>
                <a:latin typeface="Sarabun Bold"/>
                <a:ea typeface="Sarabun Bold"/>
                <a:cs typeface="Sarabun Bold"/>
                <a:sym typeface="Sarabun Bold"/>
              </a:rPr>
              <a:t>05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54501" y="6439825"/>
            <a:ext cx="1393950" cy="109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FFFFFF"/>
                </a:solidFill>
                <a:latin typeface="Sarabun Bold"/>
                <a:ea typeface="Sarabun Bold"/>
                <a:cs typeface="Sarabun Bold"/>
                <a:sym typeface="Sarabun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669155" y="6439779"/>
            <a:ext cx="1393950" cy="109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FFFFFF"/>
                </a:solidFill>
                <a:latin typeface="Sarabun Bold"/>
                <a:ea typeface="Sarabun Bold"/>
                <a:cs typeface="Sarabun Bold"/>
                <a:sym typeface="Sarabun Bold"/>
              </a:rPr>
              <a:t>06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131199" y="3250887"/>
            <a:ext cx="4480350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FFFFFF"/>
                </a:solidFill>
                <a:latin typeface="Sarabun Bold"/>
                <a:ea typeface="Sarabun Bold"/>
                <a:cs typeface="Sarabun Bold"/>
                <a:sym typeface="Sarabun Bold"/>
              </a:rPr>
              <a:t>CBC Report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131199" y="4984011"/>
            <a:ext cx="4480350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FFFFFF"/>
                </a:solidFill>
                <a:latin typeface="Sarabun Bold"/>
                <a:ea typeface="Sarabun Bold"/>
                <a:cs typeface="Sarabun Bold"/>
                <a:sym typeface="Sarabun Bold"/>
              </a:rPr>
              <a:t>RAG Pipeline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131199" y="6717136"/>
            <a:ext cx="4480350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FFFFFF"/>
                </a:solidFill>
                <a:latin typeface="Sarabun Bold"/>
                <a:ea typeface="Sarabun Bold"/>
                <a:cs typeface="Sarabun Bold"/>
                <a:sym typeface="Sarabun Bold"/>
              </a:rPr>
              <a:t>MultiVector Store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245949" y="3250937"/>
            <a:ext cx="4487550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FFFFFF"/>
                </a:solidFill>
                <a:latin typeface="Sarabun Bold"/>
                <a:ea typeface="Sarabun Bold"/>
                <a:cs typeface="Sarabun Bold"/>
                <a:sym typeface="Sarabun Bold"/>
              </a:rPr>
              <a:t>Retrieval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245949" y="4983990"/>
            <a:ext cx="4487550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FFFFFF"/>
                </a:solidFill>
                <a:latin typeface="Sarabun Bold"/>
                <a:ea typeface="Sarabun Bold"/>
                <a:cs typeface="Sarabun Bold"/>
                <a:sym typeface="Sarabun Bold"/>
              </a:rPr>
              <a:t>Generation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245949" y="6444279"/>
            <a:ext cx="4487550" cy="108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FFFFFF"/>
                </a:solidFill>
                <a:latin typeface="Sarabun Bold"/>
                <a:ea typeface="Sarabun Bold"/>
                <a:cs typeface="Sarabun Bold"/>
                <a:sym typeface="Sarabun Bold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25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3200" y="584400"/>
            <a:ext cx="16941600" cy="9118200"/>
            <a:chOff x="0" y="0"/>
            <a:chExt cx="22588800" cy="12157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88855" cy="12157583"/>
            </a:xfrm>
            <a:custGeom>
              <a:avLst/>
              <a:gdLst/>
              <a:ahLst/>
              <a:cxnLst/>
              <a:rect r="r" b="b" t="t" l="l"/>
              <a:pathLst>
                <a:path h="12157583" w="22588855">
                  <a:moveTo>
                    <a:pt x="0" y="0"/>
                  </a:moveTo>
                  <a:lnTo>
                    <a:pt x="22588855" y="0"/>
                  </a:lnTo>
                  <a:lnTo>
                    <a:pt x="22588855" y="12157583"/>
                  </a:lnTo>
                  <a:lnTo>
                    <a:pt x="0" y="12157583"/>
                  </a:lnTo>
                </a:path>
              </a:pathLst>
            </a:custGeom>
            <a:solidFill>
              <a:srgbClr val="191919">
                <a:alpha val="3529"/>
              </a:srgbClr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884143" y="3566028"/>
            <a:ext cx="4980066" cy="4980066"/>
          </a:xfrm>
          <a:custGeom>
            <a:avLst/>
            <a:gdLst/>
            <a:ahLst/>
            <a:cxnLst/>
            <a:rect r="r" b="b" t="t" l="l"/>
            <a:pathLst>
              <a:path h="4980066" w="4980066">
                <a:moveTo>
                  <a:pt x="0" y="0"/>
                </a:moveTo>
                <a:lnTo>
                  <a:pt x="4980066" y="0"/>
                </a:lnTo>
                <a:lnTo>
                  <a:pt x="4980066" y="4980065"/>
                </a:lnTo>
                <a:lnTo>
                  <a:pt x="0" y="49800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68735" y="903037"/>
            <a:ext cx="11750530" cy="1319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06"/>
              </a:lnSpc>
              <a:spcBef>
                <a:spcPct val="0"/>
              </a:spcBef>
            </a:pPr>
            <a:r>
              <a:rPr lang="en-US" b="true" sz="7290">
                <a:solidFill>
                  <a:srgbClr val="FFF5ED"/>
                </a:solidFill>
                <a:latin typeface="Poppins Heavy"/>
                <a:ea typeface="Poppins Heavy"/>
                <a:cs typeface="Poppins Heavy"/>
                <a:sym typeface="Poppins Heavy"/>
              </a:rPr>
              <a:t>CBC Report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1043" y="4160402"/>
            <a:ext cx="9251683" cy="281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1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Stands for Complete Blood Count.</a:t>
            </a:r>
          </a:p>
          <a:p>
            <a:pPr algn="l">
              <a:lnSpc>
                <a:spcPts val="3199"/>
              </a:lnSpc>
              <a:spcBef>
                <a:spcPct val="0"/>
              </a:spcBef>
            </a:pPr>
          </a:p>
          <a:p>
            <a:pPr algn="l" marL="539749" indent="-269875" lvl="1">
              <a:lnSpc>
                <a:spcPts val="31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A common blood test that evaluates overall health.</a:t>
            </a:r>
          </a:p>
          <a:p>
            <a:pPr algn="l">
              <a:lnSpc>
                <a:spcPts val="3199"/>
              </a:lnSpc>
              <a:spcBef>
                <a:spcPct val="0"/>
              </a:spcBef>
            </a:pPr>
          </a:p>
          <a:p>
            <a:pPr algn="l" marL="539749" indent="-269875" lvl="1">
              <a:lnSpc>
                <a:spcPts val="31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Measures key blood components: Red Blood Cells (RBCs), White Blood Cells (WBCs), Hemoglobin, Hematocrit, and Platelets.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1988300" y="1344190"/>
            <a:ext cx="4639650" cy="2946518"/>
          </a:xfrm>
          <a:custGeom>
            <a:avLst/>
            <a:gdLst/>
            <a:ahLst/>
            <a:cxnLst/>
            <a:rect r="r" b="b" t="t" l="l"/>
            <a:pathLst>
              <a:path h="2946518" w="4639650">
                <a:moveTo>
                  <a:pt x="0" y="0"/>
                </a:moveTo>
                <a:lnTo>
                  <a:pt x="4639650" y="0"/>
                </a:lnTo>
                <a:lnTo>
                  <a:pt x="4639650" y="2946518"/>
                </a:lnTo>
                <a:lnTo>
                  <a:pt x="0" y="29465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636650" y="1344200"/>
            <a:ext cx="3145150" cy="3409552"/>
          </a:xfrm>
          <a:custGeom>
            <a:avLst/>
            <a:gdLst/>
            <a:ahLst/>
            <a:cxnLst/>
            <a:rect r="r" b="b" t="t" l="l"/>
            <a:pathLst>
              <a:path h="3409552" w="3145150">
                <a:moveTo>
                  <a:pt x="0" y="0"/>
                </a:moveTo>
                <a:lnTo>
                  <a:pt x="3145150" y="0"/>
                </a:lnTo>
                <a:lnTo>
                  <a:pt x="3145150" y="3409552"/>
                </a:lnTo>
                <a:lnTo>
                  <a:pt x="0" y="34095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347196">
            <a:off x="10877036" y="8189574"/>
            <a:ext cx="4048752" cy="2350750"/>
          </a:xfrm>
          <a:custGeom>
            <a:avLst/>
            <a:gdLst/>
            <a:ahLst/>
            <a:cxnLst/>
            <a:rect r="r" b="b" t="t" l="l"/>
            <a:pathLst>
              <a:path h="2350750" w="4048752">
                <a:moveTo>
                  <a:pt x="0" y="0"/>
                </a:moveTo>
                <a:lnTo>
                  <a:pt x="4048752" y="0"/>
                </a:lnTo>
                <a:lnTo>
                  <a:pt x="4048752" y="2350750"/>
                </a:lnTo>
                <a:lnTo>
                  <a:pt x="0" y="23507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3206025">
            <a:off x="3524858" y="8664436"/>
            <a:ext cx="3736142" cy="2283932"/>
          </a:xfrm>
          <a:custGeom>
            <a:avLst/>
            <a:gdLst/>
            <a:ahLst/>
            <a:cxnLst/>
            <a:rect r="r" b="b" t="t" l="l"/>
            <a:pathLst>
              <a:path h="2283932" w="3736142">
                <a:moveTo>
                  <a:pt x="0" y="0"/>
                </a:moveTo>
                <a:lnTo>
                  <a:pt x="3736142" y="0"/>
                </a:lnTo>
                <a:lnTo>
                  <a:pt x="3736142" y="2283932"/>
                </a:lnTo>
                <a:lnTo>
                  <a:pt x="0" y="22839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4225009">
            <a:off x="-2051112" y="7483622"/>
            <a:ext cx="4048750" cy="2350752"/>
          </a:xfrm>
          <a:custGeom>
            <a:avLst/>
            <a:gdLst/>
            <a:ahLst/>
            <a:cxnLst/>
            <a:rect r="r" b="b" t="t" l="l"/>
            <a:pathLst>
              <a:path h="2350752" w="4048750">
                <a:moveTo>
                  <a:pt x="0" y="0"/>
                </a:moveTo>
                <a:lnTo>
                  <a:pt x="4048750" y="0"/>
                </a:lnTo>
                <a:lnTo>
                  <a:pt x="4048750" y="2350752"/>
                </a:lnTo>
                <a:lnTo>
                  <a:pt x="0" y="235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953097">
            <a:off x="2395598" y="-1406250"/>
            <a:ext cx="3430520" cy="3718900"/>
          </a:xfrm>
          <a:custGeom>
            <a:avLst/>
            <a:gdLst/>
            <a:ahLst/>
            <a:cxnLst/>
            <a:rect r="r" b="b" t="t" l="l"/>
            <a:pathLst>
              <a:path h="3718900" w="3430520">
                <a:moveTo>
                  <a:pt x="0" y="0"/>
                </a:moveTo>
                <a:lnTo>
                  <a:pt x="3430520" y="0"/>
                </a:lnTo>
                <a:lnTo>
                  <a:pt x="3430520" y="3718900"/>
                </a:lnTo>
                <a:lnTo>
                  <a:pt x="0" y="3718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25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3200" y="584400"/>
            <a:ext cx="16941600" cy="9118200"/>
            <a:chOff x="0" y="0"/>
            <a:chExt cx="22588800" cy="12157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88855" cy="12157583"/>
            </a:xfrm>
            <a:custGeom>
              <a:avLst/>
              <a:gdLst/>
              <a:ahLst/>
              <a:cxnLst/>
              <a:rect r="r" b="b" t="t" l="l"/>
              <a:pathLst>
                <a:path h="12157583" w="22588855">
                  <a:moveTo>
                    <a:pt x="0" y="0"/>
                  </a:moveTo>
                  <a:lnTo>
                    <a:pt x="22588855" y="0"/>
                  </a:lnTo>
                  <a:lnTo>
                    <a:pt x="22588855" y="12157583"/>
                  </a:lnTo>
                  <a:lnTo>
                    <a:pt x="0" y="12157583"/>
                  </a:lnTo>
                </a:path>
              </a:pathLst>
            </a:custGeom>
            <a:solidFill>
              <a:srgbClr val="191919">
                <a:alpha val="3529"/>
              </a:srgbClr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587372" y="3455414"/>
            <a:ext cx="4671928" cy="4671928"/>
          </a:xfrm>
          <a:custGeom>
            <a:avLst/>
            <a:gdLst/>
            <a:ahLst/>
            <a:cxnLst/>
            <a:rect r="r" b="b" t="t" l="l"/>
            <a:pathLst>
              <a:path h="4671928" w="4671928">
                <a:moveTo>
                  <a:pt x="0" y="0"/>
                </a:moveTo>
                <a:lnTo>
                  <a:pt x="4671928" y="0"/>
                </a:lnTo>
                <a:lnTo>
                  <a:pt x="4671928" y="4671929"/>
                </a:lnTo>
                <a:lnTo>
                  <a:pt x="0" y="46719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68735" y="903037"/>
            <a:ext cx="11750530" cy="1319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06"/>
              </a:lnSpc>
              <a:spcBef>
                <a:spcPct val="0"/>
              </a:spcBef>
            </a:pPr>
            <a:r>
              <a:rPr lang="en-US" b="true" sz="7290">
                <a:solidFill>
                  <a:srgbClr val="FFF5ED"/>
                </a:solidFill>
                <a:latin typeface="Poppins Heavy"/>
                <a:ea typeface="Poppins Heavy"/>
                <a:cs typeface="Poppins Heavy"/>
                <a:sym typeface="Poppins Heavy"/>
              </a:rPr>
              <a:t>CBC Report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115793"/>
            <a:ext cx="10478924" cy="281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199"/>
              </a:lnSpc>
              <a:buFont typeface="Arial"/>
              <a:buChar char="•"/>
            </a:pPr>
            <a:r>
              <a:rPr lang="en-US" b="true" sz="2499">
                <a:solidFill>
                  <a:srgbClr val="FFF5ED"/>
                </a:solidFill>
                <a:latin typeface="Poppins Bold"/>
                <a:ea typeface="Poppins Bold"/>
                <a:cs typeface="Poppins Bold"/>
                <a:sym typeface="Poppins Bold"/>
              </a:rPr>
              <a:t>Anemia: </a:t>
            </a: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Detects low red blood cells or hemoglobin.</a:t>
            </a:r>
          </a:p>
          <a:p>
            <a:pPr algn="l">
              <a:lnSpc>
                <a:spcPts val="3199"/>
              </a:lnSpc>
            </a:pPr>
          </a:p>
          <a:p>
            <a:pPr algn="l" marL="539749" indent="-269875" lvl="1">
              <a:lnSpc>
                <a:spcPts val="3199"/>
              </a:lnSpc>
              <a:buFont typeface="Arial"/>
              <a:buChar char="•"/>
            </a:pPr>
            <a:r>
              <a:rPr lang="en-US" b="true" sz="2499">
                <a:solidFill>
                  <a:srgbClr val="FFF5ED"/>
                </a:solidFill>
                <a:latin typeface="Poppins Bold"/>
                <a:ea typeface="Poppins Bold"/>
                <a:cs typeface="Poppins Bold"/>
                <a:sym typeface="Poppins Bold"/>
              </a:rPr>
              <a:t>Infections:</a:t>
            </a: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 Identifies high white blood cell counts.</a:t>
            </a:r>
          </a:p>
          <a:p>
            <a:pPr algn="l">
              <a:lnSpc>
                <a:spcPts val="3199"/>
              </a:lnSpc>
            </a:pPr>
          </a:p>
          <a:p>
            <a:pPr algn="l" marL="539749" indent="-269875" lvl="1">
              <a:lnSpc>
                <a:spcPts val="3199"/>
              </a:lnSpc>
              <a:buFont typeface="Arial"/>
              <a:buChar char="•"/>
            </a:pPr>
            <a:r>
              <a:rPr lang="en-US" b="true" sz="2499">
                <a:solidFill>
                  <a:srgbClr val="FFF5ED"/>
                </a:solidFill>
                <a:latin typeface="Poppins Bold"/>
                <a:ea typeface="Poppins Bold"/>
                <a:cs typeface="Poppins Bold"/>
                <a:sym typeface="Poppins Bold"/>
              </a:rPr>
              <a:t>Immune Disorders: </a:t>
            </a: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Reveals abnormal immune cell patterns.</a:t>
            </a:r>
          </a:p>
          <a:p>
            <a:pPr algn="l">
              <a:lnSpc>
                <a:spcPts val="3199"/>
              </a:lnSpc>
            </a:pPr>
          </a:p>
          <a:p>
            <a:pPr algn="l" marL="539749" indent="-269875" lvl="1">
              <a:lnSpc>
                <a:spcPts val="3199"/>
              </a:lnSpc>
              <a:buFont typeface="Arial"/>
              <a:buChar char="•"/>
            </a:pPr>
            <a:r>
              <a:rPr lang="en-US" b="true" sz="2499">
                <a:solidFill>
                  <a:srgbClr val="FFF5ED"/>
                </a:solidFill>
                <a:latin typeface="Poppins Bold"/>
                <a:ea typeface="Poppins Bold"/>
                <a:cs typeface="Poppins Bold"/>
                <a:sym typeface="Poppins Bold"/>
              </a:rPr>
              <a:t>Blood Cancers: </a:t>
            </a: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Flags unusual blood cell counts or types.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6880" y="2707576"/>
            <a:ext cx="6038279" cy="557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3"/>
              </a:lnSpc>
              <a:spcBef>
                <a:spcPct val="0"/>
              </a:spcBef>
            </a:pPr>
            <a:r>
              <a:rPr lang="en-US" b="true" sz="3299">
                <a:solidFill>
                  <a:srgbClr val="FFF5ED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Importance of CBC Report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1988300" y="1344190"/>
            <a:ext cx="4639650" cy="2946518"/>
          </a:xfrm>
          <a:custGeom>
            <a:avLst/>
            <a:gdLst/>
            <a:ahLst/>
            <a:cxnLst/>
            <a:rect r="r" b="b" t="t" l="l"/>
            <a:pathLst>
              <a:path h="2946518" w="4639650">
                <a:moveTo>
                  <a:pt x="0" y="0"/>
                </a:moveTo>
                <a:lnTo>
                  <a:pt x="4639650" y="0"/>
                </a:lnTo>
                <a:lnTo>
                  <a:pt x="4639650" y="2946518"/>
                </a:lnTo>
                <a:lnTo>
                  <a:pt x="0" y="29465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636650" y="1344200"/>
            <a:ext cx="3145150" cy="3409552"/>
          </a:xfrm>
          <a:custGeom>
            <a:avLst/>
            <a:gdLst/>
            <a:ahLst/>
            <a:cxnLst/>
            <a:rect r="r" b="b" t="t" l="l"/>
            <a:pathLst>
              <a:path h="3409552" w="3145150">
                <a:moveTo>
                  <a:pt x="0" y="0"/>
                </a:moveTo>
                <a:lnTo>
                  <a:pt x="3145150" y="0"/>
                </a:lnTo>
                <a:lnTo>
                  <a:pt x="3145150" y="3409552"/>
                </a:lnTo>
                <a:lnTo>
                  <a:pt x="0" y="34095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347196">
            <a:off x="10877036" y="8189574"/>
            <a:ext cx="4048752" cy="2350750"/>
          </a:xfrm>
          <a:custGeom>
            <a:avLst/>
            <a:gdLst/>
            <a:ahLst/>
            <a:cxnLst/>
            <a:rect r="r" b="b" t="t" l="l"/>
            <a:pathLst>
              <a:path h="2350750" w="4048752">
                <a:moveTo>
                  <a:pt x="0" y="0"/>
                </a:moveTo>
                <a:lnTo>
                  <a:pt x="4048752" y="0"/>
                </a:lnTo>
                <a:lnTo>
                  <a:pt x="4048752" y="2350750"/>
                </a:lnTo>
                <a:lnTo>
                  <a:pt x="0" y="23507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3206025">
            <a:off x="3524858" y="8664436"/>
            <a:ext cx="3736142" cy="2283932"/>
          </a:xfrm>
          <a:custGeom>
            <a:avLst/>
            <a:gdLst/>
            <a:ahLst/>
            <a:cxnLst/>
            <a:rect r="r" b="b" t="t" l="l"/>
            <a:pathLst>
              <a:path h="2283932" w="3736142">
                <a:moveTo>
                  <a:pt x="0" y="0"/>
                </a:moveTo>
                <a:lnTo>
                  <a:pt x="3736142" y="0"/>
                </a:lnTo>
                <a:lnTo>
                  <a:pt x="3736142" y="2283932"/>
                </a:lnTo>
                <a:lnTo>
                  <a:pt x="0" y="22839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4225009">
            <a:off x="-2051112" y="7483622"/>
            <a:ext cx="4048750" cy="2350752"/>
          </a:xfrm>
          <a:custGeom>
            <a:avLst/>
            <a:gdLst/>
            <a:ahLst/>
            <a:cxnLst/>
            <a:rect r="r" b="b" t="t" l="l"/>
            <a:pathLst>
              <a:path h="2350752" w="4048750">
                <a:moveTo>
                  <a:pt x="0" y="0"/>
                </a:moveTo>
                <a:lnTo>
                  <a:pt x="4048750" y="0"/>
                </a:lnTo>
                <a:lnTo>
                  <a:pt x="4048750" y="2350752"/>
                </a:lnTo>
                <a:lnTo>
                  <a:pt x="0" y="235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953097">
            <a:off x="2395598" y="-1406250"/>
            <a:ext cx="3430520" cy="3718900"/>
          </a:xfrm>
          <a:custGeom>
            <a:avLst/>
            <a:gdLst/>
            <a:ahLst/>
            <a:cxnLst/>
            <a:rect r="r" b="b" t="t" l="l"/>
            <a:pathLst>
              <a:path h="3718900" w="3430520">
                <a:moveTo>
                  <a:pt x="0" y="0"/>
                </a:moveTo>
                <a:lnTo>
                  <a:pt x="3430520" y="0"/>
                </a:lnTo>
                <a:lnTo>
                  <a:pt x="3430520" y="3718900"/>
                </a:lnTo>
                <a:lnTo>
                  <a:pt x="0" y="3718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25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3200" y="584400"/>
            <a:ext cx="16941600" cy="9118200"/>
            <a:chOff x="0" y="0"/>
            <a:chExt cx="22588800" cy="12157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88855" cy="12157583"/>
            </a:xfrm>
            <a:custGeom>
              <a:avLst/>
              <a:gdLst/>
              <a:ahLst/>
              <a:cxnLst/>
              <a:rect r="r" b="b" t="t" l="l"/>
              <a:pathLst>
                <a:path h="12157583" w="22588855">
                  <a:moveTo>
                    <a:pt x="0" y="0"/>
                  </a:moveTo>
                  <a:lnTo>
                    <a:pt x="22588855" y="0"/>
                  </a:lnTo>
                  <a:lnTo>
                    <a:pt x="22588855" y="12157583"/>
                  </a:lnTo>
                  <a:lnTo>
                    <a:pt x="0" y="12157583"/>
                  </a:lnTo>
                </a:path>
              </a:pathLst>
            </a:custGeom>
            <a:solidFill>
              <a:srgbClr val="191919">
                <a:alpha val="3529"/>
              </a:srgbClr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481238" y="2644312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68735" y="903037"/>
            <a:ext cx="11750530" cy="1319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06"/>
              </a:lnSpc>
              <a:spcBef>
                <a:spcPct val="0"/>
              </a:spcBef>
            </a:pPr>
            <a:r>
              <a:rPr lang="en-US" b="true" sz="7290">
                <a:solidFill>
                  <a:srgbClr val="FFF5ED"/>
                </a:solidFill>
                <a:latin typeface="Poppins Heavy"/>
                <a:ea typeface="Poppins Heavy"/>
                <a:cs typeface="Poppins Heavy"/>
                <a:sym typeface="Poppins Heavy"/>
              </a:rPr>
              <a:t>RAG pipeline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165778"/>
            <a:ext cx="10478924" cy="321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199"/>
              </a:lnSpc>
              <a:buFont typeface="Arial"/>
              <a:buChar char="•"/>
            </a:pP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Retriev</a:t>
            </a: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ed medical documents from trusted sources:</a:t>
            </a:r>
          </a:p>
          <a:p>
            <a:pPr algn="l" marL="1079499" indent="-359833" lvl="2">
              <a:lnSpc>
                <a:spcPts val="3199"/>
              </a:lnSpc>
              <a:buFont typeface="Arial"/>
              <a:buChar char="⚬"/>
            </a:pP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NCBI, WebMD, and Medicine.com</a:t>
            </a:r>
          </a:p>
          <a:p>
            <a:pPr algn="l">
              <a:lnSpc>
                <a:spcPts val="3199"/>
              </a:lnSpc>
            </a:pPr>
          </a:p>
          <a:p>
            <a:pPr algn="l" marL="539749" indent="-269875" lvl="1">
              <a:lnSpc>
                <a:spcPts val="3199"/>
              </a:lnSpc>
              <a:buFont typeface="Arial"/>
              <a:buChar char="•"/>
            </a:pP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Fo</a:t>
            </a: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cused on documents related to CBC and blood disorders</a:t>
            </a:r>
          </a:p>
          <a:p>
            <a:pPr algn="l">
              <a:lnSpc>
                <a:spcPts val="3199"/>
              </a:lnSpc>
            </a:pPr>
          </a:p>
          <a:p>
            <a:pPr algn="l" marL="539749" indent="-269875" lvl="1">
              <a:lnSpc>
                <a:spcPts val="3199"/>
              </a:lnSpc>
              <a:buFont typeface="Arial"/>
              <a:buChar char="•"/>
            </a:pP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Split </a:t>
            </a: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long documents into smaller, manageable chunks</a:t>
            </a:r>
          </a:p>
          <a:p>
            <a:pPr algn="l">
              <a:lnSpc>
                <a:spcPts val="3199"/>
              </a:lnSpc>
            </a:pPr>
          </a:p>
          <a:p>
            <a:pPr algn="l" marL="539749" indent="-269875" lvl="1">
              <a:lnSpc>
                <a:spcPts val="3199"/>
              </a:lnSpc>
              <a:buFont typeface="Arial"/>
              <a:buChar char="•"/>
            </a:pP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Added overlapping between chunks to preserve context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6880" y="2707576"/>
            <a:ext cx="6038279" cy="557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3"/>
              </a:lnSpc>
              <a:spcBef>
                <a:spcPct val="0"/>
              </a:spcBef>
            </a:pPr>
            <a:r>
              <a:rPr lang="en-US" b="true" sz="3299">
                <a:solidFill>
                  <a:srgbClr val="FFF5ED"/>
                </a:solidFill>
                <a:latin typeface="Poppins Bold"/>
                <a:ea typeface="Poppins Bold"/>
                <a:cs typeface="Poppins Bold"/>
                <a:sym typeface="Poppins Bold"/>
              </a:rPr>
              <a:t>Data Collection &amp; Chunking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25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3200" y="584400"/>
            <a:ext cx="16941600" cy="9118200"/>
            <a:chOff x="0" y="0"/>
            <a:chExt cx="22588800" cy="12157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88855" cy="12157583"/>
            </a:xfrm>
            <a:custGeom>
              <a:avLst/>
              <a:gdLst/>
              <a:ahLst/>
              <a:cxnLst/>
              <a:rect r="r" b="b" t="t" l="l"/>
              <a:pathLst>
                <a:path h="12157583" w="22588855">
                  <a:moveTo>
                    <a:pt x="0" y="0"/>
                  </a:moveTo>
                  <a:lnTo>
                    <a:pt x="22588855" y="0"/>
                  </a:lnTo>
                  <a:lnTo>
                    <a:pt x="22588855" y="12157583"/>
                  </a:lnTo>
                  <a:lnTo>
                    <a:pt x="0" y="12157583"/>
                  </a:lnTo>
                </a:path>
              </a:pathLst>
            </a:custGeom>
            <a:solidFill>
              <a:srgbClr val="191919">
                <a:alpha val="3529"/>
              </a:srgbClr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073809" y="2918149"/>
            <a:ext cx="5185491" cy="5185491"/>
          </a:xfrm>
          <a:custGeom>
            <a:avLst/>
            <a:gdLst/>
            <a:ahLst/>
            <a:cxnLst/>
            <a:rect r="r" b="b" t="t" l="l"/>
            <a:pathLst>
              <a:path h="5185491" w="5185491">
                <a:moveTo>
                  <a:pt x="0" y="0"/>
                </a:moveTo>
                <a:lnTo>
                  <a:pt x="5185491" y="0"/>
                </a:lnTo>
                <a:lnTo>
                  <a:pt x="5185491" y="5185491"/>
                </a:lnTo>
                <a:lnTo>
                  <a:pt x="0" y="51854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68735" y="903037"/>
            <a:ext cx="11750530" cy="1319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06"/>
              </a:lnSpc>
              <a:spcBef>
                <a:spcPct val="0"/>
              </a:spcBef>
            </a:pPr>
            <a:r>
              <a:rPr lang="en-US" b="true" sz="7290">
                <a:solidFill>
                  <a:srgbClr val="FFF5ED"/>
                </a:solidFill>
                <a:latin typeface="Poppins Heavy"/>
                <a:ea typeface="Poppins Heavy"/>
                <a:cs typeface="Poppins Heavy"/>
                <a:sym typeface="Poppins Heavy"/>
              </a:rPr>
              <a:t>RAG pipeline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769423"/>
            <a:ext cx="10478924" cy="521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199"/>
              </a:lnSpc>
              <a:buFont typeface="Arial"/>
              <a:buChar char="•"/>
            </a:pP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Summariz</a:t>
            </a: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ed each document to create a precise, representative chunk</a:t>
            </a:r>
          </a:p>
          <a:p>
            <a:pPr algn="l">
              <a:lnSpc>
                <a:spcPts val="3199"/>
              </a:lnSpc>
            </a:pPr>
          </a:p>
          <a:p>
            <a:pPr algn="l" marL="539749" indent="-269875" lvl="1">
              <a:lnSpc>
                <a:spcPts val="3199"/>
              </a:lnSpc>
              <a:buFont typeface="Arial"/>
              <a:buChar char="•"/>
            </a:pP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Stored these summaries in a multi-index vector st</a:t>
            </a: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ore</a:t>
            </a:r>
          </a:p>
          <a:p>
            <a:pPr algn="l">
              <a:lnSpc>
                <a:spcPts val="3199"/>
              </a:lnSpc>
            </a:pPr>
          </a:p>
          <a:p>
            <a:pPr algn="l" marL="539749" indent="-269875" lvl="1">
              <a:lnSpc>
                <a:spcPts val="3199"/>
              </a:lnSpc>
              <a:buFont typeface="Arial"/>
              <a:buChar char="•"/>
            </a:pP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sed similarity search to match the query with stored summaries</a:t>
            </a:r>
          </a:p>
          <a:p>
            <a:pPr algn="l">
              <a:lnSpc>
                <a:spcPts val="3199"/>
              </a:lnSpc>
            </a:pPr>
          </a:p>
          <a:p>
            <a:pPr algn="l" marL="539749" indent="-269875" lvl="1">
              <a:lnSpc>
                <a:spcPts val="3199"/>
              </a:lnSpc>
              <a:buFont typeface="Arial"/>
              <a:buChar char="•"/>
            </a:pP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If semantic similarity is found, retr</a:t>
            </a: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ieved the </a:t>
            </a: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original full document</a:t>
            </a:r>
          </a:p>
          <a:p>
            <a:pPr algn="l">
              <a:lnSpc>
                <a:spcPts val="3199"/>
              </a:lnSpc>
            </a:pPr>
          </a:p>
          <a:p>
            <a:pPr algn="l" marL="539749" indent="-269875" lvl="1">
              <a:lnSpc>
                <a:spcPts val="3199"/>
              </a:lnSpc>
              <a:buFont typeface="Arial"/>
              <a:buChar char="•"/>
            </a:pP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RAG then generates an answer using the original document as context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6880" y="2707576"/>
            <a:ext cx="6038279" cy="557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3"/>
              </a:lnSpc>
              <a:spcBef>
                <a:spcPct val="0"/>
              </a:spcBef>
            </a:pPr>
            <a:r>
              <a:rPr lang="en-US" b="true" sz="3299">
                <a:solidFill>
                  <a:srgbClr val="FFF5ED"/>
                </a:solidFill>
                <a:latin typeface="Poppins Bold"/>
                <a:ea typeface="Poppins Bold"/>
                <a:cs typeface="Poppins Bold"/>
                <a:sym typeface="Poppins Bold"/>
              </a:rPr>
              <a:t>Multi Index Vector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25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3200" y="584400"/>
            <a:ext cx="16941600" cy="9118200"/>
            <a:chOff x="0" y="0"/>
            <a:chExt cx="22588800" cy="12157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88855" cy="12157583"/>
            </a:xfrm>
            <a:custGeom>
              <a:avLst/>
              <a:gdLst/>
              <a:ahLst/>
              <a:cxnLst/>
              <a:rect r="r" b="b" t="t" l="l"/>
              <a:pathLst>
                <a:path h="12157583" w="22588855">
                  <a:moveTo>
                    <a:pt x="0" y="0"/>
                  </a:moveTo>
                  <a:lnTo>
                    <a:pt x="22588855" y="0"/>
                  </a:lnTo>
                  <a:lnTo>
                    <a:pt x="22588855" y="12157583"/>
                  </a:lnTo>
                  <a:lnTo>
                    <a:pt x="0" y="12157583"/>
                  </a:lnTo>
                </a:path>
              </a:pathLst>
            </a:custGeom>
            <a:solidFill>
              <a:srgbClr val="191919">
                <a:alpha val="3529"/>
              </a:srgbClr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443875" y="3959984"/>
            <a:ext cx="4170925" cy="4170925"/>
          </a:xfrm>
          <a:custGeom>
            <a:avLst/>
            <a:gdLst/>
            <a:ahLst/>
            <a:cxnLst/>
            <a:rect r="r" b="b" t="t" l="l"/>
            <a:pathLst>
              <a:path h="4170925" w="4170925">
                <a:moveTo>
                  <a:pt x="0" y="0"/>
                </a:moveTo>
                <a:lnTo>
                  <a:pt x="4170925" y="0"/>
                </a:lnTo>
                <a:lnTo>
                  <a:pt x="4170925" y="4170925"/>
                </a:lnTo>
                <a:lnTo>
                  <a:pt x="0" y="4170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68735" y="903037"/>
            <a:ext cx="11750530" cy="1319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06"/>
              </a:lnSpc>
              <a:spcBef>
                <a:spcPct val="0"/>
              </a:spcBef>
            </a:pPr>
            <a:r>
              <a:rPr lang="en-US" b="true" sz="7290">
                <a:solidFill>
                  <a:srgbClr val="FFF5ED"/>
                </a:solidFill>
                <a:latin typeface="Poppins Heavy"/>
                <a:ea typeface="Poppins Heavy"/>
                <a:cs typeface="Poppins Heavy"/>
                <a:sym typeface="Poppins Heavy"/>
              </a:rPr>
              <a:t>RAG pipeline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769423"/>
            <a:ext cx="10478924" cy="601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199"/>
              </a:lnSpc>
              <a:buFont typeface="Arial"/>
              <a:buChar char="•"/>
            </a:pP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Retri</a:t>
            </a: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eved documents from the vector store using the query</a:t>
            </a:r>
          </a:p>
          <a:p>
            <a:pPr algn="l">
              <a:lnSpc>
                <a:spcPts val="3199"/>
              </a:lnSpc>
            </a:pPr>
          </a:p>
          <a:p>
            <a:pPr algn="l" marL="539749" indent="-269875" lvl="1">
              <a:lnSpc>
                <a:spcPts val="3199"/>
              </a:lnSpc>
              <a:buFont typeface="Arial"/>
              <a:buChar char="•"/>
            </a:pP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Evaluated each document for relevance to the questi</a:t>
            </a: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on</a:t>
            </a:r>
          </a:p>
          <a:p>
            <a:pPr algn="l">
              <a:lnSpc>
                <a:spcPts val="3199"/>
              </a:lnSpc>
            </a:pPr>
          </a:p>
          <a:p>
            <a:pPr algn="l" marL="539749" indent="-269875" lvl="1">
              <a:lnSpc>
                <a:spcPts val="3199"/>
              </a:lnSpc>
              <a:buFont typeface="Arial"/>
              <a:buChar char="•"/>
            </a:pP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If rel</a:t>
            </a: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evant → Passed to the generation step directly</a:t>
            </a:r>
          </a:p>
          <a:p>
            <a:pPr algn="l">
              <a:lnSpc>
                <a:spcPts val="3199"/>
              </a:lnSpc>
            </a:pPr>
          </a:p>
          <a:p>
            <a:pPr algn="l" marL="539749" indent="-269875" lvl="1">
              <a:lnSpc>
                <a:spcPts val="3199"/>
              </a:lnSpc>
              <a:buFont typeface="Arial"/>
              <a:buChar char="•"/>
            </a:pP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If not relevant:</a:t>
            </a:r>
          </a:p>
          <a:p>
            <a:pPr algn="l" marL="1079499" indent="-359833" lvl="2">
              <a:lnSpc>
                <a:spcPts val="3199"/>
              </a:lnSpc>
              <a:buFont typeface="Arial"/>
              <a:buChar char="⚬"/>
            </a:pP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Rewrote the summary to improve semantic matching</a:t>
            </a:r>
          </a:p>
          <a:p>
            <a:pPr algn="l">
              <a:lnSpc>
                <a:spcPts val="3199"/>
              </a:lnSpc>
            </a:pPr>
          </a:p>
          <a:p>
            <a:pPr algn="l" marL="1079499" indent="-359833" lvl="2">
              <a:lnSpc>
                <a:spcPts val="3199"/>
              </a:lnSpc>
              <a:buFont typeface="Arial"/>
              <a:buChar char="⚬"/>
            </a:pP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Used Tavily Web Search API to fetch external data</a:t>
            </a:r>
          </a:p>
          <a:p>
            <a:pPr algn="l">
              <a:lnSpc>
                <a:spcPts val="3199"/>
              </a:lnSpc>
            </a:pPr>
          </a:p>
          <a:p>
            <a:pPr algn="l" marL="1079499" indent="-359833" lvl="2">
              <a:lnSpc>
                <a:spcPts val="3199"/>
              </a:lnSpc>
              <a:buFont typeface="Arial"/>
              <a:buChar char="⚬"/>
            </a:pP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Retr</a:t>
            </a: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ieved </a:t>
            </a: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new documents from the web</a:t>
            </a:r>
          </a:p>
          <a:p>
            <a:pPr algn="l">
              <a:lnSpc>
                <a:spcPts val="3199"/>
              </a:lnSpc>
            </a:pPr>
          </a:p>
          <a:p>
            <a:pPr algn="l" marL="1079499" indent="-359833" lvl="2">
              <a:lnSpc>
                <a:spcPts val="3199"/>
              </a:lnSpc>
              <a:buFont typeface="Arial"/>
              <a:buChar char="⚬"/>
            </a:pPr>
            <a:r>
              <a:rPr lang="en-US" sz="2499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Final generation used the most relevant external content</a:t>
            </a:r>
          </a:p>
          <a:p>
            <a:pPr algn="l">
              <a:lnSpc>
                <a:spcPts val="31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336880" y="2707576"/>
            <a:ext cx="6038279" cy="557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3"/>
              </a:lnSpc>
              <a:spcBef>
                <a:spcPct val="0"/>
              </a:spcBef>
            </a:pPr>
            <a:r>
              <a:rPr lang="en-US" b="true" sz="3299">
                <a:solidFill>
                  <a:srgbClr val="FFF5ED"/>
                </a:solidFill>
                <a:latin typeface="Poppins Bold"/>
                <a:ea typeface="Poppins Bold"/>
                <a:cs typeface="Poppins Bold"/>
                <a:sym typeface="Poppins Bold"/>
              </a:rPr>
              <a:t>Corrective RAG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25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3200" y="584400"/>
            <a:ext cx="16941600" cy="9118200"/>
            <a:chOff x="0" y="0"/>
            <a:chExt cx="22588800" cy="12157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88855" cy="12157583"/>
            </a:xfrm>
            <a:custGeom>
              <a:avLst/>
              <a:gdLst/>
              <a:ahLst/>
              <a:cxnLst/>
              <a:rect r="r" b="b" t="t" l="l"/>
              <a:pathLst>
                <a:path h="12157583" w="22588855">
                  <a:moveTo>
                    <a:pt x="0" y="0"/>
                  </a:moveTo>
                  <a:lnTo>
                    <a:pt x="22588855" y="0"/>
                  </a:lnTo>
                  <a:lnTo>
                    <a:pt x="22588855" y="12157583"/>
                  </a:lnTo>
                  <a:lnTo>
                    <a:pt x="0" y="12157583"/>
                  </a:lnTo>
                </a:path>
              </a:pathLst>
            </a:custGeom>
            <a:solidFill>
              <a:srgbClr val="191919">
                <a:alpha val="3529"/>
              </a:srgbClr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746341" y="1819360"/>
            <a:ext cx="3512959" cy="7782219"/>
          </a:xfrm>
          <a:custGeom>
            <a:avLst/>
            <a:gdLst/>
            <a:ahLst/>
            <a:cxnLst/>
            <a:rect r="r" b="b" t="t" l="l"/>
            <a:pathLst>
              <a:path h="7782219" w="3512959">
                <a:moveTo>
                  <a:pt x="0" y="0"/>
                </a:moveTo>
                <a:lnTo>
                  <a:pt x="3512959" y="0"/>
                </a:lnTo>
                <a:lnTo>
                  <a:pt x="3512959" y="7782218"/>
                </a:lnTo>
                <a:lnTo>
                  <a:pt x="0" y="77822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816" t="0" r="-11287" b="-9411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917952"/>
            <a:ext cx="10478924" cy="5654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1" indent="-237491" lvl="1">
              <a:lnSpc>
                <a:spcPts val="2816"/>
              </a:lnSpc>
              <a:buFont typeface="Arial"/>
              <a:buChar char="•"/>
            </a:pPr>
            <a:r>
              <a:rPr lang="en-US" b="true" sz="2200">
                <a:solidFill>
                  <a:srgbClr val="FFF5ED"/>
                </a:solidFill>
                <a:latin typeface="Poppins Bold"/>
                <a:ea typeface="Poppins Bold"/>
                <a:cs typeface="Poppins Bold"/>
                <a:sym typeface="Poppins Bold"/>
              </a:rPr>
              <a:t>Start</a:t>
            </a:r>
            <a:r>
              <a:rPr lang="en-US" sz="2200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: Entry point of th</a:t>
            </a:r>
            <a:r>
              <a:rPr lang="en-US" sz="2200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e pipeline.</a:t>
            </a:r>
          </a:p>
          <a:p>
            <a:pPr algn="l">
              <a:lnSpc>
                <a:spcPts val="2816"/>
              </a:lnSpc>
            </a:pPr>
          </a:p>
          <a:p>
            <a:pPr algn="l" marL="474981" indent="-237491" lvl="1">
              <a:lnSpc>
                <a:spcPts val="2816"/>
              </a:lnSpc>
              <a:buFont typeface="Arial"/>
              <a:buChar char="•"/>
            </a:pPr>
            <a:r>
              <a:rPr lang="en-US" b="true" sz="2200">
                <a:solidFill>
                  <a:srgbClr val="FFF5ED"/>
                </a:solidFill>
                <a:latin typeface="Poppins Bold"/>
                <a:ea typeface="Poppins Bold"/>
                <a:cs typeface="Poppins Bold"/>
                <a:sym typeface="Poppins Bold"/>
              </a:rPr>
              <a:t>check_report</a:t>
            </a:r>
            <a:r>
              <a:rPr lang="en-US" sz="2200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: Validates the input file and checks if it contains a CBC report.</a:t>
            </a:r>
          </a:p>
          <a:p>
            <a:pPr algn="l">
              <a:lnSpc>
                <a:spcPts val="2816"/>
              </a:lnSpc>
            </a:pPr>
          </a:p>
          <a:p>
            <a:pPr algn="l" marL="474981" indent="-237491" lvl="1">
              <a:lnSpc>
                <a:spcPts val="2816"/>
              </a:lnSpc>
              <a:buFont typeface="Arial"/>
              <a:buChar char="•"/>
            </a:pPr>
            <a:r>
              <a:rPr lang="en-US" b="true" sz="2200">
                <a:solidFill>
                  <a:srgbClr val="FFF5ED"/>
                </a:solidFill>
                <a:latin typeface="Poppins Bold"/>
                <a:ea typeface="Poppins Bold"/>
                <a:cs typeface="Poppins Bold"/>
                <a:sym typeface="Poppins Bold"/>
              </a:rPr>
              <a:t>cbc_report</a:t>
            </a:r>
            <a:r>
              <a:rPr lang="en-US" sz="2200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: If a CBC report is found, it triggers the processing sequence.</a:t>
            </a:r>
          </a:p>
          <a:p>
            <a:pPr algn="l">
              <a:lnSpc>
                <a:spcPts val="2816"/>
              </a:lnSpc>
            </a:pPr>
          </a:p>
          <a:p>
            <a:pPr algn="l" marL="474981" indent="-237491" lvl="1">
              <a:lnSpc>
                <a:spcPts val="2816"/>
              </a:lnSpc>
              <a:buFont typeface="Arial"/>
              <a:buChar char="•"/>
            </a:pPr>
            <a:r>
              <a:rPr lang="en-US" b="true" sz="2200">
                <a:solidFill>
                  <a:srgbClr val="FFF5ED"/>
                </a:solidFill>
                <a:latin typeface="Poppins Bold"/>
                <a:ea typeface="Poppins Bold"/>
                <a:cs typeface="Poppins Bold"/>
                <a:sym typeface="Poppins Bold"/>
              </a:rPr>
              <a:t>process</a:t>
            </a:r>
            <a:r>
              <a:rPr lang="en-US" sz="2200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: Extracts and structu</a:t>
            </a:r>
            <a:r>
              <a:rPr lang="en-US" sz="2200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re</a:t>
            </a:r>
            <a:r>
              <a:rPr lang="en-US" sz="2200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s relevant medical data from the report.</a:t>
            </a:r>
          </a:p>
          <a:p>
            <a:pPr algn="l">
              <a:lnSpc>
                <a:spcPts val="2816"/>
              </a:lnSpc>
            </a:pPr>
          </a:p>
          <a:p>
            <a:pPr algn="l" marL="474981" indent="-237491" lvl="1">
              <a:lnSpc>
                <a:spcPts val="2816"/>
              </a:lnSpc>
              <a:buFont typeface="Arial"/>
              <a:buChar char="•"/>
            </a:pPr>
            <a:r>
              <a:rPr lang="en-US" b="true" sz="2200">
                <a:solidFill>
                  <a:srgbClr val="FFF5ED"/>
                </a:solidFill>
                <a:latin typeface="Poppins Bold"/>
                <a:ea typeface="Poppins Bold"/>
                <a:cs typeface="Poppins Bold"/>
                <a:sym typeface="Poppins Bold"/>
              </a:rPr>
              <a:t>saving_json</a:t>
            </a:r>
            <a:r>
              <a:rPr lang="en-US" sz="2200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: Saves the extracted data in a structured JSON format.</a:t>
            </a:r>
          </a:p>
          <a:p>
            <a:pPr algn="l">
              <a:lnSpc>
                <a:spcPts val="2816"/>
              </a:lnSpc>
            </a:pPr>
          </a:p>
          <a:p>
            <a:pPr algn="l" marL="474981" indent="-237491" lvl="1">
              <a:lnSpc>
                <a:spcPts val="2816"/>
              </a:lnSpc>
              <a:buFont typeface="Arial"/>
              <a:buChar char="•"/>
            </a:pPr>
            <a:r>
              <a:rPr lang="en-US" b="true" sz="2200">
                <a:solidFill>
                  <a:srgbClr val="FFF5ED"/>
                </a:solidFill>
                <a:latin typeface="Poppins Bold"/>
                <a:ea typeface="Poppins Bold"/>
                <a:cs typeface="Poppins Bold"/>
                <a:sym typeface="Poppins Bold"/>
              </a:rPr>
              <a:t>saving_csv</a:t>
            </a:r>
            <a:r>
              <a:rPr lang="en-US" sz="2200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: Converts and stor</a:t>
            </a:r>
            <a:r>
              <a:rPr lang="en-US" sz="2200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es the data </a:t>
            </a:r>
            <a:r>
              <a:rPr lang="en-US" sz="2200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in CSV format for analysis.</a:t>
            </a:r>
          </a:p>
          <a:p>
            <a:pPr algn="l">
              <a:lnSpc>
                <a:spcPts val="2816"/>
              </a:lnSpc>
            </a:pPr>
          </a:p>
          <a:p>
            <a:pPr algn="l" marL="474981" indent="-237491" lvl="1">
              <a:lnSpc>
                <a:spcPts val="2816"/>
              </a:lnSpc>
              <a:buFont typeface="Arial"/>
              <a:buChar char="•"/>
            </a:pPr>
            <a:r>
              <a:rPr lang="en-US" b="true" sz="2200">
                <a:solidFill>
                  <a:srgbClr val="FFF5ED"/>
                </a:solidFill>
                <a:latin typeface="Poppins Bold"/>
                <a:ea typeface="Poppins Bold"/>
                <a:cs typeface="Poppins Bold"/>
                <a:sym typeface="Poppins Bold"/>
              </a:rPr>
              <a:t>summary</a:t>
            </a:r>
            <a:r>
              <a:rPr lang="en-US" sz="2200">
                <a:solidFill>
                  <a:srgbClr val="FFF5ED"/>
                </a:solidFill>
                <a:latin typeface="Poppins"/>
                <a:ea typeface="Poppins"/>
                <a:cs typeface="Poppins"/>
                <a:sym typeface="Poppins"/>
              </a:rPr>
              <a:t>: Generates a clean summary of the report contents.</a:t>
            </a:r>
          </a:p>
          <a:p>
            <a:pPr algn="l">
              <a:lnSpc>
                <a:spcPts val="281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802010" y="494496"/>
            <a:ext cx="11750530" cy="1286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926"/>
              </a:lnSpc>
              <a:spcBef>
                <a:spcPct val="0"/>
              </a:spcBef>
            </a:pPr>
            <a:r>
              <a:rPr lang="en-US" b="true" sz="7090">
                <a:solidFill>
                  <a:srgbClr val="FFF5ED"/>
                </a:solidFill>
                <a:latin typeface="Poppins Heavy"/>
                <a:ea typeface="Poppins Heavy"/>
                <a:cs typeface="Poppins Heavy"/>
                <a:sym typeface="Poppins Heavy"/>
              </a:rPr>
              <a:t>pipeline Implementation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DAGtLGgPWUI</dc:identifier>
  <dcterms:modified xsi:type="dcterms:W3CDTF">2011-08-01T06:04:30Z</dcterms:modified>
  <cp:revision>1</cp:revision>
  <dc:title>CBC Using CRAG</dc:title>
</cp:coreProperties>
</file>