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7"/>
  </p:notesMasterIdLst>
  <p:handoutMasterIdLst>
    <p:handoutMasterId r:id="rId38"/>
  </p:handoutMasterIdLst>
  <p:sldIdLst>
    <p:sldId id="260" r:id="rId5"/>
    <p:sldId id="257" r:id="rId6"/>
    <p:sldId id="263" r:id="rId7"/>
    <p:sldId id="271" r:id="rId8"/>
    <p:sldId id="272" r:id="rId9"/>
    <p:sldId id="273" r:id="rId10"/>
    <p:sldId id="279" r:id="rId11"/>
    <p:sldId id="274" r:id="rId12"/>
    <p:sldId id="275" r:id="rId13"/>
    <p:sldId id="276" r:id="rId14"/>
    <p:sldId id="277" r:id="rId15"/>
    <p:sldId id="280" r:id="rId16"/>
    <p:sldId id="281" r:id="rId17"/>
    <p:sldId id="282" r:id="rId18"/>
    <p:sldId id="283" r:id="rId19"/>
    <p:sldId id="278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7" r:id="rId32"/>
    <p:sldId id="296" r:id="rId33"/>
    <p:sldId id="258" r:id="rId34"/>
    <p:sldId id="261" r:id="rId35"/>
    <p:sldId id="262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97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94660"/>
  </p:normalViewPr>
  <p:slideViewPr>
    <p:cSldViewPr>
      <p:cViewPr>
        <p:scale>
          <a:sx n="75" d="100"/>
          <a:sy n="75" d="100"/>
        </p:scale>
        <p:origin x="1944" y="4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B10CB-E419-431D-9EDC-2C533EB515C9}" type="datetimeFigureOut">
              <a:rPr lang="en-PH" smtClean="0"/>
              <a:t>30/01/2021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9AD928-A3D1-4DF7-AF59-D608CA3EA5F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376645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1FEF0-746C-49C8-B9B0-A16945A00ED0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C1121-9F2B-46E2-AFD1-5C112004D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59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95799" y="3937001"/>
            <a:ext cx="4419601" cy="812799"/>
          </a:xfrm>
        </p:spPr>
        <p:txBody>
          <a:bodyPr>
            <a:noAutofit/>
          </a:bodyPr>
          <a:lstStyle>
            <a:lvl1pPr>
              <a:defRPr sz="3600">
                <a:effectLst/>
              </a:defRPr>
            </a:lvl1pPr>
          </a:lstStyle>
          <a:p>
            <a:r>
              <a:rPr lang="en-US" dirty="0"/>
              <a:t>EDIT TITLE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5800" y="4749800"/>
            <a:ext cx="4419600" cy="787400"/>
          </a:xfrm>
        </p:spPr>
        <p:txBody>
          <a:bodyPr>
            <a:noAutofit/>
          </a:bodyPr>
          <a:lstStyle>
            <a:lvl1pPr marL="0" indent="0" algn="ctr">
              <a:buNone/>
              <a:defRPr sz="180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P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BABE2-DD50-4C07-BAD5-1F628598E496}" type="datetime1">
              <a:rPr lang="en-PH" smtClean="0"/>
              <a:t>30/01/2021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PH" dirty="0"/>
              <a:t>Project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905-87A3-47F5-A7DA-2607F4C9EBC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73610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 style</a:t>
            </a:r>
            <a:endParaRPr lang="en-PH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BD03D-48C9-4ACA-9F07-B4424BD4FE80}" type="datetime1">
              <a:rPr lang="en-PH" smtClean="0"/>
              <a:t>30/01/2021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Electronic Salary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905-87A3-47F5-A7DA-2607F4C9EBC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01509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9400"/>
            <a:ext cx="2057400" cy="5994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9400"/>
            <a:ext cx="6019800" cy="5994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93D5-4A9B-4773-8D62-8F2F7DE3EACE}" type="datetime1">
              <a:rPr lang="en-PH" smtClean="0"/>
              <a:t>30/01/2021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Electronic Salary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905-87A3-47F5-A7DA-2607F4C9EBC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5663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 style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CF5C-E124-4188-B477-1C1B66CF8BB7}" type="datetime1">
              <a:rPr lang="en-PH" smtClean="0"/>
              <a:t>30/01/2021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PH" dirty="0"/>
              <a:t>Project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905-87A3-47F5-A7DA-2607F4C9EBC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9451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4406901"/>
            <a:ext cx="6665913" cy="1562099"/>
          </a:xfrm>
        </p:spPr>
        <p:txBody>
          <a:bodyPr anchor="t"/>
          <a:lstStyle>
            <a:lvl1pPr algn="r">
              <a:defRPr sz="2800" b="1" cap="all"/>
            </a:lvl1pPr>
          </a:lstStyle>
          <a:p>
            <a:r>
              <a:rPr lang="en-US" dirty="0"/>
              <a:t>Click to edit title style</a:t>
            </a:r>
            <a:endParaRPr lang="en-P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2906713"/>
            <a:ext cx="6665913" cy="1500187"/>
          </a:xfrm>
        </p:spPr>
        <p:txBody>
          <a:bodyPr anchor="b"/>
          <a:lstStyle>
            <a:lvl1pPr marL="0" indent="0" algn="r">
              <a:buNone/>
              <a:defRPr sz="2000" i="1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B3A5-D626-40CE-8E63-2E6C835BB79D}" type="datetime1">
              <a:rPr lang="en-PH" smtClean="0"/>
              <a:t>30/01/2021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Electronic Salary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905-87A3-47F5-A7DA-2607F4C9EBC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70778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 style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50736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50736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A4C0-0837-4BE5-A929-267F34F70553}" type="datetime1">
              <a:rPr lang="en-PH" smtClean="0"/>
              <a:t>30/01/2021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Electronic Salary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905-87A3-47F5-A7DA-2607F4C9EBC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69670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0584"/>
            <a:ext cx="8229600" cy="89001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 style</a:t>
            </a:r>
            <a:endParaRPr lang="en-P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2037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03400"/>
            <a:ext cx="4040188" cy="447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062037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03400"/>
            <a:ext cx="4041775" cy="447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E587-5B7D-466B-A588-31429B3EFAB6}" type="datetime1">
              <a:rPr lang="en-PH" smtClean="0"/>
              <a:t>30/01/2021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Electronic Salary Management System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905-87A3-47F5-A7DA-2607F4C9EBC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85631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 style</a:t>
            </a:r>
            <a:endParaRPr lang="en-P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BFEDD-1DCA-4289-BFE9-C1D8F4A3F3EF}" type="datetime1">
              <a:rPr lang="en-PH" smtClean="0"/>
              <a:t>30/01/2021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Electronic Salary Management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905-87A3-47F5-A7DA-2607F4C9EBC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99540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DED3-217D-4434-AE52-29641AA7AA36}" type="datetime1">
              <a:rPr lang="en-PH" smtClean="0"/>
              <a:t>30/01/2021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Electronic Salary Management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905-87A3-47F5-A7DA-2607F4C9EBC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8019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990600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90601"/>
            <a:ext cx="5111750" cy="51355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2209801"/>
            <a:ext cx="3008313" cy="39163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14EE5-1604-449F-AA73-562FD462239B}" type="datetime1">
              <a:rPr lang="en-PH" smtClean="0"/>
              <a:t>30/01/2021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Electronic Salary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905-87A3-47F5-A7DA-2607F4C9EBC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1334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744" y="4597401"/>
            <a:ext cx="6894512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24744" y="787401"/>
            <a:ext cx="6894512" cy="3736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744" y="5164139"/>
            <a:ext cx="6894512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0E793-460F-4651-B7D4-DF0FE6620241}" type="datetime1">
              <a:rPr lang="en-PH" smtClean="0"/>
              <a:t>30/01/2021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Electronic Salary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905-87A3-47F5-A7DA-2607F4C9EBC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32918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1600"/>
            <a:ext cx="8229600" cy="889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title style</a:t>
            </a:r>
            <a:endParaRPr lang="en-P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93800"/>
            <a:ext cx="8229600" cy="508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D29A20AE-E1D6-4443-A257-97C48E6105B0}" type="datetime1">
              <a:rPr lang="en-PH" smtClean="0"/>
              <a:t>30/01/2021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PH"/>
              <a:t>Electronic Salary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85AF905-87A3-47F5-A7DA-2607F4C9EBCC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1848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lang="en-PH" sz="4000" b="1" kern="1200" dirty="0">
          <a:solidFill>
            <a:schemeClr val="bg1"/>
          </a:solidFill>
          <a:effectLst/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40618" y="6248400"/>
            <a:ext cx="3792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dirty="0">
                <a:solidFill>
                  <a:schemeClr val="bg1"/>
                </a:solidFill>
              </a:rPr>
              <a:t>Advisor Name	Dr. Ahmad </a:t>
            </a:r>
            <a:r>
              <a:rPr lang="en-US" dirty="0" smtClean="0">
                <a:solidFill>
                  <a:schemeClr val="bg1"/>
                </a:solidFill>
              </a:rPr>
              <a:t>Al-</a:t>
            </a:r>
            <a:r>
              <a:rPr lang="en-US" dirty="0" err="1" smtClean="0">
                <a:solidFill>
                  <a:schemeClr val="bg1"/>
                </a:solidFill>
              </a:rPr>
              <a:t>Abadleh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505441"/>
              </p:ext>
            </p:extLst>
          </p:nvPr>
        </p:nvGraphicFramePr>
        <p:xfrm>
          <a:off x="4585855" y="3505200"/>
          <a:ext cx="4330488" cy="2448814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371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9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3652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Student Name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Student ID#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652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Omar</a:t>
                      </a:r>
                      <a:r>
                        <a:rPr lang="en-US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Bani</a:t>
                      </a:r>
                      <a:r>
                        <a:rPr lang="en-US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Kenana</a:t>
                      </a:r>
                      <a:endParaRPr 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120172203002</a:t>
                      </a:r>
                      <a:endParaRPr 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652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Fu’ad</a:t>
                      </a:r>
                      <a:r>
                        <a:rPr 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Abu </a:t>
                      </a:r>
                      <a:r>
                        <a:rPr 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Awad</a:t>
                      </a:r>
                      <a:r>
                        <a:rPr 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120172201011</a:t>
                      </a:r>
                      <a:endParaRPr 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4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Saba </a:t>
                      </a:r>
                      <a:r>
                        <a:rPr 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Tarawneh</a:t>
                      </a:r>
                      <a:r>
                        <a:rPr 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120172203039</a:t>
                      </a:r>
                      <a:endParaRPr 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443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Diala</a:t>
                      </a:r>
                      <a:r>
                        <a:rPr 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Al-</a:t>
                      </a:r>
                      <a:r>
                        <a:rPr 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Huniti</a:t>
                      </a:r>
                      <a:r>
                        <a:rPr 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1201722030</a:t>
                      </a:r>
                      <a:r>
                        <a:rPr lang="ar-JO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54</a:t>
                      </a:r>
                      <a:endParaRPr 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</a:pPr>
                      <a:endParaRPr 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</a:pPr>
                      <a:endParaRPr 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</a:pPr>
                      <a:endParaRPr lang="en-US" sz="1800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</a:pPr>
                      <a:endParaRPr 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4681894" y="213294"/>
            <a:ext cx="4462106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 err="1" smtClean="0">
                <a:solidFill>
                  <a:schemeClr val="bg1"/>
                </a:solidFill>
              </a:rPr>
              <a:t>Dilni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4400" dirty="0">
                <a:solidFill>
                  <a:schemeClr val="bg1"/>
                </a:solidFill>
              </a:rPr>
              <a:t>F</a:t>
            </a:r>
            <a:r>
              <a:rPr lang="en-US" sz="4400" dirty="0" smtClean="0">
                <a:solidFill>
                  <a:schemeClr val="bg1"/>
                </a:solidFill>
              </a:rPr>
              <a:t>or Governmental Services 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520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Layout</a:t>
            </a:r>
            <a:endParaRPr lang="en-P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11CC-F57E-4323-BF76-38399B1476E1}" type="datetime1">
              <a:rPr lang="en-PH" smtClean="0"/>
              <a:t>31/01/2021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Dilni</a:t>
            </a:r>
            <a:r>
              <a:rPr lang="en-US" dirty="0"/>
              <a:t> For Governmental Services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905-87A3-47F5-A7DA-2607F4C9EBCC}" type="slidenum">
              <a:rPr lang="en-PH" smtClean="0"/>
              <a:t>10</a:t>
            </a:fld>
            <a:endParaRPr lang="en-PH"/>
          </a:p>
        </p:txBody>
      </p:sp>
      <p:pic>
        <p:nvPicPr>
          <p:cNvPr id="7" name="Picture 14">
            <a:extLst>
              <a:ext uri="{FF2B5EF4-FFF2-40B4-BE49-F238E27FC236}">
                <a16:creationId xmlns:a16="http://schemas.microsoft.com/office/drawing/2014/main" id="{4564CBB8-3D06-4085-A3D7-4493995C674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0" y="850017"/>
            <a:ext cx="3035300" cy="56269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3188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Layout</a:t>
            </a:r>
            <a:endParaRPr lang="en-P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11CC-F57E-4323-BF76-38399B1476E1}" type="datetime1">
              <a:rPr lang="en-PH" smtClean="0"/>
              <a:t>31/01/2021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Dilni</a:t>
            </a:r>
            <a:r>
              <a:rPr lang="en-US" dirty="0"/>
              <a:t> For Governmental Services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905-87A3-47F5-A7DA-2607F4C9EBCC}" type="slidenum">
              <a:rPr lang="en-PH" smtClean="0"/>
              <a:t>11</a:t>
            </a:fld>
            <a:endParaRPr lang="en-PH"/>
          </a:p>
        </p:txBody>
      </p:sp>
      <p:pic>
        <p:nvPicPr>
          <p:cNvPr id="7" name="Picture 15">
            <a:extLst>
              <a:ext uri="{FF2B5EF4-FFF2-40B4-BE49-F238E27FC236}">
                <a16:creationId xmlns:a16="http://schemas.microsoft.com/office/drawing/2014/main" id="{657EA2F8-BBFF-46A4-8165-88589C34FD4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14791" y="838200"/>
            <a:ext cx="309372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621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Layout</a:t>
            </a:r>
            <a:endParaRPr lang="en-P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11CC-F57E-4323-BF76-38399B1476E1}" type="datetime1">
              <a:rPr lang="en-PH" smtClean="0"/>
              <a:t>31/01/2021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Dilni</a:t>
            </a:r>
            <a:r>
              <a:rPr lang="en-US" dirty="0"/>
              <a:t> For Governmental Services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905-87A3-47F5-A7DA-2607F4C9EBCC}" type="slidenum">
              <a:rPr lang="en-PH" smtClean="0"/>
              <a:t>12</a:t>
            </a:fld>
            <a:endParaRPr lang="en-PH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1D8C34C3-3B32-4AB6-90B2-8F70683BE69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080" y="990599"/>
            <a:ext cx="3093720" cy="54864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3335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Layout</a:t>
            </a:r>
            <a:endParaRPr lang="en-P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11CC-F57E-4323-BF76-38399B1476E1}" type="datetime1">
              <a:rPr lang="en-PH" smtClean="0"/>
              <a:t>31/01/2021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Dilni</a:t>
            </a:r>
            <a:r>
              <a:rPr lang="en-US" dirty="0"/>
              <a:t> For Governmental Services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905-87A3-47F5-A7DA-2607F4C9EBCC}" type="slidenum">
              <a:rPr lang="en-PH" smtClean="0"/>
              <a:t>13</a:t>
            </a:fld>
            <a:endParaRPr lang="en-PH"/>
          </a:p>
        </p:txBody>
      </p:sp>
      <p:pic>
        <p:nvPicPr>
          <p:cNvPr id="7" name="عنصر نائب للمحتوى 10">
            <a:extLst>
              <a:ext uri="{FF2B5EF4-FFF2-40B4-BE49-F238E27FC236}">
                <a16:creationId xmlns:a16="http://schemas.microsoft.com/office/drawing/2014/main" id="{10A17100-14DF-48F4-B04F-E60DCA97B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001889"/>
            <a:ext cx="2751152" cy="5475111"/>
          </a:xfrm>
        </p:spPr>
      </p:pic>
    </p:spTree>
    <p:extLst>
      <p:ext uri="{BB962C8B-B14F-4D97-AF65-F5344CB8AC3E}">
        <p14:creationId xmlns:p14="http://schemas.microsoft.com/office/powerpoint/2010/main" val="1770410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Layout</a:t>
            </a:r>
            <a:endParaRPr lang="en-P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11CC-F57E-4323-BF76-38399B1476E1}" type="datetime1">
              <a:rPr lang="en-PH" smtClean="0"/>
              <a:t>31/01/2021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Dilni</a:t>
            </a:r>
            <a:r>
              <a:rPr lang="en-US" dirty="0"/>
              <a:t> For Governmental Services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905-87A3-47F5-A7DA-2607F4C9EBCC}" type="slidenum">
              <a:rPr lang="en-PH" smtClean="0"/>
              <a:t>14</a:t>
            </a:fld>
            <a:endParaRPr lang="en-PH"/>
          </a:p>
        </p:txBody>
      </p:sp>
      <p:pic>
        <p:nvPicPr>
          <p:cNvPr id="7" name="صورة 2">
            <a:extLst>
              <a:ext uri="{FF2B5EF4-FFF2-40B4-BE49-F238E27FC236}">
                <a16:creationId xmlns:a16="http://schemas.microsoft.com/office/drawing/2014/main" id="{C2D92B30-F4D1-4F23-A893-ECEDE8FAA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990600"/>
            <a:ext cx="2862988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815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Layout</a:t>
            </a:r>
            <a:endParaRPr lang="en-P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11CC-F57E-4323-BF76-38399B1476E1}" type="datetime1">
              <a:rPr lang="en-PH" smtClean="0"/>
              <a:t>31/01/2021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Dilni</a:t>
            </a:r>
            <a:r>
              <a:rPr lang="en-US" dirty="0"/>
              <a:t> For Governmental Services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905-87A3-47F5-A7DA-2607F4C9EBCC}" type="slidenum">
              <a:rPr lang="en-PH" smtClean="0"/>
              <a:t>15</a:t>
            </a:fld>
            <a:endParaRPr lang="en-PH"/>
          </a:p>
        </p:txBody>
      </p:sp>
      <p:pic>
        <p:nvPicPr>
          <p:cNvPr id="7" name="عنصر نائب للمحتوى 6">
            <a:extLst>
              <a:ext uri="{FF2B5EF4-FFF2-40B4-BE49-F238E27FC236}">
                <a16:creationId xmlns:a16="http://schemas.microsoft.com/office/drawing/2014/main" id="{CE920F28-5CD2-439A-94FE-6B23A0DEF6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914400"/>
            <a:ext cx="2937732" cy="5562600"/>
          </a:xfrm>
        </p:spPr>
      </p:pic>
    </p:spTree>
    <p:extLst>
      <p:ext uri="{BB962C8B-B14F-4D97-AF65-F5344CB8AC3E}">
        <p14:creationId xmlns:p14="http://schemas.microsoft.com/office/powerpoint/2010/main" val="3505019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Layout</a:t>
            </a:r>
            <a:endParaRPr lang="en-P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11CC-F57E-4323-BF76-38399B1476E1}" type="datetime1">
              <a:rPr lang="en-PH" smtClean="0"/>
              <a:t>31/01/2021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Dilni</a:t>
            </a:r>
            <a:r>
              <a:rPr lang="en-US" dirty="0"/>
              <a:t> For Governmental Services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905-87A3-47F5-A7DA-2607F4C9EBCC}" type="slidenum">
              <a:rPr lang="en-PH" smtClean="0"/>
              <a:t>16</a:t>
            </a:fld>
            <a:endParaRPr lang="en-PH"/>
          </a:p>
        </p:txBody>
      </p:sp>
      <p:pic>
        <p:nvPicPr>
          <p:cNvPr id="7" name="عنصر نائب للمحتوى 18">
            <a:extLst>
              <a:ext uri="{FF2B5EF4-FFF2-40B4-BE49-F238E27FC236}">
                <a16:creationId xmlns:a16="http://schemas.microsoft.com/office/drawing/2014/main" id="{C805C144-2C3F-4327-B8CB-ABA9C64285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838200"/>
            <a:ext cx="2805657" cy="5662226"/>
          </a:xfrm>
        </p:spPr>
      </p:pic>
    </p:spTree>
    <p:extLst>
      <p:ext uri="{BB962C8B-B14F-4D97-AF65-F5344CB8AC3E}">
        <p14:creationId xmlns:p14="http://schemas.microsoft.com/office/powerpoint/2010/main" val="2616916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Layout</a:t>
            </a:r>
            <a:endParaRPr lang="en-P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11CC-F57E-4323-BF76-38399B1476E1}" type="datetime1">
              <a:rPr lang="en-PH" smtClean="0"/>
              <a:t>31/01/2021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Dilni</a:t>
            </a:r>
            <a:r>
              <a:rPr lang="en-US" dirty="0"/>
              <a:t> For Governmental Services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905-87A3-47F5-A7DA-2607F4C9EBCC}" type="slidenum">
              <a:rPr lang="en-PH" smtClean="0"/>
              <a:t>17</a:t>
            </a:fld>
            <a:endParaRPr lang="en-PH"/>
          </a:p>
        </p:txBody>
      </p:sp>
      <p:pic>
        <p:nvPicPr>
          <p:cNvPr id="8" name="عنصر نائب للمحتوى 6">
            <a:extLst>
              <a:ext uri="{FF2B5EF4-FFF2-40B4-BE49-F238E27FC236}">
                <a16:creationId xmlns:a16="http://schemas.microsoft.com/office/drawing/2014/main" id="{F7506D32-5F54-424F-BDFF-678E232201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990600"/>
            <a:ext cx="2759450" cy="5514622"/>
          </a:xfrm>
        </p:spPr>
      </p:pic>
    </p:spTree>
    <p:extLst>
      <p:ext uri="{BB962C8B-B14F-4D97-AF65-F5344CB8AC3E}">
        <p14:creationId xmlns:p14="http://schemas.microsoft.com/office/powerpoint/2010/main" val="1892999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Layout</a:t>
            </a:r>
            <a:endParaRPr lang="en-P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11CC-F57E-4323-BF76-38399B1476E1}" type="datetime1">
              <a:rPr lang="en-PH" smtClean="0"/>
              <a:t>31/01/2021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Dilni</a:t>
            </a:r>
            <a:r>
              <a:rPr lang="en-US" dirty="0"/>
              <a:t> For Governmental Services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905-87A3-47F5-A7DA-2607F4C9EBCC}" type="slidenum">
              <a:rPr lang="en-PH" smtClean="0"/>
              <a:t>18</a:t>
            </a:fld>
            <a:endParaRPr lang="en-PH"/>
          </a:p>
        </p:txBody>
      </p:sp>
      <p:pic>
        <p:nvPicPr>
          <p:cNvPr id="9" name="Picture 25">
            <a:extLst>
              <a:ext uri="{FF2B5EF4-FFF2-40B4-BE49-F238E27FC236}">
                <a16:creationId xmlns:a16="http://schemas.microsoft.com/office/drawing/2014/main" id="{C1B5BEEC-6910-4255-A37D-74279A80D70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990600"/>
            <a:ext cx="320495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8753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Layout</a:t>
            </a:r>
            <a:endParaRPr lang="en-P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11CC-F57E-4323-BF76-38399B1476E1}" type="datetime1">
              <a:rPr lang="en-PH" smtClean="0"/>
              <a:t>31/01/2021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Dilni</a:t>
            </a:r>
            <a:r>
              <a:rPr lang="en-US" dirty="0"/>
              <a:t> For Governmental Services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905-87A3-47F5-A7DA-2607F4C9EBCC}" type="slidenum">
              <a:rPr lang="en-PH" smtClean="0"/>
              <a:t>19</a:t>
            </a:fld>
            <a:endParaRPr lang="en-PH"/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A9F13912-A41A-4E33-A2AB-22F588306A1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878" y="990600"/>
            <a:ext cx="3060700" cy="54892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2850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 and Problem.</a:t>
            </a:r>
            <a:endParaRPr lang="en-US" dirty="0"/>
          </a:p>
          <a:p>
            <a:pPr lvl="0"/>
            <a:r>
              <a:rPr lang="en-US" dirty="0" smtClean="0"/>
              <a:t>Application Layouts.</a:t>
            </a:r>
            <a:endParaRPr lang="en-US" dirty="0"/>
          </a:p>
          <a:p>
            <a:r>
              <a:rPr lang="en-US" dirty="0"/>
              <a:t>Requirements Elicitation and Analysis </a:t>
            </a:r>
            <a:r>
              <a:rPr lang="en-US" dirty="0" smtClean="0"/>
              <a:t>.</a:t>
            </a:r>
            <a:endParaRPr lang="en-US" dirty="0"/>
          </a:p>
          <a:p>
            <a:pPr lvl="0"/>
            <a:r>
              <a:rPr lang="en-US" dirty="0" smtClean="0"/>
              <a:t>Requirements </a:t>
            </a:r>
            <a:r>
              <a:rPr lang="en-US" dirty="0"/>
              <a:t>Specifications </a:t>
            </a:r>
            <a:r>
              <a:rPr lang="en-US" dirty="0" smtClean="0"/>
              <a:t>.</a:t>
            </a:r>
            <a:endParaRPr lang="en-US" dirty="0"/>
          </a:p>
          <a:p>
            <a:pPr lvl="0"/>
            <a:r>
              <a:rPr lang="en-US" dirty="0" smtClean="0"/>
              <a:t>Firebase Database.</a:t>
            </a:r>
            <a:endParaRPr lang="en-US" dirty="0"/>
          </a:p>
          <a:p>
            <a:endParaRPr lang="en-P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11CC-F57E-4323-BF76-38399B1476E1}" type="datetime1">
              <a:rPr lang="en-PH" smtClean="0"/>
              <a:t>31/01/2021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Dilni</a:t>
            </a:r>
            <a:r>
              <a:rPr lang="en-US" dirty="0"/>
              <a:t> For Governmental Services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905-87A3-47F5-A7DA-2607F4C9EBCC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02650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Layout</a:t>
            </a:r>
            <a:endParaRPr lang="en-P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11CC-F57E-4323-BF76-38399B1476E1}" type="datetime1">
              <a:rPr lang="en-PH" smtClean="0"/>
              <a:t>31/01/2021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Dilni</a:t>
            </a:r>
            <a:r>
              <a:rPr lang="en-US" dirty="0"/>
              <a:t> For Governmental Services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905-87A3-47F5-A7DA-2607F4C9EBCC}" type="slidenum">
              <a:rPr lang="en-PH" smtClean="0"/>
              <a:t>20</a:t>
            </a:fld>
            <a:endParaRPr lang="en-PH"/>
          </a:p>
        </p:txBody>
      </p:sp>
      <p:pic>
        <p:nvPicPr>
          <p:cNvPr id="7" name="عنصر نائب للمحتوى 6">
            <a:extLst>
              <a:ext uri="{FF2B5EF4-FFF2-40B4-BE49-F238E27FC236}">
                <a16:creationId xmlns:a16="http://schemas.microsoft.com/office/drawing/2014/main" id="{94A4ECE2-3FE4-4CFF-BAB5-F78CAAB7FE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082" y="990600"/>
            <a:ext cx="2657836" cy="5563506"/>
          </a:xfrm>
        </p:spPr>
      </p:pic>
    </p:spTree>
    <p:extLst>
      <p:ext uri="{BB962C8B-B14F-4D97-AF65-F5344CB8AC3E}">
        <p14:creationId xmlns:p14="http://schemas.microsoft.com/office/powerpoint/2010/main" val="180792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Layout</a:t>
            </a:r>
            <a:endParaRPr lang="en-P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11CC-F57E-4323-BF76-38399B1476E1}" type="datetime1">
              <a:rPr lang="en-PH" smtClean="0"/>
              <a:t>31/01/2021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Dilni</a:t>
            </a:r>
            <a:r>
              <a:rPr lang="en-US" dirty="0"/>
              <a:t> For Governmental Services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905-87A3-47F5-A7DA-2607F4C9EBCC}" type="slidenum">
              <a:rPr lang="en-PH" smtClean="0"/>
              <a:t>21</a:t>
            </a:fld>
            <a:endParaRPr lang="en-PH"/>
          </a:p>
        </p:txBody>
      </p:sp>
      <p:pic>
        <p:nvPicPr>
          <p:cNvPr id="7" name="Picture 26">
            <a:extLst>
              <a:ext uri="{FF2B5EF4-FFF2-40B4-BE49-F238E27FC236}">
                <a16:creationId xmlns:a16="http://schemas.microsoft.com/office/drawing/2014/main" id="{E88203E3-4865-4788-A973-277E036A370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990600"/>
            <a:ext cx="3118457" cy="5511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7540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Elicitation and Analysis</a:t>
            </a:r>
            <a:endParaRPr lang="en-P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11CC-F57E-4323-BF76-38399B1476E1}" type="datetime1">
              <a:rPr lang="en-PH" smtClean="0"/>
              <a:t>31/01/2021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Dilni</a:t>
            </a:r>
            <a:r>
              <a:rPr lang="en-US" dirty="0"/>
              <a:t> For Governmental Services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905-87A3-47F5-A7DA-2607F4C9EBCC}" type="slidenum">
              <a:rPr lang="en-PH" smtClean="0"/>
              <a:t>22</a:t>
            </a:fld>
            <a:endParaRPr lang="en-PH"/>
          </a:p>
        </p:txBody>
      </p:sp>
      <p:sp>
        <p:nvSpPr>
          <p:cNvPr id="3" name="TextBox 2"/>
          <p:cNvSpPr txBox="1"/>
          <p:nvPr/>
        </p:nvSpPr>
        <p:spPr>
          <a:xfrm>
            <a:off x="228600" y="1496037"/>
            <a:ext cx="8534400" cy="294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20000"/>
              </a:spcBef>
            </a:pPr>
            <a:r>
              <a:rPr lang="en-US" sz="3200" dirty="0">
                <a:solidFill>
                  <a:schemeClr val="bg1"/>
                </a:solidFill>
              </a:rPr>
              <a:t>Requirements Elicitation and </a:t>
            </a:r>
            <a:r>
              <a:rPr lang="en-US" sz="3200" dirty="0" smtClean="0">
                <a:solidFill>
                  <a:schemeClr val="bg1"/>
                </a:solidFill>
              </a:rPr>
              <a:t>Analysis:</a:t>
            </a:r>
            <a:r>
              <a:rPr lang="en-US" sz="3200" dirty="0">
                <a:solidFill>
                  <a:schemeClr val="bg1"/>
                </a:solidFill>
              </a:rPr>
              <a:t> ​</a:t>
            </a:r>
          </a:p>
          <a:p>
            <a:pPr marL="1714500" lvl="3" indent="-342900" fontAlgn="base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Interviews</a:t>
            </a:r>
            <a:r>
              <a:rPr lang="en-US" sz="3200" dirty="0" smtClean="0">
                <a:solidFill>
                  <a:schemeClr val="bg1"/>
                </a:solidFill>
              </a:rPr>
              <a:t>​.</a:t>
            </a:r>
          </a:p>
          <a:p>
            <a:pPr marL="1714500" lvl="3" indent="-342900" fontAlgn="base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 Observation.​</a:t>
            </a:r>
          </a:p>
          <a:p>
            <a:pPr marL="1714500" lvl="3" indent="-342900" fontAlgn="base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Internet.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178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Requirements Specifications </a:t>
            </a:r>
            <a:endParaRPr lang="en-P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11CC-F57E-4323-BF76-38399B1476E1}" type="datetime1">
              <a:rPr lang="en-PH" smtClean="0"/>
              <a:t>31/01/2021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Dilni</a:t>
            </a:r>
            <a:r>
              <a:rPr lang="en-US" dirty="0"/>
              <a:t> For Governmental Services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905-87A3-47F5-A7DA-2607F4C9EBCC}" type="slidenum">
              <a:rPr lang="en-PH" smtClean="0"/>
              <a:t>23</a:t>
            </a:fld>
            <a:endParaRPr lang="en-PH"/>
          </a:p>
        </p:txBody>
      </p:sp>
      <p:sp>
        <p:nvSpPr>
          <p:cNvPr id="3" name="TextBox 2"/>
          <p:cNvSpPr txBox="1"/>
          <p:nvPr/>
        </p:nvSpPr>
        <p:spPr>
          <a:xfrm>
            <a:off x="228600" y="1496037"/>
            <a:ext cx="8534400" cy="5312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20000"/>
              </a:spcBef>
            </a:pPr>
            <a:r>
              <a:rPr lang="en-US" sz="3200" dirty="0">
                <a:solidFill>
                  <a:schemeClr val="bg1"/>
                </a:solidFill>
              </a:rPr>
              <a:t>1.Functional </a:t>
            </a:r>
            <a:r>
              <a:rPr lang="en-US" sz="3200" dirty="0">
                <a:solidFill>
                  <a:schemeClr val="bg1"/>
                </a:solidFill>
              </a:rPr>
              <a:t>requirements</a:t>
            </a:r>
            <a:r>
              <a:rPr lang="en-US" sz="3200" dirty="0">
                <a:solidFill>
                  <a:schemeClr val="bg1"/>
                </a:solidFill>
              </a:rPr>
              <a:t>​.</a:t>
            </a:r>
            <a:endParaRPr lang="en-US" sz="3200" dirty="0">
              <a:solidFill>
                <a:schemeClr val="bg1"/>
              </a:solidFill>
            </a:endParaRPr>
          </a:p>
          <a:p>
            <a:pPr fontAlgn="base">
              <a:spcBef>
                <a:spcPct val="20000"/>
              </a:spcBef>
            </a:pPr>
            <a:r>
              <a:rPr lang="en-US" sz="3200" dirty="0">
                <a:solidFill>
                  <a:schemeClr val="bg1"/>
                </a:solidFill>
              </a:rPr>
              <a:t>2.non-Functional requirements.​</a:t>
            </a:r>
            <a:endParaRPr lang="en-US" sz="3200" dirty="0">
              <a:solidFill>
                <a:schemeClr val="bg1"/>
              </a:solidFill>
            </a:endParaRPr>
          </a:p>
          <a:p>
            <a:pPr marL="1371600" lvl="2" indent="-457200" fontAlgn="base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Security.​</a:t>
            </a:r>
            <a:endParaRPr lang="en-US" sz="3200" dirty="0">
              <a:solidFill>
                <a:schemeClr val="bg1"/>
              </a:solidFill>
            </a:endParaRPr>
          </a:p>
          <a:p>
            <a:pPr marL="1371600" lvl="2" indent="-457200" fontAlgn="base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Maintainability.​</a:t>
            </a:r>
            <a:endParaRPr lang="en-US" sz="3200" dirty="0">
              <a:solidFill>
                <a:schemeClr val="bg1"/>
              </a:solidFill>
            </a:endParaRPr>
          </a:p>
          <a:p>
            <a:pPr marL="1371600" lvl="2" indent="-457200" fontAlgn="base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Reliability</a:t>
            </a:r>
            <a:r>
              <a:rPr lang="en-US" sz="3200" dirty="0" smtClean="0">
                <a:solidFill>
                  <a:schemeClr val="bg1"/>
                </a:solidFill>
              </a:rPr>
              <a:t>​.</a:t>
            </a:r>
            <a:endParaRPr lang="en-US" sz="3200" dirty="0">
              <a:solidFill>
                <a:schemeClr val="bg1"/>
              </a:solidFill>
            </a:endParaRPr>
          </a:p>
          <a:p>
            <a:pPr marL="1371600" lvl="2" indent="-457200" fontAlgn="base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Availability.​</a:t>
            </a:r>
            <a:endParaRPr lang="en-US" sz="3200" dirty="0">
              <a:solidFill>
                <a:schemeClr val="bg1"/>
              </a:solidFill>
            </a:endParaRPr>
          </a:p>
          <a:p>
            <a:pPr marL="1371600" lvl="2" indent="-457200" fontAlgn="base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Usability</a:t>
            </a:r>
            <a:r>
              <a:rPr lang="en-US" sz="3200" dirty="0" smtClean="0">
                <a:solidFill>
                  <a:schemeClr val="bg1"/>
                </a:solidFill>
              </a:rPr>
              <a:t>​.</a:t>
            </a:r>
            <a:endParaRPr lang="en-US" sz="3200" dirty="0">
              <a:solidFill>
                <a:schemeClr val="bg1"/>
              </a:solidFill>
            </a:endParaRPr>
          </a:p>
          <a:p>
            <a:pPr marL="1371600" lvl="2" indent="-457200" fontAlgn="base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Portability.</a:t>
            </a:r>
            <a:endParaRPr lang="en-US" sz="3200" dirty="0">
              <a:solidFill>
                <a:schemeClr val="bg1"/>
              </a:solidFill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72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79F50-66D5-42A0-A91C-BBE6C5C6F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89000"/>
          </a:xfrm>
        </p:spPr>
        <p:txBody>
          <a:bodyPr/>
          <a:lstStyle/>
          <a:p>
            <a:r>
              <a:rPr lang="en-US" dirty="0"/>
              <a:t>Firebase Database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C1E05-391C-461B-BEC0-63E5FE8EE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1905000"/>
            <a:ext cx="6705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What is firebase ?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b="1" dirty="0"/>
              <a:t> How it works?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b="1" dirty="0"/>
              <a:t>Why do we need firebase in Android?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pPr marL="0" indent="0" algn="ctr">
              <a:buNone/>
            </a:pPr>
            <a:endParaRPr lang="en-US" sz="3600" b="1" dirty="0"/>
          </a:p>
          <a:p>
            <a:pPr lvl="8" algn="ctr"/>
            <a:endParaRPr lang="en-US" sz="2400" b="1" dirty="0"/>
          </a:p>
          <a:p>
            <a:pPr algn="ctr"/>
            <a:endParaRPr lang="en-US" sz="36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844C7-5837-4E9C-8109-66E1FBAA6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CF5C-E124-4188-B477-1C1B66CF8BB7}" type="datetime1">
              <a:rPr lang="en-PH" smtClean="0"/>
              <a:t>31/01/2021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DC090-4BDC-4003-8D2E-6735A7D06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Project name</a:t>
            </a:r>
            <a:endParaRPr lang="en-P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4BD17-7080-47A1-BEA6-269FE50A9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905-87A3-47F5-A7DA-2607F4C9EBCC}" type="slidenum">
              <a:rPr lang="en-PH" smtClean="0"/>
              <a:t>24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723064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043A8-AAFC-4941-860E-C7EC0E35B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 Diagrams</a:t>
            </a:r>
            <a:endParaRPr lang="en-US" dirty="0"/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01931C3E-A69D-4CD4-B424-9955BE7D10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47800"/>
            <a:ext cx="8489034" cy="49530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480CC-F062-4412-B37A-328A128CB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CF5C-E124-4188-B477-1C1B66CF8BB7}" type="datetime1">
              <a:rPr lang="en-PH" smtClean="0"/>
              <a:t>31/01/2021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47BEB-52A0-44CD-B056-5DBD9157B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Project name</a:t>
            </a:r>
            <a:endParaRPr lang="en-P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4A26B-8766-46A7-8EC2-E1F97CB0D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905-87A3-47F5-A7DA-2607F4C9EBCC}" type="slidenum">
              <a:rPr lang="en-PH" smtClean="0"/>
              <a:t>25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633234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983F4-1CCB-46D0-86DD-260D1F5CF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CF5C-E124-4188-B477-1C1B66CF8BB7}" type="datetime1">
              <a:rPr lang="en-PH" smtClean="0"/>
              <a:t>31/01/2021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B75FE-BDCB-4040-82DA-8FBC95E7C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Project name</a:t>
            </a:r>
            <a:endParaRPr lang="en-P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752FD-6419-4713-9DE0-E0F552E54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905-87A3-47F5-A7DA-2607F4C9EBCC}" type="slidenum">
              <a:rPr lang="en-PH" smtClean="0"/>
              <a:t>26</a:t>
            </a:fld>
            <a:endParaRPr lang="en-PH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C475E2D-FA26-4A95-A544-ED84BECC954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5" y="228600"/>
            <a:ext cx="9144000" cy="6019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80729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82820-60E9-434E-8534-49C522E8D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CF5C-E124-4188-B477-1C1B66CF8BB7}" type="datetime1">
              <a:rPr lang="en-PH" smtClean="0"/>
              <a:t>31/01/2021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0940F-7E25-496C-92E2-BA0916278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Project name</a:t>
            </a:r>
            <a:endParaRPr lang="en-P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8DE3F-FF97-438B-9132-8A86D003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905-87A3-47F5-A7DA-2607F4C9EBCC}" type="slidenum">
              <a:rPr lang="en-PH" smtClean="0"/>
              <a:t>27</a:t>
            </a:fld>
            <a:endParaRPr lang="en-PH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A3D2F57-ADFD-49E8-A839-0C2419C7173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400"/>
            <a:ext cx="9144000" cy="56427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861004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CF5C-E124-4188-B477-1C1B66CF8BB7}" type="datetime1">
              <a:rPr lang="en-PH" smtClean="0"/>
              <a:t>31/01/2021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 smtClean="0"/>
              <a:t>Project name</a:t>
            </a:r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905-87A3-47F5-A7DA-2607F4C9EBCC}" type="slidenum">
              <a:rPr lang="en-PH" smtClean="0"/>
              <a:t>28</a:t>
            </a:fld>
            <a:endParaRPr lang="en-PH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990599" y="381000"/>
            <a:ext cx="716280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6448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8A7C6-825C-48D3-8DEE-6767EC057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Use Case Diagram</a:t>
            </a:r>
            <a:endParaRPr lang="en-US" sz="6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A4984-B12E-43C7-B86F-AC4EF81CF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CF5C-E124-4188-B477-1C1B66CF8BB7}" type="datetime1">
              <a:rPr lang="en-PH" smtClean="0"/>
              <a:t>31/01/2021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0FB3B-C60E-4165-81DC-4CDD0583D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Project name</a:t>
            </a:r>
            <a:endParaRPr lang="en-P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2FE29-0718-4E4F-98D0-F87364DBE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905-87A3-47F5-A7DA-2607F4C9EBCC}" type="slidenum">
              <a:rPr lang="en-PH" smtClean="0"/>
              <a:t>29</a:t>
            </a:fld>
            <a:endParaRPr lang="en-PH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BD32454-7738-426B-8232-FB9025DE692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90600"/>
            <a:ext cx="8839199" cy="5283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7166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/>
              <a:t>Motivation and </a:t>
            </a:r>
            <a:r>
              <a:rPr lang="en-US" dirty="0" smtClean="0"/>
              <a:t>Problem</a:t>
            </a:r>
            <a:endParaRPr lang="en-P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11CC-F57E-4323-BF76-38399B1476E1}" type="datetime1">
              <a:rPr lang="en-PH" smtClean="0"/>
              <a:t>30/01/2021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Dilni</a:t>
            </a:r>
            <a:r>
              <a:rPr lang="en-US" dirty="0"/>
              <a:t> For Governmental Services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905-87A3-47F5-A7DA-2607F4C9EBCC}" type="slidenum">
              <a:rPr lang="en-PH" smtClean="0"/>
              <a:t>3</a:t>
            </a:fld>
            <a:endParaRPr lang="en-PH"/>
          </a:p>
        </p:txBody>
      </p:sp>
      <p:pic>
        <p:nvPicPr>
          <p:cNvPr id="1026" name="Picture 2" descr="us-visa-category - إلكتروني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143000"/>
            <a:ext cx="42672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3348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91000" y="2057400"/>
            <a:ext cx="4214872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Thank You </a:t>
            </a:r>
          </a:p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For </a:t>
            </a:r>
          </a:p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Your Attention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C32F2-AFB5-400F-B227-D1237C2F0222}" type="datetime1">
              <a:rPr lang="en-PH" smtClean="0"/>
              <a:t>30/01/2021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Electronic Salary Management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905-87A3-47F5-A7DA-2607F4C9EBCC}" type="slidenum">
              <a:rPr lang="en-PH" smtClean="0"/>
              <a:t>30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548074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1999" y="1295400"/>
            <a:ext cx="30142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Questions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92864" y="2590800"/>
            <a:ext cx="1372492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?</a:t>
            </a:r>
            <a:endParaRPr lang="en-US" sz="20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0934-5B29-4789-9E39-A8203EDDE25B}" type="datetime1">
              <a:rPr lang="en-PH" smtClean="0"/>
              <a:t>30/01/2021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Electronic Salary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905-87A3-47F5-A7DA-2607F4C9EBCC}" type="slidenum">
              <a:rPr lang="en-PH" smtClean="0"/>
              <a:t>31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368472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40618" y="6248400"/>
            <a:ext cx="3792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dirty="0">
                <a:solidFill>
                  <a:schemeClr val="bg1"/>
                </a:solidFill>
              </a:rPr>
              <a:t>Advisor Name	Dr. Ahmad </a:t>
            </a:r>
            <a:r>
              <a:rPr lang="en-US" dirty="0" smtClean="0">
                <a:solidFill>
                  <a:schemeClr val="bg1"/>
                </a:solidFill>
              </a:rPr>
              <a:t>Al-</a:t>
            </a:r>
            <a:r>
              <a:rPr lang="en-US" dirty="0" err="1" smtClean="0">
                <a:solidFill>
                  <a:schemeClr val="bg1"/>
                </a:solidFill>
              </a:rPr>
              <a:t>Abadleh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585855" y="3505200"/>
          <a:ext cx="4330488" cy="257860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371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9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3652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Student Name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Student ID#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652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Omar</a:t>
                      </a:r>
                      <a:r>
                        <a:rPr lang="en-US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Bani</a:t>
                      </a:r>
                      <a:r>
                        <a:rPr lang="en-US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Kenana</a:t>
                      </a:r>
                      <a:endParaRPr 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120172203002</a:t>
                      </a:r>
                      <a:endParaRPr 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652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Fu’ad</a:t>
                      </a:r>
                      <a:r>
                        <a:rPr 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Abu </a:t>
                      </a:r>
                      <a:r>
                        <a:rPr 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Awad</a:t>
                      </a:r>
                      <a:r>
                        <a:rPr 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120172201011</a:t>
                      </a:r>
                      <a:endParaRPr 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4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Saba </a:t>
                      </a:r>
                      <a:r>
                        <a:rPr 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Tarawneh</a:t>
                      </a:r>
                      <a:r>
                        <a:rPr 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120172203039</a:t>
                      </a:r>
                      <a:endParaRPr 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443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Diala</a:t>
                      </a:r>
                      <a:r>
                        <a:rPr 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Al-</a:t>
                      </a:r>
                      <a:r>
                        <a:rPr 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Huniti</a:t>
                      </a:r>
                      <a:r>
                        <a:rPr 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1201722030</a:t>
                      </a:r>
                      <a:r>
                        <a:rPr lang="ar-JO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54</a:t>
                      </a:r>
                      <a:endParaRPr 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</a:pPr>
                      <a:endParaRPr 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</a:pPr>
                      <a:endParaRPr 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</a:pPr>
                      <a:endParaRPr lang="en-US" sz="1800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</a:pPr>
                      <a:endParaRPr 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4681894" y="213294"/>
            <a:ext cx="4462106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 err="1" smtClean="0">
                <a:solidFill>
                  <a:schemeClr val="bg1"/>
                </a:solidFill>
              </a:rPr>
              <a:t>Dilni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4400" dirty="0">
                <a:solidFill>
                  <a:schemeClr val="bg1"/>
                </a:solidFill>
              </a:rPr>
              <a:t>F</a:t>
            </a:r>
            <a:r>
              <a:rPr lang="en-US" sz="4400" dirty="0" smtClean="0">
                <a:solidFill>
                  <a:schemeClr val="bg1"/>
                </a:solidFill>
              </a:rPr>
              <a:t>or Governmental Services 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212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/>
              <a:t>Motivation and </a:t>
            </a:r>
            <a:r>
              <a:rPr lang="en-US" dirty="0" smtClean="0"/>
              <a:t>Problem</a:t>
            </a:r>
            <a:endParaRPr lang="en-P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11CC-F57E-4323-BF76-38399B1476E1}" type="datetime1">
              <a:rPr lang="en-PH" smtClean="0"/>
              <a:t>30/01/2021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Dilni</a:t>
            </a:r>
            <a:r>
              <a:rPr lang="en-US" dirty="0"/>
              <a:t> For Governmental Services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905-87A3-47F5-A7DA-2607F4C9EBCC}" type="slidenum">
              <a:rPr lang="en-PH" smtClean="0"/>
              <a:t>4</a:t>
            </a:fld>
            <a:endParaRPr lang="en-PH"/>
          </a:p>
        </p:txBody>
      </p:sp>
      <p:pic>
        <p:nvPicPr>
          <p:cNvPr id="1026" name="Picture 2" descr="us-visa-category - إلكتروني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143000"/>
            <a:ext cx="4267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Jordanian passport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038600"/>
            <a:ext cx="15621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Jordan's new national electronic ID (eID) recognized as the industry's be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368" y="4038600"/>
            <a:ext cx="2145632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6" descr="Avatar People Person - Free vector graphic on Pixabay"/>
          <p:cNvSpPr>
            <a:spLocks noChangeAspect="1" noChangeArrowheads="1"/>
          </p:cNvSpPr>
          <p:nvPr/>
        </p:nvSpPr>
        <p:spPr bwMode="auto">
          <a:xfrm>
            <a:off x="155575" y="-144463"/>
            <a:ext cx="2049456" cy="204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2" name="Picture 10" descr="Male Avatar Icon Or Portrait Handsome Young Man Face Businessman In Suit  And Necktie Vector Illustration Stock Illustration - Download Image Now -  iStoc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1" y="4038600"/>
            <a:ext cx="11430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الحازم للطباعة والتصوير - 64 Photos - Business Service - عين الباشا-بجانب  الأحوال المدنية, `Ayn al Basha, Jordan 06537900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2" y="4038601"/>
            <a:ext cx="2247898" cy="214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7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/>
              <a:t>Motivation and </a:t>
            </a:r>
            <a:r>
              <a:rPr lang="en-US" dirty="0" smtClean="0"/>
              <a:t>Problem</a:t>
            </a:r>
            <a:endParaRPr lang="en-P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11CC-F57E-4323-BF76-38399B1476E1}" type="datetime1">
              <a:rPr lang="en-PH" smtClean="0"/>
              <a:t>30/01/2021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Dilni</a:t>
            </a:r>
            <a:r>
              <a:rPr lang="en-US" dirty="0"/>
              <a:t> For Governmental Services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905-87A3-47F5-A7DA-2607F4C9EBCC}" type="slidenum">
              <a:rPr lang="en-PH" smtClean="0"/>
              <a:t>5</a:t>
            </a:fld>
            <a:endParaRPr lang="en-PH"/>
          </a:p>
        </p:txBody>
      </p:sp>
      <p:sp>
        <p:nvSpPr>
          <p:cNvPr id="3" name="TextBox 2"/>
          <p:cNvSpPr txBox="1"/>
          <p:nvPr/>
        </p:nvSpPr>
        <p:spPr>
          <a:xfrm>
            <a:off x="457201" y="1249681"/>
            <a:ext cx="8229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What are the locations of the government departments </a:t>
            </a:r>
            <a:r>
              <a:rPr lang="en-US" sz="3200" dirty="0" smtClean="0">
                <a:solidFill>
                  <a:schemeClr val="bg1"/>
                </a:solidFill>
              </a:rPr>
              <a:t>to </a:t>
            </a:r>
            <a:r>
              <a:rPr lang="en-US" sz="3200" dirty="0">
                <a:solidFill>
                  <a:schemeClr val="bg1"/>
                </a:solidFill>
              </a:rPr>
              <a:t>perform the required </a:t>
            </a:r>
            <a:r>
              <a:rPr lang="en-US" sz="3200" dirty="0">
                <a:solidFill>
                  <a:schemeClr val="bg1"/>
                </a:solidFill>
              </a:rPr>
              <a:t>transaction</a:t>
            </a:r>
            <a:r>
              <a:rPr lang="en-US" sz="3200" dirty="0" smtClean="0">
                <a:solidFill>
                  <a:schemeClr val="bg1"/>
                </a:solidFill>
              </a:rPr>
              <a:t>?</a:t>
            </a:r>
            <a:endParaRPr lang="en-US" sz="3200" dirty="0">
              <a:solidFill>
                <a:schemeClr val="bg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What are the documents that must be provided</a:t>
            </a:r>
            <a:r>
              <a:rPr lang="en-US" sz="3200" dirty="0" smtClean="0">
                <a:solidFill>
                  <a:schemeClr val="bg1"/>
                </a:solidFill>
              </a:rPr>
              <a:t>?</a:t>
            </a:r>
            <a:endParaRPr lang="en-US" sz="3200" dirty="0">
              <a:solidFill>
                <a:schemeClr val="bg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What are the procedures required to complete the transaction</a:t>
            </a:r>
            <a:r>
              <a:rPr lang="en-US" sz="3200" dirty="0" smtClean="0">
                <a:solidFill>
                  <a:schemeClr val="bg1"/>
                </a:solidFill>
              </a:rPr>
              <a:t>?</a:t>
            </a:r>
            <a:endParaRPr lang="en-US" sz="3200" dirty="0">
              <a:solidFill>
                <a:schemeClr val="bg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What is the cost required </a:t>
            </a:r>
            <a:r>
              <a:rPr lang="en-US" sz="3200" dirty="0">
                <a:solidFill>
                  <a:schemeClr val="bg1"/>
                </a:solidFill>
              </a:rPr>
              <a:t>for </a:t>
            </a:r>
            <a:r>
              <a:rPr lang="en-US" sz="3200" dirty="0">
                <a:solidFill>
                  <a:schemeClr val="bg1"/>
                </a:solidFill>
              </a:rPr>
              <a:t>transaction?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Can I get the transaction online? 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288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Layout</a:t>
            </a:r>
            <a:endParaRPr lang="en-P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11CC-F57E-4323-BF76-38399B1476E1}" type="datetime1">
              <a:rPr lang="en-PH" smtClean="0"/>
              <a:t>31/01/2021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Dilni</a:t>
            </a:r>
            <a:r>
              <a:rPr lang="en-US" dirty="0"/>
              <a:t> For Governmental Services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905-87A3-47F5-A7DA-2607F4C9EBCC}" type="slidenum">
              <a:rPr lang="en-PH" smtClean="0"/>
              <a:t>6</a:t>
            </a:fld>
            <a:endParaRPr lang="en-P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F31AEB-D2B0-4B32-A0BE-CC76F66FF99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26080" y="984504"/>
            <a:ext cx="3093720" cy="549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818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Layout</a:t>
            </a:r>
            <a:endParaRPr lang="en-P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11CC-F57E-4323-BF76-38399B1476E1}" type="datetime1">
              <a:rPr lang="en-PH" smtClean="0"/>
              <a:t>31/01/2021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Dilni</a:t>
            </a:r>
            <a:r>
              <a:rPr lang="en-US" dirty="0"/>
              <a:t> For Governmental Services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905-87A3-47F5-A7DA-2607F4C9EBCC}" type="slidenum">
              <a:rPr lang="en-PH" smtClean="0"/>
              <a:t>7</a:t>
            </a:fld>
            <a:endParaRPr lang="en-PH"/>
          </a:p>
        </p:txBody>
      </p:sp>
      <p:pic>
        <p:nvPicPr>
          <p:cNvPr id="7" name="عنصر نائب للمحتوى 10">
            <a:extLst>
              <a:ext uri="{FF2B5EF4-FFF2-40B4-BE49-F238E27FC236}">
                <a16:creationId xmlns:a16="http://schemas.microsoft.com/office/drawing/2014/main" id="{E87F9231-7E51-4F61-B61E-DEB848146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990600"/>
            <a:ext cx="2971800" cy="5486400"/>
          </a:xfrm>
        </p:spPr>
      </p:pic>
    </p:spTree>
    <p:extLst>
      <p:ext uri="{BB962C8B-B14F-4D97-AF65-F5344CB8AC3E}">
        <p14:creationId xmlns:p14="http://schemas.microsoft.com/office/powerpoint/2010/main" val="146893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Layout</a:t>
            </a:r>
            <a:endParaRPr lang="en-P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11CC-F57E-4323-BF76-38399B1476E1}" type="datetime1">
              <a:rPr lang="en-PH" smtClean="0"/>
              <a:t>31/01/2021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Dilni</a:t>
            </a:r>
            <a:r>
              <a:rPr lang="en-US" dirty="0"/>
              <a:t> For Governmental Services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905-87A3-47F5-A7DA-2607F4C9EBCC}" type="slidenum">
              <a:rPr lang="en-PH" smtClean="0"/>
              <a:t>8</a:t>
            </a:fld>
            <a:endParaRPr lang="en-PH"/>
          </a:p>
        </p:txBody>
      </p:sp>
      <p:pic>
        <p:nvPicPr>
          <p:cNvPr id="8" name="عنصر نائب للمحتوى 12">
            <a:extLst>
              <a:ext uri="{FF2B5EF4-FFF2-40B4-BE49-F238E27FC236}">
                <a16:creationId xmlns:a16="http://schemas.microsoft.com/office/drawing/2014/main" id="{E4CE3782-8CCC-4CD9-9E5E-F7301EC18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853329"/>
            <a:ext cx="2729398" cy="5623671"/>
          </a:xfrm>
        </p:spPr>
      </p:pic>
    </p:spTree>
    <p:extLst>
      <p:ext uri="{BB962C8B-B14F-4D97-AF65-F5344CB8AC3E}">
        <p14:creationId xmlns:p14="http://schemas.microsoft.com/office/powerpoint/2010/main" val="1654764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Layout</a:t>
            </a:r>
            <a:endParaRPr lang="en-P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11CC-F57E-4323-BF76-38399B1476E1}" type="datetime1">
              <a:rPr lang="en-PH" smtClean="0"/>
              <a:t>31/01/2021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Dilni</a:t>
            </a:r>
            <a:r>
              <a:rPr lang="en-US" dirty="0"/>
              <a:t> For Governmental Services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905-87A3-47F5-A7DA-2607F4C9EBCC}" type="slidenum">
              <a:rPr lang="en-PH" smtClean="0"/>
              <a:t>9</a:t>
            </a:fld>
            <a:endParaRPr lang="en-PH"/>
          </a:p>
        </p:txBody>
      </p:sp>
      <p:pic>
        <p:nvPicPr>
          <p:cNvPr id="7" name="Picture 13">
            <a:extLst>
              <a:ext uri="{FF2B5EF4-FFF2-40B4-BE49-F238E27FC236}">
                <a16:creationId xmlns:a16="http://schemas.microsoft.com/office/drawing/2014/main" id="{AECE0482-4F76-46E2-9B04-C20B996316C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878690"/>
            <a:ext cx="3124200" cy="57497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0678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CE2C4C7B96C94992FCDCD516328081" ma:contentTypeVersion="2" ma:contentTypeDescription="Create a new document." ma:contentTypeScope="" ma:versionID="5eea047ca148aa844cb93a8c99a2675b">
  <xsd:schema xmlns:xsd="http://www.w3.org/2001/XMLSchema" xmlns:xs="http://www.w3.org/2001/XMLSchema" xmlns:p="http://schemas.microsoft.com/office/2006/metadata/properties" xmlns:ns2="e0585ad6-e60d-4dbf-9f0f-7ca5398387e1" targetNamespace="http://schemas.microsoft.com/office/2006/metadata/properties" ma:root="true" ma:fieldsID="9e91d4b2b676e2469954a00a9ec9651c" ns2:_="">
    <xsd:import namespace="e0585ad6-e60d-4dbf-9f0f-7ca5398387e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585ad6-e60d-4dbf-9f0f-7ca5398387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CFE3704-D1BE-42FA-A2D0-A7ABC73962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585ad6-e60d-4dbf-9f0f-7ca5398387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779FADA-7796-4299-AEBB-E9D960B82BF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1E1789-D0D0-45A1-B184-701CCAC9873C}">
  <ds:schemaRefs>
    <ds:schemaRef ds:uri="http://purl.org/dc/terms/"/>
    <ds:schemaRef ds:uri="http://purl.org/dc/elements/1.1/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e0585ad6-e60d-4dbf-9f0f-7ca5398387e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387</Words>
  <Application>Microsoft Office PowerPoint</Application>
  <PresentationFormat>On-screen Show (4:3)</PresentationFormat>
  <Paragraphs>174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Times New Roman</vt:lpstr>
      <vt:lpstr>Office Theme</vt:lpstr>
      <vt:lpstr>PowerPoint Presentation</vt:lpstr>
      <vt:lpstr>Outline</vt:lpstr>
      <vt:lpstr> Motivation and Problem</vt:lpstr>
      <vt:lpstr> Motivation and Problem</vt:lpstr>
      <vt:lpstr> Motivation and Problem</vt:lpstr>
      <vt:lpstr>Application Layout</vt:lpstr>
      <vt:lpstr>Application Layout</vt:lpstr>
      <vt:lpstr>Application Layout</vt:lpstr>
      <vt:lpstr>Application Layout</vt:lpstr>
      <vt:lpstr>Application Layout</vt:lpstr>
      <vt:lpstr>Application Layout</vt:lpstr>
      <vt:lpstr>Application Layout</vt:lpstr>
      <vt:lpstr>Application Layout</vt:lpstr>
      <vt:lpstr>Application Layout</vt:lpstr>
      <vt:lpstr>Application Layout</vt:lpstr>
      <vt:lpstr>Application Layout</vt:lpstr>
      <vt:lpstr>Application Layout</vt:lpstr>
      <vt:lpstr>Application Layout</vt:lpstr>
      <vt:lpstr>Application Layout</vt:lpstr>
      <vt:lpstr>Application Layout</vt:lpstr>
      <vt:lpstr>Application Layout</vt:lpstr>
      <vt:lpstr>Requirements Elicitation and Analysis</vt:lpstr>
      <vt:lpstr>Requirements Specifications </vt:lpstr>
      <vt:lpstr>Firebase Database </vt:lpstr>
      <vt:lpstr>ER Diagrams</vt:lpstr>
      <vt:lpstr>PowerPoint Presentation</vt:lpstr>
      <vt:lpstr>PowerPoint Presentation</vt:lpstr>
      <vt:lpstr>PowerPoint Presentation</vt:lpstr>
      <vt:lpstr>Use Case Diagram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chartiyjayne</dc:creator>
  <cp:lastModifiedBy>dell</cp:lastModifiedBy>
  <cp:revision>45</cp:revision>
  <dcterms:created xsi:type="dcterms:W3CDTF">2012-11-22T11:43:17Z</dcterms:created>
  <dcterms:modified xsi:type="dcterms:W3CDTF">2021-01-30T23:12:26Z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0x010100A4CE2C4C7B96C94992FCDCD516328081</vt:lpwstr>
  </property>
</Properties>
</file>