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85" r:id="rId2"/>
    <p:sldId id="282" r:id="rId3"/>
    <p:sldId id="286" r:id="rId4"/>
    <p:sldId id="288" r:id="rId5"/>
    <p:sldId id="283" r:id="rId6"/>
    <p:sldId id="289" r:id="rId7"/>
    <p:sldId id="287" r:id="rId8"/>
    <p:sldId id="291" r:id="rId9"/>
    <p:sldId id="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3D5"/>
    <a:srgbClr val="C2DCB1"/>
    <a:srgbClr val="D4D1C1"/>
    <a:srgbClr val="FFFBE8"/>
    <a:srgbClr val="8A6E5B"/>
    <a:srgbClr val="FF9999"/>
    <a:srgbClr val="96784C"/>
    <a:srgbClr val="725B3A"/>
    <a:srgbClr val="AE8E5E"/>
    <a:srgbClr val="EE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7" autoAdjust="0"/>
    <p:restoredTop sz="95882" autoAdjust="0"/>
  </p:normalViewPr>
  <p:slideViewPr>
    <p:cSldViewPr snapToGrid="0">
      <p:cViewPr varScale="1">
        <p:scale>
          <a:sx n="109" d="100"/>
          <a:sy n="109" d="100"/>
        </p:scale>
        <p:origin x="1038" y="108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78AB1-E21A-43B6-BD14-C8BB7D8057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78AB1-E21A-43B6-BD14-C8BB7D8057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64E1-8B7E-476E-9F15-BEF1B462FFB2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54C1-0CA0-4487-9E83-51920CE57FFD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3B8-49E6-4373-947D-19134E1AD78F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DAE-C8AE-49DB-BFF0-E436A256E6C1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81676"/>
            <a:ext cx="2743200" cy="365125"/>
          </a:xfrm>
        </p:spPr>
        <p:txBody>
          <a:bodyPr/>
          <a:lstStyle/>
          <a:p>
            <a:fld id="{27FBB162-8746-42C9-BFFF-D75069B6786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88DA-1FAB-43A2-A7DD-D0B240BBDFD2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755E-7F0C-4A95-A6E5-8AC4AF4DB17B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A981-14E7-483D-A0DE-0C77773F43F8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9E3B-EB4D-4C04-8E4D-C8BF8A96FF97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EB99-918A-417A-83CA-79E6F872E769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32C-375F-4DA3-A7BA-C9F8E3FC99C4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B7F8-C348-47B2-8F05-654832A95761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59AE-3DE1-4C2A-8F70-9CB929EDBB46}" type="datetime1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g.go.kr/portal/data/service/selectServicePage.do?infId=3NPA52LBMO36CQEQ1GMY28894927&amp;infSeq=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/>
          <p:cNvSpPr/>
          <p:nvPr/>
        </p:nvSpPr>
        <p:spPr>
          <a:xfrm>
            <a:off x="2269790" y="2216648"/>
            <a:ext cx="7652419" cy="2424703"/>
          </a:xfrm>
          <a:prstGeom prst="rect">
            <a:avLst/>
          </a:prstGeom>
          <a:ln w="38100">
            <a:solidFill>
              <a:srgbClr val="8CD3D5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</a:rPr>
              <a:t>경기도 지역화폐 가맹점 </a:t>
            </a:r>
            <a:endParaRPr lang="en-US" altLang="ko-KR" sz="5400" b="1" dirty="0">
              <a:solidFill>
                <a:srgbClr val="8A6E5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>
                <a:solidFill>
                  <a:srgbClr val="8A6E5B"/>
                </a:solidFill>
              </a:rPr>
              <a:t>정보 조회 애플리케이션</a:t>
            </a:r>
            <a:endParaRPr lang="en-US" altLang="ko-KR" sz="5400" b="1" dirty="0">
              <a:solidFill>
                <a:srgbClr val="8A6E5B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9D1DA8-A04C-6402-A0AA-4743A4568985}"/>
              </a:ext>
            </a:extLst>
          </p:cNvPr>
          <p:cNvSpPr/>
          <p:nvPr/>
        </p:nvSpPr>
        <p:spPr>
          <a:xfrm>
            <a:off x="2269790" y="4641351"/>
            <a:ext cx="7652420" cy="4542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A6E5B"/>
                </a:solidFill>
              </a:rPr>
              <a:t>2018184011 </a:t>
            </a:r>
            <a:r>
              <a:rPr lang="ko-KR" altLang="en-US" b="1" dirty="0" err="1">
                <a:solidFill>
                  <a:srgbClr val="8A6E5B"/>
                </a:solidFill>
              </a:rPr>
              <a:t>서길재</a:t>
            </a:r>
            <a:r>
              <a:rPr lang="en-US" altLang="ko-KR" b="1" dirty="0">
                <a:solidFill>
                  <a:srgbClr val="8A6E5B"/>
                </a:solidFill>
              </a:rPr>
              <a:t> / 2018184036 </a:t>
            </a:r>
            <a:r>
              <a:rPr lang="ko-KR" altLang="en-US" b="1" dirty="0">
                <a:solidFill>
                  <a:srgbClr val="8A6E5B"/>
                </a:solidFill>
              </a:rPr>
              <a:t>최재준</a:t>
            </a:r>
            <a:endParaRPr lang="en-US" altLang="ko-KR" b="1" dirty="0">
              <a:solidFill>
                <a:srgbClr val="8A6E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6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 48"/>
          <p:cNvSpPr/>
          <p:nvPr/>
        </p:nvSpPr>
        <p:spPr>
          <a:xfrm>
            <a:off x="2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2800" i="1" dirty="0">
                <a:solidFill>
                  <a:prstClr val="white"/>
                </a:solidFill>
              </a:rPr>
              <a:t>목차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A10790-092C-00DD-1949-4446F18AB5A9}"/>
              </a:ext>
            </a:extLst>
          </p:cNvPr>
          <p:cNvSpPr/>
          <p:nvPr/>
        </p:nvSpPr>
        <p:spPr>
          <a:xfrm>
            <a:off x="3854704" y="1508175"/>
            <a:ext cx="4482591" cy="480685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경기지역화폐란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-----------------03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-------------------04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사용할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------------------------06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일정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--------------------------07</a:t>
            </a:r>
          </a:p>
          <a:p>
            <a:pPr lvl="1" algn="dist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43CD88B-B8C0-A79C-C5BE-74FF4DD61A86}"/>
              </a:ext>
            </a:extLst>
          </p:cNvPr>
          <p:cNvSpPr/>
          <p:nvPr/>
        </p:nvSpPr>
        <p:spPr>
          <a:xfrm>
            <a:off x="6186854" y="4465295"/>
            <a:ext cx="5304650" cy="2155308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소비자 방문 증가로 인한 매출 증대 효과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신용카드 대비 수수료 </a:t>
            </a:r>
            <a:r>
              <a:rPr lang="en-US" altLang="ko-KR" sz="2000" dirty="0">
                <a:solidFill>
                  <a:schemeClr val="tx1"/>
                </a:solidFill>
              </a:rPr>
              <a:t>0.3%P </a:t>
            </a:r>
            <a:r>
              <a:rPr lang="ko-KR" altLang="en-US" sz="2000" dirty="0">
                <a:solidFill>
                  <a:schemeClr val="tx1"/>
                </a:solidFill>
              </a:rPr>
              <a:t>절감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59B0992-FA18-41F1-65CF-CC47B07A300A}"/>
              </a:ext>
            </a:extLst>
          </p:cNvPr>
          <p:cNvSpPr/>
          <p:nvPr/>
        </p:nvSpPr>
        <p:spPr>
          <a:xfrm>
            <a:off x="700496" y="4465294"/>
            <a:ext cx="5304650" cy="2155309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6~10%</a:t>
            </a:r>
            <a:r>
              <a:rPr lang="ko-KR" altLang="en-US" sz="2000" dirty="0">
                <a:solidFill>
                  <a:schemeClr val="tx1"/>
                </a:solidFill>
              </a:rPr>
              <a:t>의 추가 인센티브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또는 할인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혜택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현금영수증 발행과 </a:t>
            </a:r>
            <a:r>
              <a:rPr lang="en-US" altLang="ko-KR" sz="2000" dirty="0">
                <a:solidFill>
                  <a:schemeClr val="tx1"/>
                </a:solidFill>
              </a:rPr>
              <a:t>30% </a:t>
            </a:r>
            <a:r>
              <a:rPr lang="ko-KR" altLang="en-US" sz="2000" dirty="0">
                <a:solidFill>
                  <a:schemeClr val="tx1"/>
                </a:solidFill>
              </a:rPr>
              <a:t>소득공제</a:t>
            </a:r>
          </a:p>
        </p:txBody>
      </p:sp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경기지역화폐란</a:t>
            </a:r>
            <a:endParaRPr lang="ko-KR" altLang="en-US" sz="1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85D08-77F9-D0FC-EB32-27A279805E16}"/>
              </a:ext>
            </a:extLst>
          </p:cNvPr>
          <p:cNvSpPr/>
          <p:nvPr/>
        </p:nvSpPr>
        <p:spPr>
          <a:xfrm>
            <a:off x="700497" y="4465296"/>
            <a:ext cx="5304649" cy="56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소비자 혜택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FCD922-E9FC-EFD9-401C-D93CE1D772A1}"/>
              </a:ext>
            </a:extLst>
          </p:cNvPr>
          <p:cNvSpPr/>
          <p:nvPr/>
        </p:nvSpPr>
        <p:spPr>
          <a:xfrm>
            <a:off x="6186854" y="4465294"/>
            <a:ext cx="5304649" cy="565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가맹점 혜택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801E9F-4C8E-74CF-4A61-7F86FCD37C0F}"/>
              </a:ext>
            </a:extLst>
          </p:cNvPr>
          <p:cNvSpPr/>
          <p:nvPr/>
        </p:nvSpPr>
        <p:spPr>
          <a:xfrm>
            <a:off x="700497" y="1763152"/>
            <a:ext cx="10793456" cy="2418323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지역별 전통시장 및 소상공인의 실질적 매출 증대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지역경제 선순환 도모를 위해</a:t>
            </a:r>
            <a:r>
              <a:rPr lang="en-US" altLang="ko-KR" sz="2000" dirty="0">
                <a:solidFill>
                  <a:srgbClr val="000000"/>
                </a:solidFill>
              </a:rPr>
              <a:t>              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경기도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31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개 시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군에서 발행하고 지역내에서 사용하는 대안화폐</a:t>
            </a:r>
            <a:endParaRPr lang="en-US" altLang="ko-KR" sz="20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2021-11-08 </a:t>
            </a:r>
            <a:r>
              <a:rPr lang="ko-KR" altLang="en-US" sz="2000" b="0" i="0" dirty="0">
                <a:solidFill>
                  <a:srgbClr val="000000"/>
                </a:solidFill>
                <a:effectLst/>
              </a:rPr>
              <a:t>기준 경기도 내 </a:t>
            </a:r>
            <a:r>
              <a:rPr lang="en-US" altLang="ko-KR" sz="2000" b="0" i="0" dirty="0">
                <a:solidFill>
                  <a:srgbClr val="000000"/>
                </a:solidFill>
                <a:effectLst/>
              </a:rPr>
              <a:t>558,491</a:t>
            </a:r>
            <a:r>
              <a:rPr lang="ko-KR" altLang="en-US" sz="2000" dirty="0">
                <a:solidFill>
                  <a:srgbClr val="000000"/>
                </a:solidFill>
              </a:rPr>
              <a:t>개 사업체가 가맹 등록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52C49-285F-C772-FB12-FDCED6ECA724}"/>
              </a:ext>
            </a:extLst>
          </p:cNvPr>
          <p:cNvCxnSpPr/>
          <p:nvPr/>
        </p:nvCxnSpPr>
        <p:spPr>
          <a:xfrm flipH="1">
            <a:off x="11493952" y="1763152"/>
            <a:ext cx="700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FEE80D1-342C-C3CA-D056-089E147D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3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소개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F2D5C24-9431-3815-F868-0D6E4BB48A75}"/>
              </a:ext>
            </a:extLst>
          </p:cNvPr>
          <p:cNvSpPr/>
          <p:nvPr/>
        </p:nvSpPr>
        <p:spPr>
          <a:xfrm>
            <a:off x="700497" y="1763152"/>
            <a:ext cx="10793456" cy="455192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0000"/>
                </a:solidFill>
              </a:rPr>
              <a:t>지역화폐 가입되어 있는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</a:rPr>
              <a:t>558,491</a:t>
            </a:r>
            <a:r>
              <a:rPr lang="ko-KR" altLang="en-US" sz="2400" b="0" i="0" dirty="0">
                <a:solidFill>
                  <a:srgbClr val="000000"/>
                </a:solidFill>
                <a:effectLst/>
              </a:rPr>
              <a:t>개의 </a:t>
            </a:r>
            <a:r>
              <a:rPr lang="ko-KR" altLang="en-US" sz="2400" dirty="0">
                <a:solidFill>
                  <a:srgbClr val="000000"/>
                </a:solidFill>
              </a:rPr>
              <a:t>가맹점 중</a:t>
            </a:r>
            <a:endParaRPr lang="en-US" altLang="ko-KR" sz="24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사용자 원하는 가맹점 정보 검색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검색한 가맹점 정보 출력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가맹점 정보 메일 전송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가맹점 위치 지도에서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F44B6-1506-AA16-9E49-38CF263D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7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 descr="테이블이(가) 표시된 사진&#10;&#10;자동 생성된 설명">
            <a:extLst>
              <a:ext uri="{FF2B5EF4-FFF2-40B4-BE49-F238E27FC236}">
                <a16:creationId xmlns:a16="http://schemas.microsoft.com/office/drawing/2014/main" id="{AA194A77-E860-840F-4160-049916C5F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10" y="1087683"/>
            <a:ext cx="3201987" cy="56924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>
              <a:lnSpc>
                <a:spcPct val="150000"/>
              </a:lnSpc>
            </a:pPr>
            <a:r>
              <a:rPr lang="ko-KR" altLang="en-US" sz="2800" i="1" dirty="0">
                <a:solidFill>
                  <a:prstClr val="white"/>
                </a:solidFill>
              </a:rPr>
              <a:t>경기도 지역화폐 가맹점 정보 조회 애플리케이션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E37557-4613-CDAE-BD28-ADE2A1C43FA2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4F7A53-A832-B739-7E44-606771EAD788}"/>
              </a:ext>
            </a:extLst>
          </p:cNvPr>
          <p:cNvCxnSpPr>
            <a:cxnSpLocks/>
          </p:cNvCxnSpPr>
          <p:nvPr/>
        </p:nvCxnSpPr>
        <p:spPr>
          <a:xfrm flipH="1">
            <a:off x="7760492" y="1412389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0836D9-DB6D-24D2-8ACF-D8BB90E006C0}"/>
              </a:ext>
            </a:extLst>
          </p:cNvPr>
          <p:cNvCxnSpPr>
            <a:cxnSpLocks/>
          </p:cNvCxnSpPr>
          <p:nvPr/>
        </p:nvCxnSpPr>
        <p:spPr>
          <a:xfrm flipH="1">
            <a:off x="7760492" y="2174389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14192F4-836E-011C-89B8-C23159B67D04}"/>
              </a:ext>
            </a:extLst>
          </p:cNvPr>
          <p:cNvCxnSpPr>
            <a:cxnSpLocks/>
          </p:cNvCxnSpPr>
          <p:nvPr/>
        </p:nvCxnSpPr>
        <p:spPr>
          <a:xfrm flipH="1">
            <a:off x="7760492" y="2783989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6E9DE55-FFEE-CB3D-4D51-5F049C872848}"/>
              </a:ext>
            </a:extLst>
          </p:cNvPr>
          <p:cNvCxnSpPr>
            <a:cxnSpLocks/>
          </p:cNvCxnSpPr>
          <p:nvPr/>
        </p:nvCxnSpPr>
        <p:spPr>
          <a:xfrm flipH="1">
            <a:off x="7760492" y="4879489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54AC54C-1A3B-A3C7-9522-0F463D046DCF}"/>
              </a:ext>
            </a:extLst>
          </p:cNvPr>
          <p:cNvCxnSpPr>
            <a:cxnSpLocks/>
          </p:cNvCxnSpPr>
          <p:nvPr/>
        </p:nvCxnSpPr>
        <p:spPr>
          <a:xfrm flipH="1">
            <a:off x="7760492" y="6555889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CF41A1F-D4DC-995E-44EC-9A3CA07A4BA1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997" y="2174389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B4D6E43-D899-2AB2-7A8A-A3192950F5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997" y="2773978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7302208-BABC-7206-8BF8-EBD0FCD335E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997" y="4683611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EB28C62-F6B7-A469-844D-91CA39D60477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996" y="6593244"/>
            <a:ext cx="367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7D7521-FA2C-9777-76DF-AA1A4962860B}"/>
              </a:ext>
            </a:extLst>
          </p:cNvPr>
          <p:cNvSpPr/>
          <p:nvPr/>
        </p:nvSpPr>
        <p:spPr>
          <a:xfrm>
            <a:off x="660397" y="1869589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시</a:t>
            </a:r>
            <a:r>
              <a:rPr lang="en-US" altLang="ko-KR" dirty="0"/>
              <a:t>(</a:t>
            </a:r>
            <a:r>
              <a:rPr lang="ko-KR" altLang="en-US" dirty="0"/>
              <a:t>군</a:t>
            </a:r>
            <a:r>
              <a:rPr lang="en-US" altLang="ko-KR" dirty="0"/>
              <a:t>) </a:t>
            </a:r>
            <a:r>
              <a:rPr lang="ko-KR" altLang="en-US" dirty="0"/>
              <a:t>선택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19FCC28-7165-B94E-869D-466927EA43A8}"/>
              </a:ext>
            </a:extLst>
          </p:cNvPr>
          <p:cNvSpPr/>
          <p:nvPr/>
        </p:nvSpPr>
        <p:spPr>
          <a:xfrm>
            <a:off x="660397" y="2523869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검색하고 싶은 업체 명 입력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CCE5E5C-2C56-028F-4C44-47BFD3B8213D}"/>
              </a:ext>
            </a:extLst>
          </p:cNvPr>
          <p:cNvSpPr/>
          <p:nvPr/>
        </p:nvSpPr>
        <p:spPr>
          <a:xfrm>
            <a:off x="8191499" y="1162280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프로그램 이름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289BA13-6481-F4A2-D4D9-C035FC98CCC0}"/>
              </a:ext>
            </a:extLst>
          </p:cNvPr>
          <p:cNvSpPr/>
          <p:nvPr/>
        </p:nvSpPr>
        <p:spPr>
          <a:xfrm>
            <a:off x="8191499" y="1924280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업종 분류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275D9B2-9E11-BA6F-9B7C-835B2C7ACF87}"/>
              </a:ext>
            </a:extLst>
          </p:cNvPr>
          <p:cNvSpPr/>
          <p:nvPr/>
        </p:nvSpPr>
        <p:spPr>
          <a:xfrm>
            <a:off x="8191499" y="2533880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버튼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03F3D-57C0-745B-C643-36B6B97DBF37}"/>
              </a:ext>
            </a:extLst>
          </p:cNvPr>
          <p:cNvSpPr/>
          <p:nvPr/>
        </p:nvSpPr>
        <p:spPr>
          <a:xfrm>
            <a:off x="660397" y="4283934"/>
            <a:ext cx="3300004" cy="7993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지역명과 업종에 </a:t>
            </a:r>
            <a:endParaRPr lang="en-US" altLang="ko-KR" dirty="0"/>
          </a:p>
          <a:p>
            <a:pPr algn="ctr"/>
            <a:r>
              <a:rPr lang="ko-KR" altLang="en-US" dirty="0"/>
              <a:t>해당하는 리스트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B0BCC48-A825-5034-91F5-5602B6B63477}"/>
              </a:ext>
            </a:extLst>
          </p:cNvPr>
          <p:cNvSpPr/>
          <p:nvPr/>
        </p:nvSpPr>
        <p:spPr>
          <a:xfrm>
            <a:off x="8191499" y="4629380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업체 정보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E7CF020-9404-02FB-AB98-64BB39A5A781}"/>
              </a:ext>
            </a:extLst>
          </p:cNvPr>
          <p:cNvSpPr/>
          <p:nvPr/>
        </p:nvSpPr>
        <p:spPr>
          <a:xfrm>
            <a:off x="8191499" y="6290239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선택한 업체 지도를 출력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626FB75-BADD-6C47-A221-492E7A47DD0A}"/>
              </a:ext>
            </a:extLst>
          </p:cNvPr>
          <p:cNvSpPr/>
          <p:nvPr/>
        </p:nvSpPr>
        <p:spPr>
          <a:xfrm>
            <a:off x="660397" y="6290238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경기지역화폐 홈페이지 연결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46FDC4-C3DB-8FAE-FBF7-4CDFFD28211A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ko-KR" altLang="en-US" sz="18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57AC07A-FC6D-7BCE-DFDE-92BFACBBBD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53604" y="5770317"/>
            <a:ext cx="1274396" cy="538970"/>
          </a:xfrm>
          <a:prstGeom prst="bentConnector3">
            <a:avLst>
              <a:gd name="adj1" fmla="val 10032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29A6E14-A580-CACA-356F-2B47D2EA2A69}"/>
              </a:ext>
            </a:extLst>
          </p:cNvPr>
          <p:cNvSpPr/>
          <p:nvPr/>
        </p:nvSpPr>
        <p:spPr>
          <a:xfrm>
            <a:off x="8191499" y="5520208"/>
            <a:ext cx="3300004" cy="50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메일로 내보내기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0E099-E435-7069-FBD8-30CC418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88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D4A8FD-45B7-EF0F-C8B0-04CD3BD4EF07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13FE4-2850-BCC2-C5F4-EE3F8E01D2E3}"/>
              </a:ext>
            </a:extLst>
          </p:cNvPr>
          <p:cNvSpPr/>
          <p:nvPr/>
        </p:nvSpPr>
        <p:spPr>
          <a:xfrm>
            <a:off x="847725" y="1098035"/>
            <a:ext cx="1981200" cy="532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사용할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483AE7B-5AE5-3F5A-163B-615112F08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2" r="12525" b="15740"/>
          <a:stretch/>
        </p:blipFill>
        <p:spPr>
          <a:xfrm>
            <a:off x="6411682" y="1098035"/>
            <a:ext cx="5300081" cy="5552223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DF464F0-7C05-9795-2A06-1EDE886D2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56629"/>
              </p:ext>
            </p:extLst>
          </p:nvPr>
        </p:nvGraphicFramePr>
        <p:xfrm>
          <a:off x="480235" y="1763152"/>
          <a:ext cx="5841433" cy="488222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86565">
                  <a:extLst>
                    <a:ext uri="{9D8B030D-6E8A-4147-A177-3AD203B41FA5}">
                      <a16:colId xmlns:a16="http://schemas.microsoft.com/office/drawing/2014/main" val="185234042"/>
                    </a:ext>
                  </a:extLst>
                </a:gridCol>
                <a:gridCol w="2627434">
                  <a:extLst>
                    <a:ext uri="{9D8B030D-6E8A-4147-A177-3AD203B41FA5}">
                      <a16:colId xmlns:a16="http://schemas.microsoft.com/office/drawing/2014/main" val="3847462516"/>
                    </a:ext>
                  </a:extLst>
                </a:gridCol>
                <a:gridCol w="2627434">
                  <a:extLst>
                    <a:ext uri="{9D8B030D-6E8A-4147-A177-3AD203B41FA5}">
                      <a16:colId xmlns:a16="http://schemas.microsoft.com/office/drawing/2014/main" val="2886853834"/>
                    </a:ext>
                  </a:extLst>
                </a:gridCol>
              </a:tblGrid>
              <a:tr h="318201">
                <a:tc gridSpan="3">
                  <a:txBody>
                    <a:bodyPr/>
                    <a:lstStyle/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0753" marR="70753" marT="35377" marB="3537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3054"/>
                  </a:ext>
                </a:extLst>
              </a:tr>
              <a:tr h="291733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출력명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출력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5377" marB="737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20997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SIGUN_NM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effectLst/>
                        </a:rPr>
                        <a:t>시군명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10421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i="1" dirty="0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altLang="ko-KR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CMPNM_NM</a:t>
                      </a:r>
                      <a:endParaRPr 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상호명</a:t>
                      </a:r>
                      <a:endParaRPr lang="ko-KR" alt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00838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i="1" dirty="0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altLang="ko-KR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INDUTYPE_NM</a:t>
                      </a:r>
                      <a:endParaRPr 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i="1" dirty="0" err="1">
                          <a:solidFill>
                            <a:schemeClr val="accent2"/>
                          </a:solidFill>
                          <a:effectLst/>
                        </a:rPr>
                        <a:t>업종명</a:t>
                      </a:r>
                      <a:r>
                        <a:rPr lang="en-US" altLang="ko-KR" sz="1600" i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i="1" dirty="0" err="1">
                          <a:solidFill>
                            <a:schemeClr val="accent2"/>
                          </a:solidFill>
                          <a:effectLst/>
                        </a:rPr>
                        <a:t>종목명</a:t>
                      </a:r>
                      <a:r>
                        <a:rPr lang="en-US" altLang="ko-KR" sz="1600" i="1" dirty="0"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  <a:endParaRPr lang="en-US" altLang="ko-KR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394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i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altLang="ko-KR" sz="1600" i="1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REFINE_ROADNM_ADDR</a:t>
                      </a:r>
                      <a:endParaRPr 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소재지도로명주소</a:t>
                      </a:r>
                      <a:endParaRPr lang="ko-KR" alt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6867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i="1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altLang="ko-KR" sz="1600" i="1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REFINE_LOTNO_ADDR</a:t>
                      </a:r>
                      <a:endParaRPr 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i="1" dirty="0" err="1">
                          <a:solidFill>
                            <a:schemeClr val="accent2"/>
                          </a:solidFill>
                          <a:effectLst/>
                        </a:rPr>
                        <a:t>소재지지번주소</a:t>
                      </a:r>
                      <a:endParaRPr lang="ko-KR" alt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81547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DATA_STD_DE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데이터기준일자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964097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i="1" dirty="0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altLang="ko-KR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ZIP_CD</a:t>
                      </a:r>
                      <a:endParaRPr 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i="1" dirty="0">
                          <a:solidFill>
                            <a:schemeClr val="accent2"/>
                          </a:solidFill>
                          <a:effectLst/>
                        </a:rPr>
                        <a:t>우편번호</a:t>
                      </a:r>
                      <a:endParaRPr lang="ko-KR" altLang="en-US" sz="1600" i="1" dirty="0">
                        <a:solidFill>
                          <a:schemeClr val="accent2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6630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위도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64756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LOGT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경도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9359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BIZREGNO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사업자등록번호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36753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INDUTYPE_CD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업종코드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83675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FRCS_NO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가맹점번호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07098"/>
                  </a:ext>
                </a:extLst>
              </a:tr>
              <a:tr h="328638"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altLang="ko-KR" sz="160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LIVE_YN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생존여부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  <a:latin typeface="Nanum Gothic"/>
                      </a:endParaRPr>
                    </a:p>
                  </a:txBody>
                  <a:tcPr marL="70753" marR="70753" marT="36851" marB="4422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9002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8A3B5-5DFD-F850-BFC0-4949FCFC2CCA}"/>
              </a:ext>
            </a:extLst>
          </p:cNvPr>
          <p:cNvSpPr/>
          <p:nvPr/>
        </p:nvSpPr>
        <p:spPr>
          <a:xfrm>
            <a:off x="3205593" y="1091325"/>
            <a:ext cx="3119164" cy="602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i="0" dirty="0">
                <a:solidFill>
                  <a:srgbClr val="676767"/>
                </a:solidFill>
                <a:effectLst/>
                <a:latin typeface="Nanum Gothic"/>
                <a:hlinkClick r:id="rId3"/>
              </a:rPr>
              <a:t>지역화폐 가맹점 현황</a:t>
            </a:r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19F2B5A-4BD8-DA45-5B37-5C1FD4D0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4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49"/>
          <p:cNvSpPr/>
          <p:nvPr/>
        </p:nvSpPr>
        <p:spPr>
          <a:xfrm>
            <a:off x="0" y="0"/>
            <a:ext cx="12191999" cy="965200"/>
          </a:xfrm>
          <a:custGeom>
            <a:avLst/>
            <a:gdLst>
              <a:gd name="connsiteX0" fmla="*/ 0 w 12191999"/>
              <a:gd name="connsiteY0" fmla="*/ 0 h 965200"/>
              <a:gd name="connsiteX1" fmla="*/ 12191999 w 12191999"/>
              <a:gd name="connsiteY1" fmla="*/ 0 h 965200"/>
              <a:gd name="connsiteX2" fmla="*/ 12191999 w 12191999"/>
              <a:gd name="connsiteY2" fmla="*/ 621393 h 965200"/>
              <a:gd name="connsiteX3" fmla="*/ 11155972 w 12191999"/>
              <a:gd name="connsiteY3" fmla="*/ 621393 h 965200"/>
              <a:gd name="connsiteX4" fmla="*/ 11009922 w 12191999"/>
              <a:gd name="connsiteY4" fmla="*/ 767443 h 965200"/>
              <a:gd name="connsiteX5" fmla="*/ 11015966 w 12191999"/>
              <a:gd name="connsiteY5" fmla="*/ 797379 h 965200"/>
              <a:gd name="connsiteX6" fmla="*/ 9981222 w 12191999"/>
              <a:gd name="connsiteY6" fmla="*/ 797379 h 965200"/>
              <a:gd name="connsiteX7" fmla="*/ 9835172 w 12191999"/>
              <a:gd name="connsiteY7" fmla="*/ 943429 h 965200"/>
              <a:gd name="connsiteX8" fmla="*/ 9839567 w 12191999"/>
              <a:gd name="connsiteY8" fmla="*/ 965200 h 965200"/>
              <a:gd name="connsiteX9" fmla="*/ 8241580 w 12191999"/>
              <a:gd name="connsiteY9" fmla="*/ 965200 h 965200"/>
              <a:gd name="connsiteX10" fmla="*/ 8219038 w 12191999"/>
              <a:gd name="connsiteY10" fmla="*/ 931765 h 965200"/>
              <a:gd name="connsiteX11" fmla="*/ 8123462 w 12191999"/>
              <a:gd name="connsiteY11" fmla="*/ 892177 h 965200"/>
              <a:gd name="connsiteX12" fmla="*/ 5353956 w 12191999"/>
              <a:gd name="connsiteY12" fmla="*/ 892177 h 965200"/>
              <a:gd name="connsiteX13" fmla="*/ 5258380 w 12191999"/>
              <a:gd name="connsiteY13" fmla="*/ 931765 h 965200"/>
              <a:gd name="connsiteX14" fmla="*/ 5235837 w 12191999"/>
              <a:gd name="connsiteY14" fmla="*/ 965200 h 965200"/>
              <a:gd name="connsiteX15" fmla="*/ 689794 w 12191999"/>
              <a:gd name="connsiteY15" fmla="*/ 965200 h 965200"/>
              <a:gd name="connsiteX16" fmla="*/ 694190 w 12191999"/>
              <a:gd name="connsiteY16" fmla="*/ 943429 h 965200"/>
              <a:gd name="connsiteX17" fmla="*/ 548140 w 12191999"/>
              <a:gd name="connsiteY17" fmla="*/ 797379 h 965200"/>
              <a:gd name="connsiteX18" fmla="*/ 393968 w 12191999"/>
              <a:gd name="connsiteY18" fmla="*/ 797379 h 965200"/>
              <a:gd name="connsiteX19" fmla="*/ 394151 w 12191999"/>
              <a:gd name="connsiteY19" fmla="*/ 796472 h 965200"/>
              <a:gd name="connsiteX20" fmla="*/ 248101 w 12191999"/>
              <a:gd name="connsiteY20" fmla="*/ 650422 h 965200"/>
              <a:gd name="connsiteX21" fmla="*/ 0 w 12191999"/>
              <a:gd name="connsiteY21" fmla="*/ 650422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965200">
                <a:moveTo>
                  <a:pt x="0" y="0"/>
                </a:moveTo>
                <a:lnTo>
                  <a:pt x="12191999" y="0"/>
                </a:lnTo>
                <a:lnTo>
                  <a:pt x="12191999" y="621393"/>
                </a:lnTo>
                <a:lnTo>
                  <a:pt x="11155972" y="621393"/>
                </a:lnTo>
                <a:cubicBezTo>
                  <a:pt x="11075311" y="621393"/>
                  <a:pt x="11009922" y="686782"/>
                  <a:pt x="11009922" y="767443"/>
                </a:cubicBezTo>
                <a:lnTo>
                  <a:pt x="11015966" y="797379"/>
                </a:lnTo>
                <a:lnTo>
                  <a:pt x="9981222" y="797379"/>
                </a:lnTo>
                <a:cubicBezTo>
                  <a:pt x="9900561" y="797379"/>
                  <a:pt x="9835172" y="862768"/>
                  <a:pt x="9835172" y="943429"/>
                </a:cubicBezTo>
                <a:lnTo>
                  <a:pt x="9839567" y="965200"/>
                </a:lnTo>
                <a:lnTo>
                  <a:pt x="8241580" y="965200"/>
                </a:lnTo>
                <a:lnTo>
                  <a:pt x="8219038" y="931765"/>
                </a:lnTo>
                <a:cubicBezTo>
                  <a:pt x="8194578" y="907305"/>
                  <a:pt x="8160787" y="892177"/>
                  <a:pt x="8123462" y="892177"/>
                </a:cubicBezTo>
                <a:lnTo>
                  <a:pt x="5353956" y="892177"/>
                </a:lnTo>
                <a:cubicBezTo>
                  <a:pt x="5316631" y="892177"/>
                  <a:pt x="5282840" y="907305"/>
                  <a:pt x="5258380" y="931765"/>
                </a:cubicBezTo>
                <a:lnTo>
                  <a:pt x="5235837" y="965200"/>
                </a:lnTo>
                <a:lnTo>
                  <a:pt x="689794" y="965200"/>
                </a:lnTo>
                <a:lnTo>
                  <a:pt x="694190" y="943429"/>
                </a:lnTo>
                <a:cubicBezTo>
                  <a:pt x="694190" y="862768"/>
                  <a:pt x="628801" y="797379"/>
                  <a:pt x="548140" y="797379"/>
                </a:cubicBezTo>
                <a:lnTo>
                  <a:pt x="393968" y="797379"/>
                </a:lnTo>
                <a:lnTo>
                  <a:pt x="394151" y="796472"/>
                </a:lnTo>
                <a:cubicBezTo>
                  <a:pt x="394151" y="715811"/>
                  <a:pt x="328762" y="650422"/>
                  <a:pt x="248101" y="650422"/>
                </a:cubicBezTo>
                <a:lnTo>
                  <a:pt x="0" y="650422"/>
                </a:lnTo>
                <a:close/>
              </a:path>
            </a:pathLst>
          </a:custGeom>
          <a:solidFill>
            <a:srgbClr val="8CD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91440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경기도 지역화폐 가맹점 정보 조회 애플리케이션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F1095F-77DC-3356-B03B-547F262E8D26}"/>
              </a:ext>
            </a:extLst>
          </p:cNvPr>
          <p:cNvSpPr txBox="1"/>
          <p:nvPr/>
        </p:nvSpPr>
        <p:spPr>
          <a:xfrm>
            <a:off x="853076" y="1098034"/>
            <a:ext cx="1968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AE37557-4613-CDAE-BD28-ADE2A1C43FA2}"/>
              </a:ext>
            </a:extLst>
          </p:cNvPr>
          <p:cNvCxnSpPr>
            <a:cxnSpLocks/>
          </p:cNvCxnSpPr>
          <p:nvPr/>
        </p:nvCxnSpPr>
        <p:spPr>
          <a:xfrm>
            <a:off x="700497" y="1625144"/>
            <a:ext cx="22733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E7AB7B-369B-C564-059B-920D6832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7514"/>
              </p:ext>
            </p:extLst>
          </p:nvPr>
        </p:nvGraphicFramePr>
        <p:xfrm>
          <a:off x="700497" y="1752146"/>
          <a:ext cx="10791006" cy="49288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5503">
                  <a:extLst>
                    <a:ext uri="{9D8B030D-6E8A-4147-A177-3AD203B41FA5}">
                      <a16:colId xmlns:a16="http://schemas.microsoft.com/office/drawing/2014/main" val="4213226797"/>
                    </a:ext>
                  </a:extLst>
                </a:gridCol>
                <a:gridCol w="2639961">
                  <a:extLst>
                    <a:ext uri="{9D8B030D-6E8A-4147-A177-3AD203B41FA5}">
                      <a16:colId xmlns:a16="http://schemas.microsoft.com/office/drawing/2014/main" val="1873218305"/>
                    </a:ext>
                  </a:extLst>
                </a:gridCol>
                <a:gridCol w="6565542">
                  <a:extLst>
                    <a:ext uri="{9D8B030D-6E8A-4147-A177-3AD203B41FA5}">
                      <a16:colId xmlns:a16="http://schemas.microsoft.com/office/drawing/2014/main" val="2231079542"/>
                    </a:ext>
                  </a:extLst>
                </a:gridCol>
              </a:tblGrid>
              <a:tr h="529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</a:rPr>
                        <a:t>날짜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400" kern="100" dirty="0">
                          <a:effectLst/>
                        </a:rPr>
                        <a:t>개발 목표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400" kern="100" dirty="0">
                          <a:effectLst/>
                        </a:rPr>
                        <a:t>세부 계획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71773"/>
                  </a:ext>
                </a:extLst>
              </a:tr>
              <a:tr h="400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~ 05 / 14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어플리케이션 기획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프로그램 기능 및 애플리케이션 </a:t>
                      </a:r>
                      <a:r>
                        <a:rPr lang="en-US" altLang="ko-KR" sz="2000" kern="100" dirty="0">
                          <a:effectLst/>
                        </a:rPr>
                        <a:t>UI </a:t>
                      </a:r>
                      <a:r>
                        <a:rPr lang="ko-KR" altLang="en-US" sz="2000" kern="100" dirty="0">
                          <a:effectLst/>
                        </a:rPr>
                        <a:t>구도를 구상한다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90807"/>
                  </a:ext>
                </a:extLst>
              </a:tr>
              <a:tr h="8100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~ 05 / 22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XML </a:t>
                      </a:r>
                      <a:r>
                        <a:rPr lang="ko-KR" sz="2000" kern="100" dirty="0">
                          <a:effectLst/>
                        </a:rPr>
                        <a:t>파일 기반 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기본 기능 구현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00" dirty="0">
                          <a:effectLst/>
                        </a:rPr>
                        <a:t>지역 명</a:t>
                      </a:r>
                      <a:r>
                        <a:rPr lang="en-US" altLang="ko-KR" sz="2000" kern="100" dirty="0">
                          <a:effectLst/>
                        </a:rPr>
                        <a:t>, </a:t>
                      </a:r>
                      <a:r>
                        <a:rPr lang="ko-KR" altLang="ko-KR" sz="2000" kern="100" dirty="0">
                          <a:effectLst/>
                        </a:rPr>
                        <a:t>업종 분류</a:t>
                      </a:r>
                      <a:r>
                        <a:rPr lang="en-US" altLang="ko-KR" sz="2000" kern="100" dirty="0">
                          <a:effectLst/>
                        </a:rPr>
                        <a:t>, </a:t>
                      </a:r>
                      <a:r>
                        <a:rPr lang="ko-KR" altLang="ko-KR" sz="2000" kern="100" dirty="0">
                          <a:effectLst/>
                        </a:rPr>
                        <a:t>검색</a:t>
                      </a:r>
                      <a:r>
                        <a:rPr lang="en-US" altLang="ko-KR" sz="2000" kern="100" dirty="0">
                          <a:effectLst/>
                        </a:rPr>
                        <a:t>, </a:t>
                      </a:r>
                      <a:r>
                        <a:rPr lang="ko-KR" altLang="ko-KR" sz="2000" kern="100" dirty="0">
                          <a:effectLst/>
                        </a:rPr>
                        <a:t>리스트 출력 기능 구현</a:t>
                      </a:r>
                      <a:r>
                        <a:rPr lang="ko-KR" altLang="en-US" sz="2000" kern="100" dirty="0">
                          <a:effectLst/>
                        </a:rPr>
                        <a:t>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45609"/>
                  </a:ext>
                </a:extLst>
              </a:tr>
              <a:tr h="105999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~ 05 / 29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00" dirty="0">
                          <a:effectLst/>
                        </a:rPr>
                        <a:t>Open API</a:t>
                      </a:r>
                      <a:r>
                        <a:rPr lang="ko-KR" altLang="ko-KR" sz="2000" kern="100" dirty="0">
                          <a:effectLst/>
                        </a:rPr>
                        <a:t>를 이용하여 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000" kern="100" dirty="0">
                          <a:effectLst/>
                        </a:rPr>
                        <a:t>데이터 가져오기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Internet</a:t>
                      </a:r>
                      <a:r>
                        <a:rPr lang="ko-KR" altLang="en-US" sz="2000" kern="100" dirty="0">
                          <a:effectLst/>
                        </a:rPr>
                        <a:t>을 연결하여 기존에 </a:t>
                      </a:r>
                      <a:r>
                        <a:rPr lang="en-US" altLang="ko-KR" sz="2000" kern="100" dirty="0">
                          <a:effectLst/>
                        </a:rPr>
                        <a:t>XML</a:t>
                      </a:r>
                      <a:r>
                        <a:rPr lang="ko-KR" altLang="en-US" sz="2000" kern="100" dirty="0">
                          <a:effectLst/>
                        </a:rPr>
                        <a:t> 파일 기반으로 작업한 프로그램에 </a:t>
                      </a:r>
                      <a:r>
                        <a:rPr lang="en-US" altLang="ko-KR" sz="2000" kern="100" dirty="0">
                          <a:effectLst/>
                        </a:rPr>
                        <a:t>Open API</a:t>
                      </a:r>
                      <a:r>
                        <a:rPr lang="ko-KR" altLang="en-US" sz="2000" kern="100" dirty="0">
                          <a:effectLst/>
                        </a:rPr>
                        <a:t>을 이용해 데이터를 가져오는     방식으로 변경한다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58884"/>
                  </a:ext>
                </a:extLst>
              </a:tr>
              <a:tr h="696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00" dirty="0">
                          <a:effectLst/>
                        </a:rPr>
                        <a:t>경도와 위도 기반 지도 검색 </a:t>
                      </a:r>
                      <a:r>
                        <a:rPr lang="ko-KR" altLang="ko-KR" sz="2000" kern="100" dirty="0">
                          <a:effectLst/>
                        </a:rPr>
                        <a:t>및 </a:t>
                      </a:r>
                      <a:r>
                        <a:rPr lang="ko-KR" altLang="en-US" sz="2000" kern="100" dirty="0">
                          <a:effectLst/>
                        </a:rPr>
                        <a:t>메일과 연동하여 전송 </a:t>
                      </a:r>
                      <a:r>
                        <a:rPr lang="en-US" altLang="ko-KR" sz="2000" kern="100" dirty="0">
                          <a:effectLst/>
                        </a:rPr>
                        <a:t> </a:t>
                      </a:r>
                      <a:r>
                        <a:rPr lang="ko-KR" altLang="en-US" sz="2000" kern="100" dirty="0">
                          <a:effectLst/>
                        </a:rPr>
                        <a:t>작업을 수행한다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6547"/>
                  </a:ext>
                </a:extLst>
              </a:tr>
              <a:tr h="69695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~ 06 / 05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</a:rPr>
                        <a:t>텔레그램</a:t>
                      </a:r>
                      <a:r>
                        <a:rPr lang="ko-KR" altLang="en-US" sz="2000" kern="100" dirty="0">
                          <a:effectLst/>
                        </a:rPr>
                        <a:t> 봇 연동 및 </a:t>
                      </a:r>
                      <a:r>
                        <a:rPr lang="en-US" altLang="ko-KR" sz="2000" kern="100" dirty="0">
                          <a:effectLst/>
                        </a:rPr>
                        <a:t>C/C++ </a:t>
                      </a:r>
                      <a:r>
                        <a:rPr lang="ko-KR" altLang="en-US" sz="2000" kern="100" dirty="0">
                          <a:effectLst/>
                        </a:rPr>
                        <a:t>연동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</a:rPr>
                        <a:t>텔레그램에서</a:t>
                      </a:r>
                      <a:r>
                        <a:rPr lang="ko-KR" altLang="en-US" sz="2000" kern="100" dirty="0">
                          <a:effectLst/>
                        </a:rPr>
                        <a:t> 지역을 입력하면 가맹점을 알려주는 가맹점 검색 봇을 제작한다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41450"/>
                  </a:ext>
                </a:extLst>
              </a:tr>
              <a:tr h="333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2000" kern="100" dirty="0">
                          <a:effectLst/>
                        </a:rPr>
                        <a:t>C/C++ </a:t>
                      </a:r>
                      <a:r>
                        <a:rPr lang="ko-KR" altLang="en-US" sz="2000" kern="100" dirty="0">
                          <a:effectLst/>
                        </a:rPr>
                        <a:t>연동을 통하여 파일을 확장한다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altLang="ko-KR" sz="20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89075"/>
                  </a:ext>
                </a:extLst>
              </a:tr>
              <a:tr h="400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~ 06 / 12</a:t>
                      </a:r>
                      <a:endParaRPr lang="ko-KR" sz="24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 err="1">
                          <a:effectLst/>
                        </a:rPr>
                        <a:t>배포판</a:t>
                      </a:r>
                      <a:r>
                        <a:rPr lang="ko-KR" altLang="en-US" sz="2000" kern="100" dirty="0">
                          <a:effectLst/>
                        </a:rPr>
                        <a:t> 만들기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2000" kern="100" dirty="0">
                          <a:effectLst/>
                        </a:rPr>
                        <a:t>어플리케이션을 </a:t>
                      </a:r>
                      <a:r>
                        <a:rPr lang="en-US" altLang="ko-KR" sz="2000" kern="100" dirty="0">
                          <a:effectLst/>
                        </a:rPr>
                        <a:t>exe</a:t>
                      </a:r>
                      <a:r>
                        <a:rPr lang="ko-KR" altLang="en-US" sz="2000" kern="100" dirty="0">
                          <a:effectLst/>
                        </a:rPr>
                        <a:t> 형태의 파일로 생성한다</a:t>
                      </a:r>
                      <a:r>
                        <a:rPr lang="en-US" altLang="ko-KR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40130"/>
                  </a:ext>
                </a:extLst>
              </a:tr>
            </a:tbl>
          </a:graphicData>
        </a:graphic>
      </p:graphicFrame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63F244C-BE1D-AD3F-43CB-CC396343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82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740F8C-A917-37FE-C8E9-74B7AEE07357}"/>
              </a:ext>
            </a:extLst>
          </p:cNvPr>
          <p:cNvSpPr/>
          <p:nvPr/>
        </p:nvSpPr>
        <p:spPr>
          <a:xfrm>
            <a:off x="3398248" y="2333332"/>
            <a:ext cx="5395504" cy="2191335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800" dirty="0">
                <a:solidFill>
                  <a:srgbClr val="000000"/>
                </a:solidFill>
              </a:rPr>
              <a:t>Tik-Tak-Toe</a:t>
            </a:r>
          </a:p>
          <a:p>
            <a:pPr algn="ctr"/>
            <a:r>
              <a:rPr lang="ko-KR" altLang="en-US" sz="5800" dirty="0">
                <a:solidFill>
                  <a:srgbClr val="000000"/>
                </a:solidFill>
              </a:rPr>
              <a:t>게임 시연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2CF17-2BA7-7EF2-056E-823CCAC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2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A94044-64EA-D723-83B1-C3D822783E9D}"/>
              </a:ext>
            </a:extLst>
          </p:cNvPr>
          <p:cNvSpPr/>
          <p:nvPr/>
        </p:nvSpPr>
        <p:spPr>
          <a:xfrm>
            <a:off x="3398248" y="2705980"/>
            <a:ext cx="5395504" cy="1446040"/>
          </a:xfrm>
          <a:prstGeom prst="roundRect">
            <a:avLst/>
          </a:prstGeom>
          <a:noFill/>
          <a:ln w="57150">
            <a:solidFill>
              <a:srgbClr val="8CD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800" dirty="0">
                <a:solidFill>
                  <a:srgbClr val="000000"/>
                </a:solidFill>
              </a:rPr>
              <a:t>감사합니다</a:t>
            </a:r>
            <a:endParaRPr lang="en-US" altLang="ko-KR" sz="5800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9B155DF-0861-5F65-A94D-5421638E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73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416</Words>
  <Application>Microsoft Office PowerPoint</Application>
  <PresentationFormat>와이드스크린</PresentationFormat>
  <Paragraphs>134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최재준(2018184036)</cp:lastModifiedBy>
  <cp:revision>120</cp:revision>
  <dcterms:created xsi:type="dcterms:W3CDTF">2018-05-09T06:13:43Z</dcterms:created>
  <dcterms:modified xsi:type="dcterms:W3CDTF">2022-05-14T14:11:54Z</dcterms:modified>
</cp:coreProperties>
</file>