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85" r:id="rId2"/>
    <p:sldId id="282" r:id="rId3"/>
    <p:sldId id="298" r:id="rId4"/>
    <p:sldId id="299" r:id="rId5"/>
    <p:sldId id="293" r:id="rId6"/>
    <p:sldId id="294" r:id="rId7"/>
    <p:sldId id="289" r:id="rId8"/>
    <p:sldId id="295" r:id="rId9"/>
    <p:sldId id="304" r:id="rId10"/>
    <p:sldId id="301" r:id="rId11"/>
    <p:sldId id="30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E8"/>
    <a:srgbClr val="C2DCB1"/>
    <a:srgbClr val="8CD3D5"/>
    <a:srgbClr val="D4D1C1"/>
    <a:srgbClr val="8A6E5B"/>
    <a:srgbClr val="FF9999"/>
    <a:srgbClr val="96784C"/>
    <a:srgbClr val="725B3A"/>
    <a:srgbClr val="AE8E5E"/>
    <a:srgbClr val="EEE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57" autoAdjust="0"/>
    <p:restoredTop sz="88941" autoAdjust="0"/>
  </p:normalViewPr>
  <p:slideViewPr>
    <p:cSldViewPr snapToGrid="0">
      <p:cViewPr varScale="1">
        <p:scale>
          <a:sx n="59" d="100"/>
          <a:sy n="59" d="100"/>
        </p:scale>
        <p:origin x="82" y="350"/>
      </p:cViewPr>
      <p:guideLst>
        <p:guide orient="horz" pos="2160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2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78AB1-E21A-43B6-BD14-C8BB7D8057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947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78AB1-E21A-43B6-BD14-C8BB7D8057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549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04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DCDDDE"/>
                </a:solidFill>
                <a:effectLst/>
                <a:latin typeface="Whitney"/>
              </a:rPr>
              <a:t>Commit 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사진 내역은 최종 </a:t>
            </a:r>
            <a:r>
              <a:rPr lang="en-US" altLang="ko-KR" b="0" i="0" dirty="0">
                <a:solidFill>
                  <a:srgbClr val="DCDDDE"/>
                </a:solidFill>
                <a:effectLst/>
                <a:latin typeface="Whitney"/>
              </a:rPr>
              <a:t>c/</a:t>
            </a:r>
            <a:r>
              <a:rPr lang="en-US" altLang="ko-KR" b="0" i="0" dirty="0" err="1">
                <a:solidFill>
                  <a:srgbClr val="DCDDDE"/>
                </a:solidFill>
                <a:effectLst/>
                <a:latin typeface="Whitney"/>
              </a:rPr>
              <a:t>c++</a:t>
            </a:r>
            <a:r>
              <a:rPr lang="en-US" altLang="ko-KR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r>
              <a:rPr lang="ko-KR" altLang="en-US" b="0" i="0" dirty="0">
                <a:solidFill>
                  <a:srgbClr val="DCDDDE"/>
                </a:solidFill>
                <a:effectLst/>
                <a:latin typeface="Whitney"/>
              </a:rPr>
              <a:t>연동하고 나서 마지막에 업데이트함</a:t>
            </a:r>
            <a:endParaRPr lang="en-US" altLang="ko-KR" b="0" i="0" dirty="0">
              <a:solidFill>
                <a:srgbClr val="DCDDDE"/>
              </a:solidFill>
              <a:effectLst/>
              <a:latin typeface="Whitney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78AB1-E21A-43B6-BD14-C8BB7D8057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145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78AB1-E21A-43B6-BD14-C8BB7D8057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49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78AB1-E21A-43B6-BD14-C8BB7D8057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085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78AB1-E21A-43B6-BD14-C8BB7D8057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37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55FD-A267-4CE0-8330-CB49944051CB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C0F2-608D-407D-9076-A8F7AF87AA73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0962-74F0-4899-A384-710C35291BCD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B9C4-3C1B-4A91-AD4C-6AC539B0E26F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81676"/>
            <a:ext cx="2743200" cy="365125"/>
          </a:xfrm>
        </p:spPr>
        <p:txBody>
          <a:bodyPr/>
          <a:lstStyle/>
          <a:p>
            <a:fld id="{27FBB162-8746-42C9-BFFF-D75069B6786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6069-E48C-4706-924E-188B8338EE9A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B6C0-FEAA-4339-BB5B-6CA1C5627ADC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FCC-783B-4295-8ED0-914490566772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13E3-6C93-4CED-A1DF-5BFCFF37E342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24C5-683E-4CD2-8481-BDDE3F6DCFBE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726F-ECF8-4864-B1FC-D060DCC0C599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894F5-9147-499B-BACD-E428FE399ABF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E910-E53A-432C-BB2B-20F856DC5D3B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/>
          <p:cNvSpPr/>
          <p:nvPr/>
        </p:nvSpPr>
        <p:spPr>
          <a:xfrm>
            <a:off x="2269790" y="1492989"/>
            <a:ext cx="7652419" cy="3148362"/>
          </a:xfrm>
          <a:prstGeom prst="rect">
            <a:avLst/>
          </a:prstGeom>
          <a:ln w="38100">
            <a:solidFill>
              <a:srgbClr val="8CD3D5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srgbClr val="8A6E5B"/>
                </a:solidFill>
              </a:rPr>
              <a:t>경기도 지역화폐 가맹점 </a:t>
            </a:r>
            <a:endParaRPr lang="en-US" altLang="ko-KR" sz="5400" b="1" dirty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srgbClr val="8A6E5B"/>
                </a:solidFill>
              </a:rPr>
              <a:t>정보 조회 애플리케이션</a:t>
            </a:r>
            <a:endParaRPr lang="en-US" altLang="ko-KR" sz="5400" b="1" dirty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8A6E5B"/>
                </a:solidFill>
              </a:rPr>
              <a:t>-</a:t>
            </a:r>
            <a:r>
              <a:rPr lang="ko-KR" altLang="en-US" sz="2400" b="1" dirty="0">
                <a:solidFill>
                  <a:srgbClr val="8A6E5B"/>
                </a:solidFill>
              </a:rPr>
              <a:t>최종 발표</a:t>
            </a:r>
            <a:r>
              <a:rPr lang="en-US" altLang="ko-KR" sz="2400" b="1" dirty="0">
                <a:solidFill>
                  <a:srgbClr val="8A6E5B"/>
                </a:solidFill>
              </a:rPr>
              <a:t>-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9D1DA8-A04C-6402-A0AA-4743A4568985}"/>
              </a:ext>
            </a:extLst>
          </p:cNvPr>
          <p:cNvSpPr/>
          <p:nvPr/>
        </p:nvSpPr>
        <p:spPr>
          <a:xfrm>
            <a:off x="2269790" y="4641351"/>
            <a:ext cx="7652420" cy="4542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8A6E5B"/>
                </a:solidFill>
              </a:rPr>
              <a:t>2018184011 </a:t>
            </a:r>
            <a:r>
              <a:rPr lang="ko-KR" altLang="en-US" b="1" dirty="0" err="1">
                <a:solidFill>
                  <a:srgbClr val="8A6E5B"/>
                </a:solidFill>
              </a:rPr>
              <a:t>서길재</a:t>
            </a:r>
            <a:r>
              <a:rPr lang="en-US" altLang="ko-KR" b="1" dirty="0">
                <a:solidFill>
                  <a:srgbClr val="8A6E5B"/>
                </a:solidFill>
              </a:rPr>
              <a:t> / 2018184036 </a:t>
            </a:r>
            <a:r>
              <a:rPr lang="ko-KR" altLang="en-US" b="1" dirty="0">
                <a:solidFill>
                  <a:srgbClr val="8A6E5B"/>
                </a:solidFill>
              </a:rPr>
              <a:t>최재준</a:t>
            </a:r>
            <a:endParaRPr lang="en-US" altLang="ko-KR" b="1" dirty="0">
              <a:solidFill>
                <a:srgbClr val="8A6E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6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209849-35AF-CBA2-8CCB-4D8ABE3A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10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  <a:endParaRPr lang="ko-KR" altLang="en-US" dirty="0"/>
          </a:p>
        </p:txBody>
      </p:sp>
      <p:sp>
        <p:nvSpPr>
          <p:cNvPr id="4" name="사각형: 둥근 모서리 5">
            <a:extLst>
              <a:ext uri="{FF2B5EF4-FFF2-40B4-BE49-F238E27FC236}">
                <a16:creationId xmlns:a16="http://schemas.microsoft.com/office/drawing/2014/main" id="{D5740F8C-A917-37FE-C8E9-74B7AEE07357}"/>
              </a:ext>
            </a:extLst>
          </p:cNvPr>
          <p:cNvSpPr/>
          <p:nvPr/>
        </p:nvSpPr>
        <p:spPr>
          <a:xfrm>
            <a:off x="2691435" y="2152064"/>
            <a:ext cx="6809130" cy="2553872"/>
          </a:xfrm>
          <a:prstGeom prst="roundRect">
            <a:avLst/>
          </a:prstGeom>
          <a:noFill/>
          <a:ln w="57150">
            <a:solidFill>
              <a:srgbClr val="8CD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800" dirty="0">
                <a:solidFill>
                  <a:srgbClr val="000000"/>
                </a:solidFill>
              </a:rPr>
              <a:t>Yahtzee </a:t>
            </a:r>
            <a:r>
              <a:rPr lang="ko-KR" altLang="en-US" sz="5800" dirty="0">
                <a:solidFill>
                  <a:srgbClr val="000000"/>
                </a:solidFill>
              </a:rPr>
              <a:t>게임 시현</a:t>
            </a:r>
            <a:endParaRPr lang="en-US" altLang="ko-KR" sz="5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9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209849-35AF-CBA2-8CCB-4D8ABE3A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11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  <a:endParaRPr lang="ko-KR" altLang="en-US" dirty="0"/>
          </a:p>
        </p:txBody>
      </p:sp>
      <p:sp>
        <p:nvSpPr>
          <p:cNvPr id="4" name="사각형: 둥근 모서리 5">
            <a:extLst>
              <a:ext uri="{FF2B5EF4-FFF2-40B4-BE49-F238E27FC236}">
                <a16:creationId xmlns:a16="http://schemas.microsoft.com/office/drawing/2014/main" id="{D5740F8C-A917-37FE-C8E9-74B7AEE07357}"/>
              </a:ext>
            </a:extLst>
          </p:cNvPr>
          <p:cNvSpPr/>
          <p:nvPr/>
        </p:nvSpPr>
        <p:spPr>
          <a:xfrm>
            <a:off x="2691435" y="2152064"/>
            <a:ext cx="6809130" cy="2553872"/>
          </a:xfrm>
          <a:prstGeom prst="roundRect">
            <a:avLst/>
          </a:prstGeom>
          <a:noFill/>
          <a:ln w="57150">
            <a:solidFill>
              <a:srgbClr val="8CD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800" dirty="0">
                <a:solidFill>
                  <a:srgbClr val="000000"/>
                </a:solidFill>
              </a:rPr>
              <a:t>감사합니다</a:t>
            </a:r>
            <a:endParaRPr lang="en-US" altLang="ko-KR" sz="5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7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2800" i="1" dirty="0">
                <a:solidFill>
                  <a:prstClr val="white"/>
                </a:solidFill>
              </a:rPr>
              <a:t>목차</a:t>
            </a:r>
            <a:endParaRPr lang="en-US" altLang="ko-KR" sz="280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EA10790-092C-00DD-1949-4446F18AB5A9}"/>
              </a:ext>
            </a:extLst>
          </p:cNvPr>
          <p:cNvSpPr/>
          <p:nvPr/>
        </p:nvSpPr>
        <p:spPr>
          <a:xfrm>
            <a:off x="3854705" y="1166192"/>
            <a:ext cx="4482591" cy="5287616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소개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---------------------03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 일정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----------------------------04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Open API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----------------07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Git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통계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------------------------------08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시현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---------------------09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Yahtzee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게임 시현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--------------09</a:t>
            </a:r>
          </a:p>
          <a:p>
            <a:pPr lvl="1" algn="dist"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7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49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914400" marR="0" lvl="2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경기도 지역화폐 가맹점 정보 조회 애플리케이션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D4A8FD-45B7-EF0F-C8B0-04CD3BD4EF07}"/>
              </a:ext>
            </a:extLst>
          </p:cNvPr>
          <p:cNvCxnSpPr>
            <a:cxnSpLocks/>
          </p:cNvCxnSpPr>
          <p:nvPr/>
        </p:nvCxnSpPr>
        <p:spPr>
          <a:xfrm>
            <a:off x="700497" y="1625144"/>
            <a:ext cx="22733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F2D5C24-9431-3815-F868-0D6E4BB48A75}"/>
              </a:ext>
            </a:extLst>
          </p:cNvPr>
          <p:cNvSpPr/>
          <p:nvPr/>
        </p:nvSpPr>
        <p:spPr>
          <a:xfrm>
            <a:off x="700497" y="1763152"/>
            <a:ext cx="10793456" cy="4551921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rgbClr val="000000"/>
                </a:solidFill>
              </a:rPr>
              <a:t>지역화폐 가입되어 있는 </a:t>
            </a: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558,491</a:t>
            </a:r>
            <a:r>
              <a:rPr lang="ko-KR" altLang="en-US" sz="2400" b="0" i="0" dirty="0">
                <a:solidFill>
                  <a:srgbClr val="000000"/>
                </a:solidFill>
                <a:effectLst/>
              </a:rPr>
              <a:t>개의 </a:t>
            </a:r>
            <a:r>
              <a:rPr lang="ko-KR" altLang="en-US" sz="2400" dirty="0">
                <a:solidFill>
                  <a:srgbClr val="000000"/>
                </a:solidFill>
              </a:rPr>
              <a:t>가맹점 중</a:t>
            </a:r>
            <a:endParaRPr lang="en-US" altLang="ko-KR" sz="2400" dirty="0">
              <a:solidFill>
                <a:srgbClr val="000000"/>
              </a:solidFill>
            </a:endParaRP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</a:rPr>
              <a:t>사용자 원하는 가맹점 정보 검색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</a:rPr>
              <a:t>검색한 가맹점 정보 출력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</a:rPr>
              <a:t>가맹점 정보 메일 전송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</a:rPr>
              <a:t>가맹점 위치 지도에서 출력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F44B6-1506-AA16-9E49-38CF263D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3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B13FE4-2850-BCC2-C5F4-EE3F8E01D2E3}"/>
              </a:ext>
            </a:extLst>
          </p:cNvPr>
          <p:cNvSpPr/>
          <p:nvPr/>
        </p:nvSpPr>
        <p:spPr>
          <a:xfrm>
            <a:off x="720412" y="1093617"/>
            <a:ext cx="2233469" cy="532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 소개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7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49"/>
          <p:cNvSpPr/>
          <p:nvPr/>
        </p:nvSpPr>
        <p:spPr>
          <a:xfrm>
            <a:off x="1" y="11199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914400" marR="0" lvl="2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경기도 지역화폐 가맹점 정보 조회 애플리케이션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D4A8FD-45B7-EF0F-C8B0-04CD3BD4EF07}"/>
              </a:ext>
            </a:extLst>
          </p:cNvPr>
          <p:cNvCxnSpPr>
            <a:cxnSpLocks/>
          </p:cNvCxnSpPr>
          <p:nvPr/>
        </p:nvCxnSpPr>
        <p:spPr>
          <a:xfrm>
            <a:off x="700497" y="1625144"/>
            <a:ext cx="22733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F44B6-1506-AA16-9E49-38CF263D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4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B13FE4-2850-BCC2-C5F4-EE3F8E01D2E3}"/>
              </a:ext>
            </a:extLst>
          </p:cNvPr>
          <p:cNvSpPr/>
          <p:nvPr/>
        </p:nvSpPr>
        <p:spPr>
          <a:xfrm>
            <a:off x="720412" y="1093617"/>
            <a:ext cx="2233469" cy="532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 일정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5E7AB7B-369B-C564-059B-920D6832F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530711"/>
              </p:ext>
            </p:extLst>
          </p:nvPr>
        </p:nvGraphicFramePr>
        <p:xfrm>
          <a:off x="700496" y="1783264"/>
          <a:ext cx="10791006" cy="506353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5503">
                  <a:extLst>
                    <a:ext uri="{9D8B030D-6E8A-4147-A177-3AD203B41FA5}">
                      <a16:colId xmlns:a16="http://schemas.microsoft.com/office/drawing/2014/main" val="4213226797"/>
                    </a:ext>
                  </a:extLst>
                </a:gridCol>
                <a:gridCol w="2639961">
                  <a:extLst>
                    <a:ext uri="{9D8B030D-6E8A-4147-A177-3AD203B41FA5}">
                      <a16:colId xmlns:a16="http://schemas.microsoft.com/office/drawing/2014/main" val="1873218305"/>
                    </a:ext>
                  </a:extLst>
                </a:gridCol>
                <a:gridCol w="6565542">
                  <a:extLst>
                    <a:ext uri="{9D8B030D-6E8A-4147-A177-3AD203B41FA5}">
                      <a16:colId xmlns:a16="http://schemas.microsoft.com/office/drawing/2014/main" val="2231079542"/>
                    </a:ext>
                  </a:extLst>
                </a:gridCol>
              </a:tblGrid>
              <a:tr h="5291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400" kern="100" dirty="0">
                          <a:effectLst/>
                        </a:rPr>
                        <a:t>일정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개발 목표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400" kern="100" dirty="0">
                          <a:effectLst/>
                        </a:rPr>
                        <a:t>세부 계획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71773"/>
                  </a:ext>
                </a:extLst>
              </a:tr>
              <a:tr h="4006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1~2</a:t>
                      </a:r>
                      <a:r>
                        <a:rPr lang="ko-KR" altLang="en-US" sz="2400" b="0" kern="100" dirty="0">
                          <a:effectLst/>
                        </a:rPr>
                        <a:t>주차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000" kern="100" dirty="0">
                          <a:effectLst/>
                        </a:rPr>
                        <a:t>애</a:t>
                      </a:r>
                      <a:r>
                        <a:rPr lang="ko-KR" sz="2000" kern="100" dirty="0">
                          <a:effectLst/>
                        </a:rPr>
                        <a:t>플리케이션 기획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000" kern="100" dirty="0">
                          <a:effectLst/>
                        </a:rPr>
                        <a:t>프로그램 기능 및 애플리케이션 </a:t>
                      </a:r>
                      <a:r>
                        <a:rPr lang="en-US" altLang="ko-KR" sz="2000" kern="100" dirty="0">
                          <a:effectLst/>
                        </a:rPr>
                        <a:t>UI </a:t>
                      </a:r>
                      <a:r>
                        <a:rPr lang="ko-KR" altLang="en-US" sz="2000" kern="100" dirty="0">
                          <a:effectLst/>
                        </a:rPr>
                        <a:t>구도를 구상한다</a:t>
                      </a:r>
                      <a:r>
                        <a:rPr lang="en-US" altLang="ko-KR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590807"/>
                  </a:ext>
                </a:extLst>
              </a:tr>
              <a:tr h="8097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b="0" kern="100" dirty="0">
                          <a:effectLst/>
                        </a:rPr>
                        <a:t>3</a:t>
                      </a:r>
                      <a:r>
                        <a:rPr lang="ko-KR" altLang="en-US" sz="2400" b="0" kern="100" dirty="0">
                          <a:effectLst/>
                        </a:rPr>
                        <a:t>주차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XML </a:t>
                      </a:r>
                      <a:r>
                        <a:rPr lang="ko-KR" sz="2000" kern="100" dirty="0">
                          <a:effectLst/>
                        </a:rPr>
                        <a:t>파일 기반 </a:t>
                      </a:r>
                      <a:endParaRPr lang="en-US" alt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000" kern="100" dirty="0">
                          <a:effectLst/>
                        </a:rPr>
                        <a:t>기본 기능 구현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2000" kern="100" dirty="0">
                          <a:effectLst/>
                        </a:rPr>
                        <a:t>지역 명</a:t>
                      </a:r>
                      <a:r>
                        <a:rPr lang="en-US" altLang="ko-KR" sz="2000" kern="100" dirty="0">
                          <a:effectLst/>
                        </a:rPr>
                        <a:t>, </a:t>
                      </a:r>
                      <a:r>
                        <a:rPr lang="ko-KR" altLang="ko-KR" sz="2000" kern="100" dirty="0">
                          <a:effectLst/>
                        </a:rPr>
                        <a:t>업종 분류</a:t>
                      </a:r>
                      <a:r>
                        <a:rPr lang="en-US" altLang="ko-KR" sz="2000" kern="100" dirty="0">
                          <a:effectLst/>
                        </a:rPr>
                        <a:t>, </a:t>
                      </a:r>
                      <a:r>
                        <a:rPr lang="ko-KR" altLang="ko-KR" sz="2000" kern="100" dirty="0">
                          <a:effectLst/>
                        </a:rPr>
                        <a:t>검색</a:t>
                      </a:r>
                      <a:r>
                        <a:rPr lang="en-US" altLang="ko-KR" sz="2000" kern="100" dirty="0">
                          <a:effectLst/>
                        </a:rPr>
                        <a:t>, </a:t>
                      </a:r>
                      <a:r>
                        <a:rPr lang="ko-KR" altLang="ko-KR" sz="2000" kern="100" dirty="0">
                          <a:effectLst/>
                        </a:rPr>
                        <a:t>리스트 출력 기능 구현</a:t>
                      </a:r>
                      <a:r>
                        <a:rPr lang="ko-KR" altLang="en-US" sz="2000" kern="100" dirty="0">
                          <a:effectLst/>
                        </a:rPr>
                        <a:t>한다</a:t>
                      </a:r>
                      <a:r>
                        <a:rPr lang="en-US" altLang="ko-KR" sz="2000" kern="100" dirty="0">
                          <a:effectLst/>
                        </a:rPr>
                        <a:t>.</a:t>
                      </a:r>
                      <a:endParaRPr lang="ko-KR" altLang="ko-KR" sz="20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45609"/>
                  </a:ext>
                </a:extLst>
              </a:tr>
              <a:tr h="10595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b="0" kern="100" dirty="0">
                          <a:effectLst/>
                        </a:rPr>
                        <a:t>4</a:t>
                      </a:r>
                      <a:r>
                        <a:rPr lang="ko-KR" altLang="en-US" sz="2400" b="0" kern="100" dirty="0">
                          <a:effectLst/>
                        </a:rPr>
                        <a:t>주차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00" dirty="0">
                          <a:effectLst/>
                        </a:rPr>
                        <a:t>Open API</a:t>
                      </a:r>
                      <a:r>
                        <a:rPr lang="ko-KR" altLang="ko-KR" sz="2000" kern="100" dirty="0">
                          <a:effectLst/>
                        </a:rPr>
                        <a:t>를 이용하여 </a:t>
                      </a:r>
                      <a:endParaRPr lang="en-US" altLang="ko-KR" sz="2000" kern="1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2000" kern="100" dirty="0">
                          <a:effectLst/>
                        </a:rPr>
                        <a:t>데이터 가져오기</a:t>
                      </a:r>
                      <a:endParaRPr lang="ko-KR" altLang="ko-KR" sz="20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kern="100" dirty="0">
                          <a:effectLst/>
                        </a:rPr>
                        <a:t>Internet</a:t>
                      </a:r>
                      <a:r>
                        <a:rPr lang="ko-KR" altLang="en-US" sz="2000" kern="100" dirty="0">
                          <a:effectLst/>
                        </a:rPr>
                        <a:t>을 연결하여 기존에 </a:t>
                      </a:r>
                      <a:r>
                        <a:rPr lang="en-US" altLang="ko-KR" sz="2000" kern="100" dirty="0">
                          <a:effectLst/>
                        </a:rPr>
                        <a:t>XML</a:t>
                      </a:r>
                      <a:r>
                        <a:rPr lang="ko-KR" altLang="en-US" sz="2000" kern="100" dirty="0">
                          <a:effectLst/>
                        </a:rPr>
                        <a:t> 파일 기반으로 작업한 프로그램에 </a:t>
                      </a:r>
                      <a:r>
                        <a:rPr lang="en-US" altLang="ko-KR" sz="2000" kern="100" dirty="0">
                          <a:effectLst/>
                        </a:rPr>
                        <a:t>Open API</a:t>
                      </a:r>
                      <a:r>
                        <a:rPr lang="ko-KR" altLang="en-US" sz="2000" kern="100" dirty="0">
                          <a:effectLst/>
                        </a:rPr>
                        <a:t>을 이용해 데이터를 가져오는     방식으로 변경한다</a:t>
                      </a:r>
                      <a:r>
                        <a:rPr lang="en-US" altLang="ko-KR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458884"/>
                  </a:ext>
                </a:extLst>
              </a:tr>
              <a:tr h="696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00" dirty="0">
                          <a:effectLst/>
                        </a:rPr>
                        <a:t>경도와 위도 기반 지도 검색 </a:t>
                      </a:r>
                      <a:r>
                        <a:rPr lang="ko-KR" altLang="ko-KR" sz="2000" kern="100" dirty="0">
                          <a:effectLst/>
                        </a:rPr>
                        <a:t>및 </a:t>
                      </a:r>
                      <a:r>
                        <a:rPr lang="ko-KR" altLang="en-US" sz="2000" kern="100" dirty="0">
                          <a:effectLst/>
                        </a:rPr>
                        <a:t>메일과 연동하여 전송 </a:t>
                      </a:r>
                      <a:r>
                        <a:rPr lang="en-US" altLang="ko-KR" sz="2000" kern="100" dirty="0">
                          <a:effectLst/>
                        </a:rPr>
                        <a:t> </a:t>
                      </a:r>
                      <a:r>
                        <a:rPr lang="ko-KR" altLang="en-US" sz="2000" kern="100" dirty="0">
                          <a:effectLst/>
                        </a:rPr>
                        <a:t>작업을 수행한다</a:t>
                      </a:r>
                      <a:r>
                        <a:rPr lang="en-US" altLang="ko-KR" sz="2000" kern="100" dirty="0">
                          <a:effectLst/>
                        </a:rPr>
                        <a:t>.</a:t>
                      </a:r>
                      <a:endParaRPr lang="ko-KR" altLang="ko-KR" sz="20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586547"/>
                  </a:ext>
                </a:extLst>
              </a:tr>
              <a:tr h="5152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b="0" kern="100" dirty="0">
                          <a:effectLst/>
                        </a:rPr>
                        <a:t>5</a:t>
                      </a:r>
                      <a:r>
                        <a:rPr lang="ko-KR" altLang="en-US" sz="2400" b="0" kern="100" dirty="0">
                          <a:effectLst/>
                        </a:rPr>
                        <a:t>주차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C/C++</a:t>
                      </a:r>
                      <a:r>
                        <a:rPr lang="en-US" altLang="ko-KR" sz="20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20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연동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00" dirty="0">
                          <a:effectLst/>
                        </a:rPr>
                        <a:t>C/C++ </a:t>
                      </a:r>
                      <a:r>
                        <a:rPr lang="ko-KR" altLang="en-US" sz="2000" kern="100" dirty="0">
                          <a:effectLst/>
                        </a:rPr>
                        <a:t>연동을 통하여 파일을 확장한다</a:t>
                      </a:r>
                      <a:r>
                        <a:rPr lang="en-US" altLang="ko-KR" sz="2000" kern="100" dirty="0">
                          <a:effectLst/>
                        </a:rPr>
                        <a:t>.</a:t>
                      </a:r>
                      <a:endParaRPr lang="ko-KR" altLang="ko-KR" sz="20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641450"/>
                  </a:ext>
                </a:extLst>
              </a:tr>
              <a:tr h="651993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400" b="0" kern="100" dirty="0">
                          <a:effectLst/>
                        </a:rPr>
                        <a:t>6</a:t>
                      </a:r>
                      <a:r>
                        <a:rPr lang="ko-KR" altLang="en-US" sz="2400" b="0" kern="100" dirty="0">
                          <a:effectLst/>
                        </a:rPr>
                        <a:t>주차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Telegram Bot </a:t>
                      </a:r>
                      <a:r>
                        <a:rPr lang="ko-KR" altLang="en-US" sz="2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연동 및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000" kern="100" dirty="0" err="1">
                          <a:effectLst/>
                        </a:rPr>
                        <a:t>배포판</a:t>
                      </a:r>
                      <a:r>
                        <a:rPr lang="ko-KR" altLang="en-US" sz="2000" kern="100" dirty="0">
                          <a:effectLst/>
                        </a:rPr>
                        <a:t> 제작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Telegram</a:t>
                      </a:r>
                      <a:r>
                        <a:rPr lang="ko-KR" altLang="en-US" sz="20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에서 지역을 입력하면 가맹점을 알려주는      가맹점 검색 봇을 제작한다</a:t>
                      </a:r>
                      <a:r>
                        <a:rPr lang="en-US" altLang="ko-KR" sz="20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15988"/>
                  </a:ext>
                </a:extLst>
              </a:tr>
              <a:tr h="400614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000" kern="100" dirty="0">
                          <a:effectLst/>
                        </a:rPr>
                        <a:t>애플리케이션을 </a:t>
                      </a:r>
                      <a:r>
                        <a:rPr lang="en-US" altLang="ko-KR" sz="2000" kern="100" dirty="0">
                          <a:effectLst/>
                        </a:rPr>
                        <a:t>exe</a:t>
                      </a:r>
                      <a:r>
                        <a:rPr lang="ko-KR" altLang="en-US" sz="2000" kern="100" dirty="0">
                          <a:effectLst/>
                        </a:rPr>
                        <a:t> 형태의 파일로 생성한다</a:t>
                      </a:r>
                      <a:r>
                        <a:rPr lang="en-US" altLang="ko-KR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640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51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49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914400" marR="0" lvl="2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경기도 지역화폐 가맹점 정보 조회 애플리케이션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D4A8FD-45B7-EF0F-C8B0-04CD3BD4EF07}"/>
              </a:ext>
            </a:extLst>
          </p:cNvPr>
          <p:cNvCxnSpPr>
            <a:cxnSpLocks/>
          </p:cNvCxnSpPr>
          <p:nvPr/>
        </p:nvCxnSpPr>
        <p:spPr>
          <a:xfrm>
            <a:off x="700497" y="1625144"/>
            <a:ext cx="22733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13FE4-2850-BCC2-C5F4-EE3F8E01D2E3}"/>
              </a:ext>
            </a:extLst>
          </p:cNvPr>
          <p:cNvSpPr/>
          <p:nvPr/>
        </p:nvSpPr>
        <p:spPr>
          <a:xfrm>
            <a:off x="847725" y="1098035"/>
            <a:ext cx="1981200" cy="532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사용한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A494390-6215-C914-E0AA-1D6C146BC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97" y="1763152"/>
            <a:ext cx="4782217" cy="13717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009581FB-5E38-BC94-231B-48F9C9F71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97" y="3349790"/>
            <a:ext cx="10950035" cy="30275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63FCA9-7754-8942-05BE-191FB5EA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5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97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018DCD2-B2B6-779A-6051-9CB81E04A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80" y="1763151"/>
            <a:ext cx="5395503" cy="4647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0" name="자유형 49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914400" marR="0" lvl="2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경기도 지역화폐 가맹점 정보 조회 애플리케이션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D4A8FD-45B7-EF0F-C8B0-04CD3BD4EF07}"/>
              </a:ext>
            </a:extLst>
          </p:cNvPr>
          <p:cNvCxnSpPr>
            <a:cxnSpLocks/>
          </p:cNvCxnSpPr>
          <p:nvPr/>
        </p:nvCxnSpPr>
        <p:spPr>
          <a:xfrm>
            <a:off x="700497" y="1625144"/>
            <a:ext cx="22733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13FE4-2850-BCC2-C5F4-EE3F8E01D2E3}"/>
              </a:ext>
            </a:extLst>
          </p:cNvPr>
          <p:cNvSpPr/>
          <p:nvPr/>
        </p:nvSpPr>
        <p:spPr>
          <a:xfrm>
            <a:off x="847725" y="1098035"/>
            <a:ext cx="1981200" cy="532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사용한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1920CC2-0467-5752-BCB1-1A663BF8A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230764"/>
              </p:ext>
            </p:extLst>
          </p:nvPr>
        </p:nvGraphicFramePr>
        <p:xfrm>
          <a:off x="700497" y="1763152"/>
          <a:ext cx="5395502" cy="464768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508632">
                  <a:extLst>
                    <a:ext uri="{9D8B030D-6E8A-4147-A177-3AD203B41FA5}">
                      <a16:colId xmlns:a16="http://schemas.microsoft.com/office/drawing/2014/main" val="3734520505"/>
                    </a:ext>
                  </a:extLst>
                </a:gridCol>
                <a:gridCol w="2443435">
                  <a:extLst>
                    <a:ext uri="{9D8B030D-6E8A-4147-A177-3AD203B41FA5}">
                      <a16:colId xmlns:a16="http://schemas.microsoft.com/office/drawing/2014/main" val="148539118"/>
                    </a:ext>
                  </a:extLst>
                </a:gridCol>
                <a:gridCol w="2443435">
                  <a:extLst>
                    <a:ext uri="{9D8B030D-6E8A-4147-A177-3AD203B41FA5}">
                      <a16:colId xmlns:a16="http://schemas.microsoft.com/office/drawing/2014/main" val="1446995128"/>
                    </a:ext>
                  </a:extLst>
                </a:gridCol>
              </a:tblGrid>
              <a:tr h="272747">
                <a:tc gridSpan="3"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effectLst/>
                          <a:latin typeface="Nanum Gothic"/>
                        </a:rPr>
                        <a:t>출력값</a:t>
                      </a:r>
                      <a:endParaRPr lang="en-US" altLang="ko-KR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7838" marB="7883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1"/>
                      <a:endParaRPr lang="ko-KR" altLang="en-US" sz="1500" dirty="0">
                        <a:solidFill>
                          <a:srgbClr val="434343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7838" marB="7883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 latinLnBrk="1"/>
                      <a:endParaRPr lang="ko-KR" altLang="en-US" sz="1500" dirty="0">
                        <a:solidFill>
                          <a:srgbClr val="434343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7838" marB="788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44517"/>
                  </a:ext>
                </a:extLst>
              </a:tr>
              <a:tr h="272747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7838" marB="788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effectLst/>
                        </a:rPr>
                        <a:t>출력명</a:t>
                      </a:r>
                      <a:endParaRPr lang="ko-KR" altLang="en-US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7838" marB="788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effectLst/>
                        </a:rPr>
                        <a:t>출력 설명</a:t>
                      </a:r>
                      <a:endParaRPr lang="ko-KR" altLang="en-US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7838" marB="788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407609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1500" b="1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</a:rPr>
                        <a:t>SIGUN_NM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b="1" dirty="0" err="1">
                          <a:solidFill>
                            <a:schemeClr val="tx1"/>
                          </a:solidFill>
                          <a:effectLst/>
                        </a:rPr>
                        <a:t>시군명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10756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ko-KR" sz="1500" b="1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</a:rPr>
                        <a:t>CMPNM_NM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b="1">
                          <a:solidFill>
                            <a:schemeClr val="tx1"/>
                          </a:solidFill>
                          <a:effectLst/>
                        </a:rPr>
                        <a:t>상호명</a:t>
                      </a:r>
                      <a:endParaRPr lang="ko-KR" altLang="en-US" sz="1500" b="1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976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 b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altLang="ko-KR" sz="1500" b="1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</a:rPr>
                        <a:t>INDUTYPE_NM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b="1" dirty="0" err="1">
                          <a:solidFill>
                            <a:schemeClr val="tx1"/>
                          </a:solidFill>
                          <a:effectLst/>
                        </a:rPr>
                        <a:t>업종명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500" b="1" dirty="0" err="1">
                          <a:solidFill>
                            <a:schemeClr val="tx1"/>
                          </a:solidFill>
                          <a:effectLst/>
                        </a:rPr>
                        <a:t>종목명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1500" b="1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819835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 b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altLang="ko-KR" sz="1500" b="1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</a:rPr>
                        <a:t>REFINE_ROADNM_ADDR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b="1">
                          <a:solidFill>
                            <a:schemeClr val="tx1"/>
                          </a:solidFill>
                          <a:effectLst/>
                        </a:rPr>
                        <a:t>소재지도로명주소</a:t>
                      </a:r>
                      <a:endParaRPr lang="ko-KR" altLang="en-US" sz="1500" b="1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03741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 b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ko-KR" sz="1500" b="1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</a:rPr>
                        <a:t>REFINE_LOTNO_ADDR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b="1" dirty="0" err="1">
                          <a:solidFill>
                            <a:schemeClr val="tx1"/>
                          </a:solidFill>
                          <a:effectLst/>
                        </a:rPr>
                        <a:t>소재지지번주소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698518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ko-KR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DATA_STD_DE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effectLst/>
                        </a:rPr>
                        <a:t>데이터기준일자</a:t>
                      </a:r>
                      <a:endParaRPr lang="ko-KR" altLang="en-US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063068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ko-KR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ZIP_CD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effectLst/>
                        </a:rPr>
                        <a:t>우편번호</a:t>
                      </a:r>
                      <a:endParaRPr lang="ko-KR" altLang="en-US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841813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altLang="ko-KR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LAT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effectLst/>
                        </a:rPr>
                        <a:t>위도</a:t>
                      </a:r>
                      <a:endParaRPr lang="ko-KR" altLang="en-US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219982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altLang="ko-KR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LOGT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effectLst/>
                        </a:rPr>
                        <a:t>경도</a:t>
                      </a:r>
                      <a:endParaRPr lang="ko-KR" altLang="en-US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922994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altLang="ko-KR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BIZREGNO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effectLst/>
                        </a:rPr>
                        <a:t>사업자등록번호</a:t>
                      </a:r>
                      <a:endParaRPr lang="ko-KR" altLang="en-US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847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altLang="ko-KR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INDUTYPE_CD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effectLst/>
                        </a:rPr>
                        <a:t>업종코드</a:t>
                      </a:r>
                      <a:endParaRPr lang="ko-KR" altLang="en-US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016750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altLang="ko-KR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FRCS_NO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effectLst/>
                        </a:rPr>
                        <a:t>가맹점번호</a:t>
                      </a:r>
                      <a:endParaRPr lang="ko-KR" altLang="en-US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437877"/>
                  </a:ext>
                </a:extLst>
              </a:tr>
              <a:tr h="3137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5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altLang="ko-KR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500">
                          <a:solidFill>
                            <a:schemeClr val="tx1"/>
                          </a:solidFill>
                          <a:effectLst/>
                        </a:rPr>
                        <a:t>LIVE_YN</a:t>
                      </a:r>
                      <a:endParaRPr lang="en-US" sz="15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effectLst/>
                        </a:rPr>
                        <a:t>생존여부</a:t>
                      </a:r>
                      <a:endParaRPr lang="ko-KR" altLang="en-US" sz="15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5675" marR="75675" marT="39414" marB="4729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0521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0FD0B57-FCF2-D8F8-DDB0-B327628E319C}"/>
              </a:ext>
            </a:extLst>
          </p:cNvPr>
          <p:cNvSpPr/>
          <p:nvPr/>
        </p:nvSpPr>
        <p:spPr>
          <a:xfrm>
            <a:off x="6456784" y="2108720"/>
            <a:ext cx="1987420" cy="3079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D8FEEC-22CD-5DF9-3697-0AB2C74E6A1D}"/>
              </a:ext>
            </a:extLst>
          </p:cNvPr>
          <p:cNvSpPr/>
          <p:nvPr/>
        </p:nvSpPr>
        <p:spPr>
          <a:xfrm>
            <a:off x="6456783" y="2416629"/>
            <a:ext cx="2248677" cy="3079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C317AD-D817-14C6-2166-BC5035C327AA}"/>
              </a:ext>
            </a:extLst>
          </p:cNvPr>
          <p:cNvSpPr/>
          <p:nvPr/>
        </p:nvSpPr>
        <p:spPr>
          <a:xfrm>
            <a:off x="6456783" y="3016893"/>
            <a:ext cx="4562670" cy="3079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F6AAA1-2F64-25AB-F739-5D060771B16E}"/>
              </a:ext>
            </a:extLst>
          </p:cNvPr>
          <p:cNvSpPr/>
          <p:nvPr/>
        </p:nvSpPr>
        <p:spPr>
          <a:xfrm>
            <a:off x="6456783" y="3321062"/>
            <a:ext cx="5034720" cy="3079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76CD82-4EA3-4A5C-4C8E-0510E91520B2}"/>
              </a:ext>
            </a:extLst>
          </p:cNvPr>
          <p:cNvSpPr/>
          <p:nvPr/>
        </p:nvSpPr>
        <p:spPr>
          <a:xfrm>
            <a:off x="6456783" y="3629082"/>
            <a:ext cx="1800810" cy="3079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F38064-0869-55EC-0D01-5A1CFBBB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6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0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49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914400" marR="0" lvl="2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경기도 지역화폐 가맹점 정보 조회 애플리케이션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D4A8FD-45B7-EF0F-C8B0-04CD3BD4EF07}"/>
              </a:ext>
            </a:extLst>
          </p:cNvPr>
          <p:cNvCxnSpPr>
            <a:cxnSpLocks/>
          </p:cNvCxnSpPr>
          <p:nvPr/>
        </p:nvCxnSpPr>
        <p:spPr>
          <a:xfrm>
            <a:off x="700497" y="1625144"/>
            <a:ext cx="22733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13FE4-2850-BCC2-C5F4-EE3F8E01D2E3}"/>
              </a:ext>
            </a:extLst>
          </p:cNvPr>
          <p:cNvSpPr/>
          <p:nvPr/>
        </p:nvSpPr>
        <p:spPr>
          <a:xfrm>
            <a:off x="847725" y="1098035"/>
            <a:ext cx="1981200" cy="532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사용한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DF464F0-7C05-9795-2A06-1EDE886D2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748267"/>
              </p:ext>
            </p:extLst>
          </p:nvPr>
        </p:nvGraphicFramePr>
        <p:xfrm>
          <a:off x="700497" y="1763152"/>
          <a:ext cx="5390099" cy="471852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22713">
                  <a:extLst>
                    <a:ext uri="{9D8B030D-6E8A-4147-A177-3AD203B41FA5}">
                      <a16:colId xmlns:a16="http://schemas.microsoft.com/office/drawing/2014/main" val="185234042"/>
                    </a:ext>
                  </a:extLst>
                </a:gridCol>
                <a:gridCol w="2433693">
                  <a:extLst>
                    <a:ext uri="{9D8B030D-6E8A-4147-A177-3AD203B41FA5}">
                      <a16:colId xmlns:a16="http://schemas.microsoft.com/office/drawing/2014/main" val="3847462516"/>
                    </a:ext>
                  </a:extLst>
                </a:gridCol>
                <a:gridCol w="2433693">
                  <a:extLst>
                    <a:ext uri="{9D8B030D-6E8A-4147-A177-3AD203B41FA5}">
                      <a16:colId xmlns:a16="http://schemas.microsoft.com/office/drawing/2014/main" val="2886853834"/>
                    </a:ext>
                  </a:extLst>
                </a:gridCol>
              </a:tblGrid>
              <a:tr h="339938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출력값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0753" marR="70753" marT="35377" marB="35377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3054"/>
                  </a:ext>
                </a:extLst>
              </a:tr>
              <a:tr h="660170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5377" marB="73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출력명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5377" marB="73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출력 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5377" marB="737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620997"/>
                  </a:ext>
                </a:extLst>
              </a:tr>
              <a:tr h="743683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SIGUN_NM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시군명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510421"/>
                  </a:ext>
                </a:extLst>
              </a:tr>
              <a:tr h="743683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CMPNM_NM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</a:rPr>
                        <a:t>상호명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00838"/>
                  </a:ext>
                </a:extLst>
              </a:tr>
              <a:tr h="743683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INDUTYPE_NM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</a:rPr>
                        <a:t>업종명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종목명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7394"/>
                  </a:ext>
                </a:extLst>
              </a:tr>
              <a:tr h="743683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REFINE_ROADNM_ADDR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</a:rPr>
                        <a:t>소재지 도로명주소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626867"/>
                  </a:ext>
                </a:extLst>
              </a:tr>
              <a:tr h="743683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ko-KR" sz="1600" b="0" i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REFINE_LOTNO_ADDR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</a:rPr>
                        <a:t>소재지 지번 주소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781547"/>
                  </a:ext>
                </a:extLst>
              </a:tr>
            </a:tbl>
          </a:graphicData>
        </a:graphic>
      </p:graphicFrame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0365861-C3BF-A048-5000-93C25877B4D2}"/>
              </a:ext>
            </a:extLst>
          </p:cNvPr>
          <p:cNvSpPr/>
          <p:nvPr/>
        </p:nvSpPr>
        <p:spPr>
          <a:xfrm>
            <a:off x="6265812" y="1763152"/>
            <a:ext cx="5390098" cy="13462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000000"/>
                </a:solidFill>
              </a:rPr>
              <a:t>시</a:t>
            </a:r>
            <a:r>
              <a:rPr lang="en-US" altLang="ko-KR" sz="2000" dirty="0">
                <a:solidFill>
                  <a:srgbClr val="000000"/>
                </a:solidFill>
              </a:rPr>
              <a:t>(</a:t>
            </a:r>
            <a:r>
              <a:rPr lang="ko-KR" altLang="en-US" sz="2000" dirty="0">
                <a:solidFill>
                  <a:srgbClr val="000000"/>
                </a:solidFill>
              </a:rPr>
              <a:t>군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  <a:r>
              <a:rPr lang="ko-KR" altLang="en-US" sz="2000" dirty="0">
                <a:solidFill>
                  <a:srgbClr val="000000"/>
                </a:solidFill>
              </a:rPr>
              <a:t>명 </a:t>
            </a:r>
            <a:r>
              <a:rPr lang="en-US" altLang="ko-KR" sz="2000" dirty="0">
                <a:solidFill>
                  <a:srgbClr val="000000"/>
                </a:solidFill>
              </a:rPr>
              <a:t>/ </a:t>
            </a:r>
            <a:r>
              <a:rPr lang="ko-KR" altLang="en-US" sz="2000" dirty="0">
                <a:solidFill>
                  <a:srgbClr val="000000"/>
                </a:solidFill>
              </a:rPr>
              <a:t>상호명 </a:t>
            </a:r>
            <a:r>
              <a:rPr lang="en-US" altLang="ko-KR" sz="2000" dirty="0">
                <a:solidFill>
                  <a:srgbClr val="000000"/>
                </a:solidFill>
              </a:rPr>
              <a:t>/ </a:t>
            </a:r>
            <a:r>
              <a:rPr lang="ko-KR" altLang="en-US" sz="2000" dirty="0">
                <a:solidFill>
                  <a:srgbClr val="000000"/>
                </a:solidFill>
              </a:rPr>
              <a:t>업종명을 입력 받아 </a:t>
            </a:r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해당 업체 정보 출력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7DB390B-377A-AFF5-39A4-7DC20EC92B23}"/>
              </a:ext>
            </a:extLst>
          </p:cNvPr>
          <p:cNvSpPr/>
          <p:nvPr/>
        </p:nvSpPr>
        <p:spPr>
          <a:xfrm>
            <a:off x="6265811" y="3449310"/>
            <a:ext cx="5390099" cy="13462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000000"/>
                </a:solidFill>
              </a:rPr>
              <a:t>소재지 도로명주소를 이용하여 지도 출력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ED6F2F-AF7A-CBEA-AF7E-B0BF9A7D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7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E0BF01-22CA-FB73-D710-4F60EB9008E6}"/>
              </a:ext>
            </a:extLst>
          </p:cNvPr>
          <p:cNvSpPr/>
          <p:nvPr/>
        </p:nvSpPr>
        <p:spPr>
          <a:xfrm>
            <a:off x="6265812" y="5135469"/>
            <a:ext cx="5390099" cy="13462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000000"/>
                </a:solidFill>
              </a:rPr>
              <a:t>시</a:t>
            </a:r>
            <a:r>
              <a:rPr lang="en-US" altLang="ko-KR" sz="2000" dirty="0">
                <a:solidFill>
                  <a:srgbClr val="000000"/>
                </a:solidFill>
              </a:rPr>
              <a:t>(</a:t>
            </a:r>
            <a:r>
              <a:rPr lang="ko-KR" altLang="en-US" sz="2000" dirty="0">
                <a:solidFill>
                  <a:srgbClr val="000000"/>
                </a:solidFill>
              </a:rPr>
              <a:t>군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  <a:r>
              <a:rPr lang="ko-KR" altLang="en-US" sz="2000" dirty="0">
                <a:solidFill>
                  <a:srgbClr val="000000"/>
                </a:solidFill>
              </a:rPr>
              <a:t>명 </a:t>
            </a:r>
            <a:r>
              <a:rPr lang="en-US" altLang="ko-KR" sz="2000" dirty="0">
                <a:solidFill>
                  <a:srgbClr val="000000"/>
                </a:solidFill>
              </a:rPr>
              <a:t>/ </a:t>
            </a:r>
            <a:r>
              <a:rPr lang="ko-KR" altLang="en-US" sz="2000" dirty="0">
                <a:solidFill>
                  <a:srgbClr val="000000"/>
                </a:solidFill>
              </a:rPr>
              <a:t>상호명 </a:t>
            </a:r>
            <a:r>
              <a:rPr lang="en-US" altLang="ko-KR" sz="2000" dirty="0">
                <a:solidFill>
                  <a:srgbClr val="000000"/>
                </a:solidFill>
              </a:rPr>
              <a:t>/ </a:t>
            </a:r>
            <a:r>
              <a:rPr lang="ko-KR" altLang="en-US" sz="2000" dirty="0" err="1">
                <a:solidFill>
                  <a:srgbClr val="000000"/>
                </a:solidFill>
              </a:rPr>
              <a:t>업종명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>
                <a:solidFill>
                  <a:srgbClr val="000000"/>
                </a:solidFill>
              </a:rPr>
              <a:t>/ </a:t>
            </a:r>
          </a:p>
          <a:p>
            <a:r>
              <a:rPr lang="ko-KR" altLang="en-US" sz="2000" dirty="0">
                <a:solidFill>
                  <a:srgbClr val="000000"/>
                </a:solidFill>
              </a:rPr>
              <a:t>소재지 도로명 주소 </a:t>
            </a:r>
            <a:r>
              <a:rPr lang="en-US" altLang="ko-KR" sz="2000" dirty="0">
                <a:solidFill>
                  <a:srgbClr val="000000"/>
                </a:solidFill>
              </a:rPr>
              <a:t>/ </a:t>
            </a:r>
            <a:r>
              <a:rPr lang="ko-KR" altLang="en-US" sz="2000" dirty="0">
                <a:solidFill>
                  <a:srgbClr val="000000"/>
                </a:solidFill>
              </a:rPr>
              <a:t>소재지 지번 주소를</a:t>
            </a:r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이용하여 메일 전송 및 </a:t>
            </a:r>
            <a:r>
              <a:rPr lang="ko-KR" altLang="en-US" sz="2000" dirty="0" err="1">
                <a:solidFill>
                  <a:srgbClr val="000000"/>
                </a:solidFill>
              </a:rPr>
              <a:t>텔레그램</a:t>
            </a:r>
            <a:r>
              <a:rPr lang="ko-KR" altLang="en-US" sz="2000" dirty="0">
                <a:solidFill>
                  <a:srgbClr val="000000"/>
                </a:solidFill>
              </a:rPr>
              <a:t> 연동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4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723E3FE-EF00-FFA5-B48D-882973BB36C0}"/>
              </a:ext>
            </a:extLst>
          </p:cNvPr>
          <p:cNvSpPr/>
          <p:nvPr/>
        </p:nvSpPr>
        <p:spPr>
          <a:xfrm>
            <a:off x="5744561" y="1781344"/>
            <a:ext cx="2879433" cy="4709431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C2DC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rgbClr val="000000"/>
                </a:solidFill>
              </a:rPr>
              <a:t>1</a:t>
            </a:r>
            <a:r>
              <a:rPr lang="ko-KR" altLang="en-US" sz="1300" dirty="0">
                <a:solidFill>
                  <a:srgbClr val="000000"/>
                </a:solidFill>
              </a:rPr>
              <a:t>주차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0000"/>
                </a:solidFill>
              </a:rPr>
              <a:t>UI</a:t>
            </a:r>
            <a:r>
              <a:rPr lang="ko-KR" altLang="en-US" sz="1300" dirty="0">
                <a:solidFill>
                  <a:srgbClr val="000000"/>
                </a:solidFill>
              </a:rPr>
              <a:t>구도 잡기 </a:t>
            </a:r>
            <a:r>
              <a:rPr lang="en-US" altLang="ko-KR" sz="1300" dirty="0">
                <a:solidFill>
                  <a:srgbClr val="000000"/>
                </a:solidFill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</a:rPr>
              <a:t>OmarChoi</a:t>
            </a:r>
            <a:r>
              <a:rPr lang="en-US" altLang="ko-KR" sz="1300" dirty="0">
                <a:solidFill>
                  <a:srgbClr val="000000"/>
                </a:solidFill>
              </a:rPr>
              <a:t> commit)</a:t>
            </a:r>
          </a:p>
          <a:p>
            <a:endParaRPr lang="en-US" altLang="ko-KR" sz="1300" dirty="0">
              <a:solidFill>
                <a:srgbClr val="000000"/>
              </a:solidFill>
            </a:endParaRPr>
          </a:p>
          <a:p>
            <a:r>
              <a:rPr lang="en-US" altLang="ko-KR" sz="1300" dirty="0">
                <a:solidFill>
                  <a:srgbClr val="000000"/>
                </a:solidFill>
              </a:rPr>
              <a:t>2</a:t>
            </a:r>
            <a:r>
              <a:rPr lang="ko-KR" altLang="en-US" sz="1300" dirty="0">
                <a:solidFill>
                  <a:srgbClr val="000000"/>
                </a:solidFill>
              </a:rPr>
              <a:t>주차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0000"/>
                </a:solidFill>
              </a:rPr>
              <a:t>4</a:t>
            </a:r>
            <a:r>
              <a:rPr lang="ko-KR" altLang="en-US" sz="1300" dirty="0">
                <a:solidFill>
                  <a:srgbClr val="000000"/>
                </a:solidFill>
              </a:rPr>
              <a:t>목 게임 제작</a:t>
            </a:r>
            <a:endParaRPr lang="en-US" altLang="ko-KR" sz="1300" dirty="0">
              <a:solidFill>
                <a:srgbClr val="000000"/>
              </a:solidFill>
            </a:endParaRPr>
          </a:p>
          <a:p>
            <a:endParaRPr lang="en-US" altLang="ko-KR" sz="1300" dirty="0">
              <a:solidFill>
                <a:srgbClr val="000000"/>
              </a:solidFill>
            </a:endParaRPr>
          </a:p>
          <a:p>
            <a:r>
              <a:rPr lang="en-US" altLang="ko-KR" sz="1300" dirty="0">
                <a:solidFill>
                  <a:srgbClr val="000000"/>
                </a:solidFill>
              </a:rPr>
              <a:t>3</a:t>
            </a:r>
            <a:r>
              <a:rPr lang="ko-KR" altLang="en-US" sz="1300" dirty="0">
                <a:solidFill>
                  <a:srgbClr val="000000"/>
                </a:solidFill>
              </a:rPr>
              <a:t>주차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0000"/>
                </a:solidFill>
              </a:rPr>
              <a:t>UI</a:t>
            </a:r>
            <a:r>
              <a:rPr lang="ko-KR" altLang="en-US" sz="1300" dirty="0">
                <a:solidFill>
                  <a:srgbClr val="000000"/>
                </a:solidFill>
              </a:rPr>
              <a:t>내에 이미지 삽입</a:t>
            </a:r>
            <a:endParaRPr lang="en-US" altLang="ko-KR" sz="1300" dirty="0">
              <a:solidFill>
                <a:srgbClr val="000000"/>
              </a:solidFill>
            </a:endParaRPr>
          </a:p>
          <a:p>
            <a:endParaRPr lang="en-US" altLang="ko-KR" sz="1300" dirty="0">
              <a:solidFill>
                <a:srgbClr val="000000"/>
              </a:solidFill>
            </a:endParaRPr>
          </a:p>
          <a:p>
            <a:r>
              <a:rPr lang="en-US" altLang="ko-KR" sz="1300" dirty="0">
                <a:solidFill>
                  <a:srgbClr val="000000"/>
                </a:solidFill>
              </a:rPr>
              <a:t>4</a:t>
            </a:r>
            <a:r>
              <a:rPr lang="ko-KR" altLang="en-US" sz="1300" dirty="0">
                <a:solidFill>
                  <a:srgbClr val="000000"/>
                </a:solidFill>
              </a:rPr>
              <a:t>주차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000000"/>
                </a:solidFill>
              </a:rPr>
              <a:t>선택한 정보 지도에 출력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000000"/>
                </a:solidFill>
              </a:rPr>
              <a:t>수신자의 입력을 받아 선택한 정보를 이메일을 통해 전송</a:t>
            </a:r>
            <a:endParaRPr lang="en-US" altLang="ko-KR" sz="1300" dirty="0">
              <a:solidFill>
                <a:srgbClr val="000000"/>
              </a:solidFill>
            </a:endParaRPr>
          </a:p>
          <a:p>
            <a:endParaRPr lang="en-US" altLang="ko-KR" sz="1300" dirty="0">
              <a:solidFill>
                <a:srgbClr val="000000"/>
              </a:solidFill>
            </a:endParaRPr>
          </a:p>
          <a:p>
            <a:r>
              <a:rPr lang="en-US" altLang="ko-KR" sz="1300" dirty="0">
                <a:solidFill>
                  <a:srgbClr val="000000"/>
                </a:solidFill>
              </a:rPr>
              <a:t>5</a:t>
            </a:r>
            <a:r>
              <a:rPr lang="ko-KR" altLang="en-US" sz="1300" dirty="0">
                <a:solidFill>
                  <a:srgbClr val="000000"/>
                </a:solidFill>
              </a:rPr>
              <a:t>주차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0000"/>
                </a:solidFill>
              </a:rPr>
              <a:t>C/C++ </a:t>
            </a:r>
            <a:r>
              <a:rPr lang="ko-KR" altLang="en-US" sz="1300" dirty="0">
                <a:solidFill>
                  <a:srgbClr val="000000"/>
                </a:solidFill>
              </a:rPr>
              <a:t>연동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000000"/>
              </a:solidFill>
            </a:endParaRPr>
          </a:p>
          <a:p>
            <a:r>
              <a:rPr lang="en-US" altLang="ko-KR" sz="1300" dirty="0">
                <a:solidFill>
                  <a:srgbClr val="000000"/>
                </a:solidFill>
              </a:rPr>
              <a:t>6</a:t>
            </a:r>
            <a:r>
              <a:rPr lang="ko-KR" altLang="en-US" sz="1300" dirty="0">
                <a:solidFill>
                  <a:srgbClr val="000000"/>
                </a:solidFill>
              </a:rPr>
              <a:t>주차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err="1">
                <a:solidFill>
                  <a:srgbClr val="000000"/>
                </a:solidFill>
              </a:rPr>
              <a:t>배포판</a:t>
            </a:r>
            <a:r>
              <a:rPr lang="ko-KR" altLang="en-US" sz="1300" dirty="0">
                <a:solidFill>
                  <a:srgbClr val="000000"/>
                </a:solidFill>
              </a:rPr>
              <a:t> 제작</a:t>
            </a:r>
            <a:endParaRPr lang="en-US" altLang="ko-KR" sz="1300" dirty="0">
              <a:solidFill>
                <a:srgbClr val="000000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914400" marR="0" lvl="2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경기도 지역화폐 가맹점 정보 조회 애플리케이션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AE37557-4613-CDAE-BD28-ADE2A1C43FA2}"/>
              </a:ext>
            </a:extLst>
          </p:cNvPr>
          <p:cNvCxnSpPr>
            <a:cxnSpLocks/>
          </p:cNvCxnSpPr>
          <p:nvPr/>
        </p:nvCxnSpPr>
        <p:spPr>
          <a:xfrm>
            <a:off x="700497" y="1625144"/>
            <a:ext cx="22733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46FDC4-C3DB-8FAE-FBF7-4CDFFD28211A}"/>
              </a:ext>
            </a:extLst>
          </p:cNvPr>
          <p:cNvSpPr/>
          <p:nvPr/>
        </p:nvSpPr>
        <p:spPr>
          <a:xfrm>
            <a:off x="847725" y="1098035"/>
            <a:ext cx="1981200" cy="532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Commit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내역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128BA1A-4676-40E4-59B6-24D8713DB83D}"/>
              </a:ext>
            </a:extLst>
          </p:cNvPr>
          <p:cNvSpPr/>
          <p:nvPr/>
        </p:nvSpPr>
        <p:spPr>
          <a:xfrm>
            <a:off x="5744561" y="1103503"/>
            <a:ext cx="2879433" cy="674209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C2DC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</a:rPr>
              <a:t>2018184011 </a:t>
            </a:r>
            <a:r>
              <a:rPr lang="ko-KR" altLang="en-US" dirty="0" err="1">
                <a:solidFill>
                  <a:srgbClr val="000000"/>
                </a:solidFill>
              </a:rPr>
              <a:t>서길재</a:t>
            </a:r>
            <a:endParaRPr lang="en-US" altLang="ko-KR" dirty="0">
              <a:solidFill>
                <a:srgbClr val="000000"/>
              </a:solidFill>
            </a:endParaRPr>
          </a:p>
          <a:p>
            <a:pPr algn="ctr"/>
            <a:r>
              <a:rPr lang="en-US" altLang="ko-KR" dirty="0">
                <a:solidFill>
                  <a:srgbClr val="000000"/>
                </a:solidFill>
              </a:rPr>
              <a:t>Commit Name - </a:t>
            </a:r>
            <a:r>
              <a:rPr lang="en-US" altLang="ko-KR" dirty="0" err="1">
                <a:solidFill>
                  <a:srgbClr val="000000"/>
                </a:solidFill>
              </a:rPr>
              <a:t>SeoGJ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62B7D08-72A0-2090-4877-D8EA2B2CB2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42"/>
          <a:stretch/>
        </p:blipFill>
        <p:spPr>
          <a:xfrm>
            <a:off x="2910926" y="1763151"/>
            <a:ext cx="2685241" cy="4700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 descr="텍스트, 화면, 스크린샷, 서류이(가) 표시된 사진&#10;&#10;자동 생성된 설명">
            <a:extLst>
              <a:ext uri="{FF2B5EF4-FFF2-40B4-BE49-F238E27FC236}">
                <a16:creationId xmlns:a16="http://schemas.microsoft.com/office/drawing/2014/main" id="{BD4FCD9D-5DAA-17C1-5EAB-D77B9040C6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66"/>
          <a:stretch/>
        </p:blipFill>
        <p:spPr>
          <a:xfrm>
            <a:off x="225685" y="1763152"/>
            <a:ext cx="2685241" cy="4700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F2289E-1439-80F8-5417-8F7469742C50}"/>
              </a:ext>
            </a:extLst>
          </p:cNvPr>
          <p:cNvSpPr/>
          <p:nvPr/>
        </p:nvSpPr>
        <p:spPr>
          <a:xfrm>
            <a:off x="8623994" y="1781344"/>
            <a:ext cx="3093195" cy="4700331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C2DC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300" dirty="0">
              <a:solidFill>
                <a:srgbClr val="000000"/>
              </a:solidFill>
            </a:endParaRPr>
          </a:p>
          <a:p>
            <a:r>
              <a:rPr lang="en-US" altLang="ko-KR" sz="1300" dirty="0">
                <a:solidFill>
                  <a:srgbClr val="000000"/>
                </a:solidFill>
              </a:rPr>
              <a:t>1</a:t>
            </a:r>
            <a:r>
              <a:rPr lang="ko-KR" altLang="en-US" sz="1300" dirty="0">
                <a:solidFill>
                  <a:srgbClr val="000000"/>
                </a:solidFill>
              </a:rPr>
              <a:t>주차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0000"/>
                </a:solidFill>
              </a:rPr>
              <a:t>Tik-</a:t>
            </a:r>
            <a:r>
              <a:rPr lang="en-US" altLang="ko-KR" sz="1300" dirty="0" err="1">
                <a:solidFill>
                  <a:srgbClr val="000000"/>
                </a:solidFill>
              </a:rPr>
              <a:t>Tak</a:t>
            </a:r>
            <a:r>
              <a:rPr lang="en-US" altLang="ko-KR" sz="1300" dirty="0">
                <a:solidFill>
                  <a:srgbClr val="000000"/>
                </a:solidFill>
              </a:rPr>
              <a:t>-Toe </a:t>
            </a:r>
            <a:r>
              <a:rPr lang="ko-KR" altLang="en-US" sz="1300" dirty="0">
                <a:solidFill>
                  <a:srgbClr val="000000"/>
                </a:solidFill>
              </a:rPr>
              <a:t>제작 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0000"/>
                </a:solidFill>
              </a:rPr>
              <a:t>UI</a:t>
            </a:r>
            <a:r>
              <a:rPr lang="ko-KR" altLang="en-US" sz="1300" dirty="0">
                <a:solidFill>
                  <a:srgbClr val="000000"/>
                </a:solidFill>
              </a:rPr>
              <a:t>구도 잡기</a:t>
            </a:r>
            <a:endParaRPr lang="en-US" altLang="ko-KR" sz="1300" dirty="0">
              <a:solidFill>
                <a:srgbClr val="000000"/>
              </a:solidFill>
            </a:endParaRPr>
          </a:p>
          <a:p>
            <a:endParaRPr lang="en-US" altLang="ko-KR" sz="1300" dirty="0">
              <a:solidFill>
                <a:srgbClr val="000000"/>
              </a:solidFill>
            </a:endParaRPr>
          </a:p>
          <a:p>
            <a:r>
              <a:rPr lang="en-US" altLang="ko-KR" sz="1300" dirty="0">
                <a:solidFill>
                  <a:srgbClr val="000000"/>
                </a:solidFill>
              </a:rPr>
              <a:t>2</a:t>
            </a:r>
            <a:r>
              <a:rPr lang="ko-KR" altLang="en-US" sz="1300" dirty="0">
                <a:solidFill>
                  <a:srgbClr val="000000"/>
                </a:solidFill>
              </a:rPr>
              <a:t>주차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000000"/>
                </a:solidFill>
              </a:rPr>
              <a:t>기획 발표자료 </a:t>
            </a:r>
            <a:r>
              <a:rPr lang="en-US" altLang="ko-KR" sz="1300" dirty="0">
                <a:solidFill>
                  <a:srgbClr val="000000"/>
                </a:solidFill>
              </a:rPr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000000"/>
              </a:solidFill>
            </a:endParaRPr>
          </a:p>
          <a:p>
            <a:r>
              <a:rPr lang="en-US" altLang="ko-KR" sz="1300" dirty="0">
                <a:solidFill>
                  <a:srgbClr val="000000"/>
                </a:solidFill>
              </a:rPr>
              <a:t>3</a:t>
            </a:r>
            <a:r>
              <a:rPr lang="ko-KR" altLang="en-US" sz="1300" dirty="0">
                <a:solidFill>
                  <a:srgbClr val="000000"/>
                </a:solidFill>
              </a:rPr>
              <a:t>주차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0000"/>
                </a:solidFill>
              </a:rPr>
              <a:t>Hangman </a:t>
            </a:r>
            <a:r>
              <a:rPr lang="ko-KR" altLang="en-US" sz="1300" dirty="0">
                <a:solidFill>
                  <a:srgbClr val="000000"/>
                </a:solidFill>
              </a:rPr>
              <a:t>게임 업로드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0000"/>
                </a:solidFill>
              </a:rPr>
              <a:t>GUI</a:t>
            </a:r>
            <a:r>
              <a:rPr lang="ko-KR" altLang="en-US" sz="1300" dirty="0">
                <a:solidFill>
                  <a:srgbClr val="000000"/>
                </a:solidFill>
              </a:rPr>
              <a:t>제작</a:t>
            </a:r>
            <a:r>
              <a:rPr lang="en-US" altLang="ko-KR" sz="1300" dirty="0">
                <a:solidFill>
                  <a:srgbClr val="000000"/>
                </a:solidFill>
              </a:rPr>
              <a:t> </a:t>
            </a:r>
            <a:r>
              <a:rPr lang="ko-KR" altLang="en-US" sz="1300" dirty="0">
                <a:solidFill>
                  <a:srgbClr val="000000"/>
                </a:solidFill>
              </a:rPr>
              <a:t>및 검색기능 구현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 err="1">
                <a:solidFill>
                  <a:srgbClr val="000000"/>
                </a:solidFill>
              </a:rPr>
              <a:t>OpenApi</a:t>
            </a:r>
            <a:r>
              <a:rPr lang="ko-KR" altLang="en-US" sz="1300" dirty="0">
                <a:solidFill>
                  <a:srgbClr val="000000"/>
                </a:solidFill>
              </a:rPr>
              <a:t>를 이용하여 데이터 호출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000000"/>
              </a:solidFill>
            </a:endParaRPr>
          </a:p>
          <a:p>
            <a:r>
              <a:rPr lang="en-US" altLang="ko-KR" sz="1300" dirty="0">
                <a:solidFill>
                  <a:srgbClr val="000000"/>
                </a:solidFill>
              </a:rPr>
              <a:t>4</a:t>
            </a:r>
            <a:r>
              <a:rPr lang="ko-KR" altLang="en-US" sz="1300" dirty="0">
                <a:solidFill>
                  <a:srgbClr val="000000"/>
                </a:solidFill>
              </a:rPr>
              <a:t>주차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000000"/>
                </a:solidFill>
              </a:rPr>
              <a:t>데이터 호출 기능 변경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000000"/>
                </a:solidFill>
              </a:rPr>
              <a:t>검색 기능 변경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000000"/>
              </a:solidFill>
            </a:endParaRPr>
          </a:p>
          <a:p>
            <a:r>
              <a:rPr lang="en-US" altLang="ko-KR" sz="1300" dirty="0">
                <a:solidFill>
                  <a:srgbClr val="000000"/>
                </a:solidFill>
              </a:rPr>
              <a:t>5</a:t>
            </a:r>
            <a:r>
              <a:rPr lang="ko-KR" altLang="en-US" sz="1300" dirty="0">
                <a:solidFill>
                  <a:srgbClr val="000000"/>
                </a:solidFill>
              </a:rPr>
              <a:t>주차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0000"/>
                </a:solidFill>
              </a:rPr>
              <a:t>Yahtzee </a:t>
            </a:r>
            <a:r>
              <a:rPr lang="ko-KR" altLang="en-US" sz="1300" dirty="0">
                <a:solidFill>
                  <a:srgbClr val="000000"/>
                </a:solidFill>
              </a:rPr>
              <a:t>게임 제작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000000"/>
              </a:solidFill>
            </a:endParaRPr>
          </a:p>
          <a:p>
            <a:r>
              <a:rPr lang="en-US" altLang="ko-KR" sz="1300" dirty="0">
                <a:solidFill>
                  <a:srgbClr val="000000"/>
                </a:solidFill>
              </a:rPr>
              <a:t>6</a:t>
            </a:r>
            <a:r>
              <a:rPr lang="ko-KR" altLang="en-US" sz="1300" dirty="0">
                <a:solidFill>
                  <a:srgbClr val="000000"/>
                </a:solidFill>
              </a:rPr>
              <a:t>주차</a:t>
            </a:r>
            <a:endParaRPr lang="en-US" altLang="ko-KR" sz="13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000000"/>
                </a:solidFill>
              </a:rPr>
              <a:t>Telegram Bot </a:t>
            </a:r>
            <a:r>
              <a:rPr lang="ko-KR" altLang="en-US" sz="1300" dirty="0">
                <a:solidFill>
                  <a:srgbClr val="000000"/>
                </a:solidFill>
              </a:rPr>
              <a:t>연동</a:t>
            </a:r>
            <a:endParaRPr lang="en-US" altLang="ko-KR" sz="1300" dirty="0">
              <a:solidFill>
                <a:srgbClr val="000000"/>
              </a:solidFill>
            </a:endParaRPr>
          </a:p>
          <a:p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09D2A5B-9C80-E07E-B06F-81DB6F2DB0A0}"/>
              </a:ext>
            </a:extLst>
          </p:cNvPr>
          <p:cNvSpPr/>
          <p:nvPr/>
        </p:nvSpPr>
        <p:spPr>
          <a:xfrm>
            <a:off x="8623994" y="1098035"/>
            <a:ext cx="3093195" cy="674209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C2DC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</a:rPr>
              <a:t>2018184036 </a:t>
            </a:r>
            <a:r>
              <a:rPr lang="ko-KR" altLang="en-US" dirty="0">
                <a:solidFill>
                  <a:srgbClr val="000000"/>
                </a:solidFill>
              </a:rPr>
              <a:t>최재준</a:t>
            </a:r>
            <a:endParaRPr lang="en-US" altLang="ko-KR" dirty="0">
              <a:solidFill>
                <a:srgbClr val="000000"/>
              </a:solidFill>
            </a:endParaRPr>
          </a:p>
          <a:p>
            <a:pPr algn="ctr"/>
            <a:r>
              <a:rPr lang="en-US" altLang="ko-KR" dirty="0">
                <a:solidFill>
                  <a:srgbClr val="000000"/>
                </a:solidFill>
              </a:rPr>
              <a:t>Commit Name - </a:t>
            </a:r>
            <a:r>
              <a:rPr lang="en-US" altLang="ko-KR" dirty="0" err="1">
                <a:solidFill>
                  <a:srgbClr val="000000"/>
                </a:solidFill>
              </a:rPr>
              <a:t>OmarChoi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66DAF-F935-2C02-CAB2-3800244C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8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03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209849-35AF-CBA2-8CCB-4D8ABE3A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9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  <a:endParaRPr lang="ko-KR" altLang="en-US" dirty="0"/>
          </a:p>
        </p:txBody>
      </p:sp>
      <p:sp>
        <p:nvSpPr>
          <p:cNvPr id="4" name="사각형: 둥근 모서리 5">
            <a:extLst>
              <a:ext uri="{FF2B5EF4-FFF2-40B4-BE49-F238E27FC236}">
                <a16:creationId xmlns:a16="http://schemas.microsoft.com/office/drawing/2014/main" id="{D5740F8C-A917-37FE-C8E9-74B7AEE07357}"/>
              </a:ext>
            </a:extLst>
          </p:cNvPr>
          <p:cNvSpPr/>
          <p:nvPr/>
        </p:nvSpPr>
        <p:spPr>
          <a:xfrm>
            <a:off x="2691435" y="2152064"/>
            <a:ext cx="6809130" cy="2553872"/>
          </a:xfrm>
          <a:prstGeom prst="roundRect">
            <a:avLst/>
          </a:prstGeom>
          <a:noFill/>
          <a:ln w="57150">
            <a:solidFill>
              <a:srgbClr val="8CD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800" dirty="0">
                <a:solidFill>
                  <a:srgbClr val="000000"/>
                </a:solidFill>
              </a:rPr>
              <a:t>프로그램 시현</a:t>
            </a:r>
            <a:endParaRPr lang="en-US" altLang="ko-KR" sz="5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0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544</Words>
  <Application>Microsoft Office PowerPoint</Application>
  <PresentationFormat>와이드스크린</PresentationFormat>
  <Paragraphs>194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Nanum Gothic</vt:lpstr>
      <vt:lpstr>Whitney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서 길재</cp:lastModifiedBy>
  <cp:revision>134</cp:revision>
  <dcterms:created xsi:type="dcterms:W3CDTF">2018-05-09T06:13:43Z</dcterms:created>
  <dcterms:modified xsi:type="dcterms:W3CDTF">2022-06-07T14:51:28Z</dcterms:modified>
</cp:coreProperties>
</file>