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Pulse para editar el formato de esquema del texto</a:t>
            </a:r>
            <a:endParaRPr b="0" lang="es-MX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280" spc="-1" strike="noStrike">
                <a:latin typeface="Arial"/>
              </a:rPr>
              <a:t>Segundo nivel del esquema</a:t>
            </a:r>
            <a:endParaRPr b="0" lang="es-MX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950" spc="-1" strike="noStrike">
                <a:latin typeface="Arial"/>
              </a:rPr>
              <a:t>Tercer nivel del esquema</a:t>
            </a:r>
            <a:endParaRPr b="0" lang="es-MX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629" spc="-1" strike="noStrike">
                <a:latin typeface="Arial"/>
              </a:rPr>
              <a:t>Cuarto nivel del esquema</a:t>
            </a:r>
            <a:endParaRPr b="0" lang="es-MX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Quinto nivel del esquema</a:t>
            </a:r>
            <a:endParaRPr b="0" lang="es-MX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Sexto nivel del esquema</a:t>
            </a:r>
            <a:endParaRPr b="0" lang="es-MX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629" spc="-1" strike="noStrike">
                <a:latin typeface="Arial"/>
              </a:rPr>
              <a:t>Séptimo nivel del esquema</a:t>
            </a:r>
            <a:endParaRPr b="0" lang="es-MX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s-MX" sz="1400" spc="-1" strike="noStrike">
                <a:latin typeface="Arial"/>
              </a:rPr>
              <a:t>&lt;fecha/hora&gt;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MX" sz="1400" spc="-1" strike="noStrike">
                <a:latin typeface="Arial"/>
              </a:rPr>
              <a:t>&lt;pie de página&gt;</a:t>
            </a:r>
            <a:endParaRPr b="0" lang="es-MX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F16E5384-1B30-4F58-BEB2-5E0FC8A4028B}" type="slidenum">
              <a:rPr b="0" lang="es-MX" sz="1400" spc="-1" strike="noStrike">
                <a:latin typeface="Arial"/>
              </a:rPr>
              <a:t>&lt;número&gt;</a:t>
            </a:fld>
            <a:endParaRPr b="0" lang="es-MX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177840"/>
            <a:ext cx="7020000" cy="1012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Ejericicio: Manejo de matrices y medición de tiempos de ejecución.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s-MX" sz="3200" spc="-1" strike="noStrike">
                <a:latin typeface="Arial"/>
              </a:rPr>
              <a:t>Subtemas: Reservar espacios de memoria bidimensionales en la GPU, copiar información en forma de matrices hacia y desde la GPU, medir tiempos de ejecución </a:t>
            </a:r>
            <a:endParaRPr b="0" lang="es-MX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Código ejemplo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</a:t>
            </a:r>
            <a:r>
              <a:rPr b="0" lang="es-MX" sz="2600" spc="-1" strike="noStrike">
                <a:latin typeface="Arial"/>
              </a:rPr>
              <a:t>/* ******************** Muestra la matriz de salda de CUDA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float matriz_salida[TDM][TDM];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cudaMemcpy2D(matriz_salida, TDM * sizeof(float), matriz3_GPU, pitch, TDM * sizeof(float), TDM, cudaMemcpyDeviceToHost); </a:t>
            </a:r>
            <a:endParaRPr b="0" lang="es-MX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280" spc="-1" strike="noStrike">
                <a:latin typeface="Arial"/>
              </a:rPr>
              <a:t>//Copiamos los datos de la matriz de la GPU a la CPU</a:t>
            </a:r>
            <a:endParaRPr b="0" lang="es-MX" sz="228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cout.precision(3);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cout &lt;&lt; "\nMatriz Multiplicada" &lt;&lt; endl;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for(int i = 0; i &lt; TDM; i++){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for(int j = 0; j &lt; TDM; j++){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</a:t>
            </a:r>
            <a:r>
              <a:rPr b="0" lang="es-MX" sz="2600" spc="-1" strike="noStrike">
                <a:latin typeface="Arial"/>
              </a:rPr>
              <a:t>cout &lt;&lt; matriz_salida[i][j] &lt;&lt; "\t";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cout &lt;&lt; "\n";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//free(matriz1_host); free(matriz2_host);*/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cudaFree(matriz1_GPU); cudaFree(matriz2_GPU), cudaFree(matriz3_GPU);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return 0;</a:t>
            </a:r>
            <a:endParaRPr b="0" lang="es-MX" sz="26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Manejo de memoria bidimensional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cudaMallocPitch: reserva un espacio de memoria  de dos dimensiones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cudaMemcpy2D: copia una matriz de la CPU a la GPU ó de la GPU a la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Cuando se llama a una matriz dentro de una función de la GPU los que se tiene es un apuntador a un arreglo que contiene arreglos, por lo tanto para poder manejar los datos de forma individual se necesita crear otro apuntador al renglón que se quiera manejar: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latin typeface="Arial"/>
              </a:rPr>
              <a:t>float *apuntador_renglon = (float *) ((char *)apuntador_matriz + número_renglon * tamaño_espacios</a:t>
            </a:r>
            <a:endParaRPr b="0" lang="es-MX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Medir tiempos de desempeño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cudaEvent_t: es un tipo dato de CUDA que sirve como marca temporal para realizar las mediciones de desempeño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cudaEventCreate(&amp;evento): Prepara la marca para usarse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cudaEventRecord(evento): Fija la marca temporal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cudaEventSynchronize(evento): Detiene la CPU hasta que el evento termine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cudaEventElapsedTime(&amp;tiempo, evento1, evento2): mide el tiempo entre los dos eventos y guarda el tiempo en ms en la variable tiempo que es de tipo float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cudaEventDestroy(evento): libera la marca temporal del evento espesificado.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Código ejemplo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#include &lt;stdio.h&gt;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#include &lt;math.h&gt;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#include &lt;iostream&gt;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using namespace std;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__global__ void MultiplicarMatricesSecuencial(float *matriz1_GPU, float *matriz2_GPU, float *matriz3_GPU, int TDM, size_t pitch){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//Este modulo usa 1 solo thread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for(int i =0; i &lt; TDM; i++){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for(int j = 0; j &lt; TDM; j++){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</a:t>
            </a:r>
            <a:r>
              <a:rPr b="0" lang="es-MX" sz="2600" spc="-1" strike="noStrike">
                <a:latin typeface="Arial"/>
              </a:rPr>
              <a:t>float *elementos_matriz1 = (float *) ((char*)matriz1_GPU + j * pitch);                      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	</a:t>
            </a:r>
            <a:r>
              <a:rPr b="0" lang="es-MX" sz="2600" spc="-1" strike="noStrike">
                <a:latin typeface="Arial"/>
              </a:rPr>
              <a:t>//Obtenemos el j-esimo renglon de la matriz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</a:t>
            </a:r>
            <a:r>
              <a:rPr b="0" lang="es-MX" sz="2600" spc="-1" strike="noStrike">
                <a:latin typeface="Arial"/>
              </a:rPr>
              <a:t>float *elementos_matriz3 = (float *) ((char*)matriz3_GPU + j * pitch);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</a:t>
            </a:r>
            <a:r>
              <a:rPr b="0" lang="es-MX" sz="2600" spc="-1" strike="noStrike">
                <a:latin typeface="Arial"/>
              </a:rPr>
              <a:t>elementos_matriz3[i] = 0;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</a:t>
            </a:r>
            <a:r>
              <a:rPr b="0" lang="es-MX" sz="2600" spc="-1" strike="noStrike">
                <a:latin typeface="Arial"/>
              </a:rPr>
              <a:t>for(int x = 0; x &lt; TDM; x++){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    </a:t>
            </a:r>
            <a:r>
              <a:rPr b="0" lang="es-MX" sz="2600" spc="-1" strike="noStrike">
                <a:latin typeface="Arial"/>
              </a:rPr>
              <a:t>float *elementos_matriz2 = (float *) ((char*)matriz2_GPU + (x) * pitch);            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    </a:t>
            </a:r>
            <a:r>
              <a:rPr b="0" lang="es-MX" sz="2600" spc="-1" strike="noStrike">
                <a:latin typeface="Arial"/>
              </a:rPr>
              <a:t>elementos_matriz3[i] += elementos_matriz1[x] * elementos_matriz2[i];                    //Sumamos en la i-esima laumna del renglon de la matriz que trabajamos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    </a:t>
            </a:r>
            <a:r>
              <a:rPr b="0" lang="es-MX" sz="2600" spc="-1" strike="noStrike">
                <a:latin typeface="Arial"/>
              </a:rPr>
              <a:t>free(elementos_matriz2);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Código ejemplo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__global__ void MultiplicarMatricesOn(float *matriz1_GPU, float *matriz2_GPU, float *matriz3_GPU, int TDM,size_t pitch){  //Este modulo usa n^2 threads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const unsigned int idx = threadIdx.x + (blockDim.x *  blockIdx.x);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const unsigned int j = idx / TDM;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const unsigned int i = idx % TDM;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float *elementos_matriz1 = (float *) ((char*)matriz1_GPU + j * pitch);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float *elementos_matriz3 = (float *) ((char*)matriz3_GPU + j * pitch);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elementos_matriz3[i] = 0;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for(int x = 0; x &lt; TDM; x 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float *elementos_matriz2 = (float *) ((char*)matriz2_GPU + x * pitch);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elementos_matriz3[i] += elementos_matriz1[x] * elementos_matriz2[i];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free(elementos_matriz2);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Códgio ejemplo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int main(){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TDM = 50;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int TDM2 = 1;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unsigned int NDH = pow(TDM2,2);                                             // Número de hilos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unsigned int numero_bloques =  ceil( (float) NDH / (float) TDM2);           // Tamño de la matriz (cuadrada)TDM );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unsigned int hilos_bloque = ceil( (float) NDH / (float) numero_bloques);    // Tamño de la matriz (cuadrada)ero_bloques 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float matriz1_host[TDM][TDM];                                               //Creamos arrglos bidimensionales en la CPU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float matriz2_host[TDM][TDM];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for(int i = 0; i &lt; TDM; i++){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for(int j = 0; j &lt; TDM; j++){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</a:t>
            </a:r>
            <a:r>
              <a:rPr b="0" lang="es-MX" sz="2600" spc="-1" strike="noStrike">
                <a:latin typeface="Arial"/>
              </a:rPr>
              <a:t>matriz1_host[i][j] = (int)(i + j);                                  //Llenamos la matriz que creamos antes con valores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</a:t>
            </a:r>
            <a:r>
              <a:rPr b="0" lang="es-MX" sz="2600" spc="-1" strike="noStrike">
                <a:latin typeface="Arial"/>
              </a:rPr>
              <a:t>matriz2_host[i][j] = (int)(i + j);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}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Código ejemplo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/* ********** Muestra las matrices que se van a multiplicar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cout &lt;&lt; "Matrices a multiplicar \nMatriz 1" &lt;&lt; endl;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for(int i = 0; i &lt; TDM; i++){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for(int j = 0; j &lt; TDM; j++){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</a:t>
            </a:r>
            <a:r>
              <a:rPr b="0" lang="es-MX" sz="2600" spc="-1" strike="noStrike">
                <a:latin typeface="Arial"/>
              </a:rPr>
              <a:t>cout &lt;&lt; *(*(matriz1_host + i) + j) &lt;&lt; "\t";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cout &lt;&lt; "\n";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cout &lt;&lt; "\nMatriz 2" &lt;&lt; endl;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for(int i = 0; i &lt; TDM; i++){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for(int j = 0; j &lt; TDM; j++){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</a:t>
            </a:r>
            <a:r>
              <a:rPr b="0" lang="es-MX" sz="2600" spc="-1" strike="noStrike">
                <a:latin typeface="Arial"/>
              </a:rPr>
              <a:t>cout &lt;&lt; *(*(matriz2_host + i) + j) &lt;&lt; '\t';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cout &lt;&lt; "\n";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*/    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Código ejemplo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size_t pitch;                                                                                       //  Esta variable contiene el tamaño de los espacios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                                                                                                </a:t>
            </a:r>
            <a:r>
              <a:rPr b="0" lang="es-MX" sz="2600" spc="-1" strike="noStrike">
                <a:latin typeface="Arial"/>
              </a:rPr>
              <a:t>//interiores de la matriz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float *matriz1_GPU; cudaMallocPitch(&amp;matriz1_GPU, &amp;pitch, TDM * sizeof(float), TDM );               //  Hacemos las reservaciones en memoria de las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float *matriz2_GPU; cudaMallocPitch(&amp;matriz2_GPU, &amp;pitch, TDM * sizeof(float), TDM );               //matrices que vamos a necesitar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float *matriz3_GPU; cudaMallocPitch(&amp;matriz3_GPU, &amp;pitch, TDM * sizeof(float), TDM 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cudaMemcpy2D(matriz1_GPU, pitch, matriz1_host, TDM * sizeof(float), TDM * sizeof(float), TDM, cudaMemcpyHostToDevice); //Copiamos los valores de la matriz en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cudaMemcpy2D(matriz2_GPU, pitch, matriz2_host, TDM * sizeof(float), TDM * sizeof(float), TDM, cudaMemcpyHostToDevice); //en la CPU a la GPU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cudaEvent_t inicio, alto;                                                                               //Variables para el control de los eventos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float tiempo_computo;                                                                                   // Variable para almacenar el tiempo transcurrido (ms)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for(TDM2 = 1; TDM2 &lt;= TDM; TDM2++){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NDH = pow(TDM2,2);                                                                                                  // Número de hilos que se lanzarán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numero_bloques =  ceil( (float) NDH / (float) TDM2);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hilos_bloque = ceil( (float) NDH / (float) numero_bloques);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tiempo_computo = 0;                                                                                                    //Esta variable contendrá el tiempo en ms que demora el evento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cudaEventCreate(&amp;inicio); cudaEventCreate(&amp;alto);                                                   //Creamos los eventos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cudaEventRecord(inicio);                                                                                             //Creamos una marca temporal, una especia de bandera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MultiplicarMatricesOn&lt;&lt;&lt;numero_bloques, hilos_bloque&gt;&gt;&gt;(matriz1_GPU, matriz2_GPU, matriz3_GPU, TDM2,  pitch);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cudaEventRecord(alto);                                                                                                        // Creamos una marca temporal, otra bandera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cudaEventSynchronize(alto);                                                                                               // Bloquea la CPU para evitar que se continué con el programa hasta que se completen los eventos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cudaEventElapsedTime(&amp;tiempo_computo, inicio, alto);                                                     //Calcula el tiempo entre los eventos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cudaEventDestroy(inicio); cudaEventDestroy(alto);                                                             // Se liberan los espacios  de los eventos para poder medir de nuevo más tarde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s-MX" sz="3570" spc="-1" strike="noStrike">
                <a:solidFill>
                  <a:srgbClr val="ffffff"/>
                </a:solidFill>
                <a:latin typeface="Arial"/>
              </a:rPr>
              <a:t>Código ejemplo</a:t>
            </a:r>
            <a:endParaRPr b="0" lang="es-MX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680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cout &lt;&lt; "Tiempo de computo en n^2 threads para una matriz de "&lt;&lt; TDM2 &lt;&lt; ": "&lt;&lt;tiempo_computo &lt;&lt; "ms"&lt;&lt;endl;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cudaEventCreate(&amp;inicio); cudaEventCreate(&amp;alto);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cudaEventRecord(inicio);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MultiplicarMatricesSecuencial&lt;&lt;&lt;1, 1&gt;&gt;&gt;(matriz1_GPU, matriz2_GPU, matriz3_GPU, TDM2, pitch);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cudaEventRecord(alto);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cudaEventSynchronize(alto);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cudaEventElapsedTime(&amp;tiempo_computo, inicio, alto);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cudaEventDestroy(inicio); cudaEventDestroy(alto);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    </a:t>
            </a:r>
            <a:r>
              <a:rPr b="0" lang="es-MX" sz="2600" spc="-1" strike="noStrike">
                <a:latin typeface="Arial"/>
              </a:rPr>
              <a:t>cout &lt;&lt; "Tiempo de computo en secuencia para una matriz de "&lt;&lt; TDM2 &lt;&lt; ": "&lt;&lt; tiempo_computo &lt;&lt; "ms\n" &lt;&lt; endl;</a:t>
            </a:r>
            <a:endParaRPr b="0" lang="es-MX" sz="2600" spc="-1" strike="noStrike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600" spc="-1" strike="noStrike">
                <a:latin typeface="Arial"/>
              </a:rPr>
              <a:t>    </a:t>
            </a:r>
            <a:r>
              <a:rPr b="0" lang="es-MX" sz="2600" spc="-1" strike="noStrike">
                <a:latin typeface="Arial"/>
              </a:rPr>
              <a:t>}</a:t>
            </a:r>
            <a:endParaRPr b="0" lang="es-MX" sz="26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2019-10-07T15:20:22Z</dcterms:created>
  <dc:creator/>
  <dc:description/>
  <dc:language>es-MX</dc:language>
  <cp:lastModifiedBy/>
  <dcterms:modified xsi:type="dcterms:W3CDTF">2019-10-07T16:10:59Z</dcterms:modified>
  <cp:revision>2</cp:revision>
  <dc:subject/>
  <dc:title>Bright Blue</dc:title>
</cp:coreProperties>
</file>