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20000" cy="434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MX" sz="357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Pulse para editar el formato de esquema del texto</a:t>
            </a:r>
            <a:endParaRPr b="0" lang="es-MX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280" spc="-1" strike="noStrike">
                <a:latin typeface="Arial"/>
              </a:rPr>
              <a:t>Segundo nivel del esquema</a:t>
            </a:r>
            <a:endParaRPr b="0" lang="es-MX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950" spc="-1" strike="noStrike">
                <a:latin typeface="Arial"/>
              </a:rPr>
              <a:t>Tercer nivel del esquema</a:t>
            </a:r>
            <a:endParaRPr b="0" lang="es-MX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629" spc="-1" strike="noStrike">
                <a:latin typeface="Arial"/>
              </a:rPr>
              <a:t>Cuarto nivel del esquema</a:t>
            </a:r>
            <a:endParaRPr b="0" lang="es-MX" sz="1629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629" spc="-1" strike="noStrike">
                <a:latin typeface="Arial"/>
              </a:rPr>
              <a:t>Quinto nivel del esquema</a:t>
            </a:r>
            <a:endParaRPr b="0" lang="es-MX" sz="1629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629" spc="-1" strike="noStrike">
                <a:latin typeface="Arial"/>
              </a:rPr>
              <a:t>Sexto nivel del esquema</a:t>
            </a:r>
            <a:endParaRPr b="0" lang="es-MX" sz="1629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629" spc="-1" strike="noStrike">
                <a:latin typeface="Arial"/>
              </a:rPr>
              <a:t>Séptimo nivel del esquema</a:t>
            </a:r>
            <a:endParaRPr b="0" lang="es-MX" sz="1629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s-MX" sz="1400" spc="-1" strike="noStrike">
                <a:latin typeface="Arial"/>
              </a:rPr>
              <a:t>&lt;fecha/hora&gt;</a:t>
            </a:r>
            <a:endParaRPr b="0" lang="es-MX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s-MX" sz="1400" spc="-1" strike="noStrike">
                <a:latin typeface="Arial"/>
              </a:rPr>
              <a:t>&lt;pie de página&gt;</a:t>
            </a:r>
            <a:endParaRPr b="0" lang="es-MX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55ADD365-251C-4558-BA8B-C2B978A62890}" type="slidenum">
              <a:rPr b="0" lang="es-MX" sz="1400" spc="-1" strike="noStrike">
                <a:latin typeface="Arial"/>
              </a:rPr>
              <a:t>&lt;número&gt;</a:t>
            </a:fld>
            <a:endParaRPr b="0" lang="es-MX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MX" sz="3570" spc="-1" strike="noStrike">
                <a:solidFill>
                  <a:srgbClr val="ffffff"/>
                </a:solidFill>
                <a:latin typeface="Arial"/>
              </a:rPr>
              <a:t>Ejercicios</a:t>
            </a:r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s-MX" sz="3200" spc="-1" strike="noStrike">
                <a:latin typeface="Arial"/>
              </a:rPr>
              <a:t>Invertir una lista en paralelo: Manejo de index y vectores unidimensionales</a:t>
            </a:r>
            <a:endParaRPr b="0" lang="es-MX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177840"/>
            <a:ext cx="7020000" cy="101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MX" sz="3570" spc="-1" strike="noStrike">
                <a:solidFill>
                  <a:srgbClr val="ffffff"/>
                </a:solidFill>
                <a:latin typeface="Arial"/>
              </a:rPr>
              <a:t>Manejo de indices y de vectores unidimensionales</a:t>
            </a:r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threadIdx.x: Devuelve el valor del thread en el eje x dentro del bloque en el que se este </a:t>
            </a:r>
            <a:r>
              <a:rPr b="0" lang="es-MX" sz="2600" spc="-1" strike="noStrike">
                <a:latin typeface="Arial"/>
              </a:rPr>
              <a:t>trabajando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cudaMalloc:  Reserva espacio de memoria en la GPU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cudaMemcpy: Copia la informacion de la CPU a la GPU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cudaFree: Libera el espacio de la GPU</a:t>
            </a:r>
            <a:endParaRPr b="0" lang="es-MX" sz="2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MX" sz="357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3570" spc="-1" strike="noStrike">
                <a:solidFill>
                  <a:srgbClr val="ffffff"/>
                </a:solidFill>
                <a:latin typeface="Arial"/>
              </a:rPr>
              <a:t>Ejemplo invertir una lista</a:t>
            </a:r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1224000" y="1368000"/>
            <a:ext cx="6984000" cy="410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#include &lt;stdio.h&gt;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#define TPB 1024  //Thread por bloque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__global__ void invertirLista(int *in, int *out){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//El apuntador in es el arreglo que contiene el dato que vamoa a mover, 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</a:t>
            </a:r>
            <a:r>
              <a:rPr b="0" lang="es-MX" sz="2600" spc="-1" strike="noStrike">
                <a:latin typeface="Arial"/>
              </a:rPr>
              <a:t>//el apuntador out, esta vacio  y se ira llenando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const int idxIn = threadIdx.x;         /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/Obtenemos el numero de indice del thread en el que se esta trabajando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const int idxOut = blockDim.x - 1 - idxIn; // Calculamos el valor del nuevo indice al que se moverá el dato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out[idxOut] =  in[idxIn];  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//Ponemos el dato en su nuevo index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}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int main(){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unsigned int size =  TPB * sizeof(int);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//Esta variable contiene el espacio de memoria requerido por el sistema    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int* h_in = (int*) malloc(size);       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// Reservamos espacio de memmoria dinamica dentro del CPU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int i;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for( i = 0; i &lt; TPB; i++){             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//Llenamos el arreglo con lo datos.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</a:t>
            </a:r>
            <a:r>
              <a:rPr b="0" lang="es-MX" sz="2600" spc="-1" strike="noStrike">
                <a:latin typeface="Arial"/>
              </a:rPr>
              <a:t>h_in[i] =  i;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}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int *d_in; cudaMalloc((void**)&amp;d_in, size); 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//Reservamos el espacio de memoria de la GPU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int *d_out; cudaMalloc((void**)&amp;d_out, size);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//Reservamos el espacio de memoria de la GPU</a:t>
            </a:r>
            <a:endParaRPr b="0" lang="es-MX" sz="2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177840"/>
            <a:ext cx="7020000" cy="101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MX" sz="3570" spc="-1" strike="noStrike">
                <a:solidFill>
                  <a:srgbClr val="ffffff"/>
                </a:solidFill>
                <a:latin typeface="Arial"/>
              </a:rPr>
              <a:t>Ejemplo: Invertir una lista en paralelo</a:t>
            </a:r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1008000" y="1296000"/>
            <a:ext cx="7704000" cy="4296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//Copiamos la memoria del CPU al GPU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cudaMemcpy(d_in, h_in, size, cudaMemcpyHostToDevice);  </a:t>
            </a:r>
            <a:r>
              <a:rPr b="0" lang="es-MX" sz="2600" spc="-1" strike="noStrike">
                <a:latin typeface="Arial"/>
              </a:rPr>
              <a:t>	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invertirLista&lt;&lt;&lt;1, TPB&gt;&gt;&gt;(d_in, d_out); 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// Hacemos el lanzamiento de los kernel 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int* h_out = (int*) malloc(size);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// Hacemos otra reservacion de  memoria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cudaMemcpy(h_out, d_out, size, cudaMemcpyDeviceToHost); // Copiamos los datos del GPu al CPU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cudaFree(d_in); cudaFree(d_out); 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  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//Liberamos el espacio de memoria  de la GPU                   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printf(" IN / OUT \n");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for(i = 0; i &lt; TPB; i++){                         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//Imprimimos el vector resultado.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</a:t>
            </a:r>
            <a:r>
              <a:rPr b="0" lang="es-MX" sz="2600" spc="-1" strike="noStrike">
                <a:latin typeface="Arial"/>
              </a:rPr>
              <a:t>printf(" %d / %d \n", h_in[i], h_out[i]);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}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free(h_in); free(h_out);       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// Liberamos el espacio de la CPU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return 0;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}</a:t>
            </a:r>
            <a:endParaRPr b="0" lang="es-MX" sz="2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2019-10-04T17:00:28Z</dcterms:created>
  <dc:creator/>
  <dc:description/>
  <dc:language>es-MX</dc:language>
  <cp:lastModifiedBy/>
  <dcterms:modified xsi:type="dcterms:W3CDTF">2019-10-04T18:23:50Z</dcterms:modified>
  <cp:revision>5</cp:revision>
  <dc:subject/>
  <dc:title>Bright Blue</dc:title>
</cp:coreProperties>
</file>