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3">
  <p:sldMasterIdLst>
    <p:sldMasterId id="2147483648" r:id="rId1"/>
  </p:sldMasterIdLst>
  <p:notesMasterIdLst>
    <p:notesMasterId r:id="rId34"/>
  </p:notesMasterIdLst>
  <p:sldIdLst>
    <p:sldId id="256" r:id="rId2"/>
    <p:sldId id="257" r:id="rId3"/>
    <p:sldId id="278" r:id="rId4"/>
    <p:sldId id="259" r:id="rId5"/>
    <p:sldId id="267" r:id="rId6"/>
    <p:sldId id="266" r:id="rId7"/>
    <p:sldId id="271" r:id="rId8"/>
    <p:sldId id="279" r:id="rId9"/>
    <p:sldId id="297" r:id="rId10"/>
    <p:sldId id="298" r:id="rId11"/>
    <p:sldId id="299" r:id="rId12"/>
    <p:sldId id="300" r:id="rId13"/>
    <p:sldId id="273" r:id="rId14"/>
    <p:sldId id="275" r:id="rId15"/>
    <p:sldId id="274" r:id="rId16"/>
    <p:sldId id="276" r:id="rId17"/>
    <p:sldId id="283" r:id="rId18"/>
    <p:sldId id="277" r:id="rId19"/>
    <p:sldId id="281" r:id="rId20"/>
    <p:sldId id="282" r:id="rId21"/>
    <p:sldId id="284" r:id="rId22"/>
    <p:sldId id="285" r:id="rId23"/>
    <p:sldId id="288" r:id="rId24"/>
    <p:sldId id="287" r:id="rId25"/>
    <p:sldId id="290" r:id="rId26"/>
    <p:sldId id="289" r:id="rId27"/>
    <p:sldId id="291" r:id="rId28"/>
    <p:sldId id="293" r:id="rId29"/>
    <p:sldId id="292" r:id="rId30"/>
    <p:sldId id="295" r:id="rId31"/>
    <p:sldId id="294" r:id="rId32"/>
    <p:sldId id="296" r:id="rId3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B9DB943-74B9-4D8F-A0A5-2CEABBDD2B5E}">
          <p14:sldIdLst>
            <p14:sldId id="256"/>
            <p14:sldId id="257"/>
            <p14:sldId id="278"/>
            <p14:sldId id="259"/>
            <p14:sldId id="267"/>
            <p14:sldId id="266"/>
            <p14:sldId id="271"/>
            <p14:sldId id="279"/>
            <p14:sldId id="297"/>
            <p14:sldId id="298"/>
            <p14:sldId id="299"/>
            <p14:sldId id="300"/>
            <p14:sldId id="273"/>
            <p14:sldId id="275"/>
            <p14:sldId id="274"/>
            <p14:sldId id="276"/>
            <p14:sldId id="283"/>
            <p14:sldId id="277"/>
            <p14:sldId id="281"/>
            <p14:sldId id="282"/>
            <p14:sldId id="284"/>
            <p14:sldId id="285"/>
            <p14:sldId id="288"/>
            <p14:sldId id="287"/>
          </p14:sldIdLst>
        </p14:section>
        <p14:section name="Untitled Section" id="{6938B9F1-C4F7-4EF2-8950-A5810E1F0CAE}">
          <p14:sldIdLst>
            <p14:sldId id="290"/>
            <p14:sldId id="289"/>
            <p14:sldId id="291"/>
            <p14:sldId id="293"/>
            <p14:sldId id="292"/>
            <p14:sldId id="295"/>
            <p14:sldId id="294"/>
            <p14:sldId id="29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0D79"/>
    <a:srgbClr val="CC0099"/>
    <a:srgbClr val="E2109C"/>
    <a:srgbClr val="990099"/>
    <a:srgbClr val="FE9202"/>
    <a:srgbClr val="007033"/>
    <a:srgbClr val="6C1A00"/>
    <a:srgbClr val="00AACC"/>
    <a:srgbClr val="5EEC3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9" d="100"/>
          <a:sy n="99" d="100"/>
        </p:scale>
        <p:origin x="922" y="5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5</a:t>
            </a:fld>
            <a:endParaRPr lang="en-US"/>
          </a:p>
        </p:txBody>
      </p:sp>
    </p:spTree>
    <p:extLst>
      <p:ext uri="{BB962C8B-B14F-4D97-AF65-F5344CB8AC3E}">
        <p14:creationId xmlns:p14="http://schemas.microsoft.com/office/powerpoint/2010/main" val="287210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5"/>
          </p:nvPr>
        </p:nvSpPr>
        <p:spPr/>
        <p:txBody>
          <a:bodyPr/>
          <a:lstStyle/>
          <a:p>
            <a:fld id="{AF533E96-F078-4B3D-A8F4-F1AF21EBC357}" type="slidenum">
              <a:rPr lang="en-US" smtClean="0"/>
              <a:t>11</a:t>
            </a:fld>
            <a:endParaRPr lang="en-US"/>
          </a:p>
        </p:txBody>
      </p:sp>
    </p:spTree>
    <p:extLst>
      <p:ext uri="{BB962C8B-B14F-4D97-AF65-F5344CB8AC3E}">
        <p14:creationId xmlns:p14="http://schemas.microsoft.com/office/powerpoint/2010/main" val="36856321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376237"/>
            <a:ext cx="6260905" cy="1737398"/>
          </a:xfrm>
          <a:noFill/>
          <a:effectLst>
            <a:outerShdw blurRad="50800" dist="38100" dir="2700000" algn="tl" rotWithShape="0">
              <a:prstClr val="black">
                <a:alpha val="40000"/>
              </a:prstClr>
            </a:outerShdw>
          </a:effectLst>
        </p:spPr>
        <p:txBody>
          <a:bodyPr>
            <a:normAutofit/>
          </a:bodyPr>
          <a:lstStyle>
            <a:lvl1pPr algn="l">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3182570"/>
            <a:ext cx="6260905" cy="654741"/>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2/13/2023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102393"/>
            <a:ext cx="8246070" cy="763524"/>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350111"/>
            <a:ext cx="8246070" cy="341715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76237"/>
            <a:ext cx="7016194" cy="763525"/>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1" y="1197405"/>
            <a:ext cx="7016194" cy="3576168"/>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8171" y="102393"/>
            <a:ext cx="8076896" cy="763525"/>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2/13/2023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6260" y="281175"/>
            <a:ext cx="3980840" cy="1737398"/>
          </a:xfrm>
        </p:spPr>
        <p:txBody>
          <a:bodyPr>
            <a:normAutofit/>
          </a:bodyPr>
          <a:lstStyle/>
          <a:p>
            <a:pPr algn="ctr"/>
            <a:r>
              <a:rPr lang="en-US" b="1" dirty="0"/>
              <a:t>Design and Analysis of Algorithms </a:t>
            </a:r>
            <a:br>
              <a:rPr lang="en-US" b="1" dirty="0"/>
            </a:br>
            <a:r>
              <a:rPr lang="en-US" b="1" dirty="0"/>
              <a:t>CSE332s</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9901C-9A66-9214-FE5A-9DEAAD23CCFC}"/>
              </a:ext>
            </a:extLst>
          </p:cNvPr>
          <p:cNvSpPr>
            <a:spLocks noGrp="1"/>
          </p:cNvSpPr>
          <p:nvPr>
            <p:ph type="title"/>
          </p:nvPr>
        </p:nvSpPr>
        <p:spPr/>
        <p:txBody>
          <a:bodyPr/>
          <a:lstStyle/>
          <a:p>
            <a:r>
              <a:rPr lang="en-US" dirty="0"/>
              <a:t>Sample Output</a:t>
            </a:r>
          </a:p>
        </p:txBody>
      </p:sp>
      <p:pic>
        <p:nvPicPr>
          <p:cNvPr id="5" name="Picture 4" descr="Text&#10;&#10;Description automatically generated">
            <a:extLst>
              <a:ext uri="{FF2B5EF4-FFF2-40B4-BE49-F238E27FC236}">
                <a16:creationId xmlns:a16="http://schemas.microsoft.com/office/drawing/2014/main" id="{DAAB739E-DE57-DF42-EE95-30A21E3FDE8B}"/>
              </a:ext>
            </a:extLst>
          </p:cNvPr>
          <p:cNvPicPr>
            <a:picLocks noChangeAspect="1"/>
          </p:cNvPicPr>
          <p:nvPr/>
        </p:nvPicPr>
        <p:blipFill>
          <a:blip r:embed="rId2"/>
          <a:stretch>
            <a:fillRect/>
          </a:stretch>
        </p:blipFill>
        <p:spPr>
          <a:xfrm>
            <a:off x="463642" y="1233398"/>
            <a:ext cx="5029361" cy="3843702"/>
          </a:xfrm>
          <a:prstGeom prst="rect">
            <a:avLst/>
          </a:prstGeom>
        </p:spPr>
      </p:pic>
    </p:spTree>
    <p:extLst>
      <p:ext uri="{BB962C8B-B14F-4D97-AF65-F5344CB8AC3E}">
        <p14:creationId xmlns:p14="http://schemas.microsoft.com/office/powerpoint/2010/main" val="1133469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793C-3B62-EB7A-E06E-2489BF3FB520}"/>
              </a:ext>
            </a:extLst>
          </p:cNvPr>
          <p:cNvSpPr>
            <a:spLocks noGrp="1"/>
          </p:cNvSpPr>
          <p:nvPr>
            <p:ph type="title"/>
          </p:nvPr>
        </p:nvSpPr>
        <p:spPr>
          <a:xfrm>
            <a:off x="-28516" y="0"/>
            <a:ext cx="8246070" cy="763524"/>
          </a:xfrm>
        </p:spPr>
        <p:txBody>
          <a:bodyPr/>
          <a:lstStyle/>
          <a:p>
            <a:r>
              <a:rPr lang="en-US" dirty="0"/>
              <a:t>Solution &amp; complexity</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0EE204C-AABC-6E4E-D1B8-B166AF3884C9}"/>
                  </a:ext>
                </a:extLst>
              </p:cNvPr>
              <p:cNvSpPr txBox="1"/>
              <p:nvPr/>
            </p:nvSpPr>
            <p:spPr>
              <a:xfrm>
                <a:off x="143554" y="1197405"/>
                <a:ext cx="8704185" cy="3396956"/>
              </a:xfrm>
              <a:prstGeom prst="rect">
                <a:avLst/>
              </a:prstGeom>
              <a:noFill/>
            </p:spPr>
            <p:txBody>
              <a:bodyPr wrap="square">
                <a:spAutoFit/>
              </a:bodyPr>
              <a:lstStyle/>
              <a:p>
                <a:pPr marL="0" marR="0">
                  <a:lnSpc>
                    <a:spcPct val="150000"/>
                  </a:lnSpc>
                  <a:spcBef>
                    <a:spcPts val="200"/>
                  </a:spcBef>
                  <a:spcAft>
                    <a:spcPts val="0"/>
                  </a:spcAft>
                </a:pPr>
                <a: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Complexity analysis:</a:t>
                </a:r>
              </a:p>
              <a:p>
                <a:r>
                  <a:rPr lang="en-US" dirty="0"/>
                  <a:t>In the worst-case scenario, the code will try putting the empty slot in every element of the array then iterate over the array to move the pegs that can be moved then call the function recursively every time the pegs move so the complexity is:</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−1</m:t>
                          </m:r>
                        </m:e>
                      </m:d>
                      <m:r>
                        <a:rPr lang="en-US" i="1">
                          <a:latin typeface="Cambria Math" panose="02040503050406030204" pitchFamily="18" charset="0"/>
                        </a:rPr>
                        <m:t>+1</m:t>
                      </m:r>
                    </m:oMath>
                  </m:oMathPara>
                </a14:m>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1</m:t>
                          </m:r>
                        </m:e>
                      </m:d>
                      <m:r>
                        <a:rPr lang="en-US" i="1">
                          <a:latin typeface="Cambria Math" panose="02040503050406030204" pitchFamily="18" charset="0"/>
                        </a:rPr>
                        <m:t>=0</m:t>
                      </m:r>
                    </m:oMath>
                  </m:oMathPara>
                </a14:m>
                <a:endParaRPr lang="en-US" dirty="0"/>
              </a:p>
              <a:p>
                <a:pPr/>
                <a14:m>
                  <m:oMathPara xmlns:m="http://schemas.openxmlformats.org/officeDocument/2006/math">
                    <m:oMathParaPr>
                      <m:jc m:val="centerGroup"/>
                    </m:oMathParaPr>
                    <m:oMath xmlns:m="http://schemas.openxmlformats.org/officeDocument/2006/math">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𝑛</m:t>
                          </m:r>
                        </m:sup>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=0</m:t>
                              </m:r>
                            </m:sub>
                            <m:sup>
                              <m:r>
                                <a:rPr lang="en-US" i="1">
                                  <a:latin typeface="Cambria Math" panose="02040503050406030204" pitchFamily="18" charset="0"/>
                                </a:rPr>
                                <m:t>𝑛</m:t>
                              </m:r>
                            </m:sup>
                            <m:e>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−2</m:t>
                                  </m:r>
                                </m:e>
                              </m:d>
                            </m:e>
                          </m:nary>
                        </m:e>
                      </m:nary>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𝑛</m:t>
                          </m:r>
                        </m:sup>
                        <m:e>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−2</m:t>
                              </m:r>
                            </m:e>
                          </m:d>
                          <m:r>
                            <a:rPr lang="en-US" i="1">
                              <a:latin typeface="Cambria Math" panose="02040503050406030204" pitchFamily="18" charset="0"/>
                            </a:rPr>
                            <m:t>∗</m:t>
                          </m:r>
                          <m:r>
                            <a:rPr lang="en-US" i="1">
                              <a:latin typeface="Cambria Math" panose="02040503050406030204" pitchFamily="18" charset="0"/>
                            </a:rPr>
                            <m:t>𝑛</m:t>
                          </m:r>
                        </m:e>
                      </m:nary>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−2</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3</m:t>
                          </m:r>
                        </m:sup>
                      </m:sSup>
                      <m:r>
                        <a:rPr lang="en-US" i="1">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r>
                        <a:rPr lang="en-US" i="1">
                          <a:latin typeface="Cambria Math" panose="02040503050406030204" pitchFamily="18" charset="0"/>
                        </a:rPr>
                        <m:t> </m:t>
                      </m:r>
                    </m:oMath>
                  </m:oMathPara>
                </a14:m>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𝜃</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3</m:t>
                              </m:r>
                            </m:sup>
                          </m:sSup>
                        </m:e>
                      </m:d>
                      <m:r>
                        <a:rPr lang="en-US" i="1">
                          <a:latin typeface="Cambria Math" panose="02040503050406030204" pitchFamily="18" charset="0"/>
                        </a:rPr>
                        <m:t> </m:t>
                      </m:r>
                      <m:r>
                        <a:rPr lang="en-US" i="1">
                          <a:latin typeface="Cambria Math" panose="02040503050406030204" pitchFamily="18" charset="0"/>
                        </a:rPr>
                        <m:t>𝑤h𝑒𝑟𝑒</m:t>
                      </m:r>
                      <m:r>
                        <a:rPr lang="en-US" i="1">
                          <a:latin typeface="Cambria Math" panose="02040503050406030204" pitchFamily="18" charset="0"/>
                        </a:rPr>
                        <m:t> </m:t>
                      </m:r>
                      <m:r>
                        <a:rPr lang="en-US" i="1">
                          <a:latin typeface="Cambria Math" panose="02040503050406030204" pitchFamily="18" charset="0"/>
                        </a:rPr>
                        <m:t>𝑛</m:t>
                      </m:r>
                      <m:r>
                        <a:rPr lang="en-US" i="1">
                          <a:latin typeface="Cambria Math" panose="02040503050406030204" pitchFamily="18" charset="0"/>
                        </a:rPr>
                        <m:t> </m:t>
                      </m:r>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𝑙𝑒𝑛𝑔𝑡h</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𝑎𝑟𝑟𝑎𝑦</m:t>
                      </m:r>
                    </m:oMath>
                  </m:oMathPara>
                </a14:m>
                <a:endParaRPr lang="en-US" dirty="0"/>
              </a:p>
              <a:p>
                <a:pPr marL="0" marR="0">
                  <a:lnSpc>
                    <a:spcPct val="150000"/>
                  </a:lnSpc>
                  <a:spcBef>
                    <a:spcPts val="200"/>
                  </a:spcBef>
                  <a:spcAft>
                    <a:spcPts val="0"/>
                  </a:spcAft>
                </a:pPr>
                <a:endParaRPr lang="en-US" sz="20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20EE204C-AABC-6E4E-D1B8-B166AF3884C9}"/>
                  </a:ext>
                </a:extLst>
              </p:cNvPr>
              <p:cNvSpPr txBox="1">
                <a:spLocks noRot="1" noChangeAspect="1" noMove="1" noResize="1" noEditPoints="1" noAdjustHandles="1" noChangeArrowheads="1" noChangeShapeType="1" noTextEdit="1"/>
              </p:cNvSpPr>
              <p:nvPr/>
            </p:nvSpPr>
            <p:spPr>
              <a:xfrm>
                <a:off x="143554" y="1197405"/>
                <a:ext cx="8704185" cy="3396956"/>
              </a:xfrm>
              <a:prstGeom prst="rect">
                <a:avLst/>
              </a:prstGeom>
              <a:blipFill>
                <a:blip r:embed="rId3"/>
                <a:stretch>
                  <a:fillRect l="-631" r="-561"/>
                </a:stretch>
              </a:blipFill>
            </p:spPr>
            <p:txBody>
              <a:bodyPr/>
              <a:lstStyle/>
              <a:p>
                <a:r>
                  <a:rPr lang="en-US">
                    <a:noFill/>
                  </a:rPr>
                  <a:t> </a:t>
                </a:r>
              </a:p>
            </p:txBody>
          </p:sp>
        </mc:Fallback>
      </mc:AlternateContent>
    </p:spTree>
    <p:extLst>
      <p:ext uri="{BB962C8B-B14F-4D97-AF65-F5344CB8AC3E}">
        <p14:creationId xmlns:p14="http://schemas.microsoft.com/office/powerpoint/2010/main" val="1607280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91453-600D-4EA6-89F3-C421C38B09D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3D11A88-C060-452C-9FAA-35BB6D2267A9}"/>
              </a:ext>
            </a:extLst>
          </p:cNvPr>
          <p:cNvSpPr>
            <a:spLocks noGrp="1"/>
          </p:cNvSpPr>
          <p:nvPr>
            <p:ph idx="1"/>
          </p:nvPr>
        </p:nvSpPr>
        <p:spPr/>
        <p:txBody>
          <a:bodyPr>
            <a:normAutofit/>
          </a:bodyPr>
          <a:lstStyle/>
          <a:p>
            <a:r>
              <a:rPr lang="en-US" dirty="0"/>
              <a:t>Dynamic Programming optimize solution and makes a minimal time complexity than normal recurrence method.</a:t>
            </a:r>
          </a:p>
          <a:p>
            <a:r>
              <a:rPr lang="en-US" dirty="0"/>
              <a:t>The puzzle is a one-dimensional version of the old but still popular game played by the same rules on two-dimensional boards. </a:t>
            </a:r>
          </a:p>
        </p:txBody>
      </p:sp>
    </p:spTree>
    <p:extLst>
      <p:ext uri="{BB962C8B-B14F-4D97-AF65-F5344CB8AC3E}">
        <p14:creationId xmlns:p14="http://schemas.microsoft.com/office/powerpoint/2010/main" val="2081208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28470"/>
            <a:ext cx="7016194" cy="763525"/>
          </a:xfrm>
        </p:spPr>
        <p:txBody>
          <a:bodyPr>
            <a:normAutofit/>
          </a:bodyPr>
          <a:lstStyle/>
          <a:p>
            <a:pPr algn="ctr"/>
            <a:r>
              <a:rPr lang="en-US" dirty="0"/>
              <a:t>Task 3</a:t>
            </a:r>
          </a:p>
        </p:txBody>
      </p:sp>
      <p:sp>
        <p:nvSpPr>
          <p:cNvPr id="5" name="TextBox 4">
            <a:extLst>
              <a:ext uri="{FF2B5EF4-FFF2-40B4-BE49-F238E27FC236}">
                <a16:creationId xmlns:a16="http://schemas.microsoft.com/office/drawing/2014/main" id="{703FB083-0704-C694-61D1-55A1C018766F}"/>
              </a:ext>
            </a:extLst>
          </p:cNvPr>
          <p:cNvSpPr txBox="1"/>
          <p:nvPr/>
        </p:nvSpPr>
        <p:spPr>
          <a:xfrm>
            <a:off x="-5033" y="586585"/>
            <a:ext cx="7940660" cy="2003369"/>
          </a:xfrm>
          <a:prstGeom prst="rect">
            <a:avLst/>
          </a:prstGeom>
          <a:noFill/>
        </p:spPr>
        <p:txBody>
          <a:bodyPr wrap="square">
            <a:spAutoFit/>
          </a:bodyPr>
          <a:lstStyle/>
          <a:p>
            <a:pPr marL="0" marR="0">
              <a:lnSpc>
                <a:spcPct val="150000"/>
              </a:lnSpc>
              <a:spcBef>
                <a:spcPts val="200"/>
              </a:spcBef>
              <a:spcAft>
                <a:spcPts val="0"/>
              </a:spcAft>
            </a:pPr>
            <a:r>
              <a:rPr lang="en-US" sz="16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Problem description:</a:t>
            </a:r>
            <a:endParaRPr lang="en-US"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We have six knights on 3x4 chessboard, three white knights on the bottom row and three black knights on the top row.</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We want to exchange the white and black knights as shown in Figure 2 using a divide and conquer algorithm in the minimum number of moves.</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6AF6C4A-AA11-5629-81F6-3755F689FC3C}"/>
              </a:ext>
            </a:extLst>
          </p:cNvPr>
          <p:cNvPicPr>
            <a:picLocks noChangeAspect="1"/>
          </p:cNvPicPr>
          <p:nvPr/>
        </p:nvPicPr>
        <p:blipFill>
          <a:blip r:embed="rId2"/>
          <a:stretch>
            <a:fillRect/>
          </a:stretch>
        </p:blipFill>
        <p:spPr>
          <a:xfrm>
            <a:off x="1670605" y="2723494"/>
            <a:ext cx="4493306" cy="2420006"/>
          </a:xfrm>
          <a:prstGeom prst="rect">
            <a:avLst/>
          </a:prstGeom>
        </p:spPr>
      </p:pic>
    </p:spTree>
    <p:extLst>
      <p:ext uri="{BB962C8B-B14F-4D97-AF65-F5344CB8AC3E}">
        <p14:creationId xmlns:p14="http://schemas.microsoft.com/office/powerpoint/2010/main" val="2527225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9901C-9A66-9214-FE5A-9DEAAD23CCFC}"/>
              </a:ext>
            </a:extLst>
          </p:cNvPr>
          <p:cNvSpPr>
            <a:spLocks noGrp="1"/>
          </p:cNvSpPr>
          <p:nvPr>
            <p:ph type="title"/>
          </p:nvPr>
        </p:nvSpPr>
        <p:spPr/>
        <p:txBody>
          <a:bodyPr/>
          <a:lstStyle/>
          <a:p>
            <a:r>
              <a:rPr lang="en-US" dirty="0"/>
              <a:t>Sample Output</a:t>
            </a:r>
          </a:p>
        </p:txBody>
      </p:sp>
      <p:pic>
        <p:nvPicPr>
          <p:cNvPr id="4" name="Picture 3" descr="Text&#10;&#10;Description automatically generated">
            <a:extLst>
              <a:ext uri="{FF2B5EF4-FFF2-40B4-BE49-F238E27FC236}">
                <a16:creationId xmlns:a16="http://schemas.microsoft.com/office/drawing/2014/main" id="{6A46B2B3-636C-B523-151E-36B8304F0CFA}"/>
              </a:ext>
            </a:extLst>
          </p:cNvPr>
          <p:cNvPicPr>
            <a:picLocks noChangeAspect="1"/>
          </p:cNvPicPr>
          <p:nvPr/>
        </p:nvPicPr>
        <p:blipFill>
          <a:blip r:embed="rId2"/>
          <a:stretch>
            <a:fillRect/>
          </a:stretch>
        </p:blipFill>
        <p:spPr>
          <a:xfrm>
            <a:off x="1517900" y="1122297"/>
            <a:ext cx="6074076" cy="4036405"/>
          </a:xfrm>
          <a:prstGeom prst="rect">
            <a:avLst/>
          </a:prstGeom>
        </p:spPr>
      </p:pic>
    </p:spTree>
    <p:extLst>
      <p:ext uri="{BB962C8B-B14F-4D97-AF65-F5344CB8AC3E}">
        <p14:creationId xmlns:p14="http://schemas.microsoft.com/office/powerpoint/2010/main" val="2906947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793C-3B62-EB7A-E06E-2489BF3FB520}"/>
              </a:ext>
            </a:extLst>
          </p:cNvPr>
          <p:cNvSpPr>
            <a:spLocks noGrp="1"/>
          </p:cNvSpPr>
          <p:nvPr>
            <p:ph type="title"/>
          </p:nvPr>
        </p:nvSpPr>
        <p:spPr>
          <a:xfrm>
            <a:off x="-28516" y="0"/>
            <a:ext cx="8246070" cy="763524"/>
          </a:xfrm>
        </p:spPr>
        <p:txBody>
          <a:bodyPr/>
          <a:lstStyle/>
          <a:p>
            <a:r>
              <a:rPr lang="en-US" dirty="0"/>
              <a:t>Solution &amp; complexity</a:t>
            </a:r>
          </a:p>
        </p:txBody>
      </p:sp>
      <p:pic>
        <p:nvPicPr>
          <p:cNvPr id="4" name="Picture 3">
            <a:extLst>
              <a:ext uri="{FF2B5EF4-FFF2-40B4-BE49-F238E27FC236}">
                <a16:creationId xmlns:a16="http://schemas.microsoft.com/office/drawing/2014/main" id="{5EFC79AE-2F6F-1DCB-38A1-AFF550BF2E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66590" y="1197405"/>
            <a:ext cx="4886559" cy="3946095"/>
          </a:xfrm>
          <a:prstGeom prst="rect">
            <a:avLst/>
          </a:prstGeom>
          <a:noFill/>
          <a:ln>
            <a:noFill/>
          </a:ln>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0EE204C-AABC-6E4E-D1B8-B166AF3884C9}"/>
                  </a:ext>
                </a:extLst>
              </p:cNvPr>
              <p:cNvSpPr txBox="1"/>
              <p:nvPr/>
            </p:nvSpPr>
            <p:spPr>
              <a:xfrm>
                <a:off x="143555" y="1197405"/>
                <a:ext cx="4689872" cy="3432478"/>
              </a:xfrm>
              <a:prstGeom prst="rect">
                <a:avLst/>
              </a:prstGeom>
              <a:noFill/>
            </p:spPr>
            <p:txBody>
              <a:bodyPr wrap="square">
                <a:spAutoFit/>
              </a:bodyPr>
              <a:lstStyle/>
              <a:p>
                <a:pPr marL="0" marR="0">
                  <a:lnSpc>
                    <a:spcPct val="150000"/>
                  </a:lnSpc>
                  <a:spcBef>
                    <a:spcPts val="200"/>
                  </a:spcBef>
                  <a:spcAft>
                    <a:spcPts val="0"/>
                  </a:spcAft>
                </a:pPr>
                <a: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Complexity analysis:</a:t>
                </a:r>
                <a:endParaRPr lang="en-US" sz="20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recursive function divide runs only 2 times and invert iterates over the array so the code complexity will be: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𝑛</m:t>
                          </m:r>
                        </m:sup>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=0</m:t>
                              </m:r>
                            </m:sub>
                            <m:sup>
                              <m:r>
                                <a:rPr lang="en-US" i="1">
                                  <a:latin typeface="Cambria Math" panose="02040503050406030204" pitchFamily="18" charset="0"/>
                                </a:rPr>
                                <m:t>𝑚</m:t>
                              </m:r>
                            </m:sup>
                            <m:e>
                              <m:r>
                                <a:rPr lang="en-US" i="1">
                                  <a:latin typeface="Cambria Math" panose="02040503050406030204" pitchFamily="18" charset="0"/>
                                </a:rPr>
                                <m:t>1</m:t>
                              </m:r>
                            </m:e>
                          </m:nary>
                        </m:e>
                      </m:nary>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𝑛</m:t>
                          </m:r>
                        </m:sup>
                        <m:e>
                          <m:r>
                            <a:rPr lang="en-US" i="1">
                              <a:latin typeface="Cambria Math" panose="02040503050406030204" pitchFamily="18" charset="0"/>
                            </a:rPr>
                            <m:t>𝑚</m:t>
                          </m:r>
                        </m:e>
                      </m:nary>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  </m:t>
                      </m:r>
                      <m:r>
                        <a:rPr lang="en-US" i="1">
                          <a:latin typeface="Cambria Math" panose="02040503050406030204" pitchFamily="18" charset="0"/>
                        </a:rPr>
                        <m:t>𝜖</m:t>
                      </m:r>
                      <m:r>
                        <a:rPr lang="en-US" i="1">
                          <a:latin typeface="Cambria Math" panose="02040503050406030204" pitchFamily="18" charset="0"/>
                        </a:rPr>
                        <m:t> </m:t>
                      </m:r>
                      <m:r>
                        <a:rPr lang="en-US" i="1">
                          <a:latin typeface="Cambria Math" panose="02040503050406030204" pitchFamily="18" charset="0"/>
                        </a:rPr>
                        <m:t>𝜃</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oMath>
                  </m:oMathPara>
                </a14:m>
                <a:endParaRPr lang="en-US" dirty="0"/>
              </a:p>
              <a:p>
                <a:pPr marL="0" marR="0">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Where n is the number of row and m is the number of columns.</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6" name="TextBox 5">
                <a:extLst>
                  <a:ext uri="{FF2B5EF4-FFF2-40B4-BE49-F238E27FC236}">
                    <a16:creationId xmlns:a16="http://schemas.microsoft.com/office/drawing/2014/main" id="{20EE204C-AABC-6E4E-D1B8-B166AF3884C9}"/>
                  </a:ext>
                </a:extLst>
              </p:cNvPr>
              <p:cNvSpPr txBox="1">
                <a:spLocks noRot="1" noChangeAspect="1" noMove="1" noResize="1" noEditPoints="1" noAdjustHandles="1" noChangeArrowheads="1" noChangeShapeType="1" noTextEdit="1"/>
              </p:cNvSpPr>
              <p:nvPr/>
            </p:nvSpPr>
            <p:spPr>
              <a:xfrm>
                <a:off x="143555" y="1197405"/>
                <a:ext cx="4689872" cy="3432478"/>
              </a:xfrm>
              <a:prstGeom prst="rect">
                <a:avLst/>
              </a:prstGeom>
              <a:blipFill>
                <a:blip r:embed="rId3"/>
                <a:stretch>
                  <a:fillRect l="-1170" b="-1954"/>
                </a:stretch>
              </a:blipFill>
            </p:spPr>
            <p:txBody>
              <a:bodyPr/>
              <a:lstStyle/>
              <a:p>
                <a:r>
                  <a:rPr lang="en-US">
                    <a:noFill/>
                  </a:rPr>
                  <a:t> </a:t>
                </a:r>
              </a:p>
            </p:txBody>
          </p:sp>
        </mc:Fallback>
      </mc:AlternateContent>
    </p:spTree>
    <p:extLst>
      <p:ext uri="{BB962C8B-B14F-4D97-AF65-F5344CB8AC3E}">
        <p14:creationId xmlns:p14="http://schemas.microsoft.com/office/powerpoint/2010/main" val="2438524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C94F26-6345-4F1F-BD21-DCC84F49F858}"/>
              </a:ext>
            </a:extLst>
          </p:cNvPr>
          <p:cNvSpPr txBox="1"/>
          <p:nvPr/>
        </p:nvSpPr>
        <p:spPr>
          <a:xfrm>
            <a:off x="143555" y="281175"/>
            <a:ext cx="7177135" cy="3359061"/>
          </a:xfrm>
          <a:prstGeom prst="rect">
            <a:avLst/>
          </a:prstGeom>
          <a:noFill/>
        </p:spPr>
        <p:txBody>
          <a:bodyPr wrap="square">
            <a:spAutoFit/>
          </a:bodyPr>
          <a:lstStyle/>
          <a:p>
            <a:pPr marL="0" marR="0">
              <a:lnSpc>
                <a:spcPct val="150000"/>
              </a:lnSpc>
              <a:spcBef>
                <a:spcPts val="200"/>
              </a:spcBef>
              <a:spcAft>
                <a:spcPts val="0"/>
              </a:spcAft>
            </a:pPr>
            <a:r>
              <a:rPr lang="en-US" sz="2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Conclusion:</a:t>
            </a:r>
            <a:endParaRPr lang="en-US" sz="2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Dividing a problem into smaller subproblems is a better approach than trying to solve it as a whole. By dividing this problem we could focus on a solution to an easier one then we could merge these solution to solve the original problem.</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86328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EBF7EB-FF37-D2E6-DBC9-4A703496D225}"/>
              </a:ext>
            </a:extLst>
          </p:cNvPr>
          <p:cNvSpPr txBox="1">
            <a:spLocks/>
          </p:cNvSpPr>
          <p:nvPr/>
        </p:nvSpPr>
        <p:spPr>
          <a:xfrm>
            <a:off x="-467265" y="3484"/>
            <a:ext cx="5211336" cy="63505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t>Greedy Algorithms</a:t>
            </a:r>
          </a:p>
        </p:txBody>
      </p:sp>
      <p:pic>
        <p:nvPicPr>
          <p:cNvPr id="8" name="Picture 7" descr="Graphical user interface, text, application, chat or text message&#10;&#10;Description automatically generated">
            <a:extLst>
              <a:ext uri="{FF2B5EF4-FFF2-40B4-BE49-F238E27FC236}">
                <a16:creationId xmlns:a16="http://schemas.microsoft.com/office/drawing/2014/main" id="{A9C6C020-5992-D3CC-F539-C27114A286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3310" y="1350110"/>
            <a:ext cx="5537380" cy="3691587"/>
          </a:xfrm>
          <a:prstGeom prst="rect">
            <a:avLst/>
          </a:prstGeom>
        </p:spPr>
      </p:pic>
    </p:spTree>
    <p:extLst>
      <p:ext uri="{BB962C8B-B14F-4D97-AF65-F5344CB8AC3E}">
        <p14:creationId xmlns:p14="http://schemas.microsoft.com/office/powerpoint/2010/main" val="4008300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28470"/>
            <a:ext cx="7016194" cy="763525"/>
          </a:xfrm>
        </p:spPr>
        <p:txBody>
          <a:bodyPr>
            <a:normAutofit/>
          </a:bodyPr>
          <a:lstStyle/>
          <a:p>
            <a:pPr algn="ctr"/>
            <a:r>
              <a:rPr lang="en-US" dirty="0"/>
              <a:t>Task 4</a:t>
            </a:r>
          </a:p>
        </p:txBody>
      </p:sp>
      <p:sp>
        <p:nvSpPr>
          <p:cNvPr id="5" name="TextBox 4">
            <a:extLst>
              <a:ext uri="{FF2B5EF4-FFF2-40B4-BE49-F238E27FC236}">
                <a16:creationId xmlns:a16="http://schemas.microsoft.com/office/drawing/2014/main" id="{703FB083-0704-C694-61D1-55A1C018766F}"/>
              </a:ext>
            </a:extLst>
          </p:cNvPr>
          <p:cNvSpPr txBox="1"/>
          <p:nvPr/>
        </p:nvSpPr>
        <p:spPr>
          <a:xfrm>
            <a:off x="-5033" y="586585"/>
            <a:ext cx="7940660" cy="2639441"/>
          </a:xfrm>
          <a:prstGeom prst="rect">
            <a:avLst/>
          </a:prstGeom>
          <a:noFill/>
        </p:spPr>
        <p:txBody>
          <a:bodyPr wrap="square">
            <a:spAutoFit/>
          </a:bodyPr>
          <a:lstStyle/>
          <a:p>
            <a:pPr marL="0" marR="0">
              <a:lnSpc>
                <a:spcPct val="150000"/>
              </a:lnSpc>
              <a:spcBef>
                <a:spcPts val="200"/>
              </a:spcBef>
              <a:spcAft>
                <a:spcPts val="0"/>
              </a:spcAft>
            </a:pPr>
            <a:r>
              <a:rPr lang="en-US" sz="16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Problem Description:</a:t>
            </a:r>
          </a:p>
          <a:p>
            <a:pPr marL="0" marR="0">
              <a:lnSpc>
                <a:spcPct val="150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A “machine” consists of a row of boxes. To start, one places n pennies in the leftmost box. The machine then redistributes the pennies as follows. On each iteration, it replaces a pair of pennies in one box with a single penny in the next box to the right. The iterations stop when there is no box with more than one coin. For example, see the figure that shows the work of the machine in distributing six pennies by always selecting a pair of pennies in the leftmost box with at least two coins.</a:t>
            </a:r>
          </a:p>
        </p:txBody>
      </p:sp>
      <p:pic>
        <p:nvPicPr>
          <p:cNvPr id="3" name="Picture 2">
            <a:extLst>
              <a:ext uri="{FF2B5EF4-FFF2-40B4-BE49-F238E27FC236}">
                <a16:creationId xmlns:a16="http://schemas.microsoft.com/office/drawing/2014/main" id="{9B286B7F-4C35-14C3-8B82-6B67035873C9}"/>
              </a:ext>
            </a:extLst>
          </p:cNvPr>
          <p:cNvPicPr>
            <a:picLocks noChangeAspect="1"/>
          </p:cNvPicPr>
          <p:nvPr/>
        </p:nvPicPr>
        <p:blipFill>
          <a:blip r:embed="rId2"/>
          <a:stretch>
            <a:fillRect/>
          </a:stretch>
        </p:blipFill>
        <p:spPr>
          <a:xfrm>
            <a:off x="3739781" y="2877160"/>
            <a:ext cx="3664920" cy="2137870"/>
          </a:xfrm>
          <a:prstGeom prst="rect">
            <a:avLst/>
          </a:prstGeom>
        </p:spPr>
      </p:pic>
    </p:spTree>
    <p:extLst>
      <p:ext uri="{BB962C8B-B14F-4D97-AF65-F5344CB8AC3E}">
        <p14:creationId xmlns:p14="http://schemas.microsoft.com/office/powerpoint/2010/main" val="693991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EC81F4-0F4B-2D31-5CBA-30910BEA405F}"/>
              </a:ext>
            </a:extLst>
          </p:cNvPr>
          <p:cNvSpPr txBox="1"/>
          <p:nvPr/>
        </p:nvSpPr>
        <p:spPr>
          <a:xfrm>
            <a:off x="-9150" y="128470"/>
            <a:ext cx="4586286" cy="430887"/>
          </a:xfrm>
          <a:prstGeom prst="rect">
            <a:avLst/>
          </a:prstGeom>
          <a:noFill/>
        </p:spPr>
        <p:txBody>
          <a:bodyPr wrap="square">
            <a:spAutoFit/>
          </a:bodyPr>
          <a:lstStyle/>
          <a:p>
            <a:r>
              <a:rPr lang="en-US" sz="2200" b="1" dirty="0">
                <a:effectLst/>
                <a:latin typeface="Calibri" panose="020F0502020204030204" pitchFamily="34" charset="0"/>
                <a:ea typeface="Calibri" panose="020F0502020204030204" pitchFamily="34" charset="0"/>
                <a:cs typeface="Arial" panose="020B0604020202020204" pitchFamily="34" charset="0"/>
              </a:rPr>
              <a:t>Answers of the questions in the task</a:t>
            </a:r>
            <a:endParaRPr lang="en-US" sz="2200" b="1" dirty="0"/>
          </a:p>
        </p:txBody>
      </p:sp>
      <p:sp>
        <p:nvSpPr>
          <p:cNvPr id="5" name="TextBox 4">
            <a:extLst>
              <a:ext uri="{FF2B5EF4-FFF2-40B4-BE49-F238E27FC236}">
                <a16:creationId xmlns:a16="http://schemas.microsoft.com/office/drawing/2014/main" id="{ACC0F104-6FA3-40B3-6307-0B3823DF00EA}"/>
              </a:ext>
            </a:extLst>
          </p:cNvPr>
          <p:cNvSpPr txBox="1"/>
          <p:nvPr/>
        </p:nvSpPr>
        <p:spPr>
          <a:xfrm>
            <a:off x="143555" y="1318429"/>
            <a:ext cx="8856890" cy="1406026"/>
          </a:xfrm>
          <a:prstGeom prst="rect">
            <a:avLst/>
          </a:prstGeom>
          <a:noFill/>
        </p:spPr>
        <p:txBody>
          <a:bodyPr wrap="square">
            <a:spAutoFit/>
          </a:bodyPr>
          <a:lstStyle/>
          <a:p>
            <a:pPr marL="0" marR="0">
              <a:lnSpc>
                <a:spcPct val="107000"/>
              </a:lnSpc>
              <a:spcBef>
                <a:spcPts val="0"/>
              </a:spcBef>
              <a:spcAft>
                <a:spcPts val="800"/>
              </a:spcAft>
            </a:pPr>
            <a:r>
              <a:rPr lang="en-US" sz="18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Does the final distribution of pennies depend on the order in which the machine processes the coin pairs?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No, it doesn’t depend on the order because steps may be different from an implementation to another, but the final distribution must be the same.</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E1B5F36-A236-694D-136F-816257616F38}"/>
                  </a:ext>
                </a:extLst>
              </p:cNvPr>
              <p:cNvSpPr txBox="1"/>
              <p:nvPr/>
            </p:nvSpPr>
            <p:spPr>
              <a:xfrm>
                <a:off x="143555" y="2862797"/>
                <a:ext cx="8704185" cy="1694118"/>
              </a:xfrm>
              <a:prstGeom prst="rect">
                <a:avLst/>
              </a:prstGeom>
              <a:noFill/>
            </p:spPr>
            <p:txBody>
              <a:bodyPr wrap="square">
                <a:spAutoFit/>
              </a:bodyPr>
              <a:lstStyle/>
              <a:p>
                <a:pPr marL="0" marR="0">
                  <a:lnSpc>
                    <a:spcPct val="107000"/>
                  </a:lnSpc>
                  <a:spcBef>
                    <a:spcPts val="0"/>
                  </a:spcBef>
                  <a:spcAft>
                    <a:spcPts val="800"/>
                  </a:spcAft>
                </a:pPr>
                <a:r>
                  <a:rPr lang="en-US" sz="18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What is the minimum number of boxes needed to distribute n pennies?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To get the minimum number we will use this expected formula </a:t>
                </a:r>
                <a14:m>
                  <m:oMath xmlns:m="http://schemas.openxmlformats.org/officeDocument/2006/math">
                    <m:func>
                      <m:funcPr>
                        <m:ctrlPr>
                          <a:rPr lang="en-US" sz="1800" i="1">
                            <a:effectLst/>
                            <a:latin typeface="Cambria Math" panose="02040503050406030204" pitchFamily="18" charset="0"/>
                            <a:ea typeface="Calibri" panose="020F0502020204030204" pitchFamily="34" charset="0"/>
                            <a:cs typeface="Arial" panose="020B0604020202020204" pitchFamily="34" charset="0"/>
                          </a:rPr>
                        </m:ctrlPr>
                      </m:funcPr>
                      <m:fNa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n</m:t>
                            </m:r>
                            <m:r>
                              <a:rPr lang="en-US" sz="1800">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log</m:t>
                            </m:r>
                          </m:e>
                          <m:sub>
                            <m:r>
                              <a:rPr lang="en-US" sz="1800" i="1">
                                <a:effectLst/>
                                <a:latin typeface="Cambria Math" panose="02040503050406030204" pitchFamily="18" charset="0"/>
                                <a:ea typeface="Calibri" panose="020F0502020204030204" pitchFamily="34" charset="0"/>
                                <a:cs typeface="Arial" panose="020B0604020202020204" pitchFamily="34" charset="0"/>
                              </a:rPr>
                              <m:t>2</m:t>
                            </m:r>
                          </m:sub>
                        </m:sSub>
                      </m:fName>
                      <m:e>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i="1">
                                <a:effectLst/>
                                <a:latin typeface="Cambria Math" panose="02040503050406030204" pitchFamily="18" charset="0"/>
                                <a:ea typeface="Calibri" panose="020F0502020204030204" pitchFamily="34" charset="0"/>
                                <a:cs typeface="Arial" panose="020B0604020202020204" pitchFamily="34" charset="0"/>
                              </a:rPr>
                              <m:t>𝑖𝑛𝑝𝑢𝑡</m:t>
                            </m:r>
                          </m:e>
                        </m:d>
                        <m:r>
                          <a:rPr lang="en-US" sz="1800" i="1">
                            <a:effectLst/>
                            <a:latin typeface="Cambria Math" panose="02040503050406030204" pitchFamily="18" charset="0"/>
                            <a:ea typeface="Calibri" panose="020F0502020204030204" pitchFamily="34" charset="0"/>
                            <a:cs typeface="Arial" panose="020B0604020202020204" pitchFamily="34" charset="0"/>
                          </a:rPr>
                          <m:t>+1</m:t>
                        </m:r>
                      </m:e>
                    </m:func>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and the result of the log we will take the (int) from it without fractions and add a one because the number may be </a:t>
                </a:r>
                <a14:m>
                  <m:oMath xmlns:m="http://schemas.openxmlformats.org/officeDocument/2006/math">
                    <m:sSup>
                      <m:sSup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800" i="1">
                            <a:effectLst/>
                            <a:latin typeface="Cambria Math" panose="02040503050406030204" pitchFamily="18" charset="0"/>
                            <a:ea typeface="Times New Roman" panose="02020603050405020304" pitchFamily="18" charset="0"/>
                            <a:cs typeface="Arial" panose="020B0604020202020204" pitchFamily="34" charset="0"/>
                          </a:rPr>
                          <m:t>2</m:t>
                        </m:r>
                      </m:e>
                      <m:sup>
                        <m:r>
                          <a:rPr lang="en-US" sz="1800" i="1">
                            <a:effectLst/>
                            <a:latin typeface="Cambria Math" panose="02040503050406030204" pitchFamily="18" charset="0"/>
                            <a:ea typeface="Times New Roman" panose="02020603050405020304" pitchFamily="18" charset="0"/>
                            <a:cs typeface="Arial" panose="020B0604020202020204" pitchFamily="34" charset="0"/>
                          </a:rPr>
                          <m:t>𝑛</m:t>
                        </m:r>
                      </m:sup>
                    </m:sSup>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then it will need an extra box to handle all the numbers.</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7" name="TextBox 6">
                <a:extLst>
                  <a:ext uri="{FF2B5EF4-FFF2-40B4-BE49-F238E27FC236}">
                    <a16:creationId xmlns:a16="http://schemas.microsoft.com/office/drawing/2014/main" id="{EE1B5F36-A236-694D-136F-816257616F38}"/>
                  </a:ext>
                </a:extLst>
              </p:cNvPr>
              <p:cNvSpPr txBox="1">
                <a:spLocks noRot="1" noChangeAspect="1" noMove="1" noResize="1" noEditPoints="1" noAdjustHandles="1" noChangeArrowheads="1" noChangeShapeType="1" noTextEdit="1"/>
              </p:cNvSpPr>
              <p:nvPr/>
            </p:nvSpPr>
            <p:spPr>
              <a:xfrm>
                <a:off x="143555" y="2862797"/>
                <a:ext cx="8704185" cy="1694118"/>
              </a:xfrm>
              <a:prstGeom prst="rect">
                <a:avLst/>
              </a:prstGeom>
              <a:blipFill>
                <a:blip r:embed="rId2"/>
                <a:stretch>
                  <a:fillRect l="-631" t="-1799" b="-4676"/>
                </a:stretch>
              </a:blipFill>
            </p:spPr>
            <p:txBody>
              <a:bodyPr/>
              <a:lstStyle/>
              <a:p>
                <a:r>
                  <a:rPr lang="en-US">
                    <a:noFill/>
                  </a:rPr>
                  <a:t> </a:t>
                </a:r>
              </a:p>
            </p:txBody>
          </p:sp>
        </mc:Fallback>
      </mc:AlternateContent>
    </p:spTree>
    <p:extLst>
      <p:ext uri="{BB962C8B-B14F-4D97-AF65-F5344CB8AC3E}">
        <p14:creationId xmlns:p14="http://schemas.microsoft.com/office/powerpoint/2010/main" val="436108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Team Names &amp; ID</a:t>
            </a:r>
          </a:p>
        </p:txBody>
      </p:sp>
      <p:sp>
        <p:nvSpPr>
          <p:cNvPr id="3" name="Content Placeholder 2"/>
          <p:cNvSpPr>
            <a:spLocks noGrp="1"/>
          </p:cNvSpPr>
          <p:nvPr>
            <p:ph idx="1"/>
          </p:nvPr>
        </p:nvSpPr>
        <p:spPr/>
        <p:txBody>
          <a:bodyPr>
            <a:normAutofit/>
          </a:bodyPr>
          <a:lstStyle/>
          <a:p>
            <a:pPr marL="0" marR="0">
              <a:lnSpc>
                <a:spcPct val="200000"/>
              </a:lnSpc>
              <a:spcBef>
                <a:spcPts val="0"/>
              </a:spcBef>
              <a:spcAft>
                <a:spcPts val="0"/>
              </a:spcAft>
            </a:pPr>
            <a:r>
              <a:rPr lang="en-US" sz="1800" b="1" kern="1200" dirty="0">
                <a:effectLst/>
                <a:latin typeface="Calibri" panose="020F0502020204030204" pitchFamily="34" charset="0"/>
                <a:ea typeface="Calibri" panose="020F0502020204030204" pitchFamily="34" charset="0"/>
                <a:cs typeface="Arial" panose="020B0604020202020204" pitchFamily="34" charset="0"/>
              </a:rPr>
              <a:t>Omar Mohamed </a:t>
            </a:r>
            <a:r>
              <a:rPr lang="en-US" sz="1800" b="1" kern="1200" dirty="0" err="1">
                <a:effectLst/>
                <a:latin typeface="Calibri" panose="020F0502020204030204" pitchFamily="34" charset="0"/>
                <a:ea typeface="Calibri" panose="020F0502020204030204" pitchFamily="34" charset="0"/>
                <a:cs typeface="Arial" panose="020B0604020202020204" pitchFamily="34" charset="0"/>
              </a:rPr>
              <a:t>Diaaeldin</a:t>
            </a:r>
            <a:r>
              <a:rPr lang="en-US" sz="1800" b="1" kern="1200" dirty="0">
                <a:effectLst/>
                <a:latin typeface="Calibri" panose="020F0502020204030204" pitchFamily="34" charset="0"/>
                <a:ea typeface="Calibri" panose="020F0502020204030204" pitchFamily="34" charset="0"/>
                <a:cs typeface="Arial" panose="020B0604020202020204" pitchFamily="34" charset="0"/>
              </a:rPr>
              <a:t> Ibrahim		1802932</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descr="Logo&#10;&#10;Description automatically generated">
            <a:extLst>
              <a:ext uri="{FF2B5EF4-FFF2-40B4-BE49-F238E27FC236}">
                <a16:creationId xmlns:a16="http://schemas.microsoft.com/office/drawing/2014/main" id="{70F546E3-EDD1-09AD-F012-1E045FAF21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9050" y="1502815"/>
            <a:ext cx="2877160" cy="2877160"/>
          </a:xfrm>
          <a:prstGeom prst="rect">
            <a:avLst/>
          </a:prstGeom>
        </p:spPr>
      </p:pic>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7A5F6A-7354-EA2B-C3E3-DD99176A3436}"/>
              </a:ext>
            </a:extLst>
          </p:cNvPr>
          <p:cNvSpPr txBox="1"/>
          <p:nvPr/>
        </p:nvSpPr>
        <p:spPr>
          <a:xfrm>
            <a:off x="-9150" y="128470"/>
            <a:ext cx="4586286" cy="430887"/>
          </a:xfrm>
          <a:prstGeom prst="rect">
            <a:avLst/>
          </a:prstGeom>
          <a:noFill/>
        </p:spPr>
        <p:txBody>
          <a:bodyPr wrap="square">
            <a:spAutoFit/>
          </a:bodyPr>
          <a:lstStyle/>
          <a:p>
            <a:r>
              <a:rPr lang="en-US" sz="2200" b="1" dirty="0">
                <a:effectLst/>
                <a:latin typeface="Calibri" panose="020F0502020204030204" pitchFamily="34" charset="0"/>
                <a:ea typeface="Calibri" panose="020F0502020204030204" pitchFamily="34" charset="0"/>
                <a:cs typeface="Arial" panose="020B0604020202020204" pitchFamily="34" charset="0"/>
              </a:rPr>
              <a:t>Answers of the questions in the task</a:t>
            </a:r>
            <a:endParaRPr lang="en-US" sz="2200" b="1"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154ADE3-E3D7-36A1-B88D-A9E909F52AA9}"/>
                  </a:ext>
                </a:extLst>
              </p:cNvPr>
              <p:cNvSpPr txBox="1"/>
              <p:nvPr/>
            </p:nvSpPr>
            <p:spPr>
              <a:xfrm>
                <a:off x="143556" y="1350110"/>
                <a:ext cx="8856890" cy="3508589"/>
              </a:xfrm>
              <a:prstGeom prst="rect">
                <a:avLst/>
              </a:prstGeom>
              <a:noFill/>
            </p:spPr>
            <p:txBody>
              <a:bodyPr wrap="square">
                <a:spAutoFit/>
              </a:bodyPr>
              <a:lstStyle/>
              <a:p>
                <a:pPr marL="0" marR="0">
                  <a:spcBef>
                    <a:spcPts val="0"/>
                  </a:spcBef>
                  <a:spcAft>
                    <a:spcPts val="800"/>
                  </a:spcAft>
                </a:pPr>
                <a:r>
                  <a:rPr lang="en-US" sz="14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How many iterations does the machine make before stopping?</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We have the following recurrence for the number of iterations needed to place one penny in box </a:t>
                </a:r>
                <a:r>
                  <a:rPr lang="en-US" sz="1200" dirty="0" err="1">
                    <a:effectLst/>
                    <a:latin typeface="Calibri" panose="020F0502020204030204" pitchFamily="34" charset="0"/>
                    <a:ea typeface="Calibri" panose="020F0502020204030204" pitchFamily="34" charset="0"/>
                    <a:cs typeface="Arial" panose="020B0604020202020204" pitchFamily="34" charset="0"/>
                  </a:rPr>
                  <a:t>i</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C(</a:t>
                </a:r>
                <a:r>
                  <a:rPr lang="en-US" sz="1200" dirty="0" err="1">
                    <a:effectLst/>
                    <a:latin typeface="Calibri" panose="020F0502020204030204" pitchFamily="34" charset="0"/>
                    <a:ea typeface="Calibri" panose="020F0502020204030204" pitchFamily="34" charset="0"/>
                    <a:cs typeface="Arial" panose="020B0604020202020204" pitchFamily="34" charset="0"/>
                  </a:rPr>
                  <a:t>i</a:t>
                </a:r>
                <a:r>
                  <a:rPr lang="en-US" sz="1200" dirty="0">
                    <a:effectLst/>
                    <a:latin typeface="Calibri" panose="020F0502020204030204" pitchFamily="34" charset="0"/>
                    <a:ea typeface="Calibri" panose="020F0502020204030204" pitchFamily="34" charset="0"/>
                    <a:cs typeface="Arial" panose="020B0604020202020204" pitchFamily="34" charset="0"/>
                  </a:rPr>
                  <a:t>) = 2C(</a:t>
                </a:r>
                <a:r>
                  <a:rPr lang="en-US" sz="1200" dirty="0" err="1">
                    <a:effectLst/>
                    <a:latin typeface="Calibri" panose="020F0502020204030204" pitchFamily="34" charset="0"/>
                    <a:ea typeface="Calibri" panose="020F0502020204030204" pitchFamily="34" charset="0"/>
                    <a:cs typeface="Arial" panose="020B0604020202020204" pitchFamily="34" charset="0"/>
                  </a:rPr>
                  <a:t>i</a:t>
                </a:r>
                <a:r>
                  <a:rPr lang="en-US" sz="1200" dirty="0">
                    <a:effectLst/>
                    <a:latin typeface="Calibri" panose="020F0502020204030204" pitchFamily="34" charset="0"/>
                    <a:ea typeface="Calibri" panose="020F0502020204030204" pitchFamily="34" charset="0"/>
                    <a:cs typeface="Arial" panose="020B0604020202020204" pitchFamily="34" charset="0"/>
                  </a:rPr>
                  <a:t> − 1) + 1 for 0 &lt; </a:t>
                </a:r>
                <a:r>
                  <a:rPr lang="en-US" sz="1200" dirty="0" err="1">
                    <a:effectLst/>
                    <a:latin typeface="Calibri" panose="020F0502020204030204" pitchFamily="34" charset="0"/>
                    <a:ea typeface="Calibri" panose="020F0502020204030204" pitchFamily="34" charset="0"/>
                    <a:cs typeface="Arial" panose="020B0604020202020204" pitchFamily="34" charset="0"/>
                  </a:rPr>
                  <a:t>i</a:t>
                </a:r>
                <a:r>
                  <a:rPr lang="en-US" sz="1200" dirty="0">
                    <a:effectLst/>
                    <a:latin typeface="Calibri" panose="020F0502020204030204" pitchFamily="34" charset="0"/>
                    <a:ea typeface="Calibri" panose="020F0502020204030204" pitchFamily="34" charset="0"/>
                    <a:cs typeface="Arial" panose="020B0604020202020204" pitchFamily="34" charset="0"/>
                  </a:rPr>
                  <a:t> ≤ k, C(0) = 0.</a:t>
                </a:r>
              </a:p>
              <a:p>
                <a:pPr marL="0" marR="0">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Solving the recurrence by backward substitutions yields the following</a:t>
                </a:r>
              </a:p>
              <a:p>
                <a:pPr marL="0" marR="0">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C(</a:t>
                </a:r>
                <a:r>
                  <a:rPr lang="en-US" sz="1200" dirty="0" err="1">
                    <a:effectLst/>
                    <a:latin typeface="Calibri" panose="020F0502020204030204" pitchFamily="34" charset="0"/>
                    <a:ea typeface="Calibri" panose="020F0502020204030204" pitchFamily="34" charset="0"/>
                    <a:cs typeface="Arial" panose="020B0604020202020204" pitchFamily="34" charset="0"/>
                  </a:rPr>
                  <a:t>i</a:t>
                </a:r>
                <a:r>
                  <a:rPr lang="en-US" sz="1200" dirty="0">
                    <a:effectLst/>
                    <a:latin typeface="Calibri" panose="020F0502020204030204" pitchFamily="34" charset="0"/>
                    <a:ea typeface="Calibri" panose="020F0502020204030204" pitchFamily="34" charset="0"/>
                    <a:cs typeface="Arial" panose="020B0604020202020204" pitchFamily="34" charset="0"/>
                  </a:rPr>
                  <a:t>) = 2C(</a:t>
                </a:r>
                <a:r>
                  <a:rPr lang="en-US" sz="1200" dirty="0" err="1">
                    <a:effectLst/>
                    <a:latin typeface="Calibri" panose="020F0502020204030204" pitchFamily="34" charset="0"/>
                    <a:ea typeface="Calibri" panose="020F0502020204030204" pitchFamily="34" charset="0"/>
                    <a:cs typeface="Arial" panose="020B0604020202020204" pitchFamily="34" charset="0"/>
                  </a:rPr>
                  <a:t>i</a:t>
                </a:r>
                <a:r>
                  <a:rPr lang="en-US" sz="1200" dirty="0">
                    <a:effectLst/>
                    <a:latin typeface="Calibri" panose="020F0502020204030204" pitchFamily="34" charset="0"/>
                    <a:ea typeface="Calibri" panose="020F0502020204030204" pitchFamily="34" charset="0"/>
                    <a:cs typeface="Arial" panose="020B0604020202020204" pitchFamily="34" charset="0"/>
                  </a:rPr>
                  <a:t> − 1) + 1 </a:t>
                </a:r>
              </a:p>
              <a:p>
                <a:pPr marL="0" marR="0">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 2(2C(</a:t>
                </a:r>
                <a:r>
                  <a:rPr lang="en-US" sz="1200" dirty="0" err="1">
                    <a:effectLst/>
                    <a:latin typeface="Calibri" panose="020F0502020204030204" pitchFamily="34" charset="0"/>
                    <a:ea typeface="Calibri" panose="020F0502020204030204" pitchFamily="34" charset="0"/>
                    <a:cs typeface="Arial" panose="020B0604020202020204" pitchFamily="34" charset="0"/>
                  </a:rPr>
                  <a:t>i</a:t>
                </a:r>
                <a:r>
                  <a:rPr lang="en-US" sz="1200" dirty="0">
                    <a:effectLst/>
                    <a:latin typeface="Calibri" panose="020F0502020204030204" pitchFamily="34" charset="0"/>
                    <a:ea typeface="Calibri" panose="020F0502020204030204" pitchFamily="34" charset="0"/>
                    <a:cs typeface="Arial" panose="020B0604020202020204" pitchFamily="34" charset="0"/>
                  </a:rPr>
                  <a:t> − 2) + 1) + 1 = 22C(</a:t>
                </a:r>
                <a:r>
                  <a:rPr lang="en-US" sz="1200" dirty="0" err="1">
                    <a:effectLst/>
                    <a:latin typeface="Calibri" panose="020F0502020204030204" pitchFamily="34" charset="0"/>
                    <a:ea typeface="Calibri" panose="020F0502020204030204" pitchFamily="34" charset="0"/>
                    <a:cs typeface="Arial" panose="020B0604020202020204" pitchFamily="34" charset="0"/>
                  </a:rPr>
                  <a:t>i</a:t>
                </a:r>
                <a:r>
                  <a:rPr lang="en-US" sz="1200" dirty="0">
                    <a:effectLst/>
                    <a:latin typeface="Calibri" panose="020F0502020204030204" pitchFamily="34" charset="0"/>
                    <a:ea typeface="Calibri" panose="020F0502020204030204" pitchFamily="34" charset="0"/>
                    <a:cs typeface="Arial" panose="020B0604020202020204" pitchFamily="34" charset="0"/>
                  </a:rPr>
                  <a:t> − 2) + 2 + 1 = 22(2C(</a:t>
                </a:r>
                <a:r>
                  <a:rPr lang="en-US" sz="1200" dirty="0" err="1">
                    <a:effectLst/>
                    <a:latin typeface="Calibri" panose="020F0502020204030204" pitchFamily="34" charset="0"/>
                    <a:ea typeface="Calibri" panose="020F0502020204030204" pitchFamily="34" charset="0"/>
                    <a:cs typeface="Arial" panose="020B0604020202020204" pitchFamily="34" charset="0"/>
                  </a:rPr>
                  <a:t>i</a:t>
                </a:r>
                <a:r>
                  <a:rPr lang="en-US" sz="1200" dirty="0">
                    <a:effectLst/>
                    <a:latin typeface="Calibri" panose="020F0502020204030204" pitchFamily="34" charset="0"/>
                    <a:ea typeface="Calibri" panose="020F0502020204030204" pitchFamily="34" charset="0"/>
                    <a:cs typeface="Arial" panose="020B0604020202020204" pitchFamily="34" charset="0"/>
                  </a:rPr>
                  <a:t> − 3) + 1) + 2 + 1</a:t>
                </a:r>
              </a:p>
              <a:p>
                <a:pPr marL="0" marR="0">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 23 C(</a:t>
                </a:r>
                <a:r>
                  <a:rPr lang="en-US" sz="1200" dirty="0" err="1">
                    <a:effectLst/>
                    <a:latin typeface="Calibri" panose="020F0502020204030204" pitchFamily="34" charset="0"/>
                    <a:ea typeface="Calibri" panose="020F0502020204030204" pitchFamily="34" charset="0"/>
                    <a:cs typeface="Arial" panose="020B0604020202020204" pitchFamily="34" charset="0"/>
                  </a:rPr>
                  <a:t>i</a:t>
                </a:r>
                <a:r>
                  <a:rPr lang="en-US" sz="1200" dirty="0">
                    <a:effectLst/>
                    <a:latin typeface="Calibri" panose="020F0502020204030204" pitchFamily="34" charset="0"/>
                    <a:ea typeface="Calibri" panose="020F0502020204030204" pitchFamily="34" charset="0"/>
                    <a:cs typeface="Arial" panose="020B0604020202020204" pitchFamily="34" charset="0"/>
                  </a:rPr>
                  <a:t> − 3) + 22 + 2 + 1 = ... </a:t>
                </a:r>
              </a:p>
              <a:p>
                <a:pPr marL="0" marR="0">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 2i C(</a:t>
                </a:r>
                <a:r>
                  <a:rPr lang="en-US" sz="1200" dirty="0" err="1">
                    <a:effectLst/>
                    <a:latin typeface="Calibri" panose="020F0502020204030204" pitchFamily="34" charset="0"/>
                    <a:ea typeface="Calibri" panose="020F0502020204030204" pitchFamily="34" charset="0"/>
                    <a:cs typeface="Arial" panose="020B0604020202020204" pitchFamily="34" charset="0"/>
                  </a:rPr>
                  <a:t>i</a:t>
                </a:r>
                <a:r>
                  <a:rPr lang="en-US" sz="1200" dirty="0">
                    <a:effectLst/>
                    <a:latin typeface="Calibri" panose="020F0502020204030204" pitchFamily="34" charset="0"/>
                    <a:ea typeface="Calibri" panose="020F0502020204030204" pitchFamily="34" charset="0"/>
                    <a:cs typeface="Arial" panose="020B0604020202020204" pitchFamily="34" charset="0"/>
                  </a:rPr>
                  <a:t> − </a:t>
                </a:r>
                <a:r>
                  <a:rPr lang="en-US" sz="1200" dirty="0" err="1">
                    <a:effectLst/>
                    <a:latin typeface="Calibri" panose="020F0502020204030204" pitchFamily="34" charset="0"/>
                    <a:ea typeface="Calibri" panose="020F0502020204030204" pitchFamily="34" charset="0"/>
                    <a:cs typeface="Arial" panose="020B0604020202020204" pitchFamily="34" charset="0"/>
                  </a:rPr>
                  <a:t>i</a:t>
                </a:r>
                <a:r>
                  <a:rPr lang="en-US" sz="1200" dirty="0">
                    <a:effectLst/>
                    <a:latin typeface="Calibri" panose="020F0502020204030204" pitchFamily="34" charset="0"/>
                    <a:ea typeface="Calibri" panose="020F0502020204030204" pitchFamily="34" charset="0"/>
                    <a:cs typeface="Arial" panose="020B0604020202020204" pitchFamily="34" charset="0"/>
                  </a:rPr>
                  <a:t>) + 2i−1 + 2i−2 +···+ 1 = 2i · 0 + (2i − 1) = 2i – 1</a:t>
                </a:r>
              </a:p>
              <a:p>
                <a:pPr marL="0" marR="0">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Hence, the total number of iterations made by the machine before stopping can be found as:</a:t>
                </a:r>
              </a:p>
              <a:p>
                <a:pPr marL="0" marR="0">
                  <a:spcBef>
                    <a:spcPts val="0"/>
                  </a:spcBef>
                  <a:spcAft>
                    <a:spcPts val="800"/>
                  </a:spcAft>
                </a:pPr>
                <a14:m>
                  <m:oMathPara xmlns:m="http://schemas.openxmlformats.org/officeDocument/2006/math">
                    <m:oMathParaPr>
                      <m:jc m:val="centerGroup"/>
                    </m:oMathParaPr>
                    <m:oMath xmlns:m="http://schemas.openxmlformats.org/officeDocument/2006/math">
                      <m:nary>
                        <m:naryPr>
                          <m:chr m:val="∑"/>
                          <m:grow m:val="on"/>
                          <m:ctrlPr>
                            <a:rPr lang="en-US" sz="1600" i="1">
                              <a:effectLst/>
                              <a:latin typeface="Cambria Math" panose="02040503050406030204" pitchFamily="18" charset="0"/>
                              <a:ea typeface="Calibri" panose="020F0502020204030204" pitchFamily="34" charset="0"/>
                              <a:cs typeface="Arial" panose="020B0604020202020204" pitchFamily="34" charset="0"/>
                            </a:rPr>
                          </m:ctrlPr>
                        </m:naryPr>
                        <m:sub>
                          <m:r>
                            <a:rPr lang="en-US" sz="1600" i="1">
                              <a:effectLst/>
                              <a:latin typeface="Cambria Math" panose="02040503050406030204" pitchFamily="18" charset="0"/>
                              <a:ea typeface="Calibri" panose="020F0502020204030204" pitchFamily="34" charset="0"/>
                              <a:cs typeface="Arial" panose="020B0604020202020204" pitchFamily="34" charset="0"/>
                            </a:rPr>
                            <m:t>𝑖</m:t>
                          </m:r>
                          <m:r>
                            <a:rPr lang="en-US" sz="1600" i="1">
                              <a:effectLst/>
                              <a:latin typeface="Cambria Math" panose="02040503050406030204" pitchFamily="18" charset="0"/>
                              <a:ea typeface="Calibri" panose="020F0502020204030204" pitchFamily="34" charset="0"/>
                              <a:cs typeface="Arial" panose="020B0604020202020204" pitchFamily="34" charset="0"/>
                            </a:rPr>
                            <m:t>=0</m:t>
                          </m:r>
                        </m:sub>
                        <m:sup>
                          <m:r>
                            <a:rPr lang="en-US" sz="1600" i="1">
                              <a:effectLst/>
                              <a:latin typeface="Cambria Math" panose="02040503050406030204" pitchFamily="18" charset="0"/>
                              <a:ea typeface="Calibri" panose="020F0502020204030204" pitchFamily="34" charset="0"/>
                              <a:cs typeface="Arial" panose="020B0604020202020204" pitchFamily="34" charset="0"/>
                            </a:rPr>
                            <m:t>𝑘</m:t>
                          </m:r>
                        </m:sup>
                        <m:e>
                          <m:r>
                            <m:rPr>
                              <m:sty m:val="p"/>
                            </m:rPr>
                            <a:rPr lang="en-US" sz="1200">
                              <a:effectLst/>
                              <a:latin typeface="Cambria Math" panose="02040503050406030204" pitchFamily="18" charset="0"/>
                              <a:ea typeface="Calibri" panose="020F0502020204030204" pitchFamily="34" charset="0"/>
                              <a:cs typeface="Arial" panose="020B0604020202020204" pitchFamily="34" charset="0"/>
                            </a:rPr>
                            <m:t>biC</m:t>
                          </m:r>
                          <m:d>
                            <m:dPr>
                              <m:ctrlPr>
                                <a:rPr lang="en-US" sz="1200" i="1">
                                  <a:effectLst/>
                                  <a:latin typeface="Cambria Math" panose="02040503050406030204" pitchFamily="18" charset="0"/>
                                  <a:ea typeface="Calibri" panose="020F0502020204030204" pitchFamily="34" charset="0"/>
                                  <a:cs typeface="Arial" panose="020B0604020202020204" pitchFamily="34" charset="0"/>
                                </a:rPr>
                              </m:ctrlPr>
                            </m:dPr>
                            <m:e>
                              <m:r>
                                <m:rPr>
                                  <m:sty m:val="p"/>
                                </m:rPr>
                                <a:rPr lang="en-US" sz="1200">
                                  <a:effectLst/>
                                  <a:latin typeface="Cambria Math" panose="02040503050406030204" pitchFamily="18" charset="0"/>
                                  <a:ea typeface="Calibri" panose="020F0502020204030204" pitchFamily="34" charset="0"/>
                                  <a:cs typeface="Arial" panose="020B0604020202020204" pitchFamily="34" charset="0"/>
                                </a:rPr>
                                <m:t>i</m:t>
                              </m:r>
                            </m:e>
                          </m:d>
                          <m:r>
                            <a:rPr lang="en-US" sz="1200" i="1">
                              <a:effectLst/>
                              <a:latin typeface="Cambria Math" panose="02040503050406030204" pitchFamily="18" charset="0"/>
                              <a:ea typeface="Calibri" panose="020F0502020204030204" pitchFamily="34" charset="0"/>
                              <a:cs typeface="Arial" panose="020B0604020202020204" pitchFamily="34" charset="0"/>
                            </a:rPr>
                            <m:t>= </m:t>
                          </m:r>
                        </m:e>
                      </m:nary>
                      <m:nary>
                        <m:naryPr>
                          <m:chr m:val="∑"/>
                          <m:grow m:val="on"/>
                          <m:ctrlPr>
                            <a:rPr lang="en-US" sz="1600" i="1">
                              <a:effectLst/>
                              <a:latin typeface="Cambria Math" panose="02040503050406030204" pitchFamily="18" charset="0"/>
                              <a:ea typeface="Calibri" panose="020F0502020204030204" pitchFamily="34" charset="0"/>
                              <a:cs typeface="Arial" panose="020B0604020202020204" pitchFamily="34" charset="0"/>
                            </a:rPr>
                          </m:ctrlPr>
                        </m:naryPr>
                        <m:sub>
                          <m:r>
                            <a:rPr lang="en-US" sz="1600" i="1">
                              <a:effectLst/>
                              <a:latin typeface="Cambria Math" panose="02040503050406030204" pitchFamily="18" charset="0"/>
                              <a:ea typeface="Calibri" panose="020F0502020204030204" pitchFamily="34" charset="0"/>
                              <a:cs typeface="Arial" panose="020B0604020202020204" pitchFamily="34" charset="0"/>
                            </a:rPr>
                            <m:t>𝑖</m:t>
                          </m:r>
                          <m:r>
                            <a:rPr lang="en-US" sz="1600" i="1">
                              <a:effectLst/>
                              <a:latin typeface="Cambria Math" panose="02040503050406030204" pitchFamily="18" charset="0"/>
                              <a:ea typeface="Calibri" panose="020F0502020204030204" pitchFamily="34" charset="0"/>
                              <a:cs typeface="Arial" panose="020B0604020202020204" pitchFamily="34" charset="0"/>
                            </a:rPr>
                            <m:t>=0</m:t>
                          </m:r>
                        </m:sub>
                        <m:sup>
                          <m:r>
                            <a:rPr lang="en-US" sz="1600" i="1">
                              <a:effectLst/>
                              <a:latin typeface="Cambria Math" panose="02040503050406030204" pitchFamily="18" charset="0"/>
                              <a:ea typeface="Calibri" panose="020F0502020204030204" pitchFamily="34" charset="0"/>
                              <a:cs typeface="Arial" panose="020B0604020202020204" pitchFamily="34" charset="0"/>
                            </a:rPr>
                            <m:t>𝑘</m:t>
                          </m:r>
                        </m:sup>
                        <m:e>
                          <m:r>
                            <m:rPr>
                              <m:sty m:val="p"/>
                            </m:rPr>
                            <a:rPr lang="en-US" sz="1200">
                              <a:effectLst/>
                              <a:latin typeface="Cambria Math" panose="02040503050406030204" pitchFamily="18" charset="0"/>
                              <a:ea typeface="Calibri" panose="020F0502020204030204" pitchFamily="34" charset="0"/>
                              <a:cs typeface="Arial" panose="020B0604020202020204" pitchFamily="34" charset="0"/>
                            </a:rPr>
                            <m:t>bi</m:t>
                          </m:r>
                          <m:r>
                            <a:rPr lang="en-US" sz="1200">
                              <a:effectLst/>
                              <a:latin typeface="Cambria Math" panose="02040503050406030204" pitchFamily="18" charset="0"/>
                              <a:ea typeface="Calibri" panose="020F0502020204030204" pitchFamily="34" charset="0"/>
                              <a:cs typeface="Arial" panose="020B0604020202020204" pitchFamily="34" charset="0"/>
                            </a:rPr>
                            <m:t>(</m:t>
                          </m:r>
                          <m:sSup>
                            <m:sSupPr>
                              <m:ctrlPr>
                                <a:rPr lang="en-US" sz="1200" i="1">
                                  <a:effectLst/>
                                  <a:latin typeface="Cambria Math" panose="02040503050406030204" pitchFamily="18" charset="0"/>
                                  <a:ea typeface="Calibri" panose="020F0502020204030204" pitchFamily="34" charset="0"/>
                                  <a:cs typeface="Arial" panose="020B0604020202020204" pitchFamily="34" charset="0"/>
                                </a:rPr>
                              </m:ctrlPr>
                            </m:sSupPr>
                            <m:e>
                              <m:r>
                                <a:rPr lang="en-US" sz="1200" i="1">
                                  <a:effectLst/>
                                  <a:latin typeface="Cambria Math" panose="02040503050406030204" pitchFamily="18" charset="0"/>
                                  <a:ea typeface="Calibri" panose="020F0502020204030204" pitchFamily="34" charset="0"/>
                                  <a:cs typeface="Arial" panose="020B0604020202020204" pitchFamily="34" charset="0"/>
                                </a:rPr>
                                <m:t>2</m:t>
                              </m:r>
                            </m:e>
                            <m:sup>
                              <m:r>
                                <a:rPr lang="en-US" sz="1200" i="1">
                                  <a:effectLst/>
                                  <a:latin typeface="Cambria Math" panose="02040503050406030204" pitchFamily="18" charset="0"/>
                                  <a:ea typeface="Calibri" panose="020F0502020204030204" pitchFamily="34" charset="0"/>
                                  <a:cs typeface="Arial" panose="020B0604020202020204" pitchFamily="34" charset="0"/>
                                </a:rPr>
                                <m:t>𝑖</m:t>
                              </m:r>
                            </m:sup>
                          </m:sSup>
                          <m:r>
                            <a:rPr lang="en-US" sz="1200" i="1">
                              <a:effectLst/>
                              <a:latin typeface="Cambria Math" panose="02040503050406030204" pitchFamily="18" charset="0"/>
                              <a:ea typeface="Calibri" panose="020F0502020204030204" pitchFamily="34" charset="0"/>
                              <a:cs typeface="Arial" panose="020B0604020202020204" pitchFamily="34" charset="0"/>
                            </a:rPr>
                            <m:t>−</m:t>
                          </m:r>
                          <m:r>
                            <a:rPr lang="en-US" sz="1200">
                              <a:effectLst/>
                              <a:latin typeface="Cambria Math" panose="02040503050406030204" pitchFamily="18" charset="0"/>
                              <a:ea typeface="Calibri" panose="020F0502020204030204" pitchFamily="34" charset="0"/>
                              <a:cs typeface="Arial" panose="020B0604020202020204" pitchFamily="34" charset="0"/>
                            </a:rPr>
                            <m:t>1)</m:t>
                          </m:r>
                          <m:r>
                            <a:rPr lang="en-US" sz="1200" i="1">
                              <a:effectLst/>
                              <a:latin typeface="Cambria Math" panose="02040503050406030204" pitchFamily="18" charset="0"/>
                              <a:ea typeface="Calibri" panose="020F0502020204030204" pitchFamily="34" charset="0"/>
                              <a:cs typeface="Arial" panose="020B0604020202020204" pitchFamily="34" charset="0"/>
                            </a:rPr>
                            <m:t>= </m:t>
                          </m:r>
                        </m:e>
                      </m:nary>
                      <m:nary>
                        <m:naryPr>
                          <m:chr m:val="∑"/>
                          <m:grow m:val="on"/>
                          <m:ctrlPr>
                            <a:rPr lang="en-US" sz="1600" i="1">
                              <a:effectLst/>
                              <a:latin typeface="Cambria Math" panose="02040503050406030204" pitchFamily="18" charset="0"/>
                              <a:ea typeface="Calibri" panose="020F0502020204030204" pitchFamily="34" charset="0"/>
                              <a:cs typeface="Arial" panose="020B0604020202020204" pitchFamily="34" charset="0"/>
                            </a:rPr>
                          </m:ctrlPr>
                        </m:naryPr>
                        <m:sub>
                          <m:r>
                            <a:rPr lang="en-US" sz="1600" i="1">
                              <a:effectLst/>
                              <a:latin typeface="Cambria Math" panose="02040503050406030204" pitchFamily="18" charset="0"/>
                              <a:ea typeface="Calibri" panose="020F0502020204030204" pitchFamily="34" charset="0"/>
                              <a:cs typeface="Arial" panose="020B0604020202020204" pitchFamily="34" charset="0"/>
                            </a:rPr>
                            <m:t>𝑖</m:t>
                          </m:r>
                          <m:r>
                            <a:rPr lang="en-US" sz="1600" i="1">
                              <a:effectLst/>
                              <a:latin typeface="Cambria Math" panose="02040503050406030204" pitchFamily="18" charset="0"/>
                              <a:ea typeface="Calibri" panose="020F0502020204030204" pitchFamily="34" charset="0"/>
                              <a:cs typeface="Arial" panose="020B0604020202020204" pitchFamily="34" charset="0"/>
                            </a:rPr>
                            <m:t>=0</m:t>
                          </m:r>
                        </m:sub>
                        <m:sup>
                          <m:r>
                            <a:rPr lang="en-US" sz="1600" i="1">
                              <a:effectLst/>
                              <a:latin typeface="Cambria Math" panose="02040503050406030204" pitchFamily="18" charset="0"/>
                              <a:ea typeface="Calibri" panose="020F0502020204030204" pitchFamily="34" charset="0"/>
                              <a:cs typeface="Arial" panose="020B0604020202020204" pitchFamily="34" charset="0"/>
                            </a:rPr>
                            <m:t>𝑘</m:t>
                          </m:r>
                        </m:sup>
                        <m:e>
                          <m:r>
                            <m:rPr>
                              <m:sty m:val="p"/>
                            </m:rPr>
                            <a:rPr lang="en-US" sz="1200">
                              <a:effectLst/>
                              <a:latin typeface="Cambria Math" panose="02040503050406030204" pitchFamily="18" charset="0"/>
                              <a:ea typeface="Calibri" panose="020F0502020204030204" pitchFamily="34" charset="0"/>
                              <a:cs typeface="Arial" panose="020B0604020202020204" pitchFamily="34" charset="0"/>
                            </a:rPr>
                            <m:t>bi</m:t>
                          </m:r>
                          <m:r>
                            <a:rPr lang="en-US" sz="1200">
                              <a:effectLst/>
                              <a:latin typeface="Cambria Math" panose="02040503050406030204" pitchFamily="18" charset="0"/>
                              <a:ea typeface="Calibri" panose="020F0502020204030204" pitchFamily="34" charset="0"/>
                              <a:cs typeface="Arial" panose="020B0604020202020204" pitchFamily="34" charset="0"/>
                            </a:rPr>
                            <m:t> </m:t>
                          </m:r>
                          <m:sSup>
                            <m:sSupPr>
                              <m:ctrlPr>
                                <a:rPr lang="en-US" sz="1200" i="1">
                                  <a:effectLst/>
                                  <a:latin typeface="Cambria Math" panose="02040503050406030204" pitchFamily="18" charset="0"/>
                                  <a:ea typeface="Calibri" panose="020F0502020204030204" pitchFamily="34" charset="0"/>
                                  <a:cs typeface="Arial" panose="020B0604020202020204" pitchFamily="34" charset="0"/>
                                </a:rPr>
                              </m:ctrlPr>
                            </m:sSupPr>
                            <m:e>
                              <m:r>
                                <a:rPr lang="en-US" sz="1200" i="1">
                                  <a:effectLst/>
                                  <a:latin typeface="Cambria Math" panose="02040503050406030204" pitchFamily="18" charset="0"/>
                                  <a:ea typeface="Calibri" panose="020F0502020204030204" pitchFamily="34" charset="0"/>
                                  <a:cs typeface="Arial" panose="020B0604020202020204" pitchFamily="34" charset="0"/>
                                </a:rPr>
                                <m:t>2</m:t>
                              </m:r>
                            </m:e>
                            <m:sup>
                              <m:r>
                                <a:rPr lang="en-US" sz="1200" i="1">
                                  <a:effectLst/>
                                  <a:latin typeface="Cambria Math" panose="02040503050406030204" pitchFamily="18" charset="0"/>
                                  <a:ea typeface="Calibri" panose="020F0502020204030204" pitchFamily="34" charset="0"/>
                                  <a:cs typeface="Arial" panose="020B0604020202020204" pitchFamily="34" charset="0"/>
                                </a:rPr>
                                <m:t>𝑖</m:t>
                              </m:r>
                            </m:sup>
                          </m:sSup>
                          <m:r>
                            <a:rPr lang="en-US" sz="1200" i="1">
                              <a:effectLst/>
                              <a:latin typeface="Cambria Math" panose="02040503050406030204" pitchFamily="18" charset="0"/>
                              <a:ea typeface="Calibri" panose="020F0502020204030204" pitchFamily="34" charset="0"/>
                              <a:cs typeface="Arial" panose="020B0604020202020204" pitchFamily="34" charset="0"/>
                            </a:rPr>
                            <m:t>− </m:t>
                          </m:r>
                        </m:e>
                      </m:nary>
                      <m:nary>
                        <m:naryPr>
                          <m:chr m:val="∑"/>
                          <m:grow m:val="on"/>
                          <m:ctrlPr>
                            <a:rPr lang="en-US" sz="1600" i="1">
                              <a:effectLst/>
                              <a:latin typeface="Cambria Math" panose="02040503050406030204" pitchFamily="18" charset="0"/>
                              <a:ea typeface="Calibri" panose="020F0502020204030204" pitchFamily="34" charset="0"/>
                              <a:cs typeface="Arial" panose="020B0604020202020204" pitchFamily="34" charset="0"/>
                            </a:rPr>
                          </m:ctrlPr>
                        </m:naryPr>
                        <m:sub>
                          <m:r>
                            <a:rPr lang="en-US" sz="1600" i="1">
                              <a:effectLst/>
                              <a:latin typeface="Cambria Math" panose="02040503050406030204" pitchFamily="18" charset="0"/>
                              <a:ea typeface="Calibri" panose="020F0502020204030204" pitchFamily="34" charset="0"/>
                              <a:cs typeface="Arial" panose="020B0604020202020204" pitchFamily="34" charset="0"/>
                            </a:rPr>
                            <m:t>𝑖</m:t>
                          </m:r>
                          <m:r>
                            <a:rPr lang="en-US" sz="1600" i="1">
                              <a:effectLst/>
                              <a:latin typeface="Cambria Math" panose="02040503050406030204" pitchFamily="18" charset="0"/>
                              <a:ea typeface="Calibri" panose="020F0502020204030204" pitchFamily="34" charset="0"/>
                              <a:cs typeface="Arial" panose="020B0604020202020204" pitchFamily="34" charset="0"/>
                            </a:rPr>
                            <m:t>=0</m:t>
                          </m:r>
                        </m:sub>
                        <m:sup>
                          <m:r>
                            <a:rPr lang="en-US" sz="1600" i="1">
                              <a:effectLst/>
                              <a:latin typeface="Cambria Math" panose="02040503050406030204" pitchFamily="18" charset="0"/>
                              <a:ea typeface="Calibri" panose="020F0502020204030204" pitchFamily="34" charset="0"/>
                              <a:cs typeface="Arial" panose="020B0604020202020204" pitchFamily="34" charset="0"/>
                            </a:rPr>
                            <m:t>𝑘</m:t>
                          </m:r>
                        </m:sup>
                        <m:e>
                          <m:r>
                            <m:rPr>
                              <m:sty m:val="p"/>
                            </m:rPr>
                            <a:rPr lang="en-US" sz="1200">
                              <a:effectLst/>
                              <a:latin typeface="Cambria Math" panose="02040503050406030204" pitchFamily="18" charset="0"/>
                              <a:ea typeface="Calibri" panose="020F0502020204030204" pitchFamily="34" charset="0"/>
                              <a:cs typeface="Arial" panose="020B0604020202020204" pitchFamily="34" charset="0"/>
                            </a:rPr>
                            <m:t>bi</m:t>
                          </m:r>
                          <m:r>
                            <a:rPr lang="en-US" sz="1200">
                              <a:effectLst/>
                              <a:latin typeface="Cambria Math" panose="02040503050406030204" pitchFamily="18" charset="0"/>
                              <a:ea typeface="Calibri" panose="020F0502020204030204" pitchFamily="34" charset="0"/>
                              <a:cs typeface="Arial" panose="020B0604020202020204" pitchFamily="34" charset="0"/>
                            </a:rPr>
                            <m:t>= </m:t>
                          </m:r>
                          <m:r>
                            <a:rPr lang="en-US" sz="1200" i="1">
                              <a:effectLst/>
                              <a:latin typeface="Cambria Math" panose="02040503050406030204" pitchFamily="18" charset="0"/>
                              <a:ea typeface="Calibri" panose="020F0502020204030204" pitchFamily="34" charset="0"/>
                              <a:cs typeface="Arial" panose="020B0604020202020204" pitchFamily="34" charset="0"/>
                            </a:rPr>
                            <m:t> </m:t>
                          </m:r>
                        </m:e>
                      </m:nary>
                      <m:r>
                        <a:rPr lang="en-US" sz="1600" i="1">
                          <a:effectLst/>
                          <a:latin typeface="Cambria Math" panose="02040503050406030204" pitchFamily="18" charset="0"/>
                          <a:ea typeface="Calibri" panose="020F0502020204030204" pitchFamily="34" charset="0"/>
                          <a:cs typeface="Arial" panose="020B0604020202020204" pitchFamily="34" charset="0"/>
                        </a:rPr>
                        <m:t>𝑛</m:t>
                      </m:r>
                      <m:r>
                        <a:rPr lang="en-US" sz="1600" i="1">
                          <a:effectLst/>
                          <a:latin typeface="Cambria Math" panose="02040503050406030204" pitchFamily="18" charset="0"/>
                          <a:ea typeface="Calibri" panose="020F0502020204030204" pitchFamily="34" charset="0"/>
                          <a:cs typeface="Arial" panose="020B0604020202020204" pitchFamily="34" charset="0"/>
                        </a:rPr>
                        <m:t>− </m:t>
                      </m:r>
                      <m:nary>
                        <m:naryPr>
                          <m:chr m:val="∑"/>
                          <m:grow m:val="on"/>
                          <m:ctrlPr>
                            <a:rPr lang="en-US" sz="1600" i="1">
                              <a:effectLst/>
                              <a:latin typeface="Cambria Math" panose="02040503050406030204" pitchFamily="18" charset="0"/>
                              <a:ea typeface="Calibri" panose="020F0502020204030204" pitchFamily="34" charset="0"/>
                              <a:cs typeface="Arial" panose="020B0604020202020204" pitchFamily="34" charset="0"/>
                            </a:rPr>
                          </m:ctrlPr>
                        </m:naryPr>
                        <m:sub>
                          <m:r>
                            <a:rPr lang="en-US" sz="1600" i="1">
                              <a:effectLst/>
                              <a:latin typeface="Cambria Math" panose="02040503050406030204" pitchFamily="18" charset="0"/>
                              <a:ea typeface="Calibri" panose="020F0502020204030204" pitchFamily="34" charset="0"/>
                              <a:cs typeface="Arial" panose="020B0604020202020204" pitchFamily="34" charset="0"/>
                            </a:rPr>
                            <m:t>𝑖</m:t>
                          </m:r>
                          <m:r>
                            <a:rPr lang="en-US" sz="1600" i="1">
                              <a:effectLst/>
                              <a:latin typeface="Cambria Math" panose="02040503050406030204" pitchFamily="18" charset="0"/>
                              <a:ea typeface="Calibri" panose="020F0502020204030204" pitchFamily="34" charset="0"/>
                              <a:cs typeface="Arial" panose="020B0604020202020204" pitchFamily="34" charset="0"/>
                            </a:rPr>
                            <m:t>=0</m:t>
                          </m:r>
                        </m:sub>
                        <m:sup>
                          <m:r>
                            <a:rPr lang="en-US" sz="1600" i="1">
                              <a:effectLst/>
                              <a:latin typeface="Cambria Math" panose="02040503050406030204" pitchFamily="18" charset="0"/>
                              <a:ea typeface="Calibri" panose="020F0502020204030204" pitchFamily="34" charset="0"/>
                              <a:cs typeface="Arial" panose="020B0604020202020204" pitchFamily="34" charset="0"/>
                            </a:rPr>
                            <m:t>𝑘</m:t>
                          </m:r>
                        </m:sup>
                        <m:e>
                          <m:r>
                            <m:rPr>
                              <m:sty m:val="p"/>
                            </m:rPr>
                            <a:rPr lang="en-US" sz="1200">
                              <a:effectLst/>
                              <a:latin typeface="Cambria Math" panose="02040503050406030204" pitchFamily="18" charset="0"/>
                              <a:ea typeface="Calibri" panose="020F0502020204030204" pitchFamily="34" charset="0"/>
                              <a:cs typeface="Arial" panose="020B0604020202020204" pitchFamily="34" charset="0"/>
                            </a:rPr>
                            <m:t>bi</m:t>
                          </m:r>
                          <m:r>
                            <a:rPr lang="en-US" sz="1200">
                              <a:effectLst/>
                              <a:latin typeface="Cambria Math" panose="02040503050406030204" pitchFamily="18" charset="0"/>
                              <a:ea typeface="Calibri" panose="020F0502020204030204" pitchFamily="34" charset="0"/>
                              <a:cs typeface="Arial" panose="020B0604020202020204" pitchFamily="34" charset="0"/>
                            </a:rPr>
                            <m:t> </m:t>
                          </m:r>
                          <m:r>
                            <a:rPr lang="en-US" sz="1200" i="1">
                              <a:effectLst/>
                              <a:latin typeface="Cambria Math" panose="02040503050406030204" pitchFamily="18" charset="0"/>
                              <a:ea typeface="Calibri" panose="020F0502020204030204" pitchFamily="34" charset="0"/>
                              <a:cs typeface="Arial" panose="020B0604020202020204" pitchFamily="34" charset="0"/>
                            </a:rPr>
                            <m:t> </m:t>
                          </m:r>
                        </m:e>
                      </m:nary>
                    </m:oMath>
                  </m:oMathPara>
                </a14:m>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2154ADE3-E3D7-36A1-B88D-A9E909F52AA9}"/>
                  </a:ext>
                </a:extLst>
              </p:cNvPr>
              <p:cNvSpPr txBox="1">
                <a:spLocks noRot="1" noChangeAspect="1" noMove="1" noResize="1" noEditPoints="1" noAdjustHandles="1" noChangeArrowheads="1" noChangeShapeType="1" noTextEdit="1"/>
              </p:cNvSpPr>
              <p:nvPr/>
            </p:nvSpPr>
            <p:spPr>
              <a:xfrm>
                <a:off x="143556" y="1350110"/>
                <a:ext cx="8856890" cy="3508589"/>
              </a:xfrm>
              <a:prstGeom prst="rect">
                <a:avLst/>
              </a:prstGeom>
              <a:blipFill>
                <a:blip r:embed="rId2"/>
                <a:stretch>
                  <a:fillRect l="-207" t="-174"/>
                </a:stretch>
              </a:blipFill>
            </p:spPr>
            <p:txBody>
              <a:bodyPr/>
              <a:lstStyle/>
              <a:p>
                <a:r>
                  <a:rPr lang="en-US">
                    <a:noFill/>
                  </a:rPr>
                  <a:t> </a:t>
                </a:r>
              </a:p>
            </p:txBody>
          </p:sp>
        </mc:Fallback>
      </mc:AlternateContent>
    </p:spTree>
    <p:extLst>
      <p:ext uri="{BB962C8B-B14F-4D97-AF65-F5344CB8AC3E}">
        <p14:creationId xmlns:p14="http://schemas.microsoft.com/office/powerpoint/2010/main" val="4226959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7B3C887-C333-8823-593B-134BA37CFD77}"/>
              </a:ext>
            </a:extLst>
          </p:cNvPr>
          <p:cNvSpPr txBox="1">
            <a:spLocks/>
          </p:cNvSpPr>
          <p:nvPr/>
        </p:nvSpPr>
        <p:spPr>
          <a:xfrm>
            <a:off x="143555" y="128471"/>
            <a:ext cx="3673155" cy="76352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a:t>Sample Output</a:t>
            </a:r>
          </a:p>
        </p:txBody>
      </p:sp>
      <p:sp>
        <p:nvSpPr>
          <p:cNvPr id="4" name="Rectangle 2">
            <a:extLst>
              <a:ext uri="{FF2B5EF4-FFF2-40B4-BE49-F238E27FC236}">
                <a16:creationId xmlns:a16="http://schemas.microsoft.com/office/drawing/2014/main" id="{DCAF8280-C2A5-F4F2-6EF6-6FF70168D35B}"/>
              </a:ext>
            </a:extLst>
          </p:cNvPr>
          <p:cNvSpPr>
            <a:spLocks noChangeArrowheads="1"/>
          </p:cNvSpPr>
          <p:nvPr/>
        </p:nvSpPr>
        <p:spPr bwMode="auto">
          <a:xfrm>
            <a:off x="1059785" y="1197405"/>
            <a:ext cx="2105811"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bmk="_Toc103466699">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Sample output </a:t>
            </a:r>
            <a:endParaRPr kumimoji="0" lang="en-US" altLang="en-US" sz="3200" b="1"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539C9F14-CBED-80A4-469C-D2BF36EBA8D8}"/>
              </a:ext>
            </a:extLst>
          </p:cNvPr>
          <p:cNvSpPr>
            <a:spLocks noChangeArrowheads="1"/>
          </p:cNvSpPr>
          <p:nvPr/>
        </p:nvSpPr>
        <p:spPr bwMode="auto">
          <a:xfrm>
            <a:off x="175614" y="3454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a:extLst>
              <a:ext uri="{FF2B5EF4-FFF2-40B4-BE49-F238E27FC236}">
                <a16:creationId xmlns:a16="http://schemas.microsoft.com/office/drawing/2014/main" id="{22117D1A-882B-96D4-8791-B80F2E09CE75}"/>
              </a:ext>
            </a:extLst>
          </p:cNvPr>
          <p:cNvSpPr>
            <a:spLocks noChangeArrowheads="1"/>
          </p:cNvSpPr>
          <p:nvPr/>
        </p:nvSpPr>
        <p:spPr bwMode="auto">
          <a:xfrm>
            <a:off x="4049765" y="2581202"/>
            <a:ext cx="2258516" cy="702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0" numCol="1" anchor="ctr" anchorCtr="0" compatLnSpc="1">
            <a:prstTxWarp prst="textNoShape">
              <a:avLst/>
            </a:prstTxWarp>
            <a:spAutoFit/>
          </a:bodyPr>
          <a:lstStyle/>
          <a:p>
            <a:pPr lvl="0" eaLnBrk="0" fontAlgn="base" hangingPunct="0">
              <a:spcBef>
                <a:spcPct val="0"/>
              </a:spcBef>
              <a:spcAft>
                <a:spcPct val="0"/>
              </a:spcAft>
            </a:pPr>
            <a:r>
              <a:rPr lang="en-US" altLang="en-US" sz="4400" b="1" dirty="0">
                <a:latin typeface="Arial" panose="020B0604020202020204" pitchFamily="34" charset="0"/>
                <a:sym typeface="Wingdings" panose="05000000000000000000" pitchFamily="2" charset="2"/>
              </a:rPr>
              <a:t></a:t>
            </a:r>
            <a:endParaRPr lang="en-US" altLang="en-US" sz="4400" b="1" dirty="0">
              <a:latin typeface="Arial" panose="020B0604020202020204" pitchFamily="34" charset="0"/>
            </a:endParaRPr>
          </a:p>
        </p:txBody>
      </p:sp>
      <p:pic>
        <p:nvPicPr>
          <p:cNvPr id="6" name="Picture 5">
            <a:extLst>
              <a:ext uri="{FF2B5EF4-FFF2-40B4-BE49-F238E27FC236}">
                <a16:creationId xmlns:a16="http://schemas.microsoft.com/office/drawing/2014/main" id="{849A4DBA-0917-4DE2-98F2-20A9C7E3DE06}"/>
              </a:ext>
            </a:extLst>
          </p:cNvPr>
          <p:cNvPicPr>
            <a:picLocks noChangeAspect="1"/>
          </p:cNvPicPr>
          <p:nvPr/>
        </p:nvPicPr>
        <p:blipFill>
          <a:blip r:embed="rId2"/>
          <a:stretch>
            <a:fillRect/>
          </a:stretch>
        </p:blipFill>
        <p:spPr>
          <a:xfrm>
            <a:off x="393847" y="1530822"/>
            <a:ext cx="3437685" cy="3506256"/>
          </a:xfrm>
          <a:prstGeom prst="rect">
            <a:avLst/>
          </a:prstGeom>
        </p:spPr>
      </p:pic>
      <p:pic>
        <p:nvPicPr>
          <p:cNvPr id="11" name="Picture 10">
            <a:extLst>
              <a:ext uri="{FF2B5EF4-FFF2-40B4-BE49-F238E27FC236}">
                <a16:creationId xmlns:a16="http://schemas.microsoft.com/office/drawing/2014/main" id="{321A7979-2DC1-D58F-347B-89BC78386748}"/>
              </a:ext>
            </a:extLst>
          </p:cNvPr>
          <p:cNvPicPr>
            <a:picLocks noChangeAspect="1"/>
          </p:cNvPicPr>
          <p:nvPr/>
        </p:nvPicPr>
        <p:blipFill>
          <a:blip r:embed="rId3"/>
          <a:stretch>
            <a:fillRect/>
          </a:stretch>
        </p:blipFill>
        <p:spPr>
          <a:xfrm>
            <a:off x="5299239" y="1960930"/>
            <a:ext cx="3806720" cy="2379837"/>
          </a:xfrm>
          <a:prstGeom prst="rect">
            <a:avLst/>
          </a:prstGeom>
        </p:spPr>
      </p:pic>
    </p:spTree>
    <p:extLst>
      <p:ext uri="{BB962C8B-B14F-4D97-AF65-F5344CB8AC3E}">
        <p14:creationId xmlns:p14="http://schemas.microsoft.com/office/powerpoint/2010/main" val="2843256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083CFD-8F95-C60C-FE7F-EDD04F718BFC}"/>
              </a:ext>
            </a:extLst>
          </p:cNvPr>
          <p:cNvSpPr txBox="1"/>
          <p:nvPr/>
        </p:nvSpPr>
        <p:spPr>
          <a:xfrm>
            <a:off x="-9150" y="128470"/>
            <a:ext cx="4586286" cy="769441"/>
          </a:xfrm>
          <a:prstGeom prst="rect">
            <a:avLst/>
          </a:prstGeom>
          <a:noFill/>
        </p:spPr>
        <p:txBody>
          <a:bodyPr wrap="square">
            <a:spAutoFit/>
          </a:bodyPr>
          <a:lstStyle/>
          <a:p>
            <a:r>
              <a:rPr lang="en-US" sz="2200" b="1" dirty="0">
                <a:effectLst/>
                <a:latin typeface="Calibri" panose="020F0502020204030204" pitchFamily="34" charset="0"/>
                <a:ea typeface="Calibri" panose="020F0502020204030204" pitchFamily="34" charset="0"/>
                <a:cs typeface="Arial" panose="020B0604020202020204" pitchFamily="34" charset="0"/>
              </a:rPr>
              <a:t>Complexity analysis &amp; Conclusion</a:t>
            </a:r>
          </a:p>
          <a:p>
            <a:endParaRPr lang="en-US" sz="2200" b="1"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E6AD90-9488-AB90-B287-4931AE6D5266}"/>
                  </a:ext>
                </a:extLst>
              </p:cNvPr>
              <p:cNvSpPr txBox="1"/>
              <p:nvPr/>
            </p:nvSpPr>
            <p:spPr>
              <a:xfrm>
                <a:off x="143554" y="1244014"/>
                <a:ext cx="8704185" cy="1075103"/>
              </a:xfrm>
              <a:prstGeom prst="rect">
                <a:avLst/>
              </a:prstGeom>
              <a:noFill/>
            </p:spPr>
            <p:txBody>
              <a:bodyPr wrap="square">
                <a:spAutoFit/>
              </a:bodyPr>
              <a:lstStyle/>
              <a:p>
                <a:pPr marL="0" marR="0">
                  <a:lnSpc>
                    <a:spcPct val="107000"/>
                  </a:lnSpc>
                  <a:spcBef>
                    <a:spcPts val="200"/>
                  </a:spcBef>
                  <a:spcAft>
                    <a:spcPts val="0"/>
                  </a:spcAft>
                </a:pPr>
                <a:r>
                  <a:rPr lang="en-US" sz="16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Complexity analysis:</a:t>
                </a:r>
              </a:p>
              <a:p>
                <a:pPr marL="0" marR="0">
                  <a:lnSpc>
                    <a:spcPct val="107000"/>
                  </a:lnSpc>
                  <a:spcBef>
                    <a:spcPts val="0"/>
                  </a:spcBef>
                  <a:spcAft>
                    <a:spcPts val="800"/>
                  </a:spcAft>
                </a:pPr>
                <a14:m>
                  <m:oMath xmlns:m="http://schemas.openxmlformats.org/officeDocument/2006/math">
                    <m:nary>
                      <m:naryPr>
                        <m:chr m:val="∑"/>
                        <m:limLoc m:val="undOvr"/>
                        <m:ctrlPr>
                          <a:rPr lang="en-US" sz="2400" i="1">
                            <a:effectLst/>
                            <a:latin typeface="Cambria Math" panose="02040503050406030204" pitchFamily="18" charset="0"/>
                            <a:ea typeface="Calibri" panose="020F0502020204030204" pitchFamily="34" charset="0"/>
                            <a:cs typeface="Calibri" panose="020F0502020204030204" pitchFamily="34" charset="0"/>
                          </a:rPr>
                        </m:ctrlPr>
                      </m:naryPr>
                      <m:sub>
                        <m:r>
                          <a:rPr lang="en-US" sz="2400" i="1">
                            <a:effectLst/>
                            <a:latin typeface="Cambria Math" panose="02040503050406030204" pitchFamily="18" charset="0"/>
                            <a:ea typeface="Calibri" panose="020F0502020204030204" pitchFamily="34" charset="0"/>
                            <a:cs typeface="Calibri" panose="020F0502020204030204" pitchFamily="34" charset="0"/>
                          </a:rPr>
                          <m:t>0</m:t>
                        </m:r>
                      </m:sub>
                      <m:sup>
                        <m:r>
                          <a:rPr lang="en-US" sz="2400" i="1">
                            <a:effectLst/>
                            <a:latin typeface="Cambria Math" panose="02040503050406030204" pitchFamily="18" charset="0"/>
                            <a:ea typeface="Calibri" panose="020F0502020204030204" pitchFamily="34" charset="0"/>
                            <a:cs typeface="Calibri" panose="020F0502020204030204" pitchFamily="34" charset="0"/>
                          </a:rPr>
                          <m:t>𝑛</m:t>
                        </m:r>
                      </m:sup>
                      <m:e>
                        <m:nary>
                          <m:naryPr>
                            <m:chr m:val="∑"/>
                            <m:limLoc m:val="undOvr"/>
                            <m:ctrlPr>
                              <a:rPr lang="en-US" sz="2400" i="1">
                                <a:effectLst/>
                                <a:latin typeface="Cambria Math" panose="02040503050406030204" pitchFamily="18" charset="0"/>
                                <a:ea typeface="Calibri" panose="020F0502020204030204" pitchFamily="34" charset="0"/>
                                <a:cs typeface="Calibri" panose="020F0502020204030204" pitchFamily="34" charset="0"/>
                              </a:rPr>
                            </m:ctrlPr>
                          </m:naryPr>
                          <m:sub>
                            <m:r>
                              <a:rPr lang="en-US" sz="2400" i="1">
                                <a:effectLst/>
                                <a:latin typeface="Cambria Math" panose="02040503050406030204" pitchFamily="18" charset="0"/>
                                <a:ea typeface="Calibri" panose="020F0502020204030204" pitchFamily="34" charset="0"/>
                                <a:cs typeface="Calibri" panose="020F0502020204030204" pitchFamily="34" charset="0"/>
                              </a:rPr>
                              <m:t>1</m:t>
                            </m:r>
                          </m:sub>
                          <m:sup>
                            <m:r>
                              <a:rPr lang="en-US" sz="2400" i="1">
                                <a:effectLst/>
                                <a:latin typeface="Cambria Math" panose="02040503050406030204" pitchFamily="18" charset="0"/>
                                <a:ea typeface="Calibri" panose="020F0502020204030204" pitchFamily="34" charset="0"/>
                                <a:cs typeface="Calibri" panose="020F0502020204030204" pitchFamily="34" charset="0"/>
                              </a:rPr>
                              <m:t>𝑛</m:t>
                            </m:r>
                          </m:sup>
                          <m:e>
                            <m:r>
                              <a:rPr lang="en-US" sz="2400" i="1">
                                <a:effectLst/>
                                <a:latin typeface="Cambria Math" panose="02040503050406030204" pitchFamily="18" charset="0"/>
                                <a:ea typeface="Calibri" panose="020F0502020204030204" pitchFamily="34" charset="0"/>
                                <a:cs typeface="Calibri" panose="020F0502020204030204" pitchFamily="34" charset="0"/>
                              </a:rPr>
                              <m:t>1</m:t>
                            </m:r>
                            <m:r>
                              <a:rPr lang="en-US" sz="2400" i="1">
                                <a:effectLst/>
                                <a:latin typeface="Cambria Math" panose="02040503050406030204" pitchFamily="18" charset="0"/>
                                <a:ea typeface="Calibri" panose="020F0502020204030204" pitchFamily="34" charset="0"/>
                                <a:cs typeface="Calibri" panose="020F0502020204030204" pitchFamily="34" charset="0"/>
                              </a:rPr>
                              <m:t>=</m:t>
                            </m:r>
                          </m:e>
                        </m:nary>
                      </m:e>
                    </m:nary>
                    <m:nary>
                      <m:naryPr>
                        <m:chr m:val="∑"/>
                        <m:limLoc m:val="undOvr"/>
                        <m:ctrlPr>
                          <a:rPr lang="en-US" sz="2400" i="1">
                            <a:effectLst/>
                            <a:latin typeface="Cambria Math" panose="02040503050406030204" pitchFamily="18" charset="0"/>
                            <a:ea typeface="Times New Roman" panose="02020603050405020304" pitchFamily="18" charset="0"/>
                            <a:cs typeface="Calibri" panose="020F0502020204030204" pitchFamily="34" charset="0"/>
                          </a:rPr>
                        </m:ctrlPr>
                      </m:naryPr>
                      <m:sub>
                        <m:r>
                          <a:rPr lang="en-US" sz="2400" i="1">
                            <a:effectLst/>
                            <a:latin typeface="Cambria Math" panose="02040503050406030204" pitchFamily="18" charset="0"/>
                            <a:ea typeface="Times New Roman" panose="02020603050405020304" pitchFamily="18" charset="0"/>
                            <a:cs typeface="Calibri" panose="020F0502020204030204" pitchFamily="34" charset="0"/>
                          </a:rPr>
                          <m:t>0</m:t>
                        </m:r>
                      </m:sub>
                      <m:sup>
                        <m:r>
                          <a:rPr lang="en-US" sz="2400" i="1">
                            <a:effectLst/>
                            <a:latin typeface="Cambria Math" panose="02040503050406030204" pitchFamily="18" charset="0"/>
                            <a:ea typeface="Times New Roman" panose="02020603050405020304" pitchFamily="18" charset="0"/>
                            <a:cs typeface="Calibri" panose="020F0502020204030204" pitchFamily="34" charset="0"/>
                          </a:rPr>
                          <m:t>𝑛</m:t>
                        </m:r>
                      </m:sup>
                      <m:e>
                        <m:r>
                          <a:rPr lang="en-US" sz="2400" i="1">
                            <a:effectLst/>
                            <a:latin typeface="Cambria Math" panose="02040503050406030204" pitchFamily="18" charset="0"/>
                            <a:ea typeface="Times New Roman" panose="02020603050405020304" pitchFamily="18" charset="0"/>
                            <a:cs typeface="Calibri" panose="020F0502020204030204" pitchFamily="34" charset="0"/>
                          </a:rPr>
                          <m:t>𝑛</m:t>
                        </m:r>
                        <m:r>
                          <a:rPr lang="en-US" sz="2400" i="1">
                            <a:effectLst/>
                            <a:latin typeface="Cambria Math" panose="02040503050406030204" pitchFamily="18" charset="0"/>
                            <a:ea typeface="Times New Roman" panose="02020603050405020304" pitchFamily="18" charset="0"/>
                            <a:cs typeface="Calibri" panose="020F0502020204030204" pitchFamily="34" charset="0"/>
                          </a:rPr>
                          <m:t>=</m:t>
                        </m:r>
                        <m:sSup>
                          <m:sSupPr>
                            <m:ctrlPr>
                              <a:rPr lang="en-US" sz="2400" i="1">
                                <a:effectLst/>
                                <a:latin typeface="Cambria Math" panose="02040503050406030204" pitchFamily="18" charset="0"/>
                                <a:ea typeface="Times New Roman" panose="02020603050405020304" pitchFamily="18" charset="0"/>
                                <a:cs typeface="Calibri" panose="020F0502020204030204" pitchFamily="34" charset="0"/>
                              </a:rPr>
                            </m:ctrlPr>
                          </m:sSupPr>
                          <m:e>
                            <m:r>
                              <a:rPr lang="en-US" sz="2400" i="1">
                                <a:effectLst/>
                                <a:latin typeface="Cambria Math" panose="02040503050406030204" pitchFamily="18" charset="0"/>
                                <a:ea typeface="Times New Roman" panose="02020603050405020304" pitchFamily="18" charset="0"/>
                                <a:cs typeface="Calibri" panose="020F0502020204030204" pitchFamily="34" charset="0"/>
                              </a:rPr>
                              <m:t>𝑛</m:t>
                            </m:r>
                          </m:e>
                          <m:sup>
                            <m:r>
                              <a:rPr lang="en-US" sz="2400" i="1">
                                <a:effectLst/>
                                <a:latin typeface="Cambria Math" panose="02040503050406030204" pitchFamily="18" charset="0"/>
                                <a:ea typeface="Times New Roman" panose="02020603050405020304" pitchFamily="18" charset="0"/>
                                <a:cs typeface="Calibri" panose="020F0502020204030204" pitchFamily="34" charset="0"/>
                              </a:rPr>
                              <m:t>2</m:t>
                            </m:r>
                          </m:sup>
                        </m:sSup>
                      </m:e>
                    </m:nary>
                    <m:r>
                      <a:rPr lang="en-US" sz="2400" i="1">
                        <a:effectLst/>
                        <a:latin typeface="Cambria Math" panose="02040503050406030204" pitchFamily="18" charset="0"/>
                        <a:ea typeface="Times New Roman" panose="02020603050405020304" pitchFamily="18" charset="0"/>
                        <a:cs typeface="Calibri" panose="020F0502020204030204" pitchFamily="34" charset="0"/>
                      </a:rPr>
                      <m:t>        </m:t>
                    </m:r>
                    <m:r>
                      <a:rPr lang="en-US" sz="2400" i="1">
                        <a:effectLst/>
                        <a:latin typeface="Cambria Math" panose="02040503050406030204" pitchFamily="18" charset="0"/>
                        <a:ea typeface="Times New Roman" panose="02020603050405020304" pitchFamily="18" charset="0"/>
                        <a:cs typeface="Calibri" panose="020F0502020204030204" pitchFamily="34" charset="0"/>
                      </a:rPr>
                      <m:t>𝜖</m:t>
                    </m:r>
                    <m:r>
                      <a:rPr lang="en-US" sz="2400" i="1">
                        <a:effectLst/>
                        <a:latin typeface="Cambria Math" panose="02040503050406030204" pitchFamily="18" charset="0"/>
                        <a:ea typeface="Times New Roman" panose="02020603050405020304" pitchFamily="18" charset="0"/>
                        <a:cs typeface="Calibri" panose="020F0502020204030204" pitchFamily="34" charset="0"/>
                      </a:rPr>
                      <m:t>  </m:t>
                    </m:r>
                  </m:oMath>
                </a14:m>
                <a:r>
                  <a:rPr lang="en-US" sz="2000" dirty="0">
                    <a:effectLst/>
                    <a:latin typeface="Calibri" panose="020F0502020204030204" pitchFamily="34" charset="0"/>
                    <a:ea typeface="Calibri" panose="020F0502020204030204" pitchFamily="34" charset="0"/>
                    <a:cs typeface="Calibri" panose="020F0502020204030204" pitchFamily="34" charset="0"/>
                  </a:rPr>
                  <a:t>Θ</a:t>
                </a:r>
                <a:r>
                  <a:rPr lang="en-US" sz="2000" dirty="0">
                    <a:effectLst/>
                    <a:latin typeface="Calibri" panose="020F0502020204030204" pitchFamily="34" charset="0"/>
                    <a:ea typeface="Calibri" panose="020F0502020204030204" pitchFamily="34" charset="0"/>
                    <a:cs typeface="Arial" panose="020B0604020202020204" pitchFamily="34" charset="0"/>
                  </a:rPr>
                  <a:t> (</a:t>
                </a:r>
                <a14:m>
                  <m:oMath xmlns:m="http://schemas.openxmlformats.org/officeDocument/2006/math">
                    <m:sSup>
                      <m:sSupPr>
                        <m:ctrlPr>
                          <a:rPr lang="en-US" sz="2000" i="1">
                            <a:effectLst/>
                            <a:latin typeface="Cambria Math" panose="02040503050406030204" pitchFamily="18" charset="0"/>
                            <a:ea typeface="Calibri" panose="020F0502020204030204" pitchFamily="34" charset="0"/>
                            <a:cs typeface="Arial" panose="020B0604020202020204" pitchFamily="34" charset="0"/>
                          </a:rPr>
                        </m:ctrlPr>
                      </m:sSupPr>
                      <m:e>
                        <m:r>
                          <a:rPr lang="en-US" sz="2000" i="1">
                            <a:effectLst/>
                            <a:latin typeface="Cambria Math" panose="02040503050406030204" pitchFamily="18" charset="0"/>
                            <a:ea typeface="Calibri" panose="020F0502020204030204" pitchFamily="34" charset="0"/>
                            <a:cs typeface="Arial" panose="020B0604020202020204" pitchFamily="34" charset="0"/>
                          </a:rPr>
                          <m:t>𝑛</m:t>
                        </m:r>
                      </m:e>
                      <m:sup>
                        <m:r>
                          <a:rPr lang="en-US" sz="2000" i="1">
                            <a:effectLst/>
                            <a:latin typeface="Cambria Math" panose="02040503050406030204" pitchFamily="18" charset="0"/>
                            <a:ea typeface="Calibri" panose="020F0502020204030204" pitchFamily="34" charset="0"/>
                            <a:cs typeface="Arial" panose="020B0604020202020204" pitchFamily="34" charset="0"/>
                          </a:rPr>
                          <m:t>2</m:t>
                        </m:r>
                      </m:sup>
                    </m:sSup>
                  </m:oMath>
                </a14:m>
                <a:r>
                  <a:rPr lang="en-US" sz="2000" dirty="0">
                    <a:effectLst/>
                    <a:latin typeface="Calibri" panose="020F0502020204030204" pitchFamily="34" charset="0"/>
                    <a:ea typeface="Calibri" panose="020F0502020204030204" pitchFamily="34" charset="0"/>
                    <a:cs typeface="Arial" panose="020B0604020202020204" pitchFamily="34"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Note: code for the printing of the results step by step is not included in the complexity </a:t>
                </a:r>
                <a:r>
                  <a:rPr lang="en-US" sz="1400" dirty="0">
                    <a:effectLst/>
                    <a:latin typeface="Calibri" panose="020F0502020204030204" pitchFamily="34" charset="0"/>
                    <a:ea typeface="Calibri" panose="020F0502020204030204" pitchFamily="34" charset="0"/>
                    <a:cs typeface="Calibri" panose="020F0502020204030204" pitchFamily="34" charset="0"/>
                  </a:rPr>
                  <a:t>Θ</a:t>
                </a:r>
                <a:r>
                  <a:rPr lang="en-US" sz="1400" dirty="0">
                    <a:effectLst/>
                    <a:latin typeface="Calibri" panose="020F0502020204030204" pitchFamily="34" charset="0"/>
                    <a:ea typeface="Calibri" panose="020F0502020204030204" pitchFamily="34" charset="0"/>
                    <a:cs typeface="Arial" panose="020B0604020202020204" pitchFamily="34" charset="0"/>
                  </a:rPr>
                  <a:t>(</a:t>
                </a:r>
                <a14:m>
                  <m:oMath xmlns:m="http://schemas.openxmlformats.org/officeDocument/2006/math">
                    <m:sSup>
                      <m:sSupPr>
                        <m:ctrlPr>
                          <a:rPr lang="en-US" sz="1400" i="1">
                            <a:effectLst/>
                            <a:latin typeface="Cambria Math" panose="02040503050406030204" pitchFamily="18" charset="0"/>
                            <a:ea typeface="Calibri" panose="020F0502020204030204" pitchFamily="34" charset="0"/>
                            <a:cs typeface="Arial" panose="020B0604020202020204" pitchFamily="34" charset="0"/>
                          </a:rPr>
                        </m:ctrlPr>
                      </m:sSupPr>
                      <m:e>
                        <m:r>
                          <a:rPr lang="en-US" sz="1400" i="1">
                            <a:effectLst/>
                            <a:latin typeface="Cambria Math" panose="02040503050406030204" pitchFamily="18" charset="0"/>
                            <a:ea typeface="Calibri" panose="020F0502020204030204" pitchFamily="34" charset="0"/>
                            <a:cs typeface="Arial" panose="020B0604020202020204" pitchFamily="34" charset="0"/>
                          </a:rPr>
                          <m:t>𝑛</m:t>
                        </m:r>
                      </m:e>
                      <m:sup>
                        <m:r>
                          <a:rPr lang="en-US" sz="1400" i="1">
                            <a:effectLst/>
                            <a:latin typeface="Cambria Math" panose="02040503050406030204" pitchFamily="18" charset="0"/>
                            <a:ea typeface="Calibri" panose="020F0502020204030204" pitchFamily="34" charset="0"/>
                            <a:cs typeface="Arial" panose="020B0604020202020204" pitchFamily="34" charset="0"/>
                          </a:rPr>
                          <m:t>3</m:t>
                        </m:r>
                      </m:sup>
                    </m:sSup>
                  </m:oMath>
                </a14:m>
                <a:r>
                  <a:rPr lang="en-US" sz="1400" dirty="0">
                    <a:effectLst/>
                    <a:latin typeface="Calibri" panose="020F0502020204030204" pitchFamily="34" charset="0"/>
                    <a:ea typeface="Calibri" panose="020F0502020204030204" pitchFamily="34" charset="0"/>
                    <a:cs typeface="Arial" panose="020B0604020202020204" pitchFamily="34" charset="0"/>
                  </a:rPr>
                  <a:t>) </a:t>
                </a:r>
              </a:p>
            </p:txBody>
          </p:sp>
        </mc:Choice>
        <mc:Fallback xmlns="">
          <p:sp>
            <p:nvSpPr>
              <p:cNvPr id="5" name="TextBox 4">
                <a:extLst>
                  <a:ext uri="{FF2B5EF4-FFF2-40B4-BE49-F238E27FC236}">
                    <a16:creationId xmlns:a16="http://schemas.microsoft.com/office/drawing/2014/main" id="{73E6AD90-9488-AB90-B287-4931AE6D5266}"/>
                  </a:ext>
                </a:extLst>
              </p:cNvPr>
              <p:cNvSpPr txBox="1">
                <a:spLocks noRot="1" noChangeAspect="1" noMove="1" noResize="1" noEditPoints="1" noAdjustHandles="1" noChangeArrowheads="1" noChangeShapeType="1" noTextEdit="1"/>
              </p:cNvSpPr>
              <p:nvPr/>
            </p:nvSpPr>
            <p:spPr>
              <a:xfrm>
                <a:off x="143554" y="1244014"/>
                <a:ext cx="8704185" cy="1075103"/>
              </a:xfrm>
              <a:prstGeom prst="rect">
                <a:avLst/>
              </a:prstGeom>
              <a:blipFill>
                <a:blip r:embed="rId2"/>
                <a:stretch>
                  <a:fillRect l="-5466" t="-31250" b="-52273"/>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B4F2D2AE-25EC-1BBD-7D48-681E9D1FDC84}"/>
              </a:ext>
            </a:extLst>
          </p:cNvPr>
          <p:cNvSpPr txBox="1"/>
          <p:nvPr/>
        </p:nvSpPr>
        <p:spPr>
          <a:xfrm>
            <a:off x="143554" y="2419045"/>
            <a:ext cx="8704184" cy="1342034"/>
          </a:xfrm>
          <a:prstGeom prst="rect">
            <a:avLst/>
          </a:prstGeom>
          <a:noFill/>
        </p:spPr>
        <p:txBody>
          <a:bodyPr wrap="square">
            <a:spAutoFit/>
          </a:bodyPr>
          <a:lstStyle/>
          <a:p>
            <a:pPr marL="0" marR="0">
              <a:lnSpc>
                <a:spcPct val="150000"/>
              </a:lnSpc>
              <a:spcBef>
                <a:spcPts val="200"/>
              </a:spcBef>
              <a:spcAft>
                <a:spcPts val="0"/>
              </a:spcAft>
            </a:pPr>
            <a:r>
              <a:rPr lang="en-US" sz="20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Conclusion:</a:t>
            </a:r>
            <a:endParaRPr lang="en-US" sz="2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Greedy algorithm is the most suitable algorithm to solve this problem as wanted to complete all the operations needed in the most right box then move to the next.</a:t>
            </a:r>
          </a:p>
        </p:txBody>
      </p:sp>
    </p:spTree>
    <p:extLst>
      <p:ext uri="{BB962C8B-B14F-4D97-AF65-F5344CB8AC3E}">
        <p14:creationId xmlns:p14="http://schemas.microsoft.com/office/powerpoint/2010/main" val="2533773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F0B89143-01E2-FBF5-9963-DE24A27D75BC}"/>
              </a:ext>
            </a:extLst>
          </p:cNvPr>
          <p:cNvSpPr txBox="1">
            <a:spLocks/>
          </p:cNvSpPr>
          <p:nvPr/>
        </p:nvSpPr>
        <p:spPr>
          <a:xfrm>
            <a:off x="143555" y="128470"/>
            <a:ext cx="8076896" cy="76352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t>Divide and Conquer</a:t>
            </a:r>
          </a:p>
        </p:txBody>
      </p:sp>
      <p:pic>
        <p:nvPicPr>
          <p:cNvPr id="3" name="Picture 2" descr="Graphical user interface, application&#10;&#10;Description automatically generated">
            <a:extLst>
              <a:ext uri="{FF2B5EF4-FFF2-40B4-BE49-F238E27FC236}">
                <a16:creationId xmlns:a16="http://schemas.microsoft.com/office/drawing/2014/main" id="{B6A8A24A-D2F5-A405-3893-5D3190AF1B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2475" y="1350110"/>
            <a:ext cx="6099050" cy="3430716"/>
          </a:xfrm>
          <a:prstGeom prst="rect">
            <a:avLst/>
          </a:prstGeom>
        </p:spPr>
      </p:pic>
    </p:spTree>
    <p:extLst>
      <p:ext uri="{BB962C8B-B14F-4D97-AF65-F5344CB8AC3E}">
        <p14:creationId xmlns:p14="http://schemas.microsoft.com/office/powerpoint/2010/main" val="274856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C9C8BE-29D2-B512-B4B4-1AC43BA07F0B}"/>
              </a:ext>
            </a:extLst>
          </p:cNvPr>
          <p:cNvSpPr txBox="1"/>
          <p:nvPr/>
        </p:nvSpPr>
        <p:spPr>
          <a:xfrm>
            <a:off x="143555" y="891995"/>
            <a:ext cx="7329840" cy="2651495"/>
          </a:xfrm>
          <a:prstGeom prst="rect">
            <a:avLst/>
          </a:prstGeom>
          <a:noFill/>
        </p:spPr>
        <p:txBody>
          <a:bodyPr wrap="square">
            <a:spAutoFit/>
          </a:bodyPr>
          <a:lstStyle/>
          <a:p>
            <a:pPr marL="0" marR="0">
              <a:lnSpc>
                <a:spcPct val="107000"/>
              </a:lnSpc>
              <a:spcBef>
                <a:spcPts val="200"/>
              </a:spcBef>
              <a:spcAft>
                <a:spcPts val="0"/>
              </a:spcAft>
            </a:pPr>
            <a:r>
              <a:rPr lang="en-US" sz="2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Description of the problem:</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We want Have a set of switches at a certain time they are all on and we would like to turn off a certain switch, but we can't do that unless certain conditions are satisfied.</a:t>
            </a:r>
            <a:br>
              <a:rPr lang="en-US" sz="1800" dirty="0">
                <a:effectLst/>
                <a:latin typeface="Calibri" panose="020F0502020204030204" pitchFamily="34" charset="0"/>
                <a:ea typeface="Calibri" panose="020F0502020204030204" pitchFamily="34" charset="0"/>
                <a:cs typeface="Arial" panose="020B0604020202020204" pitchFamily="34" charset="0"/>
              </a:rPr>
            </a:b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dirty="0">
                <a:effectLst/>
                <a:latin typeface="Calibri" panose="020F0502020204030204" pitchFamily="34" charset="0"/>
                <a:ea typeface="Calibri" panose="020F0502020204030204" pitchFamily="34" charset="0"/>
                <a:cs typeface="Arial" panose="020B0604020202020204" pitchFamily="34" charset="0"/>
              </a:rPr>
              <a:t>1.If the switch to its immediate right is on and all the other switches to its right, if any, are off.</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2.We Toggle only one switch at a time.</a:t>
            </a:r>
          </a:p>
        </p:txBody>
      </p:sp>
      <p:sp>
        <p:nvSpPr>
          <p:cNvPr id="6" name="Title 3">
            <a:extLst>
              <a:ext uri="{FF2B5EF4-FFF2-40B4-BE49-F238E27FC236}">
                <a16:creationId xmlns:a16="http://schemas.microsoft.com/office/drawing/2014/main" id="{B4FDCA46-3918-BBB3-D848-5753B103313D}"/>
              </a:ext>
            </a:extLst>
          </p:cNvPr>
          <p:cNvSpPr>
            <a:spLocks noGrp="1"/>
          </p:cNvSpPr>
          <p:nvPr>
            <p:ph type="title"/>
          </p:nvPr>
        </p:nvSpPr>
        <p:spPr>
          <a:xfrm>
            <a:off x="457200" y="128470"/>
            <a:ext cx="7016194" cy="763525"/>
          </a:xfrm>
        </p:spPr>
        <p:txBody>
          <a:bodyPr>
            <a:normAutofit/>
          </a:bodyPr>
          <a:lstStyle/>
          <a:p>
            <a:pPr algn="ctr"/>
            <a:r>
              <a:rPr lang="en-US" dirty="0"/>
              <a:t>Task 5</a:t>
            </a:r>
          </a:p>
        </p:txBody>
      </p:sp>
      <p:pic>
        <p:nvPicPr>
          <p:cNvPr id="7" name="Picture 6" descr="Diagram&#10;&#10;Description automatically generated">
            <a:extLst>
              <a:ext uri="{FF2B5EF4-FFF2-40B4-BE49-F238E27FC236}">
                <a16:creationId xmlns:a16="http://schemas.microsoft.com/office/drawing/2014/main" id="{6B32FC7E-2170-BA81-A6C7-C2BE3080A4E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3885" y="3392592"/>
            <a:ext cx="3159760" cy="1589405"/>
          </a:xfrm>
          <a:prstGeom prst="rect">
            <a:avLst/>
          </a:prstGeom>
          <a:noFill/>
          <a:ln>
            <a:noFill/>
          </a:ln>
        </p:spPr>
      </p:pic>
    </p:spTree>
    <p:extLst>
      <p:ext uri="{BB962C8B-B14F-4D97-AF65-F5344CB8AC3E}">
        <p14:creationId xmlns:p14="http://schemas.microsoft.com/office/powerpoint/2010/main" val="4233248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583D7-97DB-0E3C-F05B-FE9B8A8DAC81}"/>
              </a:ext>
            </a:extLst>
          </p:cNvPr>
          <p:cNvSpPr txBox="1">
            <a:spLocks/>
          </p:cNvSpPr>
          <p:nvPr/>
        </p:nvSpPr>
        <p:spPr>
          <a:xfrm>
            <a:off x="143555" y="128471"/>
            <a:ext cx="3673155" cy="76352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a:t>Sample Output</a:t>
            </a:r>
          </a:p>
        </p:txBody>
      </p:sp>
      <p:sp>
        <p:nvSpPr>
          <p:cNvPr id="3" name="TextBox 2">
            <a:extLst>
              <a:ext uri="{FF2B5EF4-FFF2-40B4-BE49-F238E27FC236}">
                <a16:creationId xmlns:a16="http://schemas.microsoft.com/office/drawing/2014/main" id="{7D286128-D7D6-1264-C3D4-F07A5FD939AD}"/>
              </a:ext>
            </a:extLst>
          </p:cNvPr>
          <p:cNvSpPr txBox="1"/>
          <p:nvPr/>
        </p:nvSpPr>
        <p:spPr>
          <a:xfrm>
            <a:off x="5335526" y="1502815"/>
            <a:ext cx="3054100" cy="3170099"/>
          </a:xfrm>
          <a:prstGeom prst="rect">
            <a:avLst/>
          </a:prstGeom>
          <a:noFill/>
        </p:spPr>
        <p:txBody>
          <a:bodyPr wrap="square" rtlCol="0">
            <a:spAutoFit/>
          </a:bodyPr>
          <a:lstStyle/>
          <a:p>
            <a:endParaRPr lang="en-US" sz="10000" dirty="0"/>
          </a:p>
          <a:p>
            <a:endParaRPr lang="en-US" sz="10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705" y="1197405"/>
            <a:ext cx="4352366" cy="3664920"/>
          </a:xfrm>
          <a:prstGeom prst="rect">
            <a:avLst/>
          </a:prstGeom>
        </p:spPr>
      </p:pic>
      <p:sp>
        <p:nvSpPr>
          <p:cNvPr id="6" name="TextBox 5">
            <a:extLst>
              <a:ext uri="{FF2B5EF4-FFF2-40B4-BE49-F238E27FC236}">
                <a16:creationId xmlns:a16="http://schemas.microsoft.com/office/drawing/2014/main" id="{0D3CE512-9664-5755-63C7-68424452740C}"/>
              </a:ext>
            </a:extLst>
          </p:cNvPr>
          <p:cNvSpPr txBox="1"/>
          <p:nvPr/>
        </p:nvSpPr>
        <p:spPr>
          <a:xfrm>
            <a:off x="296259" y="1502815"/>
            <a:ext cx="4123035" cy="830997"/>
          </a:xfrm>
          <a:prstGeom prst="rect">
            <a:avLst/>
          </a:prstGeom>
          <a:noFill/>
        </p:spPr>
        <p:txBody>
          <a:bodyPr wrap="square">
            <a:spAutoFit/>
          </a:bodyPr>
          <a:lstStyle/>
          <a:p>
            <a:r>
              <a:rPr lang="en-US" sz="2400" b="1" dirty="0"/>
              <a:t>Sample Output when number of switches(n) = 10</a:t>
            </a:r>
          </a:p>
        </p:txBody>
      </p:sp>
    </p:spTree>
    <p:extLst>
      <p:ext uri="{BB962C8B-B14F-4D97-AF65-F5344CB8AC3E}">
        <p14:creationId xmlns:p14="http://schemas.microsoft.com/office/powerpoint/2010/main" val="2403542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61841D4-1594-97D2-52CB-16FA096A8ABA}"/>
                  </a:ext>
                </a:extLst>
              </p:cNvPr>
              <p:cNvSpPr txBox="1"/>
              <p:nvPr/>
            </p:nvSpPr>
            <p:spPr>
              <a:xfrm>
                <a:off x="1" y="1193701"/>
                <a:ext cx="9143999" cy="3949799"/>
              </a:xfrm>
              <a:prstGeom prst="rect">
                <a:avLst/>
              </a:prstGeom>
              <a:noFill/>
            </p:spPr>
            <p:txBody>
              <a:bodyPr wrap="square">
                <a:spAutoFit/>
              </a:bodyPr>
              <a:lstStyle/>
              <a:p>
                <a:pPr marL="0" marR="0">
                  <a:spcBef>
                    <a:spcPts val="200"/>
                  </a:spcBef>
                  <a:spcAft>
                    <a:spcPts val="0"/>
                  </a:spcAft>
                </a:pPr>
                <a:r>
                  <a:rPr lang="en-US" sz="16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Complexity:</a:t>
                </a:r>
              </a:p>
              <a:p>
                <a:pPr marL="0" marR="0">
                  <a:spcBef>
                    <a:spcPts val="0"/>
                  </a:spcBef>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Calibri" panose="020F0502020204030204" pitchFamily="34" charset="0"/>
                          <a:cs typeface="Arial" panose="020B0604020202020204" pitchFamily="34" charset="0"/>
                        </a:rPr>
                        <m:t>𝑑</m:t>
                      </m:r>
                      <m:d>
                        <m:dPr>
                          <m:ctrlPr>
                            <a:rPr lang="en-US" sz="1200" i="1">
                              <a:effectLst/>
                              <a:latin typeface="Cambria Math" panose="02040503050406030204" pitchFamily="18" charset="0"/>
                              <a:ea typeface="Calibri" panose="020F0502020204030204" pitchFamily="34" charset="0"/>
                              <a:cs typeface="Arial" panose="020B0604020202020204" pitchFamily="34" charset="0"/>
                            </a:rPr>
                          </m:ctrlPr>
                        </m:dPr>
                        <m:e>
                          <m:r>
                            <a:rPr lang="en-US" sz="1200" i="1">
                              <a:effectLst/>
                              <a:latin typeface="Cambria Math" panose="02040503050406030204" pitchFamily="18" charset="0"/>
                              <a:ea typeface="Calibri" panose="020F0502020204030204" pitchFamily="34" charset="0"/>
                              <a:cs typeface="Arial" panose="020B0604020202020204" pitchFamily="34" charset="0"/>
                            </a:rPr>
                            <m:t>𝑛</m:t>
                          </m:r>
                        </m:e>
                      </m:d>
                      <m:r>
                        <a:rPr lang="en-US" sz="1200" i="1">
                          <a:effectLst/>
                          <a:latin typeface="Cambria Math" panose="02040503050406030204" pitchFamily="18" charset="0"/>
                          <a:ea typeface="Calibri" panose="020F0502020204030204" pitchFamily="34" charset="0"/>
                          <a:cs typeface="Arial" panose="020B0604020202020204" pitchFamily="34" charset="0"/>
                        </a:rPr>
                        <m:t>=</m:t>
                      </m:r>
                      <m:r>
                        <a:rPr lang="en-US" sz="1200" i="1">
                          <a:effectLst/>
                          <a:latin typeface="Cambria Math" panose="02040503050406030204" pitchFamily="18" charset="0"/>
                          <a:ea typeface="Calibri" panose="020F0502020204030204" pitchFamily="34" charset="0"/>
                          <a:cs typeface="Arial" panose="020B0604020202020204" pitchFamily="34" charset="0"/>
                        </a:rPr>
                        <m:t>𝑑</m:t>
                      </m:r>
                      <m:d>
                        <m:dPr>
                          <m:ctrlPr>
                            <a:rPr lang="en-US" sz="1200" i="1">
                              <a:effectLst/>
                              <a:latin typeface="Cambria Math" panose="02040503050406030204" pitchFamily="18" charset="0"/>
                              <a:ea typeface="Calibri" panose="020F0502020204030204" pitchFamily="34" charset="0"/>
                              <a:cs typeface="Arial" panose="020B0604020202020204" pitchFamily="34" charset="0"/>
                            </a:rPr>
                          </m:ctrlPr>
                        </m:dPr>
                        <m:e>
                          <m:r>
                            <a:rPr lang="en-US" sz="1200" i="1">
                              <a:effectLst/>
                              <a:latin typeface="Cambria Math" panose="02040503050406030204" pitchFamily="18" charset="0"/>
                              <a:ea typeface="Calibri" panose="020F0502020204030204" pitchFamily="34" charset="0"/>
                              <a:cs typeface="Arial" panose="020B0604020202020204" pitchFamily="34" charset="0"/>
                            </a:rPr>
                            <m:t>𝑛</m:t>
                          </m:r>
                          <m:r>
                            <a:rPr lang="en-US" sz="1200" i="1">
                              <a:effectLst/>
                              <a:latin typeface="Cambria Math" panose="02040503050406030204" pitchFamily="18" charset="0"/>
                              <a:ea typeface="Calibri" panose="020F0502020204030204" pitchFamily="34" charset="0"/>
                              <a:cs typeface="Arial" panose="020B0604020202020204" pitchFamily="34" charset="0"/>
                            </a:rPr>
                            <m:t>−2</m:t>
                          </m:r>
                        </m:e>
                      </m:d>
                      <m:r>
                        <a:rPr lang="en-US" sz="1200" i="1">
                          <a:effectLst/>
                          <a:latin typeface="Cambria Math" panose="02040503050406030204" pitchFamily="18" charset="0"/>
                          <a:ea typeface="Calibri" panose="020F0502020204030204" pitchFamily="34" charset="0"/>
                          <a:cs typeface="Arial" panose="020B0604020202020204" pitchFamily="34" charset="0"/>
                        </a:rPr>
                        <m:t>+</m:t>
                      </m:r>
                      <m:r>
                        <a:rPr lang="en-US" sz="1200" i="1">
                          <a:effectLst/>
                          <a:latin typeface="Cambria Math" panose="02040503050406030204" pitchFamily="18" charset="0"/>
                          <a:ea typeface="Calibri" panose="020F0502020204030204" pitchFamily="34" charset="0"/>
                          <a:cs typeface="Arial" panose="020B0604020202020204" pitchFamily="34" charset="0"/>
                        </a:rPr>
                        <m:t>𝑑</m:t>
                      </m:r>
                      <m:d>
                        <m:dPr>
                          <m:ctrlPr>
                            <a:rPr lang="en-US" sz="1200" i="1">
                              <a:effectLst/>
                              <a:latin typeface="Cambria Math" panose="02040503050406030204" pitchFamily="18" charset="0"/>
                              <a:ea typeface="Calibri" panose="020F0502020204030204" pitchFamily="34" charset="0"/>
                              <a:cs typeface="Arial" panose="020B0604020202020204" pitchFamily="34" charset="0"/>
                            </a:rPr>
                          </m:ctrlPr>
                        </m:dPr>
                        <m:e>
                          <m:r>
                            <a:rPr lang="en-US" sz="1200" i="1">
                              <a:effectLst/>
                              <a:latin typeface="Cambria Math" panose="02040503050406030204" pitchFamily="18" charset="0"/>
                              <a:ea typeface="Calibri" panose="020F0502020204030204" pitchFamily="34" charset="0"/>
                              <a:cs typeface="Arial" panose="020B0604020202020204" pitchFamily="34" charset="0"/>
                            </a:rPr>
                            <m:t>𝑛</m:t>
                          </m:r>
                          <m:r>
                            <a:rPr lang="en-US" sz="1200" i="1">
                              <a:effectLst/>
                              <a:latin typeface="Cambria Math" panose="02040503050406030204" pitchFamily="18" charset="0"/>
                              <a:ea typeface="Calibri" panose="020F0502020204030204" pitchFamily="34" charset="0"/>
                              <a:cs typeface="Arial" panose="020B0604020202020204" pitchFamily="34" charset="0"/>
                            </a:rPr>
                            <m:t>−1</m:t>
                          </m:r>
                        </m:e>
                      </m:d>
                      <m:r>
                        <a:rPr lang="en-US" sz="1200" i="1">
                          <a:effectLst/>
                          <a:latin typeface="Cambria Math" panose="02040503050406030204" pitchFamily="18" charset="0"/>
                          <a:ea typeface="Calibri" panose="020F0502020204030204" pitchFamily="34" charset="0"/>
                          <a:cs typeface="Arial" panose="020B0604020202020204" pitchFamily="34" charset="0"/>
                        </a:rPr>
                        <m:t>+</m:t>
                      </m:r>
                      <m:r>
                        <a:rPr lang="en-US" sz="1200" i="1">
                          <a:effectLst/>
                          <a:latin typeface="Cambria Math" panose="02040503050406030204" pitchFamily="18" charset="0"/>
                          <a:ea typeface="Calibri" panose="020F0502020204030204" pitchFamily="34" charset="0"/>
                          <a:cs typeface="Arial" panose="020B0604020202020204" pitchFamily="34" charset="0"/>
                        </a:rPr>
                        <m:t>𝑢</m:t>
                      </m:r>
                      <m:d>
                        <m:dPr>
                          <m:ctrlPr>
                            <a:rPr lang="en-US" sz="1200" i="1">
                              <a:effectLst/>
                              <a:latin typeface="Cambria Math" panose="02040503050406030204" pitchFamily="18" charset="0"/>
                              <a:ea typeface="Calibri" panose="020F0502020204030204" pitchFamily="34" charset="0"/>
                              <a:cs typeface="Arial" panose="020B0604020202020204" pitchFamily="34" charset="0"/>
                            </a:rPr>
                          </m:ctrlPr>
                        </m:dPr>
                        <m:e>
                          <m:r>
                            <a:rPr lang="en-US" sz="1200" i="1">
                              <a:effectLst/>
                              <a:latin typeface="Cambria Math" panose="02040503050406030204" pitchFamily="18" charset="0"/>
                              <a:ea typeface="Calibri" panose="020F0502020204030204" pitchFamily="34" charset="0"/>
                              <a:cs typeface="Arial" panose="020B0604020202020204" pitchFamily="34" charset="0"/>
                            </a:rPr>
                            <m:t>𝑛</m:t>
                          </m:r>
                          <m:r>
                            <a:rPr lang="en-US" sz="1200" i="1">
                              <a:effectLst/>
                              <a:latin typeface="Cambria Math" panose="02040503050406030204" pitchFamily="18" charset="0"/>
                              <a:ea typeface="Calibri" panose="020F0502020204030204" pitchFamily="34" charset="0"/>
                              <a:cs typeface="Arial" panose="020B0604020202020204" pitchFamily="34" charset="0"/>
                            </a:rPr>
                            <m:t>−2</m:t>
                          </m:r>
                        </m:e>
                      </m:d>
                      <m:r>
                        <a:rPr lang="en-US" sz="1200" i="1">
                          <a:effectLst/>
                          <a:latin typeface="Cambria Math" panose="02040503050406030204" pitchFamily="18" charset="0"/>
                          <a:ea typeface="Calibri" panose="020F0502020204030204" pitchFamily="34" charset="0"/>
                          <a:cs typeface="Arial" panose="020B0604020202020204" pitchFamily="34" charset="0"/>
                        </a:rPr>
                        <m:t>   </m:t>
                      </m:r>
                      <m:r>
                        <a:rPr lang="en-US" sz="1200" b="1" i="1">
                          <a:effectLst/>
                          <a:latin typeface="Cambria Math" panose="02040503050406030204" pitchFamily="18" charset="0"/>
                          <a:ea typeface="Calibri" panose="020F0502020204030204" pitchFamily="34" charset="0"/>
                          <a:cs typeface="Arial" panose="020B0604020202020204" pitchFamily="34" charset="0"/>
                        </a:rPr>
                        <m:t>→</m:t>
                      </m:r>
                      <m:r>
                        <a:rPr lang="en-US" sz="1200" b="1" i="1">
                          <a:effectLst/>
                          <a:latin typeface="Cambria Math" panose="02040503050406030204" pitchFamily="18" charset="0"/>
                          <a:ea typeface="Times New Roman" panose="02020603050405020304" pitchFamily="18" charset="0"/>
                          <a:cs typeface="Times New Roman" panose="02020603050405020304" pitchFamily="18" charset="0"/>
                        </a:rPr>
                        <m:t>𝟏</m:t>
                      </m:r>
                    </m:oMath>
                  </m:oMathPara>
                </a14:m>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𝑑</m:t>
                      </m:r>
                      <m:d>
                        <m:dPr>
                          <m:ctrlPr>
                            <a:rPr lang="en-US"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𝑑</m:t>
                      </m:r>
                      <m:d>
                        <m:dPr>
                          <m:ctrlPr>
                            <a:rPr lang="en-US"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2</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800"/>
                  </a:spcAft>
                </a:pPr>
                <a:r>
                  <a:rPr lang="en-US" sz="1200" dirty="0">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Calibri" panose="020F0502020204030204" pitchFamily="34" charset="0"/>
                          <a:cs typeface="Arial" panose="020B0604020202020204" pitchFamily="34" charset="0"/>
                        </a:rPr>
                        <m:t>𝑢</m:t>
                      </m:r>
                      <m:d>
                        <m:dPr>
                          <m:ctrlPr>
                            <a:rPr lang="en-US" sz="1200" i="1">
                              <a:effectLst/>
                              <a:latin typeface="Cambria Math" panose="02040503050406030204" pitchFamily="18" charset="0"/>
                              <a:ea typeface="Calibri" panose="020F0502020204030204" pitchFamily="34" charset="0"/>
                              <a:cs typeface="Arial" panose="020B0604020202020204" pitchFamily="34" charset="0"/>
                            </a:rPr>
                          </m:ctrlPr>
                        </m:dPr>
                        <m:e>
                          <m:r>
                            <a:rPr lang="en-US" sz="1200" i="1">
                              <a:effectLst/>
                              <a:latin typeface="Cambria Math" panose="02040503050406030204" pitchFamily="18" charset="0"/>
                              <a:ea typeface="Calibri" panose="020F0502020204030204" pitchFamily="34" charset="0"/>
                              <a:cs typeface="Arial" panose="020B0604020202020204" pitchFamily="34" charset="0"/>
                            </a:rPr>
                            <m:t>𝑛</m:t>
                          </m:r>
                        </m:e>
                      </m:d>
                      <m:r>
                        <a:rPr lang="en-US" sz="1200" i="1">
                          <a:effectLst/>
                          <a:latin typeface="Cambria Math" panose="02040503050406030204" pitchFamily="18" charset="0"/>
                          <a:ea typeface="Calibri" panose="020F0502020204030204" pitchFamily="34" charset="0"/>
                          <a:cs typeface="Arial" panose="020B0604020202020204" pitchFamily="34" charset="0"/>
                        </a:rPr>
                        <m:t>= </m:t>
                      </m:r>
                      <m:r>
                        <a:rPr lang="en-US" sz="1200" i="1">
                          <a:effectLst/>
                          <a:latin typeface="Cambria Math" panose="02040503050406030204" pitchFamily="18" charset="0"/>
                          <a:ea typeface="Calibri" panose="020F0502020204030204" pitchFamily="34" charset="0"/>
                          <a:cs typeface="Arial" panose="020B0604020202020204" pitchFamily="34" charset="0"/>
                        </a:rPr>
                        <m:t>𝑢</m:t>
                      </m:r>
                      <m:d>
                        <m:dPr>
                          <m:ctrlPr>
                            <a:rPr lang="en-US" sz="1200" i="1">
                              <a:effectLst/>
                              <a:latin typeface="Cambria Math" panose="02040503050406030204" pitchFamily="18" charset="0"/>
                              <a:ea typeface="Calibri" panose="020F0502020204030204" pitchFamily="34" charset="0"/>
                              <a:cs typeface="Arial" panose="020B0604020202020204" pitchFamily="34" charset="0"/>
                            </a:rPr>
                          </m:ctrlPr>
                        </m:dPr>
                        <m:e>
                          <m:r>
                            <a:rPr lang="en-US" sz="1200" i="1">
                              <a:effectLst/>
                              <a:latin typeface="Cambria Math" panose="02040503050406030204" pitchFamily="18" charset="0"/>
                              <a:ea typeface="Calibri" panose="020F0502020204030204" pitchFamily="34" charset="0"/>
                              <a:cs typeface="Arial" panose="020B0604020202020204" pitchFamily="34" charset="0"/>
                            </a:rPr>
                            <m:t>𝑛</m:t>
                          </m:r>
                          <m:r>
                            <a:rPr lang="en-US" sz="1200" i="1">
                              <a:effectLst/>
                              <a:latin typeface="Cambria Math" panose="02040503050406030204" pitchFamily="18" charset="0"/>
                              <a:ea typeface="Calibri" panose="020F0502020204030204" pitchFamily="34" charset="0"/>
                              <a:cs typeface="Arial" panose="020B0604020202020204" pitchFamily="34" charset="0"/>
                            </a:rPr>
                            <m:t>−2</m:t>
                          </m:r>
                        </m:e>
                      </m:d>
                      <m:r>
                        <a:rPr lang="en-US" sz="1200" i="1">
                          <a:effectLst/>
                          <a:latin typeface="Cambria Math" panose="02040503050406030204" pitchFamily="18" charset="0"/>
                          <a:ea typeface="Calibri" panose="020F0502020204030204" pitchFamily="34" charset="0"/>
                          <a:cs typeface="Arial" panose="020B0604020202020204" pitchFamily="34" charset="0"/>
                        </a:rPr>
                        <m:t>+</m:t>
                      </m:r>
                      <m:r>
                        <a:rPr lang="en-US" sz="1200" i="1">
                          <a:effectLst/>
                          <a:latin typeface="Cambria Math" panose="02040503050406030204" pitchFamily="18" charset="0"/>
                          <a:ea typeface="Calibri" panose="020F0502020204030204" pitchFamily="34" charset="0"/>
                          <a:cs typeface="Arial" panose="020B0604020202020204" pitchFamily="34" charset="0"/>
                        </a:rPr>
                        <m:t>𝑢</m:t>
                      </m:r>
                      <m:d>
                        <m:dPr>
                          <m:ctrlPr>
                            <a:rPr lang="en-US" sz="1200" i="1">
                              <a:effectLst/>
                              <a:latin typeface="Cambria Math" panose="02040503050406030204" pitchFamily="18" charset="0"/>
                              <a:ea typeface="Calibri" panose="020F0502020204030204" pitchFamily="34" charset="0"/>
                              <a:cs typeface="Arial" panose="020B0604020202020204" pitchFamily="34" charset="0"/>
                            </a:rPr>
                          </m:ctrlPr>
                        </m:dPr>
                        <m:e>
                          <m:r>
                            <a:rPr lang="en-US" sz="1200" i="1">
                              <a:effectLst/>
                              <a:latin typeface="Cambria Math" panose="02040503050406030204" pitchFamily="18" charset="0"/>
                              <a:ea typeface="Calibri" panose="020F0502020204030204" pitchFamily="34" charset="0"/>
                              <a:cs typeface="Arial" panose="020B0604020202020204" pitchFamily="34" charset="0"/>
                            </a:rPr>
                            <m:t>𝑛</m:t>
                          </m:r>
                          <m:r>
                            <a:rPr lang="en-US" sz="1200" i="1">
                              <a:effectLst/>
                              <a:latin typeface="Cambria Math" panose="02040503050406030204" pitchFamily="18" charset="0"/>
                              <a:ea typeface="Calibri" panose="020F0502020204030204" pitchFamily="34" charset="0"/>
                              <a:cs typeface="Arial" panose="020B0604020202020204" pitchFamily="34" charset="0"/>
                            </a:rPr>
                            <m:t>−1</m:t>
                          </m:r>
                        </m:e>
                      </m:d>
                      <m:r>
                        <a:rPr lang="en-US" sz="1200" i="1">
                          <a:effectLst/>
                          <a:latin typeface="Cambria Math" panose="02040503050406030204" pitchFamily="18" charset="0"/>
                          <a:ea typeface="Calibri" panose="020F0502020204030204" pitchFamily="34" charset="0"/>
                          <a:cs typeface="Arial" panose="020B0604020202020204" pitchFamily="34" charset="0"/>
                        </a:rPr>
                        <m:t>+</m:t>
                      </m:r>
                      <m:r>
                        <a:rPr lang="en-US" sz="1200" i="1">
                          <a:effectLst/>
                          <a:latin typeface="Cambria Math" panose="02040503050406030204" pitchFamily="18" charset="0"/>
                          <a:ea typeface="Calibri" panose="020F0502020204030204" pitchFamily="34" charset="0"/>
                          <a:cs typeface="Arial" panose="020B0604020202020204" pitchFamily="34" charset="0"/>
                        </a:rPr>
                        <m:t>𝑑</m:t>
                      </m:r>
                      <m:d>
                        <m:dPr>
                          <m:ctrlPr>
                            <a:rPr lang="en-US" sz="1200" i="1">
                              <a:effectLst/>
                              <a:latin typeface="Cambria Math" panose="02040503050406030204" pitchFamily="18" charset="0"/>
                              <a:ea typeface="Calibri" panose="020F0502020204030204" pitchFamily="34" charset="0"/>
                              <a:cs typeface="Arial" panose="020B0604020202020204" pitchFamily="34" charset="0"/>
                            </a:rPr>
                          </m:ctrlPr>
                        </m:dPr>
                        <m:e>
                          <m:r>
                            <a:rPr lang="en-US" sz="1200" i="1">
                              <a:effectLst/>
                              <a:latin typeface="Cambria Math" panose="02040503050406030204" pitchFamily="18" charset="0"/>
                              <a:ea typeface="Calibri" panose="020F0502020204030204" pitchFamily="34" charset="0"/>
                              <a:cs typeface="Arial" panose="020B0604020202020204" pitchFamily="34" charset="0"/>
                            </a:rPr>
                            <m:t>𝑛</m:t>
                          </m:r>
                          <m:r>
                            <a:rPr lang="en-US" sz="1200" i="1">
                              <a:effectLst/>
                              <a:latin typeface="Cambria Math" panose="02040503050406030204" pitchFamily="18" charset="0"/>
                              <a:ea typeface="Calibri" panose="020F0502020204030204" pitchFamily="34" charset="0"/>
                              <a:cs typeface="Arial" panose="020B0604020202020204" pitchFamily="34" charset="0"/>
                            </a:rPr>
                            <m:t>−2</m:t>
                          </m:r>
                        </m:e>
                      </m:d>
                      <m:r>
                        <a:rPr lang="en-US" sz="1200" i="1">
                          <a:effectLst/>
                          <a:latin typeface="Cambria Math" panose="02040503050406030204" pitchFamily="18" charset="0"/>
                          <a:ea typeface="Calibri" panose="020F0502020204030204" pitchFamily="34"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b="1" i="1">
                          <a:effectLst/>
                          <a:latin typeface="Cambria Math" panose="02040503050406030204" pitchFamily="18" charset="0"/>
                          <a:ea typeface="Times New Roman" panose="02020603050405020304" pitchFamily="18" charset="0"/>
                          <a:cs typeface="Times New Roman" panose="02020603050405020304" pitchFamily="18" charset="0"/>
                        </a:rPr>
                        <m:t>𝟐</m:t>
                      </m:r>
                    </m:oMath>
                  </m:oMathPara>
                </a14:m>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𝑢</m:t>
                      </m:r>
                      <m:d>
                        <m:dPr>
                          <m:ctrlPr>
                            <a:rPr lang="en-US"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𝑢</m:t>
                      </m:r>
                      <m:d>
                        <m:dPr>
                          <m:ctrlPr>
                            <a:rPr lang="en-US"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2</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𝑑</m:t>
                      </m:r>
                      <m:d>
                        <m:dPr>
                          <m:ctrlPr>
                            <a:rPr lang="en-US"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𝑢</m:t>
                      </m:r>
                      <m:d>
                        <m:dPr>
                          <m:ctrlPr>
                            <a:rPr lang="en-US"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𝑑</m:t>
                      </m:r>
                      <m:d>
                        <m:dPr>
                          <m:ctrlPr>
                            <a:rPr lang="en-US"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𝑢</m:t>
                      </m:r>
                      <m:d>
                        <m:dPr>
                          <m:ctrlPr>
                            <a:rPr lang="en-US"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b="1" i="1">
                          <a:effectLst/>
                          <a:latin typeface="Cambria Math" panose="02040503050406030204" pitchFamily="18" charset="0"/>
                          <a:ea typeface="Times New Roman" panose="02020603050405020304" pitchFamily="18" charset="0"/>
                          <a:cs typeface="Times New Roman" panose="02020603050405020304" pitchFamily="18" charset="0"/>
                        </a:rPr>
                        <m:t>𝟑</m:t>
                      </m:r>
                    </m:oMath>
                  </m:oMathPara>
                </a14:m>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800"/>
                  </a:spcAft>
                </a:pPr>
                <a:r>
                  <a:rPr lang="en-US" sz="1200" dirty="0">
                    <a:effectLst/>
                    <a:latin typeface="Calibri Light" panose="020F0302020204030204" pitchFamily="34" charset="0"/>
                    <a:ea typeface="Times New Roman" panose="02020603050405020304" pitchFamily="18" charset="0"/>
                    <a:cs typeface="Times New Roman" panose="02020603050405020304" pitchFamily="18" charset="0"/>
                  </a:rPr>
                  <a:t>From 1,2 and 3 we find that </a:t>
                </a:r>
                <a14:m>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𝑑</m:t>
                    </m:r>
                    <m:d>
                      <m:dPr>
                        <m:ctrlPr>
                          <a:rPr lang="en-US"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𝑢</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𝑑</m:t>
                      </m:r>
                      <m:d>
                        <m:dPr>
                          <m:ctrlPr>
                            <a:rPr lang="en-US"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Arial" panose="020B0604020202020204" pitchFamily="34" charset="0"/>
                        </a:rPr>
                        <m:t>2</m:t>
                      </m:r>
                      <m:r>
                        <a:rPr lang="en-US" sz="1200" i="1">
                          <a:effectLst/>
                          <a:latin typeface="Cambria Math" panose="02040503050406030204" pitchFamily="18" charset="0"/>
                          <a:ea typeface="Calibri" panose="020F0502020204030204" pitchFamily="34" charset="0"/>
                          <a:cs typeface="Arial" panose="020B0604020202020204" pitchFamily="34" charset="0"/>
                        </a:rPr>
                        <m:t>𝑑</m:t>
                      </m:r>
                      <m:d>
                        <m:dPr>
                          <m:ctrlPr>
                            <a:rPr lang="en-US" sz="1200" i="1">
                              <a:effectLst/>
                              <a:latin typeface="Cambria Math" panose="02040503050406030204" pitchFamily="18" charset="0"/>
                              <a:ea typeface="Calibri" panose="020F0502020204030204" pitchFamily="34" charset="0"/>
                              <a:cs typeface="Arial" panose="020B0604020202020204" pitchFamily="34" charset="0"/>
                            </a:rPr>
                          </m:ctrlPr>
                        </m:dPr>
                        <m:e>
                          <m:r>
                            <a:rPr lang="en-US" sz="1200" i="1">
                              <a:effectLst/>
                              <a:latin typeface="Cambria Math" panose="02040503050406030204" pitchFamily="18" charset="0"/>
                              <a:ea typeface="Calibri" panose="020F0502020204030204" pitchFamily="34" charset="0"/>
                              <a:cs typeface="Arial" panose="020B0604020202020204" pitchFamily="34" charset="0"/>
                            </a:rPr>
                            <m:t>𝑛</m:t>
                          </m:r>
                          <m:r>
                            <a:rPr lang="en-US" sz="1200" i="1">
                              <a:effectLst/>
                              <a:latin typeface="Cambria Math" panose="02040503050406030204" pitchFamily="18" charset="0"/>
                              <a:ea typeface="Calibri" panose="020F0502020204030204" pitchFamily="34" charset="0"/>
                              <a:cs typeface="Arial" panose="020B0604020202020204" pitchFamily="34" charset="0"/>
                            </a:rPr>
                            <m:t>−2</m:t>
                          </m:r>
                        </m:e>
                      </m:d>
                      <m:r>
                        <a:rPr lang="en-US" sz="1200" i="1">
                          <a:effectLst/>
                          <a:latin typeface="Cambria Math" panose="02040503050406030204" pitchFamily="18" charset="0"/>
                          <a:ea typeface="Calibri" panose="020F0502020204030204" pitchFamily="34" charset="0"/>
                          <a:cs typeface="Arial" panose="020B0604020202020204" pitchFamily="34" charset="0"/>
                        </a:rPr>
                        <m:t>+</m:t>
                      </m:r>
                      <m:r>
                        <a:rPr lang="en-US" sz="1200" i="1">
                          <a:effectLst/>
                          <a:latin typeface="Cambria Math" panose="02040503050406030204" pitchFamily="18" charset="0"/>
                          <a:ea typeface="Calibri" panose="020F0502020204030204" pitchFamily="34" charset="0"/>
                          <a:cs typeface="Arial" panose="020B0604020202020204" pitchFamily="34" charset="0"/>
                        </a:rPr>
                        <m:t>𝑑</m:t>
                      </m:r>
                      <m:d>
                        <m:dPr>
                          <m:ctrlPr>
                            <a:rPr lang="en-US" sz="1200" i="1">
                              <a:effectLst/>
                              <a:latin typeface="Cambria Math" panose="02040503050406030204" pitchFamily="18" charset="0"/>
                              <a:ea typeface="Calibri" panose="020F0502020204030204" pitchFamily="34" charset="0"/>
                              <a:cs typeface="Arial" panose="020B0604020202020204" pitchFamily="34" charset="0"/>
                            </a:rPr>
                          </m:ctrlPr>
                        </m:dPr>
                        <m:e>
                          <m:r>
                            <a:rPr lang="en-US" sz="1200" i="1">
                              <a:effectLst/>
                              <a:latin typeface="Cambria Math" panose="02040503050406030204" pitchFamily="18" charset="0"/>
                              <a:ea typeface="Calibri" panose="020F0502020204030204" pitchFamily="34" charset="0"/>
                              <a:cs typeface="Arial" panose="020B0604020202020204" pitchFamily="34" charset="0"/>
                            </a:rPr>
                            <m:t>𝑛</m:t>
                          </m:r>
                          <m:r>
                            <a:rPr lang="en-US" sz="1200" i="1">
                              <a:effectLst/>
                              <a:latin typeface="Cambria Math" panose="02040503050406030204" pitchFamily="18" charset="0"/>
                              <a:ea typeface="Calibri" panose="020F0502020204030204" pitchFamily="34" charset="0"/>
                              <a:cs typeface="Arial" panose="020B0604020202020204" pitchFamily="34"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gn="ctr">
                  <a:spcBef>
                    <a:spcPts val="0"/>
                  </a:spcBef>
                  <a:spcAft>
                    <a:spcPts val="800"/>
                  </a:spcAft>
                </a:pPr>
                <a:r>
                  <a:rPr lang="en-US" sz="1200" dirty="0">
                    <a:effectLst/>
                    <a:latin typeface="Calibri Light" panose="020F0302020204030204" pitchFamily="34" charset="0"/>
                    <a:ea typeface="Times New Roman" panose="02020603050405020304" pitchFamily="18" charset="0"/>
                    <a:cs typeface="Times New Roman" panose="02020603050405020304" pitchFamily="18" charset="0"/>
                  </a:rPr>
                  <a:t>And this is similar to the problem of "Tower of Hanoi" as in order to turn all switches off, we need to turn off sub-vector from the original vector and then turn it on after doing something in between.</a:t>
                </a:r>
                <a:br>
                  <a:rPr lang="en-US" sz="1200" dirty="0">
                    <a:effectLst/>
                    <a:latin typeface="Calibri Light" panose="020F0302020204030204" pitchFamily="34" charset="0"/>
                    <a:ea typeface="Times New Roman" panose="02020603050405020304" pitchFamily="18" charset="0"/>
                    <a:cs typeface="Times New Roman" panose="02020603050405020304" pitchFamily="18" charset="0"/>
                  </a:rPr>
                </a:br>
                <a:br>
                  <a:rPr lang="en-US" sz="1200" dirty="0">
                    <a:effectLst/>
                    <a:latin typeface="Calibri Light" panose="020F0302020204030204" pitchFamily="34" charset="0"/>
                    <a:ea typeface="Times New Roman" panose="02020603050405020304" pitchFamily="18" charset="0"/>
                    <a:cs typeface="Times New Roman" panose="02020603050405020304" pitchFamily="18" charset="0"/>
                  </a:rPr>
                </a:br>
                <a:r>
                  <a:rPr lang="en-US" sz="1200" dirty="0">
                    <a:effectLst/>
                    <a:latin typeface="Calibri Light" panose="020F0302020204030204" pitchFamily="34" charset="0"/>
                    <a:ea typeface="Times New Roman" panose="02020603050405020304" pitchFamily="18" charset="0"/>
                    <a:cs typeface="Times New Roman" panose="02020603050405020304" pitchFamily="18" charset="0"/>
                  </a:rPr>
                  <a:t>So </a:t>
                </a:r>
                <a14:m>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𝑑</m:t>
                    </m:r>
                    <m:d>
                      <m:dPr>
                        <m:ctrlPr>
                          <a:rPr lang="en-US"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𝑂</m:t>
                    </m:r>
                    <m:d>
                      <m:dPr>
                        <m:ctrlPr>
                          <a:rPr lang="en-US" sz="12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US" sz="12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sup>
                        </m:sSup>
                      </m:e>
                    </m:d>
                  </m:oMath>
                </a14:m>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561841D4-1594-97D2-52CB-16FA096A8ABA}"/>
                  </a:ext>
                </a:extLst>
              </p:cNvPr>
              <p:cNvSpPr txBox="1">
                <a:spLocks noRot="1" noChangeAspect="1" noMove="1" noResize="1" noEditPoints="1" noAdjustHandles="1" noChangeArrowheads="1" noChangeShapeType="1" noTextEdit="1"/>
              </p:cNvSpPr>
              <p:nvPr/>
            </p:nvSpPr>
            <p:spPr>
              <a:xfrm>
                <a:off x="1" y="1193701"/>
                <a:ext cx="9143999" cy="3949799"/>
              </a:xfrm>
              <a:prstGeom prst="rect">
                <a:avLst/>
              </a:prstGeom>
              <a:blipFill>
                <a:blip r:embed="rId2"/>
                <a:stretch>
                  <a:fillRect l="-333" t="-463" b="-309"/>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9D2397D7-3E75-A982-ADC6-AA0AA8C5DBC7}"/>
              </a:ext>
            </a:extLst>
          </p:cNvPr>
          <p:cNvSpPr txBox="1"/>
          <p:nvPr/>
        </p:nvSpPr>
        <p:spPr>
          <a:xfrm>
            <a:off x="296260" y="128470"/>
            <a:ext cx="4589858" cy="646331"/>
          </a:xfrm>
          <a:prstGeom prst="rect">
            <a:avLst/>
          </a:prstGeom>
          <a:noFill/>
        </p:spPr>
        <p:txBody>
          <a:bodyPr wrap="square">
            <a:spAutoFit/>
          </a:bodyPr>
          <a:lstStyle/>
          <a:p>
            <a:r>
              <a:rPr lang="en-US" sz="3600" b="1" dirty="0">
                <a:solidFill>
                  <a:schemeClr val="tx2">
                    <a:lumMod val="50000"/>
                  </a:schemeClr>
                </a:solidFill>
                <a:effectLst/>
                <a:latin typeface="Calibri Light" panose="020F0302020204030204" pitchFamily="34" charset="0"/>
                <a:ea typeface="Times New Roman" panose="02020603050405020304" pitchFamily="18" charset="0"/>
                <a:cs typeface="Times New Roman" panose="02020603050405020304" pitchFamily="18" charset="0"/>
              </a:rPr>
              <a:t>Complexity</a:t>
            </a:r>
            <a:endParaRPr lang="en-US" sz="3600" dirty="0">
              <a:solidFill>
                <a:schemeClr val="tx2">
                  <a:lumMod val="50000"/>
                </a:schemeClr>
              </a:solidFill>
            </a:endParaRPr>
          </a:p>
        </p:txBody>
      </p:sp>
    </p:spTree>
    <p:extLst>
      <p:ext uri="{BB962C8B-B14F-4D97-AF65-F5344CB8AC3E}">
        <p14:creationId xmlns:p14="http://schemas.microsoft.com/office/powerpoint/2010/main" val="161709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5E8142-786F-44BF-C2D4-AA046A9902D6}"/>
              </a:ext>
            </a:extLst>
          </p:cNvPr>
          <p:cNvSpPr txBox="1"/>
          <p:nvPr/>
        </p:nvSpPr>
        <p:spPr>
          <a:xfrm>
            <a:off x="296260" y="128470"/>
            <a:ext cx="4589858" cy="646331"/>
          </a:xfrm>
          <a:prstGeom prst="rect">
            <a:avLst/>
          </a:prstGeom>
          <a:noFill/>
        </p:spPr>
        <p:txBody>
          <a:bodyPr wrap="square">
            <a:spAutoFit/>
          </a:bodyPr>
          <a:lstStyle/>
          <a:p>
            <a:r>
              <a:rPr lang="en-US" sz="3600" b="1" dirty="0">
                <a:solidFill>
                  <a:schemeClr val="tx2">
                    <a:lumMod val="50000"/>
                  </a:schemeClr>
                </a:solidFill>
                <a:effectLst/>
                <a:latin typeface="Calibri Light" panose="020F0302020204030204" pitchFamily="34" charset="0"/>
                <a:ea typeface="Times New Roman" panose="02020603050405020304" pitchFamily="18" charset="0"/>
                <a:cs typeface="Times New Roman" panose="02020603050405020304" pitchFamily="18" charset="0"/>
              </a:rPr>
              <a:t>Comparison</a:t>
            </a:r>
            <a:endParaRPr lang="en-US" sz="3600" dirty="0">
              <a:solidFill>
                <a:schemeClr val="tx2">
                  <a:lumMod val="50000"/>
                </a:schemeClr>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E56BEB7-FB92-0C66-ABDC-435CDFB10433}"/>
                  </a:ext>
                </a:extLst>
              </p:cNvPr>
              <p:cNvSpPr txBox="1"/>
              <p:nvPr/>
            </p:nvSpPr>
            <p:spPr>
              <a:xfrm>
                <a:off x="362888" y="1350110"/>
                <a:ext cx="8484852" cy="1130694"/>
              </a:xfrm>
              <a:prstGeom prst="rect">
                <a:avLst/>
              </a:prstGeom>
              <a:noFill/>
            </p:spPr>
            <p:txBody>
              <a:bodyPr wrap="square">
                <a:spAutoFit/>
              </a:bodyPr>
              <a:lstStyle/>
              <a:p>
                <a:pPr marL="0" marR="0">
                  <a:lnSpc>
                    <a:spcPct val="107000"/>
                  </a:lnSpc>
                  <a:spcBef>
                    <a:spcPts val="200"/>
                  </a:spcBef>
                  <a:spcAft>
                    <a:spcPts val="0"/>
                  </a:spcAft>
                </a:pPr>
                <a:r>
                  <a:rPr lang="en-US" sz="2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Conclusion:</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Divide and Conquer Algorithms has increased performance by </a:t>
                </a:r>
                <a14:m>
                  <m:oMath xmlns:m="http://schemas.openxmlformats.org/officeDocument/2006/math">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p>
                          <m:sSupPr>
                            <m:ctrlPr>
                              <a:rPr lang="en-US" sz="1800" i="1">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effectLst/>
                                <a:latin typeface="Cambria Math" panose="02040503050406030204" pitchFamily="18" charset="0"/>
                                <a:ea typeface="Calibri" panose="020F0502020204030204" pitchFamily="34" charset="0"/>
                                <a:cs typeface="Arial" panose="020B0604020202020204" pitchFamily="34" charset="0"/>
                              </a:rPr>
                              <m:t>2</m:t>
                            </m:r>
                          </m:e>
                          <m:sup>
                            <m:sSup>
                              <m:sSupPr>
                                <m:ctrlPr>
                                  <a:rPr lang="en-US" sz="1800" i="1">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effectLst/>
                                    <a:latin typeface="Cambria Math" panose="02040503050406030204" pitchFamily="18" charset="0"/>
                                    <a:ea typeface="Calibri" panose="020F0502020204030204" pitchFamily="34" charset="0"/>
                                    <a:cs typeface="Arial" panose="020B0604020202020204" pitchFamily="34" charset="0"/>
                                  </a:rPr>
                                  <m:t>2</m:t>
                                </m:r>
                              </m:e>
                              <m:sup>
                                <m:r>
                                  <a:rPr lang="en-US" sz="1800" i="1">
                                    <a:effectLst/>
                                    <a:latin typeface="Cambria Math" panose="02040503050406030204" pitchFamily="18" charset="0"/>
                                    <a:ea typeface="Calibri" panose="020F0502020204030204" pitchFamily="34" charset="0"/>
                                    <a:cs typeface="Arial" panose="020B0604020202020204" pitchFamily="34" charset="0"/>
                                  </a:rPr>
                                  <m:t>𝑛</m:t>
                                </m:r>
                                <m:r>
                                  <a:rPr lang="en-US" sz="1800" i="1">
                                    <a:effectLst/>
                                    <a:latin typeface="Cambria Math" panose="02040503050406030204" pitchFamily="18" charset="0"/>
                                    <a:ea typeface="Calibri" panose="020F0502020204030204" pitchFamily="34" charset="0"/>
                                    <a:cs typeface="Arial" panose="020B0604020202020204" pitchFamily="34" charset="0"/>
                                  </a:rPr>
                                  <m:t>−1</m:t>
                                </m:r>
                              </m:sup>
                            </m:sSup>
                          </m:sup>
                        </m:sSup>
                        <m:r>
                          <a:rPr lang="en-US" sz="1800" i="1">
                            <a:effectLst/>
                            <a:latin typeface="Cambria Math" panose="02040503050406030204" pitchFamily="18" charset="0"/>
                            <a:ea typeface="Calibri" panose="020F0502020204030204" pitchFamily="34" charset="0"/>
                            <a:cs typeface="Arial" panose="020B0604020202020204" pitchFamily="34" charset="0"/>
                          </a:rPr>
                          <m:t>𝑛</m:t>
                        </m:r>
                      </m:e>
                    </m:d>
                  </m:oMath>
                </a14:m>
                <a:r>
                  <a:rPr lang="en-US" sz="1800" dirty="0">
                    <a:effectLst/>
                    <a:latin typeface="Calibri" panose="020F0502020204030204" pitchFamily="34" charset="0"/>
                    <a:ea typeface="Calibri" panose="020F0502020204030204" pitchFamily="34" charset="0"/>
                    <a:cs typeface="Arial" panose="020B0604020202020204" pitchFamily="34" charset="0"/>
                  </a:rPr>
                  <a:t> and was easier to implement.</a:t>
                </a:r>
              </a:p>
            </p:txBody>
          </p:sp>
        </mc:Choice>
        <mc:Fallback xmlns="">
          <p:sp>
            <p:nvSpPr>
              <p:cNvPr id="6" name="TextBox 5">
                <a:extLst>
                  <a:ext uri="{FF2B5EF4-FFF2-40B4-BE49-F238E27FC236}">
                    <a16:creationId xmlns:a16="http://schemas.microsoft.com/office/drawing/2014/main" id="{1E56BEB7-FB92-0C66-ABDC-435CDFB10433}"/>
                  </a:ext>
                </a:extLst>
              </p:cNvPr>
              <p:cNvSpPr txBox="1">
                <a:spLocks noRot="1" noChangeAspect="1" noMove="1" noResize="1" noEditPoints="1" noAdjustHandles="1" noChangeArrowheads="1" noChangeShapeType="1" noTextEdit="1"/>
              </p:cNvSpPr>
              <p:nvPr/>
            </p:nvSpPr>
            <p:spPr>
              <a:xfrm>
                <a:off x="362888" y="1350110"/>
                <a:ext cx="8484852" cy="1130694"/>
              </a:xfrm>
              <a:prstGeom prst="rect">
                <a:avLst/>
              </a:prstGeom>
              <a:blipFill>
                <a:blip r:embed="rId2"/>
                <a:stretch>
                  <a:fillRect l="-1150" t="-3763" b="-7527"/>
                </a:stretch>
              </a:blipFill>
            </p:spPr>
            <p:txBody>
              <a:bodyPr/>
              <a:lstStyle/>
              <a:p>
                <a:r>
                  <a:rPr lang="en-US">
                    <a:noFill/>
                  </a:rPr>
                  <a:t> </a:t>
                </a:r>
              </a:p>
            </p:txBody>
          </p:sp>
        </mc:Fallback>
      </mc:AlternateContent>
    </p:spTree>
    <p:extLst>
      <p:ext uri="{BB962C8B-B14F-4D97-AF65-F5344CB8AC3E}">
        <p14:creationId xmlns:p14="http://schemas.microsoft.com/office/powerpoint/2010/main" val="3083908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110DA2FC-CEB5-EAB1-75EA-FC1FAF2A18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842" y="1197405"/>
            <a:ext cx="6566315" cy="3693552"/>
          </a:xfrm>
          <a:prstGeom prst="rect">
            <a:avLst/>
          </a:prstGeom>
        </p:spPr>
      </p:pic>
      <p:sp>
        <p:nvSpPr>
          <p:cNvPr id="4" name="Title 1">
            <a:extLst>
              <a:ext uri="{FF2B5EF4-FFF2-40B4-BE49-F238E27FC236}">
                <a16:creationId xmlns:a16="http://schemas.microsoft.com/office/drawing/2014/main" id="{432990BC-C24F-88A2-9F98-CC485E9C30C7}"/>
              </a:ext>
            </a:extLst>
          </p:cNvPr>
          <p:cNvSpPr txBox="1">
            <a:spLocks/>
          </p:cNvSpPr>
          <p:nvPr/>
        </p:nvSpPr>
        <p:spPr>
          <a:xfrm>
            <a:off x="143555" y="128471"/>
            <a:ext cx="4123035" cy="76352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t>Dynamic Programming</a:t>
            </a:r>
          </a:p>
        </p:txBody>
      </p:sp>
    </p:spTree>
    <p:extLst>
      <p:ext uri="{BB962C8B-B14F-4D97-AF65-F5344CB8AC3E}">
        <p14:creationId xmlns:p14="http://schemas.microsoft.com/office/powerpoint/2010/main" val="41928382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B4FDCA46-3918-BBB3-D848-5753B103313D}"/>
              </a:ext>
            </a:extLst>
          </p:cNvPr>
          <p:cNvSpPr>
            <a:spLocks noGrp="1"/>
          </p:cNvSpPr>
          <p:nvPr>
            <p:ph type="title"/>
          </p:nvPr>
        </p:nvSpPr>
        <p:spPr>
          <a:xfrm>
            <a:off x="457200" y="128470"/>
            <a:ext cx="7016194" cy="763525"/>
          </a:xfrm>
        </p:spPr>
        <p:txBody>
          <a:bodyPr>
            <a:normAutofit/>
          </a:bodyPr>
          <a:lstStyle/>
          <a:p>
            <a:pPr algn="ctr"/>
            <a:r>
              <a:rPr lang="en-US" dirty="0"/>
              <a:t>Task 6</a:t>
            </a:r>
          </a:p>
        </p:txBody>
      </p:sp>
      <p:sp>
        <p:nvSpPr>
          <p:cNvPr id="8" name="TextBox 7">
            <a:extLst>
              <a:ext uri="{FF2B5EF4-FFF2-40B4-BE49-F238E27FC236}">
                <a16:creationId xmlns:a16="http://schemas.microsoft.com/office/drawing/2014/main" id="{6FB5509A-B00A-A044-3940-D1DC50FEE6FE}"/>
              </a:ext>
            </a:extLst>
          </p:cNvPr>
          <p:cNvSpPr txBox="1"/>
          <p:nvPr/>
        </p:nvSpPr>
        <p:spPr>
          <a:xfrm>
            <a:off x="0" y="586585"/>
            <a:ext cx="7482545" cy="1990738"/>
          </a:xfrm>
          <a:prstGeom prst="rect">
            <a:avLst/>
          </a:prstGeom>
          <a:noFill/>
        </p:spPr>
        <p:txBody>
          <a:bodyPr wrap="square">
            <a:spAutoFit/>
          </a:bodyPr>
          <a:lstStyle/>
          <a:p>
            <a:pPr marL="0" marR="0">
              <a:lnSpc>
                <a:spcPct val="107000"/>
              </a:lnSpc>
              <a:spcBef>
                <a:spcPts val="200"/>
              </a:spcBef>
              <a:spcAft>
                <a:spcPts val="0"/>
              </a:spcAft>
            </a:pPr>
            <a:r>
              <a:rPr lang="en-US" sz="20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Description of the problem:</a:t>
            </a:r>
          </a:p>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ArnoPro-Regular"/>
              </a:rPr>
              <a:t>The extension of the </a:t>
            </a:r>
            <a:r>
              <a:rPr lang="en-US" sz="1600" i="1" dirty="0">
                <a:effectLst/>
                <a:latin typeface="Calibri" panose="020F0502020204030204" pitchFamily="34" charset="0"/>
                <a:ea typeface="Calibri" panose="020F0502020204030204" pitchFamily="34" charset="0"/>
                <a:cs typeface="ArnoPro-Italic"/>
              </a:rPr>
              <a:t>Tower of Hanoi </a:t>
            </a:r>
            <a:r>
              <a:rPr lang="en-US" sz="1600" dirty="0">
                <a:effectLst/>
                <a:latin typeface="Calibri" panose="020F0502020204030204" pitchFamily="34" charset="0"/>
                <a:ea typeface="Calibri" panose="020F0502020204030204" pitchFamily="34" charset="0"/>
                <a:cs typeface="ArnoPro-Regular"/>
              </a:rPr>
              <a:t>puzzle to more than three pegs was suggested by the French mathematician Édouard Lucas in 1889, who invented the original three-peg version a few years earlier. Under the name </a:t>
            </a:r>
            <a:r>
              <a:rPr lang="en-US" sz="1600" i="1" dirty="0">
                <a:effectLst/>
                <a:latin typeface="Calibri" panose="020F0502020204030204" pitchFamily="34" charset="0"/>
                <a:ea typeface="Calibri" panose="020F0502020204030204" pitchFamily="34" charset="0"/>
                <a:cs typeface="ArnoPro-Italic"/>
              </a:rPr>
              <a:t>The Reve’s Puzzle</a:t>
            </a:r>
            <a:r>
              <a:rPr lang="en-US" sz="1600" dirty="0">
                <a:effectLst/>
                <a:latin typeface="Calibri" panose="020F0502020204030204" pitchFamily="34" charset="0"/>
                <a:ea typeface="Calibri" panose="020F0502020204030204" pitchFamily="34" charset="0"/>
                <a:cs typeface="ArnoPro-Regular"/>
              </a:rPr>
              <a:t>, it appeared in Henry E. </a:t>
            </a:r>
            <a:r>
              <a:rPr lang="en-US" sz="1600" dirty="0" err="1">
                <a:effectLst/>
                <a:latin typeface="Calibri" panose="020F0502020204030204" pitchFamily="34" charset="0"/>
                <a:ea typeface="Calibri" panose="020F0502020204030204" pitchFamily="34" charset="0"/>
                <a:cs typeface="ArnoPro-Regular"/>
              </a:rPr>
              <a:t>Dudeney’s</a:t>
            </a:r>
            <a:r>
              <a:rPr lang="en-US" sz="1600" dirty="0">
                <a:effectLst/>
                <a:latin typeface="Calibri" panose="020F0502020204030204" pitchFamily="34" charset="0"/>
                <a:ea typeface="Calibri" panose="020F0502020204030204" pitchFamily="34" charset="0"/>
                <a:cs typeface="ArnoPro-Regular"/>
              </a:rPr>
              <a:t> first puzzle book </a:t>
            </a:r>
            <a:r>
              <a:rPr lang="en-US" sz="1600" i="1" dirty="0">
                <a:effectLst/>
                <a:latin typeface="Calibri" panose="020F0502020204030204" pitchFamily="34" charset="0"/>
                <a:ea typeface="Calibri" panose="020F0502020204030204" pitchFamily="34" charset="0"/>
                <a:cs typeface="ArnoPro-Italic"/>
              </a:rPr>
              <a:t>The Canterbury Puzzles</a:t>
            </a:r>
            <a:r>
              <a:rPr lang="en-US" sz="1600" dirty="0">
                <a:effectLst/>
                <a:latin typeface="Calibri" panose="020F0502020204030204" pitchFamily="34" charset="0"/>
                <a:ea typeface="Calibri" panose="020F0502020204030204" pitchFamily="34" charset="0"/>
                <a:cs typeface="ArnoPro-Regular"/>
              </a:rPr>
              <a:t> [Dud02], where he gave the solutions for </a:t>
            </a:r>
            <a:r>
              <a:rPr lang="en-US" sz="1600" i="1" dirty="0">
                <a:effectLst/>
                <a:latin typeface="Calibri" panose="020F0502020204030204" pitchFamily="34" charset="0"/>
                <a:ea typeface="Calibri" panose="020F0502020204030204" pitchFamily="34" charset="0"/>
                <a:cs typeface="ArnoPro-Italic"/>
              </a:rPr>
              <a:t>n </a:t>
            </a:r>
            <a:r>
              <a:rPr lang="en-US" sz="1600" dirty="0">
                <a:effectLst/>
                <a:latin typeface="Calibri" panose="020F0502020204030204" pitchFamily="34" charset="0"/>
                <a:ea typeface="MTSYN"/>
                <a:cs typeface="MTSYN"/>
              </a:rPr>
              <a:t>= </a:t>
            </a:r>
            <a:r>
              <a:rPr lang="en-US" sz="1600" dirty="0">
                <a:effectLst/>
                <a:latin typeface="Calibri" panose="020F0502020204030204" pitchFamily="34" charset="0"/>
                <a:ea typeface="Calibri" panose="020F0502020204030204" pitchFamily="34" charset="0"/>
                <a:cs typeface="ArnoPro-Regular"/>
              </a:rPr>
              <a:t>8</a:t>
            </a:r>
            <a:r>
              <a:rPr lang="en-US" sz="1600" i="1" dirty="0">
                <a:effectLst/>
                <a:latin typeface="Calibri" panose="020F0502020204030204" pitchFamily="34" charset="0"/>
                <a:ea typeface="Calibri" panose="020F0502020204030204" pitchFamily="34" charset="0"/>
                <a:cs typeface="MTMI"/>
              </a:rPr>
              <a:t>, </a:t>
            </a:r>
            <a:r>
              <a:rPr lang="en-US" sz="1600" dirty="0">
                <a:effectLst/>
                <a:latin typeface="Calibri" panose="020F0502020204030204" pitchFamily="34" charset="0"/>
                <a:ea typeface="Calibri" panose="020F0502020204030204" pitchFamily="34" charset="0"/>
                <a:cs typeface="ArnoPro-Regular"/>
              </a:rPr>
              <a:t>10</a:t>
            </a:r>
            <a:r>
              <a:rPr lang="en-US" sz="1600" i="1" dirty="0">
                <a:effectLst/>
                <a:latin typeface="Calibri" panose="020F0502020204030204" pitchFamily="34" charset="0"/>
                <a:ea typeface="Calibri" panose="020F0502020204030204" pitchFamily="34" charset="0"/>
                <a:cs typeface="MTMI"/>
              </a:rPr>
              <a:t>, </a:t>
            </a:r>
            <a:r>
              <a:rPr lang="en-US" sz="1600" dirty="0">
                <a:effectLst/>
                <a:latin typeface="Calibri" panose="020F0502020204030204" pitchFamily="34" charset="0"/>
                <a:ea typeface="Calibri" panose="020F0502020204030204" pitchFamily="34" charset="0"/>
                <a:cs typeface="ArnoPro-Regular"/>
              </a:rPr>
              <a:t>and 21</a:t>
            </a:r>
            <a:r>
              <a:rPr lang="en-US" sz="1600" i="1" dirty="0">
                <a:effectLst/>
                <a:latin typeface="Calibri" panose="020F0502020204030204" pitchFamily="34" charset="0"/>
                <a:ea typeface="Calibri" panose="020F0502020204030204" pitchFamily="34" charset="0"/>
                <a:cs typeface="MTMI"/>
              </a:rPr>
              <a:t>. </a:t>
            </a:r>
            <a:r>
              <a:rPr lang="en-US" sz="1600" dirty="0">
                <a:effectLst/>
                <a:latin typeface="Calibri" panose="020F0502020204030204" pitchFamily="34" charset="0"/>
                <a:ea typeface="Calibri" panose="020F0502020204030204" pitchFamily="34" charset="0"/>
                <a:cs typeface="ArnoPro-Regular"/>
              </a:rPr>
              <a:t>Later, more detailed analyses of the above algorithm have produced alternative formulas for the optimal value of the partition parameter </a:t>
            </a:r>
            <a:r>
              <a:rPr lang="en-US" sz="1600" i="1" dirty="0">
                <a:effectLst/>
                <a:latin typeface="Calibri" panose="020F0502020204030204" pitchFamily="34" charset="0"/>
                <a:ea typeface="Calibri" panose="020F0502020204030204" pitchFamily="34" charset="0"/>
                <a:cs typeface="ArnoPro-Italic"/>
              </a:rPr>
              <a:t>k.</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37DD7739-C97E-E132-6617-F7E80FDE57F5}"/>
              </a:ext>
            </a:extLst>
          </p:cNvPr>
          <p:cNvPicPr>
            <a:picLocks noChangeAspect="1"/>
          </p:cNvPicPr>
          <p:nvPr/>
        </p:nvPicPr>
        <p:blipFill>
          <a:blip r:embed="rId2"/>
          <a:stretch>
            <a:fillRect/>
          </a:stretch>
        </p:blipFill>
        <p:spPr>
          <a:xfrm>
            <a:off x="1365195" y="2724455"/>
            <a:ext cx="5027370" cy="1914805"/>
          </a:xfrm>
          <a:prstGeom prst="rect">
            <a:avLst/>
          </a:prstGeom>
        </p:spPr>
      </p:pic>
    </p:spTree>
    <p:extLst>
      <p:ext uri="{BB962C8B-B14F-4D97-AF65-F5344CB8AC3E}">
        <p14:creationId xmlns:p14="http://schemas.microsoft.com/office/powerpoint/2010/main" val="4239221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DCF3460A-845D-E5AA-A8A2-0DC4927B2F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97" y="1197404"/>
            <a:ext cx="8990781" cy="3817625"/>
          </a:xfrm>
          <a:prstGeom prst="rect">
            <a:avLst/>
          </a:prstGeom>
        </p:spPr>
      </p:pic>
      <p:sp>
        <p:nvSpPr>
          <p:cNvPr id="5" name="Title 3">
            <a:extLst>
              <a:ext uri="{FF2B5EF4-FFF2-40B4-BE49-F238E27FC236}">
                <a16:creationId xmlns:a16="http://schemas.microsoft.com/office/drawing/2014/main" id="{89BA1744-4131-99A3-2368-85E1CD080B17}"/>
              </a:ext>
            </a:extLst>
          </p:cNvPr>
          <p:cNvSpPr txBox="1">
            <a:spLocks/>
          </p:cNvSpPr>
          <p:nvPr/>
        </p:nvSpPr>
        <p:spPr>
          <a:xfrm>
            <a:off x="143555" y="159615"/>
            <a:ext cx="8076896" cy="76352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t>Iterative Improvement</a:t>
            </a:r>
          </a:p>
        </p:txBody>
      </p:sp>
    </p:spTree>
    <p:extLst>
      <p:ext uri="{BB962C8B-B14F-4D97-AF65-F5344CB8AC3E}">
        <p14:creationId xmlns:p14="http://schemas.microsoft.com/office/powerpoint/2010/main" val="926557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6B248-695C-5ACF-82E4-D06EA6F41865}"/>
              </a:ext>
            </a:extLst>
          </p:cNvPr>
          <p:cNvSpPr txBox="1">
            <a:spLocks/>
          </p:cNvSpPr>
          <p:nvPr/>
        </p:nvSpPr>
        <p:spPr>
          <a:xfrm>
            <a:off x="143555" y="128471"/>
            <a:ext cx="4123035" cy="76352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t>Sample Output</a:t>
            </a:r>
          </a:p>
          <a:p>
            <a:endParaRPr lang="en-US" sz="3600" b="1" dirty="0"/>
          </a:p>
        </p:txBody>
      </p:sp>
      <p:pic>
        <p:nvPicPr>
          <p:cNvPr id="3" name="Picture 2">
            <a:extLst>
              <a:ext uri="{FF2B5EF4-FFF2-40B4-BE49-F238E27FC236}">
                <a16:creationId xmlns:a16="http://schemas.microsoft.com/office/drawing/2014/main" id="{C1BC36E4-F69A-B3A1-F5AA-29CDAB3C535C}"/>
              </a:ext>
            </a:extLst>
          </p:cNvPr>
          <p:cNvPicPr>
            <a:picLocks noChangeAspect="1"/>
          </p:cNvPicPr>
          <p:nvPr/>
        </p:nvPicPr>
        <p:blipFill>
          <a:blip r:embed="rId2"/>
          <a:stretch>
            <a:fillRect/>
          </a:stretch>
        </p:blipFill>
        <p:spPr>
          <a:xfrm>
            <a:off x="0" y="1197406"/>
            <a:ext cx="4266590" cy="3946094"/>
          </a:xfrm>
          <a:prstGeom prst="rect">
            <a:avLst/>
          </a:prstGeom>
        </p:spPr>
      </p:pic>
      <p:pic>
        <p:nvPicPr>
          <p:cNvPr id="4" name="Picture 3">
            <a:extLst>
              <a:ext uri="{FF2B5EF4-FFF2-40B4-BE49-F238E27FC236}">
                <a16:creationId xmlns:a16="http://schemas.microsoft.com/office/drawing/2014/main" id="{A7EB6DD7-743E-09F1-3D02-8B0C911A9D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6591" y="1205683"/>
            <a:ext cx="4733854" cy="3946094"/>
          </a:xfrm>
          <a:prstGeom prst="rect">
            <a:avLst/>
          </a:prstGeom>
        </p:spPr>
      </p:pic>
    </p:spTree>
    <p:extLst>
      <p:ext uri="{BB962C8B-B14F-4D97-AF65-F5344CB8AC3E}">
        <p14:creationId xmlns:p14="http://schemas.microsoft.com/office/powerpoint/2010/main" val="834740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08B06-F4AE-3BB1-EFCD-62434B3DF376}"/>
              </a:ext>
            </a:extLst>
          </p:cNvPr>
          <p:cNvSpPr txBox="1">
            <a:spLocks/>
          </p:cNvSpPr>
          <p:nvPr/>
        </p:nvSpPr>
        <p:spPr>
          <a:xfrm>
            <a:off x="143555" y="128471"/>
            <a:ext cx="4123035" cy="76352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t>Complexity</a:t>
            </a:r>
          </a:p>
        </p:txBody>
      </p:sp>
      <p:pic>
        <p:nvPicPr>
          <p:cNvPr id="3" name="Picture 2">
            <a:extLst>
              <a:ext uri="{FF2B5EF4-FFF2-40B4-BE49-F238E27FC236}">
                <a16:creationId xmlns:a16="http://schemas.microsoft.com/office/drawing/2014/main" id="{B772E8D2-BDC5-EB25-3206-BE534E638A39}"/>
              </a:ext>
            </a:extLst>
          </p:cNvPr>
          <p:cNvPicPr>
            <a:picLocks noChangeAspect="1"/>
          </p:cNvPicPr>
          <p:nvPr/>
        </p:nvPicPr>
        <p:blipFill rotWithShape="1">
          <a:blip r:embed="rId2"/>
          <a:srcRect l="9139" t="2765" r="47046"/>
          <a:stretch/>
        </p:blipFill>
        <p:spPr bwMode="auto">
          <a:xfrm>
            <a:off x="5946345" y="1655520"/>
            <a:ext cx="2895600" cy="2828925"/>
          </a:xfrm>
          <a:prstGeom prst="rect">
            <a:avLst/>
          </a:prstGeom>
          <a:ln>
            <a:no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B971FFB-2E00-EFA7-204E-8FF876E2D855}"/>
                  </a:ext>
                </a:extLst>
              </p:cNvPr>
              <p:cNvSpPr txBox="1"/>
              <p:nvPr/>
            </p:nvSpPr>
            <p:spPr>
              <a:xfrm>
                <a:off x="11720" y="1197405"/>
                <a:ext cx="6087330" cy="3777509"/>
              </a:xfrm>
              <a:prstGeom prst="rect">
                <a:avLst/>
              </a:prstGeom>
              <a:noFill/>
            </p:spPr>
            <p:txBody>
              <a:bodyPr wrap="square">
                <a:spAutoFit/>
              </a:bodyPr>
              <a:lstStyle/>
              <a:p>
                <a:pPr marL="342900" marR="0" lvl="0" indent="-342900" rtl="0">
                  <a:lnSpc>
                    <a:spcPct val="107000"/>
                  </a:lnSpc>
                  <a:spcBef>
                    <a:spcPts val="0"/>
                  </a:spcBef>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Arial" panose="020B0604020202020204" pitchFamily="34" charset="0"/>
                  </a:rPr>
                  <a:t>Height of tree = 3 which is equivalent to N/2. Where each node have 1 Neighborhood so number of nodes (which is the same as number of function call) in terms of input is N/2 * 2 function calls so total number of nodes = n:</a:t>
                </a:r>
              </a:p>
              <a:p>
                <a:pPr marL="0" marR="0" algn="ctr">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Arial" panose="020B0604020202020204" pitchFamily="34" charset="0"/>
                  </a:rPr>
                  <a:t>Time Complexity: </a:t>
                </a:r>
                <a14:m>
                  <m:oMath xmlns:m="http://schemas.openxmlformats.org/officeDocument/2006/math">
                    <m:r>
                      <a:rPr lang="en-US" sz="1600" b="1" i="1">
                        <a:effectLst/>
                        <a:latin typeface="Cambria Math" panose="02040503050406030204" pitchFamily="18" charset="0"/>
                        <a:ea typeface="Calibri" panose="020F0502020204030204" pitchFamily="34" charset="0"/>
                        <a:cs typeface="Arial" panose="020B0604020202020204" pitchFamily="34" charset="0"/>
                      </a:rPr>
                      <m:t>𝑻</m:t>
                    </m:r>
                    <m:d>
                      <m:dPr>
                        <m:ctrlPr>
                          <a:rPr lang="en-US" sz="1600" b="1" i="1">
                            <a:effectLst/>
                            <a:latin typeface="Cambria Math" panose="02040503050406030204" pitchFamily="18" charset="0"/>
                            <a:ea typeface="Calibri" panose="020F0502020204030204" pitchFamily="34" charset="0"/>
                            <a:cs typeface="Arial" panose="020B0604020202020204" pitchFamily="34" charset="0"/>
                          </a:rPr>
                        </m:ctrlPr>
                      </m:dPr>
                      <m:e>
                        <m:r>
                          <a:rPr lang="en-US" sz="1600" b="1" i="1">
                            <a:effectLst/>
                            <a:latin typeface="Cambria Math" panose="02040503050406030204" pitchFamily="18" charset="0"/>
                            <a:ea typeface="Calibri" panose="020F0502020204030204" pitchFamily="34" charset="0"/>
                            <a:cs typeface="Arial" panose="020B0604020202020204" pitchFamily="34" charset="0"/>
                          </a:rPr>
                          <m:t>𝒏</m:t>
                        </m:r>
                      </m:e>
                    </m:d>
                    <m:r>
                      <a:rPr lang="en-US" sz="1600" b="1" i="1">
                        <a:effectLst/>
                        <a:latin typeface="Cambria Math" panose="02040503050406030204" pitchFamily="18" charset="0"/>
                        <a:ea typeface="Calibri" panose="020F0502020204030204" pitchFamily="34" charset="0"/>
                        <a:cs typeface="Arial" panose="020B0604020202020204" pitchFamily="34" charset="0"/>
                      </a:rPr>
                      <m:t>= </m:t>
                    </m:r>
                    <m:r>
                      <a:rPr lang="en-US" sz="1600" b="1" i="1">
                        <a:effectLst/>
                        <a:latin typeface="Cambria Math" panose="02040503050406030204" pitchFamily="18" charset="0"/>
                        <a:ea typeface="Calibri" panose="020F0502020204030204" pitchFamily="34" charset="0"/>
                        <a:cs typeface="Arial" panose="020B0604020202020204" pitchFamily="34" charset="0"/>
                      </a:rPr>
                      <m:t>𝜽</m:t>
                    </m:r>
                    <m:r>
                      <a:rPr lang="en-US" sz="1600" b="1" i="1">
                        <a:effectLst/>
                        <a:latin typeface="Cambria Math" panose="02040503050406030204" pitchFamily="18" charset="0"/>
                        <a:ea typeface="Times New Roman" panose="02020603050405020304" pitchFamily="18" charset="0"/>
                        <a:cs typeface="Arial" panose="020B0604020202020204" pitchFamily="34" charset="0"/>
                      </a:rPr>
                      <m:t>(</m:t>
                    </m:r>
                    <m:r>
                      <a:rPr lang="en-US" sz="1600" b="1" i="1">
                        <a:effectLst/>
                        <a:latin typeface="Cambria Math" panose="02040503050406030204" pitchFamily="18" charset="0"/>
                        <a:ea typeface="Times New Roman" panose="02020603050405020304" pitchFamily="18" charset="0"/>
                        <a:cs typeface="Arial" panose="020B0604020202020204" pitchFamily="34" charset="0"/>
                      </a:rPr>
                      <m:t>𝒏</m:t>
                    </m:r>
                    <m:r>
                      <a:rPr lang="en-US" sz="1600" b="1" i="1">
                        <a:effectLst/>
                        <a:latin typeface="Cambria Math" panose="02040503050406030204" pitchFamily="18" charset="0"/>
                        <a:ea typeface="Times New Roman" panose="02020603050405020304" pitchFamily="18" charset="0"/>
                        <a:cs typeface="Arial" panose="020B0604020202020204" pitchFamily="34" charset="0"/>
                      </a:rPr>
                      <m:t>)</m:t>
                    </m:r>
                  </m:oMath>
                </a14:m>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Arial" panose="020B0604020202020204" pitchFamily="34" charset="0"/>
                  </a:rPr>
                  <a:t>Space Complexity is number of stack frames + variables saved which is </a:t>
                </a:r>
                <a:r>
                  <a:rPr lang="en-US" sz="1600" dirty="0" err="1">
                    <a:effectLst/>
                    <a:latin typeface="Calibri" panose="020F0502020204030204" pitchFamily="34" charset="0"/>
                    <a:ea typeface="Calibri" panose="020F0502020204030204" pitchFamily="34" charset="0"/>
                    <a:cs typeface="Arial" panose="020B0604020202020204" pitchFamily="34" charset="0"/>
                  </a:rPr>
                  <a:t>arr</a:t>
                </a:r>
                <a:r>
                  <a:rPr lang="en-US" sz="1600" dirty="0">
                    <a:effectLst/>
                    <a:latin typeface="Calibri" panose="020F0502020204030204" pitchFamily="34" charset="0"/>
                    <a:ea typeface="Calibri" panose="020F0502020204030204" pitchFamily="34" charset="0"/>
                    <a:cs typeface="Arial" panose="020B0604020202020204" pitchFamily="34" charset="0"/>
                  </a:rPr>
                  <a:t> + number of stack frames 8 called 6 called 4 called 2 so number of stack frames at t0 is 4 which is N/2 and worst case storage of </a:t>
                </a:r>
                <a:r>
                  <a:rPr lang="en-US" sz="1600" dirty="0" err="1">
                    <a:effectLst/>
                    <a:latin typeface="Calibri" panose="020F0502020204030204" pitchFamily="34" charset="0"/>
                    <a:ea typeface="Calibri" panose="020F0502020204030204" pitchFamily="34" charset="0"/>
                    <a:cs typeface="Arial" panose="020B0604020202020204" pitchFamily="34" charset="0"/>
                  </a:rPr>
                  <a:t>arr</a:t>
                </a:r>
                <a:r>
                  <a:rPr lang="en-US" sz="1600" dirty="0">
                    <a:effectLst/>
                    <a:latin typeface="Calibri" panose="020F0502020204030204" pitchFamily="34" charset="0"/>
                    <a:ea typeface="Calibri" panose="020F0502020204030204" pitchFamily="34" charset="0"/>
                    <a:cs typeface="Arial" panose="020B0604020202020204" pitchFamily="34" charset="0"/>
                  </a:rPr>
                  <a:t> is N/2 because we store 8 or 6 or 4 or 2 not all 8 numbers so</a:t>
                </a:r>
              </a:p>
              <a:p>
                <a:pPr marL="457200" marR="0" algn="ctr">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600" i="1">
                          <a:effectLst/>
                          <a:latin typeface="Cambria Math" panose="02040503050406030204" pitchFamily="18" charset="0"/>
                          <a:ea typeface="Calibri" panose="020F0502020204030204" pitchFamily="34" charset="0"/>
                          <a:cs typeface="Arial" panose="020B0604020202020204" pitchFamily="34" charset="0"/>
                        </a:rPr>
                        <m:t>𝑆𝑝𝑎𝑐𝑒</m:t>
                      </m:r>
                      <m:r>
                        <a:rPr lang="en-US" sz="1600" i="1">
                          <a:effectLst/>
                          <a:latin typeface="Cambria Math" panose="02040503050406030204" pitchFamily="18" charset="0"/>
                          <a:ea typeface="Calibri" panose="020F0502020204030204" pitchFamily="34" charset="0"/>
                          <a:cs typeface="Arial" panose="020B0604020202020204" pitchFamily="34" charset="0"/>
                        </a:rPr>
                        <m:t> </m:t>
                      </m:r>
                      <m:r>
                        <a:rPr lang="en-US" sz="1600" i="1">
                          <a:effectLst/>
                          <a:latin typeface="Cambria Math" panose="02040503050406030204" pitchFamily="18" charset="0"/>
                          <a:ea typeface="Calibri" panose="020F0502020204030204" pitchFamily="34" charset="0"/>
                          <a:cs typeface="Arial" panose="020B0604020202020204" pitchFamily="34" charset="0"/>
                        </a:rPr>
                        <m:t>𝑐𝑜𝑚𝑝𝑙𝑒𝑥𝑖𝑡𝑦</m:t>
                      </m:r>
                      <m:r>
                        <a:rPr lang="en-US" sz="1600" i="1">
                          <a:effectLst/>
                          <a:latin typeface="Cambria Math" panose="02040503050406030204" pitchFamily="18" charset="0"/>
                          <a:ea typeface="Calibri" panose="020F0502020204030204" pitchFamily="34" charset="0"/>
                          <a:cs typeface="Arial" panose="020B0604020202020204" pitchFamily="34" charset="0"/>
                        </a:rPr>
                        <m:t>=</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r>
                            <a:rPr lang="en-US" sz="1600" i="1">
                              <a:effectLst/>
                              <a:latin typeface="Cambria Math" panose="02040503050406030204" pitchFamily="18" charset="0"/>
                              <a:ea typeface="Calibri" panose="020F0502020204030204" pitchFamily="34" charset="0"/>
                              <a:cs typeface="Arial" panose="020B0604020202020204" pitchFamily="34" charset="0"/>
                            </a:rPr>
                            <m:t>𝑁</m:t>
                          </m:r>
                        </m:num>
                        <m:den>
                          <m:r>
                            <a:rPr lang="en-US" sz="1600" i="1">
                              <a:effectLst/>
                              <a:latin typeface="Cambria Math" panose="02040503050406030204" pitchFamily="18" charset="0"/>
                              <a:ea typeface="Calibri" panose="020F0502020204030204" pitchFamily="34" charset="0"/>
                              <a:cs typeface="Arial" panose="020B0604020202020204" pitchFamily="34" charset="0"/>
                            </a:rPr>
                            <m:t>2</m:t>
                          </m:r>
                        </m:den>
                      </m:f>
                      <m:r>
                        <a:rPr lang="en-US" sz="1600" i="1">
                          <a:effectLst/>
                          <a:latin typeface="Cambria Math" panose="02040503050406030204" pitchFamily="18" charset="0"/>
                          <a:ea typeface="Calibri" panose="020F0502020204030204" pitchFamily="34" charset="0"/>
                          <a:cs typeface="Arial" panose="020B0604020202020204" pitchFamily="34" charset="0"/>
                        </a:rPr>
                        <m:t>+</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r>
                            <a:rPr lang="en-US" sz="1600" i="1">
                              <a:effectLst/>
                              <a:latin typeface="Cambria Math" panose="02040503050406030204" pitchFamily="18" charset="0"/>
                              <a:ea typeface="Calibri" panose="020F0502020204030204" pitchFamily="34" charset="0"/>
                              <a:cs typeface="Arial" panose="020B0604020202020204" pitchFamily="34" charset="0"/>
                            </a:rPr>
                            <m:t>𝑁</m:t>
                          </m:r>
                        </m:num>
                        <m:den>
                          <m:r>
                            <a:rPr lang="en-US" sz="1600" i="1">
                              <a:effectLst/>
                              <a:latin typeface="Cambria Math" panose="02040503050406030204" pitchFamily="18" charset="0"/>
                              <a:ea typeface="Calibri" panose="020F0502020204030204" pitchFamily="34" charset="0"/>
                              <a:cs typeface="Arial" panose="020B0604020202020204" pitchFamily="34" charset="0"/>
                            </a:rPr>
                            <m:t>2</m:t>
                          </m:r>
                        </m:den>
                      </m:f>
                      <m:r>
                        <a:rPr lang="en-US" sz="1600" i="1">
                          <a:effectLst/>
                          <a:latin typeface="Cambria Math" panose="02040503050406030204" pitchFamily="18" charset="0"/>
                          <a:ea typeface="Times New Roman" panose="02020603050405020304" pitchFamily="18" charset="0"/>
                          <a:cs typeface="Arial" panose="020B0604020202020204" pitchFamily="34" charset="0"/>
                        </a:rPr>
                        <m:t>=</m:t>
                      </m:r>
                      <m:r>
                        <a:rPr lang="en-US" sz="1600" i="1">
                          <a:effectLst/>
                          <a:latin typeface="Cambria Math" panose="02040503050406030204" pitchFamily="18" charset="0"/>
                          <a:ea typeface="Times New Roman" panose="02020603050405020304" pitchFamily="18" charset="0"/>
                          <a:cs typeface="Arial" panose="020B0604020202020204" pitchFamily="34" charset="0"/>
                        </a:rPr>
                        <m:t>𝑁</m:t>
                      </m:r>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Arial" panose="020B0604020202020204" pitchFamily="34" charset="0"/>
                  </a:rPr>
                  <a:t>Space Complexity: </a:t>
                </a:r>
                <a14:m>
                  <m:oMath xmlns:m="http://schemas.openxmlformats.org/officeDocument/2006/math">
                    <m:r>
                      <a:rPr lang="en-US" sz="1600" b="1" i="1">
                        <a:effectLst/>
                        <a:latin typeface="Cambria Math" panose="02040503050406030204" pitchFamily="18" charset="0"/>
                        <a:ea typeface="Calibri" panose="020F0502020204030204" pitchFamily="34" charset="0"/>
                        <a:cs typeface="Arial" panose="020B0604020202020204" pitchFamily="34" charset="0"/>
                      </a:rPr>
                      <m:t>𝜽</m:t>
                    </m:r>
                    <m:r>
                      <a:rPr lang="en-US" sz="1600" b="1" i="1">
                        <a:effectLst/>
                        <a:latin typeface="Cambria Math" panose="02040503050406030204" pitchFamily="18" charset="0"/>
                        <a:ea typeface="Times New Roman" panose="02020603050405020304" pitchFamily="18" charset="0"/>
                        <a:cs typeface="Arial" panose="020B0604020202020204" pitchFamily="34" charset="0"/>
                      </a:rPr>
                      <m:t>(</m:t>
                    </m:r>
                    <m:r>
                      <a:rPr lang="en-US" sz="1600" b="1" i="1">
                        <a:effectLst/>
                        <a:latin typeface="Cambria Math" panose="02040503050406030204" pitchFamily="18" charset="0"/>
                        <a:ea typeface="Times New Roman" panose="02020603050405020304" pitchFamily="18" charset="0"/>
                        <a:cs typeface="Arial" panose="020B0604020202020204" pitchFamily="34" charset="0"/>
                      </a:rPr>
                      <m:t>𝒏</m:t>
                    </m:r>
                    <m:r>
                      <a:rPr lang="en-US" sz="1600" b="1" i="1">
                        <a:effectLst/>
                        <a:latin typeface="Cambria Math" panose="02040503050406030204" pitchFamily="18" charset="0"/>
                        <a:ea typeface="Times New Roman" panose="02020603050405020304" pitchFamily="18" charset="0"/>
                        <a:cs typeface="Arial" panose="020B0604020202020204" pitchFamily="34" charset="0"/>
                      </a:rPr>
                      <m:t>)</m:t>
                    </m:r>
                  </m:oMath>
                </a14:m>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CB971FFB-2E00-EFA7-204E-8FF876E2D855}"/>
                  </a:ext>
                </a:extLst>
              </p:cNvPr>
              <p:cNvSpPr txBox="1">
                <a:spLocks noRot="1" noChangeAspect="1" noMove="1" noResize="1" noEditPoints="1" noAdjustHandles="1" noChangeArrowheads="1" noChangeShapeType="1" noTextEdit="1"/>
              </p:cNvSpPr>
              <p:nvPr/>
            </p:nvSpPr>
            <p:spPr>
              <a:xfrm>
                <a:off x="11720" y="1197405"/>
                <a:ext cx="6087330" cy="3777509"/>
              </a:xfrm>
              <a:prstGeom prst="rect">
                <a:avLst/>
              </a:prstGeom>
              <a:blipFill>
                <a:blip r:embed="rId3"/>
                <a:stretch>
                  <a:fillRect l="-601" t="-645" r="-200" b="-1129"/>
                </a:stretch>
              </a:blipFill>
            </p:spPr>
            <p:txBody>
              <a:bodyPr/>
              <a:lstStyle/>
              <a:p>
                <a:r>
                  <a:rPr lang="en-US">
                    <a:noFill/>
                  </a:rPr>
                  <a:t> </a:t>
                </a:r>
              </a:p>
            </p:txBody>
          </p:sp>
        </mc:Fallback>
      </mc:AlternateContent>
    </p:spTree>
    <p:extLst>
      <p:ext uri="{BB962C8B-B14F-4D97-AF65-F5344CB8AC3E}">
        <p14:creationId xmlns:p14="http://schemas.microsoft.com/office/powerpoint/2010/main" val="2274454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08B06-F4AE-3BB1-EFCD-62434B3DF376}"/>
              </a:ext>
            </a:extLst>
          </p:cNvPr>
          <p:cNvSpPr txBox="1">
            <a:spLocks/>
          </p:cNvSpPr>
          <p:nvPr/>
        </p:nvSpPr>
        <p:spPr>
          <a:xfrm>
            <a:off x="143555" y="128471"/>
            <a:ext cx="4123035" cy="76352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t>Conclusion</a:t>
            </a:r>
          </a:p>
        </p:txBody>
      </p:sp>
      <p:sp>
        <p:nvSpPr>
          <p:cNvPr id="6" name="TextBox 5">
            <a:extLst>
              <a:ext uri="{FF2B5EF4-FFF2-40B4-BE49-F238E27FC236}">
                <a16:creationId xmlns:a16="http://schemas.microsoft.com/office/drawing/2014/main" id="{37D96AF7-72AC-1426-ABE2-CFD05AE86BD3}"/>
              </a:ext>
            </a:extLst>
          </p:cNvPr>
          <p:cNvSpPr txBox="1"/>
          <p:nvPr/>
        </p:nvSpPr>
        <p:spPr>
          <a:xfrm>
            <a:off x="143555" y="1350110"/>
            <a:ext cx="9009595" cy="1657377"/>
          </a:xfrm>
          <a:prstGeom prst="rect">
            <a:avLst/>
          </a:prstGeom>
          <a:noFill/>
        </p:spPr>
        <p:txBody>
          <a:bodyPr wrap="square">
            <a:spAutoFit/>
          </a:bodyPr>
          <a:lstStyle/>
          <a:p>
            <a:pPr marL="342900" marR="0" lvl="0" indent="-342900" rtl="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Dynamic Programming optimize solution and makes a minimal time complexity than normal recurrence method.</a:t>
            </a:r>
          </a:p>
          <a:p>
            <a:pPr marL="342900" marR="0" lvl="0" indent="-342900">
              <a:lnSpc>
                <a:spcPct val="107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Although Dynamic Programming optimize solution there is still more optimized solution as at </a:t>
            </a:r>
          </a:p>
          <a:p>
            <a:r>
              <a:rPr lang="en-US" sz="1800" dirty="0">
                <a:effectLst/>
                <a:latin typeface="Calibri" panose="020F0502020204030204" pitchFamily="34" charset="0"/>
                <a:ea typeface="Calibri" panose="020F0502020204030204" pitchFamily="34" charset="0"/>
                <a:cs typeface="Arial" panose="020B0604020202020204" pitchFamily="34" charset="0"/>
              </a:rPr>
              <a:t>k = N/2, 33 steps are needed to move 8 discs and this is the most optimized solution</a:t>
            </a:r>
            <a:endParaRPr lang="en-US" dirty="0"/>
          </a:p>
        </p:txBody>
      </p:sp>
    </p:spTree>
    <p:extLst>
      <p:ext uri="{BB962C8B-B14F-4D97-AF65-F5344CB8AC3E}">
        <p14:creationId xmlns:p14="http://schemas.microsoft.com/office/powerpoint/2010/main" val="3426122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28470"/>
            <a:ext cx="7016194" cy="763525"/>
          </a:xfrm>
        </p:spPr>
        <p:txBody>
          <a:bodyPr>
            <a:normAutofit/>
          </a:bodyPr>
          <a:lstStyle/>
          <a:p>
            <a:pPr algn="ctr"/>
            <a:r>
              <a:rPr lang="en-US" dirty="0"/>
              <a:t>Task 1</a:t>
            </a:r>
          </a:p>
        </p:txBody>
      </p:sp>
      <p:sp>
        <p:nvSpPr>
          <p:cNvPr id="5" name="TextBox 4">
            <a:extLst>
              <a:ext uri="{FF2B5EF4-FFF2-40B4-BE49-F238E27FC236}">
                <a16:creationId xmlns:a16="http://schemas.microsoft.com/office/drawing/2014/main" id="{BAD73B25-41D7-D0D8-FF2A-C82D81E6C8B3}"/>
              </a:ext>
            </a:extLst>
          </p:cNvPr>
          <p:cNvSpPr txBox="1"/>
          <p:nvPr/>
        </p:nvSpPr>
        <p:spPr>
          <a:xfrm>
            <a:off x="0" y="739290"/>
            <a:ext cx="7635250" cy="2100511"/>
          </a:xfrm>
          <a:prstGeom prst="rect">
            <a:avLst/>
          </a:prstGeom>
          <a:noFill/>
        </p:spPr>
        <p:txBody>
          <a:bodyPr wrap="square">
            <a:spAutoFit/>
          </a:bodyPr>
          <a:lstStyle/>
          <a:p>
            <a:pPr marL="0" marR="0">
              <a:lnSpc>
                <a:spcPct val="150000"/>
              </a:lnSpc>
              <a:spcBef>
                <a:spcPts val="200"/>
              </a:spcBef>
              <a:spcAft>
                <a:spcPts val="0"/>
              </a:spcAft>
            </a:pPr>
            <a:r>
              <a:rPr lang="en-US" sz="1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Problem Description:</a:t>
            </a:r>
            <a:endParaRPr lang="en-US" sz="16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114300" marR="0">
              <a:lnSpc>
                <a:spcPct val="15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Inverting a Coin Triangle Consider an equilateral triangle formed by closely packed pennies or other identical coins like the one shown in the figure below. (The centers of the coins are assumed to be at the points of the equilateral triangular lattice.)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114300" marR="0">
              <a:lnSpc>
                <a:spcPct val="15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Use iterative improvement method to design an algorithm to flip the triangle upside down in the minimum number of moves if on each move you can slide one coin at a time to its new position.</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C09CDCDD-AD8F-99A0-2268-17FC9E4B1207}"/>
              </a:ext>
            </a:extLst>
          </p:cNvPr>
          <p:cNvPicPr>
            <a:picLocks noChangeAspect="1"/>
          </p:cNvPicPr>
          <p:nvPr/>
        </p:nvPicPr>
        <p:blipFill>
          <a:blip r:embed="rId2"/>
          <a:stretch>
            <a:fillRect/>
          </a:stretch>
        </p:blipFill>
        <p:spPr>
          <a:xfrm>
            <a:off x="5030115" y="2999227"/>
            <a:ext cx="2443279" cy="2105810"/>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6C3E44-61B5-1764-2E5B-4803A9B81D0D}"/>
              </a:ext>
            </a:extLst>
          </p:cNvPr>
          <p:cNvSpPr txBox="1">
            <a:spLocks/>
          </p:cNvSpPr>
          <p:nvPr/>
        </p:nvSpPr>
        <p:spPr>
          <a:xfrm>
            <a:off x="143555" y="281175"/>
            <a:ext cx="8076896" cy="76352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t>Sample Output of the solution</a:t>
            </a:r>
          </a:p>
        </p:txBody>
      </p:sp>
      <p:pic>
        <p:nvPicPr>
          <p:cNvPr id="6" name="Picture 5">
            <a:extLst>
              <a:ext uri="{FF2B5EF4-FFF2-40B4-BE49-F238E27FC236}">
                <a16:creationId xmlns:a16="http://schemas.microsoft.com/office/drawing/2014/main" id="{BD557B9B-5FBA-8547-E644-BDDCA085EFBD}"/>
              </a:ext>
            </a:extLst>
          </p:cNvPr>
          <p:cNvPicPr>
            <a:picLocks noChangeAspect="1"/>
          </p:cNvPicPr>
          <p:nvPr/>
        </p:nvPicPr>
        <p:blipFill rotWithShape="1">
          <a:blip r:embed="rId3">
            <a:extLst>
              <a:ext uri="{28A0092B-C50C-407E-A947-70E740481C1C}">
                <a14:useLocalDpi xmlns:a14="http://schemas.microsoft.com/office/drawing/2010/main" val="0"/>
              </a:ext>
            </a:extLst>
          </a:blip>
          <a:srcRect r="14310"/>
          <a:stretch/>
        </p:blipFill>
        <p:spPr>
          <a:xfrm>
            <a:off x="1" y="1197405"/>
            <a:ext cx="4572000" cy="3931679"/>
          </a:xfrm>
          <a:prstGeom prst="rect">
            <a:avLst/>
          </a:prstGeom>
        </p:spPr>
      </p:pic>
      <p:pic>
        <p:nvPicPr>
          <p:cNvPr id="7" name="Picture 6">
            <a:extLst>
              <a:ext uri="{FF2B5EF4-FFF2-40B4-BE49-F238E27FC236}">
                <a16:creationId xmlns:a16="http://schemas.microsoft.com/office/drawing/2014/main" id="{6104A25D-F476-FDE7-AE27-5AA5E372A1DE}"/>
              </a:ext>
            </a:extLst>
          </p:cNvPr>
          <p:cNvPicPr>
            <a:picLocks noChangeAspect="1"/>
          </p:cNvPicPr>
          <p:nvPr/>
        </p:nvPicPr>
        <p:blipFill rotWithShape="1">
          <a:blip r:embed="rId4">
            <a:extLst>
              <a:ext uri="{28A0092B-C50C-407E-A947-70E740481C1C}">
                <a14:useLocalDpi xmlns:a14="http://schemas.microsoft.com/office/drawing/2010/main" val="0"/>
              </a:ext>
            </a:extLst>
          </a:blip>
          <a:srcRect l="-1" t="4364" r="23075" b="20977"/>
          <a:stretch/>
        </p:blipFill>
        <p:spPr bwMode="auto">
          <a:xfrm>
            <a:off x="4572001" y="1197404"/>
            <a:ext cx="4572000" cy="394609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08115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EA13BD2-260E-1271-2D79-541CA7D1AB38}"/>
                  </a:ext>
                </a:extLst>
              </p:cNvPr>
              <p:cNvSpPr txBox="1"/>
              <p:nvPr/>
            </p:nvSpPr>
            <p:spPr>
              <a:xfrm>
                <a:off x="143555" y="433880"/>
                <a:ext cx="7635250" cy="4414285"/>
              </a:xfrm>
              <a:prstGeom prst="rect">
                <a:avLst/>
              </a:prstGeom>
              <a:noFill/>
            </p:spPr>
            <p:txBody>
              <a:bodyPr wrap="square">
                <a:spAutoFit/>
              </a:bodyPr>
              <a:lstStyle/>
              <a:p>
                <a:pPr marL="0" marR="0">
                  <a:spcBef>
                    <a:spcPts val="0"/>
                  </a:spcBef>
                  <a:spcAft>
                    <a:spcPts val="800"/>
                  </a:spcAft>
                </a:pPr>
                <a:r>
                  <a:rPr lang="en-US" sz="900" dirty="0">
                    <a:effectLst/>
                    <a:latin typeface="Calibri" panose="020F0502020204030204" pitchFamily="34" charset="0"/>
                    <a:ea typeface="Times New Roman" panose="02020603050405020304" pitchFamily="18" charset="0"/>
                    <a:cs typeface="Arial" panose="020B0604020202020204" pitchFamily="34" charset="0"/>
                  </a:rPr>
                  <a:t>Let M(k) be the number of moves made by the iterative algorithm</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800"/>
                  </a:spcAft>
                </a:pPr>
                <a14:m>
                  <m:oMathPara xmlns:m="http://schemas.openxmlformats.org/officeDocument/2006/math">
                    <m:oMathParaPr>
                      <m:jc m:val="centerGroup"/>
                    </m:oMathParaPr>
                    <m:oMath xmlns:m="http://schemas.openxmlformats.org/officeDocument/2006/math">
                      <m:r>
                        <a:rPr lang="en-US" sz="900" i="1">
                          <a:effectLst/>
                          <a:latin typeface="Cambria Math" panose="02040503050406030204" pitchFamily="18" charset="0"/>
                          <a:ea typeface="Times New Roman" panose="02020603050405020304" pitchFamily="18" charset="0"/>
                          <a:cs typeface="Arial" panose="020B0604020202020204" pitchFamily="34" charset="0"/>
                        </a:rPr>
                        <m:t>𝑀</m:t>
                      </m:r>
                      <m:d>
                        <m:dPr>
                          <m:ctrlPr>
                            <a:rPr lang="en-US" sz="900" i="1">
                              <a:effectLst/>
                              <a:latin typeface="Cambria Math" panose="02040503050406030204" pitchFamily="18" charset="0"/>
                              <a:ea typeface="Times New Roman" panose="02020603050405020304" pitchFamily="18" charset="0"/>
                              <a:cs typeface="Arial" panose="020B0604020202020204" pitchFamily="34" charset="0"/>
                            </a:rPr>
                          </m:ctrlPr>
                        </m:dPr>
                        <m:e>
                          <m:r>
                            <a:rPr lang="en-US" sz="900" i="1">
                              <a:effectLst/>
                              <a:latin typeface="Cambria Math" panose="02040503050406030204" pitchFamily="18" charset="0"/>
                              <a:ea typeface="Times New Roman" panose="02020603050405020304" pitchFamily="18" charset="0"/>
                              <a:cs typeface="Arial" panose="020B0604020202020204" pitchFamily="34" charset="0"/>
                            </a:rPr>
                            <m:t>𝑘</m:t>
                          </m:r>
                        </m:e>
                      </m:d>
                      <m:r>
                        <a:rPr lang="en-US" sz="900" i="1">
                          <a:effectLst/>
                          <a:latin typeface="Cambria Math" panose="02040503050406030204" pitchFamily="18" charset="0"/>
                          <a:ea typeface="Times New Roman" panose="02020603050405020304" pitchFamily="18" charset="0"/>
                          <a:cs typeface="Arial" panose="020B0604020202020204" pitchFamily="34" charset="0"/>
                        </a:rPr>
                        <m:t>=</m:t>
                      </m:r>
                      <m:nary>
                        <m:naryPr>
                          <m:chr m:val="∑"/>
                          <m:limLoc m:val="undOvr"/>
                          <m:ctrlPr>
                            <a:rPr lang="en-US" sz="900" i="1">
                              <a:effectLst/>
                              <a:latin typeface="Cambria Math" panose="02040503050406030204" pitchFamily="18" charset="0"/>
                              <a:ea typeface="Times New Roman" panose="02020603050405020304" pitchFamily="18" charset="0"/>
                              <a:cs typeface="Arial" panose="020B0604020202020204" pitchFamily="34" charset="0"/>
                            </a:rPr>
                          </m:ctrlPr>
                        </m:naryPr>
                        <m:sub>
                          <m:r>
                            <a:rPr lang="en-US" sz="900" i="1">
                              <a:effectLst/>
                              <a:latin typeface="Cambria Math" panose="02040503050406030204" pitchFamily="18" charset="0"/>
                              <a:ea typeface="Times New Roman" panose="02020603050405020304" pitchFamily="18" charset="0"/>
                              <a:cs typeface="Arial" panose="020B0604020202020204" pitchFamily="34" charset="0"/>
                            </a:rPr>
                            <m:t>𝑗</m:t>
                          </m:r>
                          <m:r>
                            <a:rPr lang="en-US" sz="900" i="1">
                              <a:effectLst/>
                              <a:latin typeface="Cambria Math" panose="02040503050406030204" pitchFamily="18" charset="0"/>
                              <a:ea typeface="Times New Roman" panose="02020603050405020304" pitchFamily="18" charset="0"/>
                              <a:cs typeface="Arial" panose="020B0604020202020204" pitchFamily="34" charset="0"/>
                            </a:rPr>
                            <m:t>=0</m:t>
                          </m:r>
                        </m:sub>
                        <m:sup>
                          <m:d>
                            <m:dPr>
                              <m:begChr m:val="⌊"/>
                              <m:endChr m:val="⌋"/>
                              <m:ctrlPr>
                                <a:rPr lang="en-US" sz="900" i="1">
                                  <a:solidFill>
                                    <a:srgbClr val="202124"/>
                                  </a:solidFill>
                                  <a:effectLst/>
                                  <a:latin typeface="Cambria Math" panose="02040503050406030204" pitchFamily="18" charset="0"/>
                                  <a:ea typeface="Calibri" panose="020F0502020204030204" pitchFamily="34" charset="0"/>
                                  <a:cs typeface="Cambria Math" panose="02040503050406030204" pitchFamily="18" charset="0"/>
                                </a:rPr>
                              </m:ctrlPr>
                            </m:dPr>
                            <m:e>
                              <m:f>
                                <m:fPr>
                                  <m:ctrlPr>
                                    <a:rPr lang="en-US" sz="900" i="1">
                                      <a:solidFill>
                                        <a:srgbClr val="202124"/>
                                      </a:solidFill>
                                      <a:effectLst/>
                                      <a:latin typeface="Cambria Math" panose="02040503050406030204" pitchFamily="18" charset="0"/>
                                      <a:ea typeface="Calibri" panose="020F0502020204030204" pitchFamily="34" charset="0"/>
                                      <a:cs typeface="Arial" panose="020B0604020202020204" pitchFamily="34" charset="0"/>
                                    </a:rPr>
                                  </m:ctrlPr>
                                </m:fPr>
                                <m:num>
                                  <m:r>
                                    <m:rPr>
                                      <m:sty m:val="p"/>
                                    </m:rPr>
                                    <a:rPr lang="en-US" sz="900">
                                      <a:solidFill>
                                        <a:srgbClr val="202124"/>
                                      </a:solidFill>
                                      <a:effectLst/>
                                      <a:latin typeface="Cambria Math" panose="02040503050406030204" pitchFamily="18" charset="0"/>
                                      <a:ea typeface="Calibri" panose="020F0502020204030204" pitchFamily="34" charset="0"/>
                                      <a:cs typeface="Arial" panose="020B0604020202020204" pitchFamily="34" charset="0"/>
                                    </a:rPr>
                                    <m:t>n</m:t>
                                  </m:r>
                                  <m:r>
                                    <a:rPr lang="en-US" sz="900" i="1">
                                      <a:solidFill>
                                        <a:srgbClr val="202124"/>
                                      </a:solidFill>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900">
                                      <a:solidFill>
                                        <a:srgbClr val="202124"/>
                                      </a:solidFill>
                                      <a:effectLst/>
                                      <a:latin typeface="Cambria Math" panose="02040503050406030204" pitchFamily="18" charset="0"/>
                                      <a:ea typeface="Calibri" panose="020F0502020204030204" pitchFamily="34" charset="0"/>
                                      <a:cs typeface="Arial" panose="020B0604020202020204" pitchFamily="34" charset="0"/>
                                    </a:rPr>
                                    <m:t>k</m:t>
                                  </m:r>
                                </m:num>
                                <m:den>
                                  <m:r>
                                    <a:rPr lang="en-US" sz="900">
                                      <a:solidFill>
                                        <a:srgbClr val="202124"/>
                                      </a:solidFill>
                                      <a:effectLst/>
                                      <a:latin typeface="Cambria Math" panose="02040503050406030204" pitchFamily="18" charset="0"/>
                                      <a:ea typeface="Calibri" panose="020F0502020204030204" pitchFamily="34" charset="0"/>
                                      <a:cs typeface="Arial" panose="020B0604020202020204" pitchFamily="34" charset="0"/>
                                    </a:rPr>
                                    <m:t>2</m:t>
                                  </m:r>
                                </m:den>
                              </m:f>
                            </m:e>
                          </m:d>
                        </m:sup>
                        <m:e>
                          <m:d>
                            <m:dPr>
                              <m:ctrlPr>
                                <a:rPr lang="en-US" sz="900" i="1">
                                  <a:effectLst/>
                                  <a:latin typeface="Cambria Math" panose="02040503050406030204" pitchFamily="18" charset="0"/>
                                  <a:ea typeface="Times New Roman" panose="02020603050405020304" pitchFamily="18" charset="0"/>
                                  <a:cs typeface="Arial" panose="020B0604020202020204" pitchFamily="34" charset="0"/>
                                </a:rPr>
                              </m:ctrlPr>
                            </m:dPr>
                            <m:e>
                              <m:r>
                                <a:rPr lang="en-US" sz="900" i="1">
                                  <a:effectLst/>
                                  <a:latin typeface="Cambria Math" panose="02040503050406030204" pitchFamily="18" charset="0"/>
                                  <a:ea typeface="Times New Roman" panose="02020603050405020304" pitchFamily="18" charset="0"/>
                                  <a:cs typeface="Arial" panose="020B0604020202020204" pitchFamily="34" charset="0"/>
                                </a:rPr>
                                <m:t>𝑛</m:t>
                              </m:r>
                              <m:r>
                                <a:rPr lang="en-US" sz="900" i="1">
                                  <a:effectLst/>
                                  <a:latin typeface="Cambria Math" panose="02040503050406030204" pitchFamily="18" charset="0"/>
                                  <a:ea typeface="Times New Roman" panose="02020603050405020304" pitchFamily="18" charset="0"/>
                                  <a:cs typeface="Arial" panose="020B0604020202020204" pitchFamily="34" charset="0"/>
                                </a:rPr>
                                <m:t>−</m:t>
                              </m:r>
                              <m:r>
                                <a:rPr lang="en-US" sz="900" i="1">
                                  <a:effectLst/>
                                  <a:latin typeface="Cambria Math" panose="02040503050406030204" pitchFamily="18" charset="0"/>
                                  <a:ea typeface="Times New Roman" panose="02020603050405020304" pitchFamily="18" charset="0"/>
                                  <a:cs typeface="Arial" panose="020B0604020202020204" pitchFamily="34" charset="0"/>
                                </a:rPr>
                                <m:t>𝑘</m:t>
                              </m:r>
                              <m:r>
                                <a:rPr lang="en-US" sz="900" i="1">
                                  <a:effectLst/>
                                  <a:latin typeface="Cambria Math" panose="02040503050406030204" pitchFamily="18" charset="0"/>
                                  <a:ea typeface="Times New Roman" panose="02020603050405020304" pitchFamily="18" charset="0"/>
                                  <a:cs typeface="Arial" panose="020B0604020202020204" pitchFamily="34" charset="0"/>
                                </a:rPr>
                                <m:t>−2</m:t>
                              </m:r>
                              <m:r>
                                <a:rPr lang="en-US" sz="900" i="1">
                                  <a:effectLst/>
                                  <a:latin typeface="Cambria Math" panose="02040503050406030204" pitchFamily="18" charset="0"/>
                                  <a:ea typeface="Times New Roman" panose="02020603050405020304" pitchFamily="18" charset="0"/>
                                  <a:cs typeface="Arial" panose="020B0604020202020204" pitchFamily="34" charset="0"/>
                                </a:rPr>
                                <m:t>𝑗</m:t>
                              </m:r>
                            </m:e>
                          </m:d>
                        </m:e>
                      </m:nary>
                      <m:r>
                        <a:rPr lang="en-US" sz="900" i="1">
                          <a:effectLst/>
                          <a:latin typeface="Cambria Math" panose="02040503050406030204" pitchFamily="18" charset="0"/>
                          <a:ea typeface="Times New Roman" panose="02020603050405020304" pitchFamily="18" charset="0"/>
                          <a:cs typeface="Arial" panose="020B0604020202020204" pitchFamily="34" charset="0"/>
                        </a:rPr>
                        <m:t>+ </m:t>
                      </m:r>
                      <m:nary>
                        <m:naryPr>
                          <m:chr m:val="∑"/>
                          <m:limLoc m:val="undOvr"/>
                          <m:ctrlPr>
                            <a:rPr lang="en-US" sz="900" i="1">
                              <a:effectLst/>
                              <a:latin typeface="Cambria Math" panose="02040503050406030204" pitchFamily="18" charset="0"/>
                              <a:ea typeface="Times New Roman" panose="02020603050405020304" pitchFamily="18" charset="0"/>
                              <a:cs typeface="Arial" panose="020B0604020202020204" pitchFamily="34" charset="0"/>
                            </a:rPr>
                          </m:ctrlPr>
                        </m:naryPr>
                        <m:sub>
                          <m:r>
                            <a:rPr lang="en-US" sz="900" i="1">
                              <a:effectLst/>
                              <a:latin typeface="Cambria Math" panose="02040503050406030204" pitchFamily="18" charset="0"/>
                              <a:ea typeface="Times New Roman" panose="02020603050405020304" pitchFamily="18" charset="0"/>
                              <a:cs typeface="Arial" panose="020B0604020202020204" pitchFamily="34" charset="0"/>
                            </a:rPr>
                            <m:t>𝑗</m:t>
                          </m:r>
                          <m:r>
                            <a:rPr lang="en-US" sz="900" i="1">
                              <a:effectLst/>
                              <a:latin typeface="Cambria Math" panose="02040503050406030204" pitchFamily="18" charset="0"/>
                              <a:ea typeface="Times New Roman" panose="02020603050405020304" pitchFamily="18" charset="0"/>
                              <a:cs typeface="Arial" panose="020B0604020202020204" pitchFamily="34" charset="0"/>
                            </a:rPr>
                            <m:t>=1</m:t>
                          </m:r>
                        </m:sub>
                        <m:sup>
                          <m:r>
                            <a:rPr lang="en-US" sz="900" i="1">
                              <a:effectLst/>
                              <a:latin typeface="Cambria Math" panose="02040503050406030204" pitchFamily="18" charset="0"/>
                              <a:ea typeface="Times New Roman" panose="02020603050405020304" pitchFamily="18" charset="0"/>
                              <a:cs typeface="Arial" panose="020B0604020202020204" pitchFamily="34" charset="0"/>
                            </a:rPr>
                            <m:t>𝑘</m:t>
                          </m:r>
                          <m:r>
                            <a:rPr lang="en-US" sz="900" i="1">
                              <a:effectLst/>
                              <a:latin typeface="Cambria Math" panose="02040503050406030204" pitchFamily="18" charset="0"/>
                              <a:ea typeface="Times New Roman" panose="02020603050405020304" pitchFamily="18" charset="0"/>
                              <a:cs typeface="Arial" panose="020B0604020202020204" pitchFamily="34" charset="0"/>
                            </a:rPr>
                            <m:t>−1</m:t>
                          </m:r>
                        </m:sup>
                        <m:e>
                          <m:r>
                            <a:rPr lang="en-US" sz="900" i="1">
                              <a:effectLst/>
                              <a:latin typeface="Cambria Math" panose="02040503050406030204" pitchFamily="18" charset="0"/>
                              <a:ea typeface="Times New Roman" panose="02020603050405020304" pitchFamily="18" charset="0"/>
                              <a:cs typeface="Arial" panose="020B0604020202020204" pitchFamily="34" charset="0"/>
                            </a:rPr>
                            <m:t>𝑗</m:t>
                          </m:r>
                        </m:e>
                      </m:nary>
                      <m:r>
                        <a:rPr lang="en-US" sz="900" i="1">
                          <a:effectLst/>
                          <a:latin typeface="Cambria Math" panose="02040503050406030204" pitchFamily="18" charset="0"/>
                          <a:ea typeface="Times New Roman" panose="02020603050405020304" pitchFamily="18" charset="0"/>
                          <a:cs typeface="Arial" panose="020B0604020202020204" pitchFamily="34" charset="0"/>
                        </a:rPr>
                        <m:t>= </m:t>
                      </m:r>
                      <m:nary>
                        <m:naryPr>
                          <m:chr m:val="∑"/>
                          <m:limLoc m:val="undOvr"/>
                          <m:ctrlPr>
                            <a:rPr lang="en-US" sz="900" i="1">
                              <a:effectLst/>
                              <a:latin typeface="Cambria Math" panose="02040503050406030204" pitchFamily="18" charset="0"/>
                              <a:ea typeface="Times New Roman" panose="02020603050405020304" pitchFamily="18" charset="0"/>
                              <a:cs typeface="Arial" panose="020B0604020202020204" pitchFamily="34" charset="0"/>
                            </a:rPr>
                          </m:ctrlPr>
                        </m:naryPr>
                        <m:sub>
                          <m:r>
                            <a:rPr lang="en-US" sz="900" i="1">
                              <a:effectLst/>
                              <a:latin typeface="Cambria Math" panose="02040503050406030204" pitchFamily="18" charset="0"/>
                              <a:ea typeface="Times New Roman" panose="02020603050405020304" pitchFamily="18" charset="0"/>
                              <a:cs typeface="Arial" panose="020B0604020202020204" pitchFamily="34" charset="0"/>
                            </a:rPr>
                            <m:t>𝑗</m:t>
                          </m:r>
                          <m:r>
                            <a:rPr lang="en-US" sz="900" i="1">
                              <a:effectLst/>
                              <a:latin typeface="Cambria Math" panose="02040503050406030204" pitchFamily="18" charset="0"/>
                              <a:ea typeface="Times New Roman" panose="02020603050405020304" pitchFamily="18" charset="0"/>
                              <a:cs typeface="Arial" panose="020B0604020202020204" pitchFamily="34" charset="0"/>
                            </a:rPr>
                            <m:t>=0</m:t>
                          </m:r>
                        </m:sub>
                        <m:sup>
                          <m:d>
                            <m:dPr>
                              <m:begChr m:val="⌊"/>
                              <m:endChr m:val="⌋"/>
                              <m:ctrlPr>
                                <a:rPr lang="en-US" sz="900" i="1">
                                  <a:solidFill>
                                    <a:srgbClr val="202124"/>
                                  </a:solidFill>
                                  <a:effectLst/>
                                  <a:latin typeface="Cambria Math" panose="02040503050406030204" pitchFamily="18" charset="0"/>
                                  <a:ea typeface="Calibri" panose="020F0502020204030204" pitchFamily="34" charset="0"/>
                                  <a:cs typeface="Cambria Math" panose="02040503050406030204" pitchFamily="18" charset="0"/>
                                </a:rPr>
                              </m:ctrlPr>
                            </m:dPr>
                            <m:e>
                              <m:f>
                                <m:fPr>
                                  <m:ctrlPr>
                                    <a:rPr lang="en-US" sz="900" i="1">
                                      <a:solidFill>
                                        <a:srgbClr val="202124"/>
                                      </a:solidFill>
                                      <a:effectLst/>
                                      <a:latin typeface="Cambria Math" panose="02040503050406030204" pitchFamily="18" charset="0"/>
                                      <a:ea typeface="Calibri" panose="020F0502020204030204" pitchFamily="34" charset="0"/>
                                      <a:cs typeface="Arial" panose="020B0604020202020204" pitchFamily="34" charset="0"/>
                                    </a:rPr>
                                  </m:ctrlPr>
                                </m:fPr>
                                <m:num>
                                  <m:r>
                                    <m:rPr>
                                      <m:sty m:val="p"/>
                                    </m:rPr>
                                    <a:rPr lang="en-US" sz="900">
                                      <a:solidFill>
                                        <a:srgbClr val="202124"/>
                                      </a:solidFill>
                                      <a:effectLst/>
                                      <a:latin typeface="Cambria Math" panose="02040503050406030204" pitchFamily="18" charset="0"/>
                                      <a:ea typeface="Calibri" panose="020F0502020204030204" pitchFamily="34" charset="0"/>
                                      <a:cs typeface="Arial" panose="020B0604020202020204" pitchFamily="34" charset="0"/>
                                    </a:rPr>
                                    <m:t>n</m:t>
                                  </m:r>
                                  <m:r>
                                    <a:rPr lang="en-US" sz="900" i="1">
                                      <a:solidFill>
                                        <a:srgbClr val="202124"/>
                                      </a:solidFill>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900">
                                      <a:solidFill>
                                        <a:srgbClr val="202124"/>
                                      </a:solidFill>
                                      <a:effectLst/>
                                      <a:latin typeface="Cambria Math" panose="02040503050406030204" pitchFamily="18" charset="0"/>
                                      <a:ea typeface="Calibri" panose="020F0502020204030204" pitchFamily="34" charset="0"/>
                                      <a:cs typeface="Arial" panose="020B0604020202020204" pitchFamily="34" charset="0"/>
                                    </a:rPr>
                                    <m:t>k</m:t>
                                  </m:r>
                                </m:num>
                                <m:den>
                                  <m:r>
                                    <a:rPr lang="en-US" sz="900">
                                      <a:solidFill>
                                        <a:srgbClr val="202124"/>
                                      </a:solidFill>
                                      <a:effectLst/>
                                      <a:latin typeface="Cambria Math" panose="02040503050406030204" pitchFamily="18" charset="0"/>
                                      <a:ea typeface="Calibri" panose="020F0502020204030204" pitchFamily="34" charset="0"/>
                                      <a:cs typeface="Arial" panose="020B0604020202020204" pitchFamily="34" charset="0"/>
                                    </a:rPr>
                                    <m:t>2</m:t>
                                  </m:r>
                                </m:den>
                              </m:f>
                            </m:e>
                          </m:d>
                        </m:sup>
                        <m:e>
                          <m:d>
                            <m:dPr>
                              <m:ctrlPr>
                                <a:rPr lang="en-US" sz="900" i="1">
                                  <a:effectLst/>
                                  <a:latin typeface="Cambria Math" panose="02040503050406030204" pitchFamily="18" charset="0"/>
                                  <a:ea typeface="Times New Roman" panose="02020603050405020304" pitchFamily="18" charset="0"/>
                                  <a:cs typeface="Arial" panose="020B0604020202020204" pitchFamily="34" charset="0"/>
                                </a:rPr>
                              </m:ctrlPr>
                            </m:dPr>
                            <m:e>
                              <m:r>
                                <a:rPr lang="en-US" sz="900" i="1">
                                  <a:effectLst/>
                                  <a:latin typeface="Cambria Math" panose="02040503050406030204" pitchFamily="18" charset="0"/>
                                  <a:ea typeface="Times New Roman" panose="02020603050405020304" pitchFamily="18" charset="0"/>
                                  <a:cs typeface="Arial" panose="020B0604020202020204" pitchFamily="34" charset="0"/>
                                </a:rPr>
                                <m:t>𝑛</m:t>
                              </m:r>
                              <m:r>
                                <a:rPr lang="en-US" sz="900" i="1">
                                  <a:effectLst/>
                                  <a:latin typeface="Cambria Math" panose="02040503050406030204" pitchFamily="18" charset="0"/>
                                  <a:ea typeface="Times New Roman" panose="02020603050405020304" pitchFamily="18" charset="0"/>
                                  <a:cs typeface="Arial" panose="020B0604020202020204" pitchFamily="34" charset="0"/>
                                </a:rPr>
                                <m:t>−</m:t>
                              </m:r>
                              <m:r>
                                <a:rPr lang="en-US" sz="900" i="1">
                                  <a:effectLst/>
                                  <a:latin typeface="Cambria Math" panose="02040503050406030204" pitchFamily="18" charset="0"/>
                                  <a:ea typeface="Times New Roman" panose="02020603050405020304" pitchFamily="18" charset="0"/>
                                  <a:cs typeface="Arial" panose="020B0604020202020204" pitchFamily="34" charset="0"/>
                                </a:rPr>
                                <m:t>𝑘</m:t>
                              </m:r>
                            </m:e>
                          </m:d>
                        </m:e>
                      </m:nary>
                      <m:r>
                        <a:rPr lang="en-US" sz="900" i="1">
                          <a:effectLst/>
                          <a:latin typeface="Cambria Math" panose="02040503050406030204" pitchFamily="18" charset="0"/>
                          <a:ea typeface="Times New Roman" panose="02020603050405020304" pitchFamily="18" charset="0"/>
                          <a:cs typeface="Arial" panose="020B0604020202020204" pitchFamily="34" charset="0"/>
                        </a:rPr>
                        <m:t>−</m:t>
                      </m:r>
                      <m:nary>
                        <m:naryPr>
                          <m:chr m:val="∑"/>
                          <m:limLoc m:val="undOvr"/>
                          <m:ctrlPr>
                            <a:rPr lang="en-US" sz="900" i="1">
                              <a:effectLst/>
                              <a:latin typeface="Cambria Math" panose="02040503050406030204" pitchFamily="18" charset="0"/>
                              <a:ea typeface="Times New Roman" panose="02020603050405020304" pitchFamily="18" charset="0"/>
                              <a:cs typeface="Arial" panose="020B0604020202020204" pitchFamily="34" charset="0"/>
                            </a:rPr>
                          </m:ctrlPr>
                        </m:naryPr>
                        <m:sub>
                          <m:r>
                            <a:rPr lang="en-US" sz="900" i="1">
                              <a:effectLst/>
                              <a:latin typeface="Cambria Math" panose="02040503050406030204" pitchFamily="18" charset="0"/>
                              <a:ea typeface="Times New Roman" panose="02020603050405020304" pitchFamily="18" charset="0"/>
                              <a:cs typeface="Arial" panose="020B0604020202020204" pitchFamily="34" charset="0"/>
                            </a:rPr>
                            <m:t>𝑗</m:t>
                          </m:r>
                          <m:r>
                            <a:rPr lang="en-US" sz="900" i="1">
                              <a:effectLst/>
                              <a:latin typeface="Cambria Math" panose="02040503050406030204" pitchFamily="18" charset="0"/>
                              <a:ea typeface="Times New Roman" panose="02020603050405020304" pitchFamily="18" charset="0"/>
                              <a:cs typeface="Arial" panose="020B0604020202020204" pitchFamily="34" charset="0"/>
                            </a:rPr>
                            <m:t>=0</m:t>
                          </m:r>
                        </m:sub>
                        <m:sup>
                          <m:d>
                            <m:dPr>
                              <m:begChr m:val="⌊"/>
                              <m:endChr m:val="⌋"/>
                              <m:ctrlPr>
                                <a:rPr lang="en-US" sz="900" i="1">
                                  <a:solidFill>
                                    <a:srgbClr val="202124"/>
                                  </a:solidFill>
                                  <a:effectLst/>
                                  <a:latin typeface="Cambria Math" panose="02040503050406030204" pitchFamily="18" charset="0"/>
                                  <a:ea typeface="Calibri" panose="020F0502020204030204" pitchFamily="34" charset="0"/>
                                  <a:cs typeface="Cambria Math" panose="02040503050406030204" pitchFamily="18" charset="0"/>
                                </a:rPr>
                              </m:ctrlPr>
                            </m:dPr>
                            <m:e>
                              <m:f>
                                <m:fPr>
                                  <m:ctrlPr>
                                    <a:rPr lang="en-US" sz="900" i="1">
                                      <a:solidFill>
                                        <a:srgbClr val="202124"/>
                                      </a:solidFill>
                                      <a:effectLst/>
                                      <a:latin typeface="Cambria Math" panose="02040503050406030204" pitchFamily="18" charset="0"/>
                                      <a:ea typeface="Calibri" panose="020F0502020204030204" pitchFamily="34" charset="0"/>
                                      <a:cs typeface="Arial" panose="020B0604020202020204" pitchFamily="34" charset="0"/>
                                    </a:rPr>
                                  </m:ctrlPr>
                                </m:fPr>
                                <m:num>
                                  <m:r>
                                    <m:rPr>
                                      <m:sty m:val="p"/>
                                    </m:rPr>
                                    <a:rPr lang="en-US" sz="900">
                                      <a:solidFill>
                                        <a:srgbClr val="202124"/>
                                      </a:solidFill>
                                      <a:effectLst/>
                                      <a:latin typeface="Cambria Math" panose="02040503050406030204" pitchFamily="18" charset="0"/>
                                      <a:ea typeface="Calibri" panose="020F0502020204030204" pitchFamily="34" charset="0"/>
                                      <a:cs typeface="Arial" panose="020B0604020202020204" pitchFamily="34" charset="0"/>
                                    </a:rPr>
                                    <m:t>n</m:t>
                                  </m:r>
                                  <m:r>
                                    <a:rPr lang="en-US" sz="900" i="1">
                                      <a:solidFill>
                                        <a:srgbClr val="202124"/>
                                      </a:solidFill>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900">
                                      <a:solidFill>
                                        <a:srgbClr val="202124"/>
                                      </a:solidFill>
                                      <a:effectLst/>
                                      <a:latin typeface="Cambria Math" panose="02040503050406030204" pitchFamily="18" charset="0"/>
                                      <a:ea typeface="Calibri" panose="020F0502020204030204" pitchFamily="34" charset="0"/>
                                      <a:cs typeface="Arial" panose="020B0604020202020204" pitchFamily="34" charset="0"/>
                                    </a:rPr>
                                    <m:t>k</m:t>
                                  </m:r>
                                </m:num>
                                <m:den>
                                  <m:r>
                                    <a:rPr lang="en-US" sz="900">
                                      <a:solidFill>
                                        <a:srgbClr val="202124"/>
                                      </a:solidFill>
                                      <a:effectLst/>
                                      <a:latin typeface="Cambria Math" panose="02040503050406030204" pitchFamily="18" charset="0"/>
                                      <a:ea typeface="Calibri" panose="020F0502020204030204" pitchFamily="34" charset="0"/>
                                      <a:cs typeface="Arial" panose="020B0604020202020204" pitchFamily="34" charset="0"/>
                                    </a:rPr>
                                    <m:t>2</m:t>
                                  </m:r>
                                </m:den>
                              </m:f>
                            </m:e>
                          </m:d>
                        </m:sup>
                        <m:e>
                          <m:r>
                            <a:rPr lang="en-US" sz="900" i="1">
                              <a:effectLst/>
                              <a:latin typeface="Cambria Math" panose="02040503050406030204" pitchFamily="18" charset="0"/>
                              <a:ea typeface="Times New Roman" panose="02020603050405020304" pitchFamily="18" charset="0"/>
                              <a:cs typeface="Arial" panose="020B0604020202020204" pitchFamily="34" charset="0"/>
                            </a:rPr>
                            <m:t>2</m:t>
                          </m:r>
                          <m:r>
                            <a:rPr lang="en-US" sz="900" i="1">
                              <a:effectLst/>
                              <a:latin typeface="Cambria Math" panose="02040503050406030204" pitchFamily="18" charset="0"/>
                              <a:ea typeface="Times New Roman" panose="02020603050405020304" pitchFamily="18" charset="0"/>
                              <a:cs typeface="Arial" panose="020B0604020202020204" pitchFamily="34" charset="0"/>
                            </a:rPr>
                            <m:t>𝑗</m:t>
                          </m:r>
                        </m:e>
                      </m:nary>
                      <m:r>
                        <a:rPr lang="en-US" sz="900" i="1">
                          <a:effectLst/>
                          <a:latin typeface="Cambria Math" panose="02040503050406030204" pitchFamily="18" charset="0"/>
                          <a:ea typeface="Times New Roman" panose="02020603050405020304" pitchFamily="18" charset="0"/>
                          <a:cs typeface="Arial" panose="020B0604020202020204" pitchFamily="34" charset="0"/>
                        </a:rPr>
                        <m:t>+ </m:t>
                      </m:r>
                      <m:nary>
                        <m:naryPr>
                          <m:chr m:val="∑"/>
                          <m:limLoc m:val="undOvr"/>
                          <m:ctrlPr>
                            <a:rPr lang="en-US" sz="900" i="1">
                              <a:effectLst/>
                              <a:latin typeface="Cambria Math" panose="02040503050406030204" pitchFamily="18" charset="0"/>
                              <a:ea typeface="Times New Roman" panose="02020603050405020304" pitchFamily="18" charset="0"/>
                              <a:cs typeface="Arial" panose="020B0604020202020204" pitchFamily="34" charset="0"/>
                            </a:rPr>
                          </m:ctrlPr>
                        </m:naryPr>
                        <m:sub>
                          <m:r>
                            <a:rPr lang="en-US" sz="900" i="1">
                              <a:effectLst/>
                              <a:latin typeface="Cambria Math" panose="02040503050406030204" pitchFamily="18" charset="0"/>
                              <a:ea typeface="Times New Roman" panose="02020603050405020304" pitchFamily="18" charset="0"/>
                              <a:cs typeface="Arial" panose="020B0604020202020204" pitchFamily="34" charset="0"/>
                            </a:rPr>
                            <m:t>𝑗</m:t>
                          </m:r>
                          <m:r>
                            <a:rPr lang="en-US" sz="900" i="1">
                              <a:effectLst/>
                              <a:latin typeface="Cambria Math" panose="02040503050406030204" pitchFamily="18" charset="0"/>
                              <a:ea typeface="Times New Roman" panose="02020603050405020304" pitchFamily="18" charset="0"/>
                              <a:cs typeface="Arial" panose="020B0604020202020204" pitchFamily="34" charset="0"/>
                            </a:rPr>
                            <m:t>=1</m:t>
                          </m:r>
                        </m:sub>
                        <m:sup>
                          <m:r>
                            <a:rPr lang="en-US" sz="900" i="1">
                              <a:effectLst/>
                              <a:latin typeface="Cambria Math" panose="02040503050406030204" pitchFamily="18" charset="0"/>
                              <a:ea typeface="Times New Roman" panose="02020603050405020304" pitchFamily="18" charset="0"/>
                              <a:cs typeface="Arial" panose="020B0604020202020204" pitchFamily="34" charset="0"/>
                            </a:rPr>
                            <m:t>𝑘</m:t>
                          </m:r>
                          <m:r>
                            <a:rPr lang="en-US" sz="900" i="1">
                              <a:effectLst/>
                              <a:latin typeface="Cambria Math" panose="02040503050406030204" pitchFamily="18" charset="0"/>
                              <a:ea typeface="Times New Roman" panose="02020603050405020304" pitchFamily="18" charset="0"/>
                              <a:cs typeface="Arial" panose="020B0604020202020204" pitchFamily="34" charset="0"/>
                            </a:rPr>
                            <m:t>−1</m:t>
                          </m:r>
                        </m:sup>
                        <m:e>
                          <m:r>
                            <a:rPr lang="en-US" sz="900" i="1">
                              <a:effectLst/>
                              <a:latin typeface="Cambria Math" panose="02040503050406030204" pitchFamily="18" charset="0"/>
                              <a:ea typeface="Times New Roman" panose="02020603050405020304" pitchFamily="18" charset="0"/>
                              <a:cs typeface="Arial" panose="020B0604020202020204" pitchFamily="34" charset="0"/>
                            </a:rPr>
                            <m:t>𝑗</m:t>
                          </m:r>
                        </m:e>
                      </m:nary>
                    </m:oMath>
                  </m:oMathPara>
                </a14:m>
                <a:endParaRPr lang="en-US" sz="9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800"/>
                  </a:spcAft>
                </a:pPr>
                <a14:m>
                  <m:oMathPara xmlns:m="http://schemas.openxmlformats.org/officeDocument/2006/math">
                    <m:oMathParaPr>
                      <m:jc m:val="centerGroup"/>
                    </m:oMathParaPr>
                    <m:oMath xmlns:m="http://schemas.openxmlformats.org/officeDocument/2006/math">
                      <m:r>
                        <a:rPr lang="en-US" sz="900" i="1">
                          <a:effectLst/>
                          <a:latin typeface="Cambria Math" panose="02040503050406030204" pitchFamily="18" charset="0"/>
                          <a:ea typeface="Times New Roman" panose="02020603050405020304" pitchFamily="18" charset="0"/>
                          <a:cs typeface="Arial" panose="020B0604020202020204" pitchFamily="34" charset="0"/>
                        </a:rPr>
                        <m:t>=</m:t>
                      </m:r>
                      <m:d>
                        <m:dPr>
                          <m:ctrlPr>
                            <a:rPr lang="en-US" sz="900" i="1">
                              <a:effectLst/>
                              <a:latin typeface="Cambria Math" panose="02040503050406030204" pitchFamily="18" charset="0"/>
                              <a:ea typeface="Times New Roman" panose="02020603050405020304" pitchFamily="18" charset="0"/>
                              <a:cs typeface="Arial" panose="020B0604020202020204" pitchFamily="34" charset="0"/>
                            </a:rPr>
                          </m:ctrlPr>
                        </m:dPr>
                        <m:e>
                          <m:r>
                            <a:rPr lang="en-US" sz="900" i="1">
                              <a:effectLst/>
                              <a:latin typeface="Cambria Math" panose="02040503050406030204" pitchFamily="18" charset="0"/>
                              <a:ea typeface="Times New Roman" panose="02020603050405020304" pitchFamily="18" charset="0"/>
                              <a:cs typeface="Arial" panose="020B0604020202020204" pitchFamily="34" charset="0"/>
                            </a:rPr>
                            <m:t>𝑛</m:t>
                          </m:r>
                          <m:r>
                            <a:rPr lang="en-US" sz="900" i="1">
                              <a:effectLst/>
                              <a:latin typeface="Cambria Math" panose="02040503050406030204" pitchFamily="18" charset="0"/>
                              <a:ea typeface="Times New Roman" panose="02020603050405020304" pitchFamily="18" charset="0"/>
                              <a:cs typeface="Arial" panose="020B0604020202020204" pitchFamily="34" charset="0"/>
                            </a:rPr>
                            <m:t>−</m:t>
                          </m:r>
                          <m:r>
                            <a:rPr lang="en-US" sz="900" i="1">
                              <a:effectLst/>
                              <a:latin typeface="Cambria Math" panose="02040503050406030204" pitchFamily="18" charset="0"/>
                              <a:ea typeface="Times New Roman" panose="02020603050405020304" pitchFamily="18" charset="0"/>
                              <a:cs typeface="Arial" panose="020B0604020202020204" pitchFamily="34" charset="0"/>
                            </a:rPr>
                            <m:t>𝑘</m:t>
                          </m:r>
                        </m:e>
                      </m:d>
                      <m:d>
                        <m:dPr>
                          <m:ctrlPr>
                            <a:rPr lang="en-US" sz="900" i="1">
                              <a:effectLst/>
                              <a:latin typeface="Cambria Math" panose="02040503050406030204" pitchFamily="18" charset="0"/>
                              <a:ea typeface="Times New Roman" panose="02020603050405020304" pitchFamily="18" charset="0"/>
                              <a:cs typeface="Arial" panose="020B0604020202020204" pitchFamily="34" charset="0"/>
                            </a:rPr>
                          </m:ctrlPr>
                        </m:dPr>
                        <m:e>
                          <m:d>
                            <m:dPr>
                              <m:begChr m:val="⌊"/>
                              <m:endChr m:val="⌋"/>
                              <m:ctrlPr>
                                <a:rPr lang="en-US" sz="900" i="1">
                                  <a:solidFill>
                                    <a:srgbClr val="202124"/>
                                  </a:solidFill>
                                  <a:effectLst/>
                                  <a:latin typeface="Cambria Math" panose="02040503050406030204" pitchFamily="18" charset="0"/>
                                  <a:ea typeface="Calibri" panose="020F0502020204030204" pitchFamily="34" charset="0"/>
                                  <a:cs typeface="Cambria Math" panose="02040503050406030204" pitchFamily="18" charset="0"/>
                                </a:rPr>
                              </m:ctrlPr>
                            </m:dPr>
                            <m:e>
                              <m:f>
                                <m:fPr>
                                  <m:ctrlPr>
                                    <a:rPr lang="en-US" sz="900" i="1">
                                      <a:solidFill>
                                        <a:srgbClr val="202124"/>
                                      </a:solidFill>
                                      <a:effectLst/>
                                      <a:latin typeface="Cambria Math" panose="02040503050406030204" pitchFamily="18" charset="0"/>
                                      <a:ea typeface="Calibri" panose="020F0502020204030204" pitchFamily="34" charset="0"/>
                                      <a:cs typeface="Arial" panose="020B0604020202020204" pitchFamily="34" charset="0"/>
                                    </a:rPr>
                                  </m:ctrlPr>
                                </m:fPr>
                                <m:num>
                                  <m:r>
                                    <a:rPr lang="en-US" sz="900" i="1">
                                      <a:solidFill>
                                        <a:srgbClr val="202124"/>
                                      </a:solidFill>
                                      <a:effectLst/>
                                      <a:latin typeface="Cambria Math" panose="02040503050406030204" pitchFamily="18" charset="0"/>
                                      <a:ea typeface="Calibri" panose="020F0502020204030204" pitchFamily="34" charset="0"/>
                                      <a:cs typeface="Arial" panose="020B0604020202020204" pitchFamily="34" charset="0"/>
                                    </a:rPr>
                                    <m:t>𝑛</m:t>
                                  </m:r>
                                  <m:r>
                                    <a:rPr lang="en-US" sz="900" i="1">
                                      <a:solidFill>
                                        <a:srgbClr val="202124"/>
                                      </a:solidFill>
                                      <a:effectLst/>
                                      <a:latin typeface="Cambria Math" panose="02040503050406030204" pitchFamily="18" charset="0"/>
                                      <a:ea typeface="Calibri" panose="020F0502020204030204" pitchFamily="34" charset="0"/>
                                      <a:cs typeface="Arial" panose="020B0604020202020204" pitchFamily="34" charset="0"/>
                                    </a:rPr>
                                    <m:t>−</m:t>
                                  </m:r>
                                  <m:r>
                                    <a:rPr lang="en-US" sz="900" i="1">
                                      <a:solidFill>
                                        <a:srgbClr val="202124"/>
                                      </a:solidFill>
                                      <a:effectLst/>
                                      <a:latin typeface="Cambria Math" panose="02040503050406030204" pitchFamily="18" charset="0"/>
                                      <a:ea typeface="Calibri" panose="020F0502020204030204" pitchFamily="34" charset="0"/>
                                      <a:cs typeface="Arial" panose="020B0604020202020204" pitchFamily="34" charset="0"/>
                                    </a:rPr>
                                    <m:t>𝑘</m:t>
                                  </m:r>
                                </m:num>
                                <m:den>
                                  <m:r>
                                    <a:rPr lang="en-US" sz="900" i="1">
                                      <a:solidFill>
                                        <a:srgbClr val="202124"/>
                                      </a:solidFill>
                                      <a:effectLst/>
                                      <a:latin typeface="Cambria Math" panose="02040503050406030204" pitchFamily="18" charset="0"/>
                                      <a:ea typeface="Calibri" panose="020F0502020204030204" pitchFamily="34" charset="0"/>
                                      <a:cs typeface="Arial" panose="020B0604020202020204" pitchFamily="34" charset="0"/>
                                    </a:rPr>
                                    <m:t>2</m:t>
                                  </m:r>
                                </m:den>
                              </m:f>
                            </m:e>
                          </m:d>
                          <m:r>
                            <a:rPr lang="en-US" sz="900" i="1">
                              <a:solidFill>
                                <a:srgbClr val="202124"/>
                              </a:solidFill>
                              <a:effectLst/>
                              <a:latin typeface="Cambria Math" panose="02040503050406030204" pitchFamily="18" charset="0"/>
                              <a:ea typeface="Calibri" panose="020F0502020204030204" pitchFamily="34" charset="0"/>
                              <a:cs typeface="Cambria Math" panose="02040503050406030204" pitchFamily="18" charset="0"/>
                            </a:rPr>
                            <m:t>+1</m:t>
                          </m:r>
                        </m:e>
                      </m:d>
                      <m:r>
                        <a:rPr lang="en-US" sz="900" i="1">
                          <a:solidFill>
                            <a:srgbClr val="202124"/>
                          </a:solidFill>
                          <a:effectLst/>
                          <a:latin typeface="Cambria Math" panose="02040503050406030204" pitchFamily="18" charset="0"/>
                          <a:ea typeface="Calibri" panose="020F0502020204030204" pitchFamily="34" charset="0"/>
                          <a:cs typeface="Cambria Math" panose="02040503050406030204" pitchFamily="18" charset="0"/>
                        </a:rPr>
                        <m:t>−</m:t>
                      </m:r>
                      <m:d>
                        <m:dPr>
                          <m:begChr m:val="⌊"/>
                          <m:endChr m:val="⌋"/>
                          <m:ctrlPr>
                            <a:rPr lang="en-US" sz="900" i="1">
                              <a:solidFill>
                                <a:srgbClr val="202124"/>
                              </a:solidFill>
                              <a:effectLst/>
                              <a:latin typeface="Cambria Math" panose="02040503050406030204" pitchFamily="18" charset="0"/>
                              <a:ea typeface="Calibri" panose="020F0502020204030204" pitchFamily="34" charset="0"/>
                              <a:cs typeface="Cambria Math" panose="02040503050406030204" pitchFamily="18" charset="0"/>
                            </a:rPr>
                          </m:ctrlPr>
                        </m:dPr>
                        <m:e>
                          <m:f>
                            <m:fPr>
                              <m:ctrlPr>
                                <a:rPr lang="en-US" sz="900" i="1">
                                  <a:solidFill>
                                    <a:srgbClr val="202124"/>
                                  </a:solidFill>
                                  <a:effectLst/>
                                  <a:latin typeface="Cambria Math" panose="02040503050406030204" pitchFamily="18" charset="0"/>
                                  <a:ea typeface="Calibri" panose="020F0502020204030204" pitchFamily="34" charset="0"/>
                                  <a:cs typeface="Arial" panose="020B0604020202020204" pitchFamily="34" charset="0"/>
                                </a:rPr>
                              </m:ctrlPr>
                            </m:fPr>
                            <m:num>
                              <m:r>
                                <a:rPr lang="en-US" sz="900" i="1">
                                  <a:solidFill>
                                    <a:srgbClr val="202124"/>
                                  </a:solidFill>
                                  <a:effectLst/>
                                  <a:latin typeface="Cambria Math" panose="02040503050406030204" pitchFamily="18" charset="0"/>
                                  <a:ea typeface="Calibri" panose="020F0502020204030204" pitchFamily="34" charset="0"/>
                                  <a:cs typeface="Arial" panose="020B0604020202020204" pitchFamily="34" charset="0"/>
                                </a:rPr>
                                <m:t>𝑛</m:t>
                              </m:r>
                              <m:r>
                                <a:rPr lang="en-US" sz="900" i="1">
                                  <a:solidFill>
                                    <a:srgbClr val="202124"/>
                                  </a:solidFill>
                                  <a:effectLst/>
                                  <a:latin typeface="Cambria Math" panose="02040503050406030204" pitchFamily="18" charset="0"/>
                                  <a:ea typeface="Calibri" panose="020F0502020204030204" pitchFamily="34" charset="0"/>
                                  <a:cs typeface="Arial" panose="020B0604020202020204" pitchFamily="34" charset="0"/>
                                </a:rPr>
                                <m:t>−</m:t>
                              </m:r>
                              <m:r>
                                <a:rPr lang="en-US" sz="900" i="1">
                                  <a:solidFill>
                                    <a:srgbClr val="202124"/>
                                  </a:solidFill>
                                  <a:effectLst/>
                                  <a:latin typeface="Cambria Math" panose="02040503050406030204" pitchFamily="18" charset="0"/>
                                  <a:ea typeface="Calibri" panose="020F0502020204030204" pitchFamily="34" charset="0"/>
                                  <a:cs typeface="Arial" panose="020B0604020202020204" pitchFamily="34" charset="0"/>
                                </a:rPr>
                                <m:t>𝑘</m:t>
                              </m:r>
                            </m:num>
                            <m:den>
                              <m:r>
                                <a:rPr lang="en-US" sz="900" i="1">
                                  <a:solidFill>
                                    <a:srgbClr val="202124"/>
                                  </a:solidFill>
                                  <a:effectLst/>
                                  <a:latin typeface="Cambria Math" panose="02040503050406030204" pitchFamily="18" charset="0"/>
                                  <a:ea typeface="Calibri" panose="020F0502020204030204" pitchFamily="34" charset="0"/>
                                  <a:cs typeface="Arial" panose="020B0604020202020204" pitchFamily="34" charset="0"/>
                                </a:rPr>
                                <m:t>2</m:t>
                              </m:r>
                            </m:den>
                          </m:f>
                        </m:e>
                      </m:d>
                      <m:d>
                        <m:dPr>
                          <m:ctrlPr>
                            <a:rPr lang="en-US" sz="900" i="1">
                              <a:solidFill>
                                <a:srgbClr val="202124"/>
                              </a:solidFill>
                              <a:effectLst/>
                              <a:latin typeface="Cambria Math" panose="02040503050406030204" pitchFamily="18" charset="0"/>
                              <a:ea typeface="Calibri" panose="020F0502020204030204" pitchFamily="34" charset="0"/>
                              <a:cs typeface="Cambria Math" panose="02040503050406030204" pitchFamily="18" charset="0"/>
                            </a:rPr>
                          </m:ctrlPr>
                        </m:dPr>
                        <m:e>
                          <m:d>
                            <m:dPr>
                              <m:begChr m:val="⌊"/>
                              <m:endChr m:val="⌋"/>
                              <m:ctrlPr>
                                <a:rPr lang="en-US" sz="900" i="1">
                                  <a:solidFill>
                                    <a:srgbClr val="202124"/>
                                  </a:solidFill>
                                  <a:effectLst/>
                                  <a:latin typeface="Cambria Math" panose="02040503050406030204" pitchFamily="18" charset="0"/>
                                  <a:ea typeface="Calibri" panose="020F0502020204030204" pitchFamily="34" charset="0"/>
                                  <a:cs typeface="Cambria Math" panose="02040503050406030204" pitchFamily="18" charset="0"/>
                                </a:rPr>
                              </m:ctrlPr>
                            </m:dPr>
                            <m:e>
                              <m:f>
                                <m:fPr>
                                  <m:ctrlPr>
                                    <a:rPr lang="en-US" sz="900" i="1">
                                      <a:solidFill>
                                        <a:srgbClr val="202124"/>
                                      </a:solidFill>
                                      <a:effectLst/>
                                      <a:latin typeface="Cambria Math" panose="02040503050406030204" pitchFamily="18" charset="0"/>
                                      <a:ea typeface="Calibri" panose="020F0502020204030204" pitchFamily="34" charset="0"/>
                                      <a:cs typeface="Arial" panose="020B0604020202020204" pitchFamily="34" charset="0"/>
                                    </a:rPr>
                                  </m:ctrlPr>
                                </m:fPr>
                                <m:num>
                                  <m:r>
                                    <a:rPr lang="en-US" sz="900" i="1">
                                      <a:solidFill>
                                        <a:srgbClr val="202124"/>
                                      </a:solidFill>
                                      <a:effectLst/>
                                      <a:latin typeface="Cambria Math" panose="02040503050406030204" pitchFamily="18" charset="0"/>
                                      <a:ea typeface="Calibri" panose="020F0502020204030204" pitchFamily="34" charset="0"/>
                                      <a:cs typeface="Arial" panose="020B0604020202020204" pitchFamily="34" charset="0"/>
                                    </a:rPr>
                                    <m:t>𝑛</m:t>
                                  </m:r>
                                  <m:r>
                                    <a:rPr lang="en-US" sz="900" i="1">
                                      <a:solidFill>
                                        <a:srgbClr val="202124"/>
                                      </a:solidFill>
                                      <a:effectLst/>
                                      <a:latin typeface="Cambria Math" panose="02040503050406030204" pitchFamily="18" charset="0"/>
                                      <a:ea typeface="Calibri" panose="020F0502020204030204" pitchFamily="34" charset="0"/>
                                      <a:cs typeface="Arial" panose="020B0604020202020204" pitchFamily="34" charset="0"/>
                                    </a:rPr>
                                    <m:t>−</m:t>
                                  </m:r>
                                  <m:r>
                                    <a:rPr lang="en-US" sz="900" i="1">
                                      <a:solidFill>
                                        <a:srgbClr val="202124"/>
                                      </a:solidFill>
                                      <a:effectLst/>
                                      <a:latin typeface="Cambria Math" panose="02040503050406030204" pitchFamily="18" charset="0"/>
                                      <a:ea typeface="Calibri" panose="020F0502020204030204" pitchFamily="34" charset="0"/>
                                      <a:cs typeface="Arial" panose="020B0604020202020204" pitchFamily="34" charset="0"/>
                                    </a:rPr>
                                    <m:t>𝑘</m:t>
                                  </m:r>
                                </m:num>
                                <m:den>
                                  <m:r>
                                    <a:rPr lang="en-US" sz="900" i="1">
                                      <a:solidFill>
                                        <a:srgbClr val="202124"/>
                                      </a:solidFill>
                                      <a:effectLst/>
                                      <a:latin typeface="Cambria Math" panose="02040503050406030204" pitchFamily="18" charset="0"/>
                                      <a:ea typeface="Calibri" panose="020F0502020204030204" pitchFamily="34" charset="0"/>
                                      <a:cs typeface="Arial" panose="020B0604020202020204" pitchFamily="34" charset="0"/>
                                    </a:rPr>
                                    <m:t>2</m:t>
                                  </m:r>
                                </m:den>
                              </m:f>
                            </m:e>
                          </m:d>
                          <m:r>
                            <a:rPr lang="en-US" sz="900" i="1">
                              <a:solidFill>
                                <a:srgbClr val="202124"/>
                              </a:solidFill>
                              <a:effectLst/>
                              <a:latin typeface="Cambria Math" panose="02040503050406030204" pitchFamily="18" charset="0"/>
                              <a:ea typeface="Calibri" panose="020F0502020204030204" pitchFamily="34" charset="0"/>
                              <a:cs typeface="Cambria Math" panose="02040503050406030204" pitchFamily="18" charset="0"/>
                            </a:rPr>
                            <m:t>+1</m:t>
                          </m:r>
                        </m:e>
                      </m:d>
                      <m:r>
                        <a:rPr lang="en-US" sz="900" i="1">
                          <a:solidFill>
                            <a:srgbClr val="202124"/>
                          </a:solidFill>
                          <a:effectLst/>
                          <a:latin typeface="Cambria Math" panose="02040503050406030204" pitchFamily="18" charset="0"/>
                          <a:ea typeface="Calibri" panose="020F0502020204030204" pitchFamily="34" charset="0"/>
                          <a:cs typeface="Cambria Math" panose="02040503050406030204" pitchFamily="18" charset="0"/>
                        </a:rPr>
                        <m:t>+</m:t>
                      </m:r>
                      <m:f>
                        <m:fPr>
                          <m:ctrlPr>
                            <a:rPr lang="en-US" sz="900" i="1">
                              <a:solidFill>
                                <a:srgbClr val="202124"/>
                              </a:solidFill>
                              <a:effectLst/>
                              <a:latin typeface="Cambria Math" panose="02040503050406030204" pitchFamily="18" charset="0"/>
                              <a:ea typeface="Calibri" panose="020F0502020204030204" pitchFamily="34" charset="0"/>
                              <a:cs typeface="Cambria Math" panose="02040503050406030204" pitchFamily="18" charset="0"/>
                            </a:rPr>
                          </m:ctrlPr>
                        </m:fPr>
                        <m:num>
                          <m:d>
                            <m:dPr>
                              <m:ctrlPr>
                                <a:rPr lang="en-US" sz="900" i="1">
                                  <a:solidFill>
                                    <a:srgbClr val="202124"/>
                                  </a:solidFill>
                                  <a:effectLst/>
                                  <a:latin typeface="Cambria Math" panose="02040503050406030204" pitchFamily="18" charset="0"/>
                                  <a:ea typeface="Calibri" panose="020F0502020204030204" pitchFamily="34" charset="0"/>
                                  <a:cs typeface="Cambria Math" panose="02040503050406030204" pitchFamily="18" charset="0"/>
                                </a:rPr>
                              </m:ctrlPr>
                            </m:dPr>
                            <m:e>
                              <m:r>
                                <a:rPr lang="en-US" sz="900" i="1">
                                  <a:solidFill>
                                    <a:srgbClr val="202124"/>
                                  </a:solidFill>
                                  <a:effectLst/>
                                  <a:latin typeface="Cambria Math" panose="02040503050406030204" pitchFamily="18" charset="0"/>
                                  <a:ea typeface="Calibri" panose="020F0502020204030204" pitchFamily="34" charset="0"/>
                                  <a:cs typeface="Cambria Math" panose="02040503050406030204" pitchFamily="18" charset="0"/>
                                </a:rPr>
                                <m:t>𝑘</m:t>
                              </m:r>
                              <m:r>
                                <a:rPr lang="en-US" sz="900" i="1">
                                  <a:solidFill>
                                    <a:srgbClr val="202124"/>
                                  </a:solidFill>
                                  <a:effectLst/>
                                  <a:latin typeface="Cambria Math" panose="02040503050406030204" pitchFamily="18" charset="0"/>
                                  <a:ea typeface="Calibri" panose="020F0502020204030204" pitchFamily="34" charset="0"/>
                                  <a:cs typeface="Cambria Math" panose="02040503050406030204" pitchFamily="18" charset="0"/>
                                </a:rPr>
                                <m:t>−1</m:t>
                              </m:r>
                            </m:e>
                          </m:d>
                          <m:r>
                            <a:rPr lang="en-US" sz="900" i="1">
                              <a:solidFill>
                                <a:srgbClr val="202124"/>
                              </a:solidFill>
                              <a:effectLst/>
                              <a:latin typeface="Cambria Math" panose="02040503050406030204" pitchFamily="18" charset="0"/>
                              <a:ea typeface="Calibri" panose="020F0502020204030204" pitchFamily="34" charset="0"/>
                              <a:cs typeface="Cambria Math" panose="02040503050406030204" pitchFamily="18" charset="0"/>
                            </a:rPr>
                            <m:t>𝑘</m:t>
                          </m:r>
                        </m:num>
                        <m:den>
                          <m:r>
                            <a:rPr lang="en-US" sz="900" i="1">
                              <a:solidFill>
                                <a:srgbClr val="202124"/>
                              </a:solidFill>
                              <a:effectLst/>
                              <a:latin typeface="Cambria Math" panose="02040503050406030204" pitchFamily="18" charset="0"/>
                              <a:ea typeface="Calibri" panose="020F0502020204030204" pitchFamily="34" charset="0"/>
                              <a:cs typeface="Cambria Math" panose="02040503050406030204" pitchFamily="18" charset="0"/>
                            </a:rPr>
                            <m:t>2</m:t>
                          </m:r>
                        </m:den>
                      </m:f>
                      <m:r>
                        <a:rPr lang="en-US" sz="900" i="1">
                          <a:solidFill>
                            <a:srgbClr val="202124"/>
                          </a:solidFill>
                          <a:effectLst/>
                          <a:latin typeface="Cambria Math" panose="02040503050406030204" pitchFamily="18" charset="0"/>
                          <a:ea typeface="Calibri" panose="020F0502020204030204" pitchFamily="34" charset="0"/>
                          <a:cs typeface="Cambria Math" panose="02040503050406030204" pitchFamily="18" charset="0"/>
                        </a:rPr>
                        <m:t>∗</m:t>
                      </m:r>
                    </m:oMath>
                  </m:oMathPara>
                </a14:m>
                <a:endParaRPr lang="en-US" sz="9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800"/>
                  </a:spcAft>
                </a:pPr>
                <a14:m>
                  <m:oMathPara xmlns:m="http://schemas.openxmlformats.org/officeDocument/2006/math">
                    <m:oMathParaPr>
                      <m:jc m:val="centerGroup"/>
                    </m:oMathParaPr>
                    <m:oMath xmlns:m="http://schemas.openxmlformats.org/officeDocument/2006/math">
                      <m:d>
                        <m:dPr>
                          <m:ctrlPr>
                            <a:rPr lang="en-US" sz="900" i="1" smtClean="0">
                              <a:effectLst/>
                              <a:latin typeface="Cambria Math" panose="02040503050406030204" pitchFamily="18" charset="0"/>
                              <a:ea typeface="Times New Roman" panose="02020603050405020304" pitchFamily="18" charset="0"/>
                              <a:cs typeface="Arial" panose="020B0604020202020204" pitchFamily="34" charset="0"/>
                            </a:rPr>
                          </m:ctrlPr>
                        </m:dPr>
                        <m:e>
                          <m:d>
                            <m:dPr>
                              <m:begChr m:val="⌊"/>
                              <m:endChr m:val="⌋"/>
                              <m:ctrlPr>
                                <a:rPr lang="en-US" sz="900" i="1">
                                  <a:solidFill>
                                    <a:srgbClr val="202124"/>
                                  </a:solidFill>
                                  <a:effectLst/>
                                  <a:latin typeface="Cambria Math" panose="02040503050406030204" pitchFamily="18" charset="0"/>
                                  <a:ea typeface="Calibri" panose="020F0502020204030204" pitchFamily="34" charset="0"/>
                                  <a:cs typeface="Cambria Math" panose="02040503050406030204" pitchFamily="18" charset="0"/>
                                </a:rPr>
                              </m:ctrlPr>
                            </m:dPr>
                            <m:e>
                              <m:f>
                                <m:fPr>
                                  <m:ctrlPr>
                                    <a:rPr lang="en-US" sz="900" i="1">
                                      <a:solidFill>
                                        <a:srgbClr val="202124"/>
                                      </a:solidFill>
                                      <a:effectLst/>
                                      <a:latin typeface="Cambria Math" panose="02040503050406030204" pitchFamily="18" charset="0"/>
                                      <a:ea typeface="Calibri" panose="020F0502020204030204" pitchFamily="34" charset="0"/>
                                      <a:cs typeface="Arial" panose="020B0604020202020204" pitchFamily="34" charset="0"/>
                                    </a:rPr>
                                  </m:ctrlPr>
                                </m:fPr>
                                <m:num>
                                  <m:r>
                                    <a:rPr lang="en-US" sz="900" i="1">
                                      <a:solidFill>
                                        <a:srgbClr val="202124"/>
                                      </a:solidFill>
                                      <a:effectLst/>
                                      <a:latin typeface="Cambria Math" panose="02040503050406030204" pitchFamily="18" charset="0"/>
                                      <a:ea typeface="Calibri" panose="020F0502020204030204" pitchFamily="34" charset="0"/>
                                      <a:cs typeface="Arial" panose="020B0604020202020204" pitchFamily="34" charset="0"/>
                                    </a:rPr>
                                    <m:t>𝑛</m:t>
                                  </m:r>
                                  <m:r>
                                    <a:rPr lang="en-US" sz="900" i="1">
                                      <a:solidFill>
                                        <a:srgbClr val="202124"/>
                                      </a:solidFill>
                                      <a:effectLst/>
                                      <a:latin typeface="Cambria Math" panose="02040503050406030204" pitchFamily="18" charset="0"/>
                                      <a:ea typeface="Calibri" panose="020F0502020204030204" pitchFamily="34" charset="0"/>
                                      <a:cs typeface="Arial" panose="020B0604020202020204" pitchFamily="34" charset="0"/>
                                    </a:rPr>
                                    <m:t>−</m:t>
                                  </m:r>
                                  <m:r>
                                    <a:rPr lang="en-US" sz="900" i="1">
                                      <a:solidFill>
                                        <a:srgbClr val="202124"/>
                                      </a:solidFill>
                                      <a:effectLst/>
                                      <a:latin typeface="Cambria Math" panose="02040503050406030204" pitchFamily="18" charset="0"/>
                                      <a:ea typeface="Calibri" panose="020F0502020204030204" pitchFamily="34" charset="0"/>
                                      <a:cs typeface="Arial" panose="020B0604020202020204" pitchFamily="34" charset="0"/>
                                    </a:rPr>
                                    <m:t>𝑘</m:t>
                                  </m:r>
                                </m:num>
                                <m:den>
                                  <m:r>
                                    <a:rPr lang="en-US" sz="900" i="1">
                                      <a:solidFill>
                                        <a:srgbClr val="202124"/>
                                      </a:solidFill>
                                      <a:effectLst/>
                                      <a:latin typeface="Cambria Math" panose="02040503050406030204" pitchFamily="18" charset="0"/>
                                      <a:ea typeface="Calibri" panose="020F0502020204030204" pitchFamily="34" charset="0"/>
                                      <a:cs typeface="Arial" panose="020B0604020202020204" pitchFamily="34" charset="0"/>
                                    </a:rPr>
                                    <m:t>2</m:t>
                                  </m:r>
                                </m:den>
                              </m:f>
                            </m:e>
                          </m:d>
                          <m:r>
                            <a:rPr lang="en-US" sz="900" i="1">
                              <a:solidFill>
                                <a:srgbClr val="202124"/>
                              </a:solidFill>
                              <a:effectLst/>
                              <a:latin typeface="Cambria Math" panose="02040503050406030204" pitchFamily="18" charset="0"/>
                              <a:ea typeface="Calibri" panose="020F0502020204030204" pitchFamily="34" charset="0"/>
                              <a:cs typeface="Cambria Math" panose="02040503050406030204" pitchFamily="18" charset="0"/>
                            </a:rPr>
                            <m:t>+1</m:t>
                          </m:r>
                        </m:e>
                      </m:d>
                      <m:d>
                        <m:dPr>
                          <m:begChr m:val="⌊"/>
                          <m:endChr m:val="⌋"/>
                          <m:ctrlPr>
                            <a:rPr lang="en-US" sz="900" i="1">
                              <a:solidFill>
                                <a:srgbClr val="202124"/>
                              </a:solidFill>
                              <a:effectLst/>
                              <a:latin typeface="Cambria Math" panose="02040503050406030204" pitchFamily="18" charset="0"/>
                              <a:ea typeface="Calibri" panose="020F0502020204030204" pitchFamily="34" charset="0"/>
                              <a:cs typeface="Cambria Math" panose="02040503050406030204" pitchFamily="18" charset="0"/>
                            </a:rPr>
                          </m:ctrlPr>
                        </m:dPr>
                        <m:e>
                          <m:f>
                            <m:fPr>
                              <m:ctrlPr>
                                <a:rPr lang="en-US" sz="900" i="1">
                                  <a:solidFill>
                                    <a:srgbClr val="202124"/>
                                  </a:solidFill>
                                  <a:effectLst/>
                                  <a:latin typeface="Cambria Math" panose="02040503050406030204" pitchFamily="18" charset="0"/>
                                  <a:ea typeface="Calibri" panose="020F0502020204030204" pitchFamily="34" charset="0"/>
                                  <a:cs typeface="Arial" panose="020B0604020202020204" pitchFamily="34" charset="0"/>
                                </a:rPr>
                              </m:ctrlPr>
                            </m:fPr>
                            <m:num>
                              <m:r>
                                <a:rPr lang="en-US" sz="900" i="1">
                                  <a:solidFill>
                                    <a:srgbClr val="202124"/>
                                  </a:solidFill>
                                  <a:effectLst/>
                                  <a:latin typeface="Cambria Math" panose="02040503050406030204" pitchFamily="18" charset="0"/>
                                  <a:ea typeface="Calibri" panose="020F0502020204030204" pitchFamily="34" charset="0"/>
                                  <a:cs typeface="Arial" panose="020B0604020202020204" pitchFamily="34" charset="0"/>
                                </a:rPr>
                                <m:t>𝑛</m:t>
                              </m:r>
                              <m:r>
                                <a:rPr lang="en-US" sz="900" i="1">
                                  <a:solidFill>
                                    <a:srgbClr val="202124"/>
                                  </a:solidFill>
                                  <a:effectLst/>
                                  <a:latin typeface="Cambria Math" panose="02040503050406030204" pitchFamily="18" charset="0"/>
                                  <a:ea typeface="Calibri" panose="020F0502020204030204" pitchFamily="34" charset="0"/>
                                  <a:cs typeface="Arial" panose="020B0604020202020204" pitchFamily="34" charset="0"/>
                                </a:rPr>
                                <m:t>−</m:t>
                              </m:r>
                              <m:r>
                                <a:rPr lang="en-US" sz="900" i="1">
                                  <a:solidFill>
                                    <a:srgbClr val="202124"/>
                                  </a:solidFill>
                                  <a:effectLst/>
                                  <a:latin typeface="Cambria Math" panose="02040503050406030204" pitchFamily="18" charset="0"/>
                                  <a:ea typeface="Calibri" panose="020F0502020204030204" pitchFamily="34" charset="0"/>
                                  <a:cs typeface="Arial" panose="020B0604020202020204" pitchFamily="34" charset="0"/>
                                </a:rPr>
                                <m:t>𝑘</m:t>
                              </m:r>
                            </m:num>
                            <m:den>
                              <m:r>
                                <a:rPr lang="en-US" sz="900" i="1">
                                  <a:solidFill>
                                    <a:srgbClr val="202124"/>
                                  </a:solidFill>
                                  <a:effectLst/>
                                  <a:latin typeface="Cambria Math" panose="02040503050406030204" pitchFamily="18" charset="0"/>
                                  <a:ea typeface="Calibri" panose="020F0502020204030204" pitchFamily="34" charset="0"/>
                                  <a:cs typeface="Arial" panose="020B0604020202020204" pitchFamily="34" charset="0"/>
                                </a:rPr>
                                <m:t>2</m:t>
                              </m:r>
                            </m:den>
                          </m:f>
                        </m:e>
                      </m:d>
                      <m:r>
                        <a:rPr lang="en-US" sz="900" i="1">
                          <a:solidFill>
                            <a:srgbClr val="202124"/>
                          </a:solidFill>
                          <a:effectLst/>
                          <a:latin typeface="Cambria Math" panose="02040503050406030204" pitchFamily="18" charset="0"/>
                          <a:ea typeface="Calibri" panose="020F0502020204030204" pitchFamily="34" charset="0"/>
                          <a:cs typeface="Cambria Math" panose="02040503050406030204" pitchFamily="18" charset="0"/>
                        </a:rPr>
                        <m:t>+</m:t>
                      </m:r>
                      <m:f>
                        <m:fPr>
                          <m:ctrlPr>
                            <a:rPr lang="en-US" sz="900" i="1">
                              <a:solidFill>
                                <a:srgbClr val="202124"/>
                              </a:solidFill>
                              <a:effectLst/>
                              <a:latin typeface="Cambria Math" panose="02040503050406030204" pitchFamily="18" charset="0"/>
                              <a:ea typeface="Calibri" panose="020F0502020204030204" pitchFamily="34" charset="0"/>
                              <a:cs typeface="Cambria Math" panose="02040503050406030204" pitchFamily="18" charset="0"/>
                            </a:rPr>
                          </m:ctrlPr>
                        </m:fPr>
                        <m:num>
                          <m:d>
                            <m:dPr>
                              <m:ctrlPr>
                                <a:rPr lang="en-US" sz="900" i="1">
                                  <a:solidFill>
                                    <a:srgbClr val="202124"/>
                                  </a:solidFill>
                                  <a:effectLst/>
                                  <a:latin typeface="Cambria Math" panose="02040503050406030204" pitchFamily="18" charset="0"/>
                                  <a:ea typeface="Calibri" panose="020F0502020204030204" pitchFamily="34" charset="0"/>
                                  <a:cs typeface="Cambria Math" panose="02040503050406030204" pitchFamily="18" charset="0"/>
                                </a:rPr>
                              </m:ctrlPr>
                            </m:dPr>
                            <m:e>
                              <m:r>
                                <a:rPr lang="en-US" sz="900" i="1">
                                  <a:solidFill>
                                    <a:srgbClr val="202124"/>
                                  </a:solidFill>
                                  <a:effectLst/>
                                  <a:latin typeface="Cambria Math" panose="02040503050406030204" pitchFamily="18" charset="0"/>
                                  <a:ea typeface="Calibri" panose="020F0502020204030204" pitchFamily="34" charset="0"/>
                                  <a:cs typeface="Cambria Math" panose="02040503050406030204" pitchFamily="18" charset="0"/>
                                </a:rPr>
                                <m:t>𝑘</m:t>
                              </m:r>
                              <m:r>
                                <a:rPr lang="en-US" sz="900" i="1">
                                  <a:solidFill>
                                    <a:srgbClr val="202124"/>
                                  </a:solidFill>
                                  <a:effectLst/>
                                  <a:latin typeface="Cambria Math" panose="02040503050406030204" pitchFamily="18" charset="0"/>
                                  <a:ea typeface="Calibri" panose="020F0502020204030204" pitchFamily="34" charset="0"/>
                                  <a:cs typeface="Cambria Math" panose="02040503050406030204" pitchFamily="18" charset="0"/>
                                </a:rPr>
                                <m:t>−1</m:t>
                              </m:r>
                            </m:e>
                          </m:d>
                          <m:r>
                            <a:rPr lang="en-US" sz="900" i="1">
                              <a:solidFill>
                                <a:srgbClr val="202124"/>
                              </a:solidFill>
                              <a:effectLst/>
                              <a:latin typeface="Cambria Math" panose="02040503050406030204" pitchFamily="18" charset="0"/>
                              <a:ea typeface="Calibri" panose="020F0502020204030204" pitchFamily="34" charset="0"/>
                              <a:cs typeface="Cambria Math" panose="02040503050406030204" pitchFamily="18" charset="0"/>
                            </a:rPr>
                            <m:t>𝑘</m:t>
                          </m:r>
                        </m:num>
                        <m:den>
                          <m:r>
                            <a:rPr lang="en-US" sz="900" i="1">
                              <a:solidFill>
                                <a:srgbClr val="202124"/>
                              </a:solidFill>
                              <a:effectLst/>
                              <a:latin typeface="Cambria Math" panose="02040503050406030204" pitchFamily="18" charset="0"/>
                              <a:ea typeface="Calibri" panose="020F0502020204030204" pitchFamily="34" charset="0"/>
                              <a:cs typeface="Cambria Math" panose="02040503050406030204" pitchFamily="18" charset="0"/>
                            </a:rPr>
                            <m:t>2</m:t>
                          </m:r>
                        </m:den>
                      </m:f>
                    </m:oMath>
                  </m:oMathPara>
                </a14:m>
                <a:endParaRPr lang="en-US" sz="9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800"/>
                  </a:spcAft>
                </a:pPr>
                <a:r>
                  <a:rPr lang="en-US" sz="900" b="1" i="1" u="none" strike="noStrike" dirty="0">
                    <a:effectLst/>
                    <a:latin typeface="Calibri" panose="020F0502020204030204" pitchFamily="34" charset="0"/>
                    <a:ea typeface="Times New Roman" panose="02020603050405020304" pitchFamily="18" charset="0"/>
                    <a:cs typeface="Arial" panose="020B0604020202020204" pitchFamily="34" charset="0"/>
                  </a:rPr>
                  <a:t> </a:t>
                </a:r>
                <a:r>
                  <a:rPr lang="en-US" sz="900" b="1" u="sng" dirty="0">
                    <a:effectLst/>
                    <a:latin typeface="Calibri" panose="020F0502020204030204" pitchFamily="34" charset="0"/>
                    <a:ea typeface="Calibri" panose="020F0502020204030204" pitchFamily="34" charset="0"/>
                    <a:cs typeface="Arial" panose="020B0604020202020204" pitchFamily="34" charset="0"/>
                  </a:rPr>
                  <a:t>If n-k is even </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800"/>
                  </a:spcAft>
                </a:pPr>
                <a14:m>
                  <m:oMathPara xmlns:m="http://schemas.openxmlformats.org/officeDocument/2006/math">
                    <m:oMathParaPr>
                      <m:jc m:val="centerGroup"/>
                    </m:oMathParaPr>
                    <m:oMath xmlns:m="http://schemas.openxmlformats.org/officeDocument/2006/math">
                      <m:r>
                        <a:rPr lang="en-US" sz="900" i="1">
                          <a:effectLst/>
                          <a:latin typeface="Cambria Math" panose="02040503050406030204" pitchFamily="18" charset="0"/>
                          <a:ea typeface="Calibri" panose="020F0502020204030204" pitchFamily="34" charset="0"/>
                          <a:cs typeface="Arial" panose="020B0604020202020204" pitchFamily="34" charset="0"/>
                        </a:rPr>
                        <m:t>𝑀</m:t>
                      </m:r>
                      <m:d>
                        <m:dPr>
                          <m:ctrlPr>
                            <a:rPr lang="en-US" sz="900" i="1">
                              <a:effectLst/>
                              <a:latin typeface="Cambria Math" panose="02040503050406030204" pitchFamily="18" charset="0"/>
                              <a:ea typeface="Calibri" panose="020F0502020204030204" pitchFamily="34" charset="0"/>
                              <a:cs typeface="Arial" panose="020B0604020202020204" pitchFamily="34" charset="0"/>
                            </a:rPr>
                          </m:ctrlPr>
                        </m:dPr>
                        <m:e>
                          <m:r>
                            <a:rPr lang="en-US" sz="900" i="1">
                              <a:effectLst/>
                              <a:latin typeface="Cambria Math" panose="02040503050406030204" pitchFamily="18" charset="0"/>
                              <a:ea typeface="Calibri" panose="020F0502020204030204" pitchFamily="34" charset="0"/>
                              <a:cs typeface="Arial" panose="020B0604020202020204" pitchFamily="34" charset="0"/>
                            </a:rPr>
                            <m:t>𝑘</m:t>
                          </m:r>
                        </m:e>
                      </m:d>
                      <m:r>
                        <a:rPr lang="en-US" sz="900" i="1">
                          <a:effectLst/>
                          <a:latin typeface="Cambria Math" panose="02040503050406030204" pitchFamily="18" charset="0"/>
                          <a:ea typeface="Calibri" panose="020F0502020204030204" pitchFamily="34" charset="0"/>
                          <a:cs typeface="Arial" panose="020B0604020202020204" pitchFamily="34" charset="0"/>
                        </a:rPr>
                        <m:t>=</m:t>
                      </m:r>
                      <m:d>
                        <m:dPr>
                          <m:ctrlPr>
                            <a:rPr lang="en-US" sz="9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900" i="1">
                                  <a:effectLst/>
                                  <a:latin typeface="Cambria Math" panose="02040503050406030204" pitchFamily="18" charset="0"/>
                                  <a:ea typeface="Calibri" panose="020F0502020204030204" pitchFamily="34" charset="0"/>
                                  <a:cs typeface="Arial" panose="020B0604020202020204" pitchFamily="34" charset="0"/>
                                </a:rPr>
                              </m:ctrlPr>
                            </m:fPr>
                            <m:num>
                              <m:r>
                                <a:rPr lang="en-US" sz="900" i="1">
                                  <a:effectLst/>
                                  <a:latin typeface="Cambria Math" panose="02040503050406030204" pitchFamily="18" charset="0"/>
                                  <a:ea typeface="Calibri" panose="020F0502020204030204" pitchFamily="34" charset="0"/>
                                  <a:cs typeface="Arial" panose="020B0604020202020204" pitchFamily="34" charset="0"/>
                                </a:rPr>
                                <m:t>𝑛</m:t>
                              </m:r>
                              <m:r>
                                <a:rPr lang="en-US" sz="900" i="1">
                                  <a:effectLst/>
                                  <a:latin typeface="Cambria Math" panose="02040503050406030204" pitchFamily="18" charset="0"/>
                                  <a:ea typeface="Calibri" panose="020F0502020204030204" pitchFamily="34" charset="0"/>
                                  <a:cs typeface="Arial" panose="020B0604020202020204" pitchFamily="34" charset="0"/>
                                </a:rPr>
                                <m:t>−</m:t>
                              </m:r>
                              <m:r>
                                <a:rPr lang="en-US" sz="900" i="1">
                                  <a:effectLst/>
                                  <a:latin typeface="Cambria Math" panose="02040503050406030204" pitchFamily="18" charset="0"/>
                                  <a:ea typeface="Calibri" panose="020F0502020204030204" pitchFamily="34" charset="0"/>
                                  <a:cs typeface="Arial" panose="020B0604020202020204" pitchFamily="34" charset="0"/>
                                </a:rPr>
                                <m:t>𝑘</m:t>
                              </m:r>
                            </m:num>
                            <m:den>
                              <m:r>
                                <a:rPr lang="en-US" sz="900" i="1">
                                  <a:effectLst/>
                                  <a:latin typeface="Cambria Math" panose="02040503050406030204" pitchFamily="18" charset="0"/>
                                  <a:ea typeface="Calibri" panose="020F0502020204030204" pitchFamily="34" charset="0"/>
                                  <a:cs typeface="Arial" panose="020B0604020202020204" pitchFamily="34" charset="0"/>
                                </a:rPr>
                                <m:t>2</m:t>
                              </m:r>
                            </m:den>
                          </m:f>
                          <m:r>
                            <a:rPr lang="en-US" sz="900" i="1">
                              <a:effectLst/>
                              <a:latin typeface="Cambria Math" panose="02040503050406030204" pitchFamily="18" charset="0"/>
                              <a:ea typeface="Calibri" panose="020F0502020204030204" pitchFamily="34" charset="0"/>
                              <a:cs typeface="Arial" panose="020B0604020202020204" pitchFamily="34" charset="0"/>
                            </a:rPr>
                            <m:t>+1 </m:t>
                          </m:r>
                        </m:e>
                      </m:d>
                      <m:f>
                        <m:fPr>
                          <m:ctrlPr>
                            <a:rPr lang="en-US" sz="900" i="1">
                              <a:effectLst/>
                              <a:latin typeface="Cambria Math" panose="02040503050406030204" pitchFamily="18" charset="0"/>
                              <a:ea typeface="Calibri" panose="020F0502020204030204" pitchFamily="34" charset="0"/>
                              <a:cs typeface="Arial" panose="020B0604020202020204" pitchFamily="34" charset="0"/>
                            </a:rPr>
                          </m:ctrlPr>
                        </m:fPr>
                        <m:num>
                          <m:r>
                            <a:rPr lang="en-US" sz="900" i="1">
                              <a:effectLst/>
                              <a:latin typeface="Cambria Math" panose="02040503050406030204" pitchFamily="18" charset="0"/>
                              <a:ea typeface="Calibri" panose="020F0502020204030204" pitchFamily="34" charset="0"/>
                              <a:cs typeface="Arial" panose="020B0604020202020204" pitchFamily="34" charset="0"/>
                            </a:rPr>
                            <m:t>𝑛</m:t>
                          </m:r>
                          <m:r>
                            <a:rPr lang="en-US" sz="900" i="1">
                              <a:effectLst/>
                              <a:latin typeface="Cambria Math" panose="02040503050406030204" pitchFamily="18" charset="0"/>
                              <a:ea typeface="Calibri" panose="020F0502020204030204" pitchFamily="34" charset="0"/>
                              <a:cs typeface="Arial" panose="020B0604020202020204" pitchFamily="34" charset="0"/>
                            </a:rPr>
                            <m:t>−</m:t>
                          </m:r>
                          <m:r>
                            <a:rPr lang="en-US" sz="900" i="1">
                              <a:effectLst/>
                              <a:latin typeface="Cambria Math" panose="02040503050406030204" pitchFamily="18" charset="0"/>
                              <a:ea typeface="Calibri" panose="020F0502020204030204" pitchFamily="34" charset="0"/>
                              <a:cs typeface="Arial" panose="020B0604020202020204" pitchFamily="34" charset="0"/>
                            </a:rPr>
                            <m:t>𝑘</m:t>
                          </m:r>
                        </m:num>
                        <m:den>
                          <m:r>
                            <a:rPr lang="en-US" sz="900" i="1">
                              <a:effectLst/>
                              <a:latin typeface="Cambria Math" panose="02040503050406030204" pitchFamily="18" charset="0"/>
                              <a:ea typeface="Calibri" panose="020F0502020204030204" pitchFamily="34" charset="0"/>
                              <a:cs typeface="Arial" panose="020B0604020202020204" pitchFamily="34" charset="0"/>
                            </a:rPr>
                            <m:t>2</m:t>
                          </m:r>
                        </m:den>
                      </m:f>
                      <m:r>
                        <a:rPr lang="en-US" sz="900" i="1">
                          <a:effectLst/>
                          <a:latin typeface="Cambria Math" panose="02040503050406030204" pitchFamily="18" charset="0"/>
                          <a:ea typeface="Calibri" panose="020F0502020204030204" pitchFamily="34" charset="0"/>
                          <a:cs typeface="Arial" panose="020B0604020202020204" pitchFamily="34" charset="0"/>
                        </a:rPr>
                        <m:t>+ </m:t>
                      </m:r>
                      <m:f>
                        <m:fPr>
                          <m:ctrlPr>
                            <a:rPr lang="en-US" sz="900" i="1">
                              <a:effectLst/>
                              <a:latin typeface="Cambria Math" panose="02040503050406030204" pitchFamily="18" charset="0"/>
                              <a:ea typeface="Calibri" panose="020F0502020204030204" pitchFamily="34" charset="0"/>
                              <a:cs typeface="Arial" panose="020B0604020202020204" pitchFamily="34" charset="0"/>
                            </a:rPr>
                          </m:ctrlPr>
                        </m:fPr>
                        <m:num>
                          <m:d>
                            <m:dPr>
                              <m:ctrlPr>
                                <a:rPr lang="en-US" sz="900" i="1">
                                  <a:effectLst/>
                                  <a:latin typeface="Cambria Math" panose="02040503050406030204" pitchFamily="18" charset="0"/>
                                  <a:ea typeface="Calibri" panose="020F0502020204030204" pitchFamily="34" charset="0"/>
                                  <a:cs typeface="Arial" panose="020B0604020202020204" pitchFamily="34" charset="0"/>
                                </a:rPr>
                              </m:ctrlPr>
                            </m:dPr>
                            <m:e>
                              <m:r>
                                <a:rPr lang="en-US" sz="900" i="1">
                                  <a:effectLst/>
                                  <a:latin typeface="Cambria Math" panose="02040503050406030204" pitchFamily="18" charset="0"/>
                                  <a:ea typeface="Calibri" panose="020F0502020204030204" pitchFamily="34" charset="0"/>
                                  <a:cs typeface="Arial" panose="020B0604020202020204" pitchFamily="34" charset="0"/>
                                </a:rPr>
                                <m:t>𝑘</m:t>
                              </m:r>
                              <m:r>
                                <a:rPr lang="en-US" sz="900" i="1">
                                  <a:effectLst/>
                                  <a:latin typeface="Cambria Math" panose="02040503050406030204" pitchFamily="18" charset="0"/>
                                  <a:ea typeface="Calibri" panose="020F0502020204030204" pitchFamily="34" charset="0"/>
                                  <a:cs typeface="Arial" panose="020B0604020202020204" pitchFamily="34" charset="0"/>
                                </a:rPr>
                                <m:t>−1</m:t>
                              </m:r>
                            </m:e>
                          </m:d>
                          <m:r>
                            <a:rPr lang="en-US" sz="900" i="1">
                              <a:effectLst/>
                              <a:latin typeface="Cambria Math" panose="02040503050406030204" pitchFamily="18" charset="0"/>
                              <a:ea typeface="Calibri" panose="020F0502020204030204" pitchFamily="34" charset="0"/>
                              <a:cs typeface="Arial" panose="020B0604020202020204" pitchFamily="34" charset="0"/>
                            </a:rPr>
                            <m:t>𝑘</m:t>
                          </m:r>
                        </m:num>
                        <m:den>
                          <m:r>
                            <a:rPr lang="en-US" sz="900" i="1">
                              <a:effectLst/>
                              <a:latin typeface="Cambria Math" panose="02040503050406030204" pitchFamily="18" charset="0"/>
                              <a:ea typeface="Calibri" panose="020F0502020204030204" pitchFamily="34" charset="0"/>
                              <a:cs typeface="Arial" panose="020B0604020202020204" pitchFamily="34" charset="0"/>
                            </a:rPr>
                            <m:t>2</m:t>
                          </m:r>
                        </m:den>
                      </m:f>
                      <m:r>
                        <a:rPr lang="en-US" sz="900" i="1">
                          <a:effectLst/>
                          <a:latin typeface="Cambria Math" panose="02040503050406030204" pitchFamily="18" charset="0"/>
                          <a:ea typeface="Calibri" panose="020F0502020204030204" pitchFamily="34" charset="0"/>
                          <a:cs typeface="Arial" panose="020B0604020202020204" pitchFamily="34" charset="0"/>
                        </a:rPr>
                        <m:t>= </m:t>
                      </m:r>
                      <m:f>
                        <m:fPr>
                          <m:ctrlPr>
                            <a:rPr lang="en-US" sz="900" i="1">
                              <a:effectLst/>
                              <a:latin typeface="Cambria Math" panose="02040503050406030204" pitchFamily="18" charset="0"/>
                              <a:ea typeface="Calibri" panose="020F0502020204030204" pitchFamily="34" charset="0"/>
                              <a:cs typeface="Arial" panose="020B0604020202020204" pitchFamily="34" charset="0"/>
                            </a:rPr>
                          </m:ctrlPr>
                        </m:fPr>
                        <m:num>
                          <m:r>
                            <a:rPr lang="en-US" sz="900" i="1">
                              <a:effectLst/>
                              <a:latin typeface="Cambria Math" panose="02040503050406030204" pitchFamily="18" charset="0"/>
                              <a:ea typeface="Calibri" panose="020F0502020204030204" pitchFamily="34" charset="0"/>
                              <a:cs typeface="Arial" panose="020B0604020202020204" pitchFamily="34" charset="0"/>
                            </a:rPr>
                            <m:t>3</m:t>
                          </m:r>
                          <m:sSup>
                            <m:sSupPr>
                              <m:ctrlPr>
                                <a:rPr lang="en-US" sz="900" i="1">
                                  <a:effectLst/>
                                  <a:latin typeface="Cambria Math" panose="02040503050406030204" pitchFamily="18" charset="0"/>
                                  <a:ea typeface="Calibri" panose="020F0502020204030204" pitchFamily="34" charset="0"/>
                                  <a:cs typeface="Arial" panose="020B0604020202020204" pitchFamily="34" charset="0"/>
                                </a:rPr>
                              </m:ctrlPr>
                            </m:sSupPr>
                            <m:e>
                              <m:r>
                                <a:rPr lang="en-US" sz="900" i="1">
                                  <a:effectLst/>
                                  <a:latin typeface="Cambria Math" panose="02040503050406030204" pitchFamily="18" charset="0"/>
                                  <a:ea typeface="Calibri" panose="020F0502020204030204" pitchFamily="34" charset="0"/>
                                  <a:cs typeface="Arial" panose="020B0604020202020204" pitchFamily="34" charset="0"/>
                                </a:rPr>
                                <m:t>𝑘</m:t>
                              </m:r>
                            </m:e>
                            <m:sup>
                              <m:r>
                                <a:rPr lang="en-US" sz="900" i="1">
                                  <a:effectLst/>
                                  <a:latin typeface="Cambria Math" panose="02040503050406030204" pitchFamily="18" charset="0"/>
                                  <a:ea typeface="Calibri" panose="020F0502020204030204" pitchFamily="34" charset="0"/>
                                  <a:cs typeface="Arial" panose="020B0604020202020204" pitchFamily="34" charset="0"/>
                                </a:rPr>
                                <m:t>2</m:t>
                              </m:r>
                            </m:sup>
                          </m:sSup>
                          <m:r>
                            <a:rPr lang="en-US" sz="900" i="1">
                              <a:effectLst/>
                              <a:latin typeface="Cambria Math" panose="02040503050406030204" pitchFamily="18" charset="0"/>
                              <a:ea typeface="Calibri" panose="020F0502020204030204" pitchFamily="34" charset="0"/>
                              <a:cs typeface="Arial" panose="020B0604020202020204" pitchFamily="34" charset="0"/>
                            </a:rPr>
                            <m:t>−</m:t>
                          </m:r>
                          <m:d>
                            <m:dPr>
                              <m:ctrlPr>
                                <a:rPr lang="en-US" sz="900" i="1">
                                  <a:effectLst/>
                                  <a:latin typeface="Cambria Math" panose="02040503050406030204" pitchFamily="18" charset="0"/>
                                  <a:ea typeface="Calibri" panose="020F0502020204030204" pitchFamily="34" charset="0"/>
                                  <a:cs typeface="Arial" panose="020B0604020202020204" pitchFamily="34" charset="0"/>
                                </a:rPr>
                              </m:ctrlPr>
                            </m:dPr>
                            <m:e>
                              <m:r>
                                <a:rPr lang="en-US" sz="900" i="1">
                                  <a:effectLst/>
                                  <a:latin typeface="Cambria Math" panose="02040503050406030204" pitchFamily="18" charset="0"/>
                                  <a:ea typeface="Calibri" panose="020F0502020204030204" pitchFamily="34" charset="0"/>
                                  <a:cs typeface="Arial" panose="020B0604020202020204" pitchFamily="34" charset="0"/>
                                </a:rPr>
                                <m:t>2</m:t>
                              </m:r>
                              <m:r>
                                <a:rPr lang="en-US" sz="900" i="1">
                                  <a:effectLst/>
                                  <a:latin typeface="Cambria Math" panose="02040503050406030204" pitchFamily="18" charset="0"/>
                                  <a:ea typeface="Calibri" panose="020F0502020204030204" pitchFamily="34" charset="0"/>
                                  <a:cs typeface="Arial" panose="020B0604020202020204" pitchFamily="34" charset="0"/>
                                </a:rPr>
                                <m:t>𝑛</m:t>
                              </m:r>
                              <m:r>
                                <a:rPr lang="en-US" sz="900" i="1">
                                  <a:effectLst/>
                                  <a:latin typeface="Cambria Math" panose="02040503050406030204" pitchFamily="18" charset="0"/>
                                  <a:ea typeface="Calibri" panose="020F0502020204030204" pitchFamily="34" charset="0"/>
                                  <a:cs typeface="Arial" panose="020B0604020202020204" pitchFamily="34" charset="0"/>
                                </a:rPr>
                                <m:t>+4</m:t>
                              </m:r>
                            </m:e>
                          </m:d>
                          <m:r>
                            <a:rPr lang="en-US" sz="900" i="1">
                              <a:effectLst/>
                              <a:latin typeface="Cambria Math" panose="02040503050406030204" pitchFamily="18" charset="0"/>
                              <a:ea typeface="Calibri" panose="020F0502020204030204" pitchFamily="34" charset="0"/>
                              <a:cs typeface="Arial" panose="020B0604020202020204" pitchFamily="34" charset="0"/>
                            </a:rPr>
                            <m:t>𝑘</m:t>
                          </m:r>
                          <m:r>
                            <a:rPr lang="en-US" sz="900" i="1">
                              <a:effectLst/>
                              <a:latin typeface="Cambria Math" panose="02040503050406030204" pitchFamily="18" charset="0"/>
                              <a:ea typeface="Calibri" panose="020F0502020204030204" pitchFamily="34" charset="0"/>
                              <a:cs typeface="Arial" panose="020B0604020202020204" pitchFamily="34" charset="0"/>
                            </a:rPr>
                            <m:t>+</m:t>
                          </m:r>
                          <m:sSup>
                            <m:sSupPr>
                              <m:ctrlPr>
                                <a:rPr lang="en-US" sz="900" i="1">
                                  <a:effectLst/>
                                  <a:latin typeface="Cambria Math" panose="02040503050406030204" pitchFamily="18" charset="0"/>
                                  <a:ea typeface="Calibri" panose="020F0502020204030204" pitchFamily="34" charset="0"/>
                                  <a:cs typeface="Arial" panose="020B0604020202020204" pitchFamily="34" charset="0"/>
                                </a:rPr>
                              </m:ctrlPr>
                            </m:sSupPr>
                            <m:e>
                              <m:r>
                                <a:rPr lang="en-US" sz="900" i="1">
                                  <a:effectLst/>
                                  <a:latin typeface="Cambria Math" panose="02040503050406030204" pitchFamily="18" charset="0"/>
                                  <a:ea typeface="Calibri" panose="020F0502020204030204" pitchFamily="34" charset="0"/>
                                  <a:cs typeface="Arial" panose="020B0604020202020204" pitchFamily="34" charset="0"/>
                                </a:rPr>
                                <m:t>𝑛</m:t>
                              </m:r>
                            </m:e>
                            <m:sup>
                              <m:r>
                                <a:rPr lang="en-US" sz="900" i="1">
                                  <a:effectLst/>
                                  <a:latin typeface="Cambria Math" panose="02040503050406030204" pitchFamily="18" charset="0"/>
                                  <a:ea typeface="Calibri" panose="020F0502020204030204" pitchFamily="34" charset="0"/>
                                  <a:cs typeface="Arial" panose="020B0604020202020204" pitchFamily="34" charset="0"/>
                                </a:rPr>
                                <m:t>2</m:t>
                              </m:r>
                            </m:sup>
                          </m:sSup>
                          <m:r>
                            <a:rPr lang="en-US" sz="900" i="1">
                              <a:effectLst/>
                              <a:latin typeface="Cambria Math" panose="02040503050406030204" pitchFamily="18" charset="0"/>
                              <a:ea typeface="Calibri" panose="020F0502020204030204" pitchFamily="34" charset="0"/>
                              <a:cs typeface="Arial" panose="020B0604020202020204" pitchFamily="34" charset="0"/>
                            </a:rPr>
                            <m:t>+2</m:t>
                          </m:r>
                          <m:r>
                            <a:rPr lang="en-US" sz="900" i="1">
                              <a:effectLst/>
                              <a:latin typeface="Cambria Math" panose="02040503050406030204" pitchFamily="18" charset="0"/>
                              <a:ea typeface="Calibri" panose="020F0502020204030204" pitchFamily="34" charset="0"/>
                              <a:cs typeface="Arial" panose="020B0604020202020204" pitchFamily="34" charset="0"/>
                            </a:rPr>
                            <m:t>𝑛</m:t>
                          </m:r>
                        </m:num>
                        <m:den>
                          <m:r>
                            <a:rPr lang="en-US" sz="900" i="1">
                              <a:effectLst/>
                              <a:latin typeface="Cambria Math" panose="02040503050406030204" pitchFamily="18" charset="0"/>
                              <a:ea typeface="Calibri" panose="020F0502020204030204" pitchFamily="34" charset="0"/>
                              <a:cs typeface="Arial" panose="020B0604020202020204" pitchFamily="34" charset="0"/>
                            </a:rPr>
                            <m:t>4</m:t>
                          </m:r>
                        </m:den>
                      </m:f>
                    </m:oMath>
                  </m:oMathPara>
                </a14:m>
                <a:endParaRPr lang="en-US" sz="9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600"/>
                  </a:spcBef>
                  <a:spcAft>
                    <a:spcPts val="600"/>
                  </a:spcAft>
                  <a:buFont typeface="Wingdings" panose="05000000000000000000" pitchFamily="2" charset="2"/>
                  <a:buChar char=""/>
                </a:pPr>
                <a:r>
                  <a:rPr lang="en-US" sz="900" b="1" u="sng" dirty="0">
                    <a:effectLst/>
                    <a:latin typeface="Calibri" panose="020F0502020204030204" pitchFamily="34" charset="0"/>
                    <a:ea typeface="Calibri" panose="020F0502020204030204" pitchFamily="34" charset="0"/>
                    <a:cs typeface="Arial" panose="020B0604020202020204" pitchFamily="34" charset="0"/>
                  </a:rPr>
                  <a:t>If n-k is odd </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pPr marL="685800" marR="0" indent="57150">
                  <a:spcBef>
                    <a:spcPts val="0"/>
                  </a:spcBef>
                  <a:spcAft>
                    <a:spcPts val="800"/>
                  </a:spcAft>
                </a:pPr>
                <a14:m>
                  <m:oMathPara xmlns:m="http://schemas.openxmlformats.org/officeDocument/2006/math">
                    <m:oMathParaPr>
                      <m:jc m:val="centerGroup"/>
                    </m:oMathParaPr>
                    <m:oMath xmlns:m="http://schemas.openxmlformats.org/officeDocument/2006/math">
                      <m:r>
                        <a:rPr lang="en-US" sz="900" i="1">
                          <a:effectLst/>
                          <a:latin typeface="Cambria Math" panose="02040503050406030204" pitchFamily="18" charset="0"/>
                          <a:ea typeface="Calibri" panose="020F0502020204030204" pitchFamily="34" charset="0"/>
                          <a:cs typeface="Arial" panose="020B0604020202020204" pitchFamily="34" charset="0"/>
                        </a:rPr>
                        <m:t>𝑀</m:t>
                      </m:r>
                      <m:d>
                        <m:dPr>
                          <m:ctrlPr>
                            <a:rPr lang="en-US" sz="900" i="1">
                              <a:effectLst/>
                              <a:latin typeface="Cambria Math" panose="02040503050406030204" pitchFamily="18" charset="0"/>
                              <a:ea typeface="Calibri" panose="020F0502020204030204" pitchFamily="34" charset="0"/>
                              <a:cs typeface="Arial" panose="020B0604020202020204" pitchFamily="34" charset="0"/>
                            </a:rPr>
                          </m:ctrlPr>
                        </m:dPr>
                        <m:e>
                          <m:r>
                            <a:rPr lang="en-US" sz="900" i="1">
                              <a:effectLst/>
                              <a:latin typeface="Cambria Math" panose="02040503050406030204" pitchFamily="18" charset="0"/>
                              <a:ea typeface="Calibri" panose="020F0502020204030204" pitchFamily="34" charset="0"/>
                              <a:cs typeface="Arial" panose="020B0604020202020204" pitchFamily="34" charset="0"/>
                            </a:rPr>
                            <m:t>𝑘</m:t>
                          </m:r>
                        </m:e>
                      </m:d>
                      <m:r>
                        <a:rPr lang="en-US" sz="900" i="1">
                          <a:effectLst/>
                          <a:latin typeface="Cambria Math" panose="02040503050406030204" pitchFamily="18" charset="0"/>
                          <a:ea typeface="Calibri" panose="020F0502020204030204" pitchFamily="34" charset="0"/>
                          <a:cs typeface="Arial" panose="020B0604020202020204" pitchFamily="34" charset="0"/>
                        </a:rPr>
                        <m:t>=</m:t>
                      </m:r>
                      <m:d>
                        <m:dPr>
                          <m:ctrlPr>
                            <a:rPr lang="en-US" sz="9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900" i="1">
                                  <a:effectLst/>
                                  <a:latin typeface="Cambria Math" panose="02040503050406030204" pitchFamily="18" charset="0"/>
                                  <a:ea typeface="Calibri" panose="020F0502020204030204" pitchFamily="34" charset="0"/>
                                  <a:cs typeface="Arial" panose="020B0604020202020204" pitchFamily="34" charset="0"/>
                                </a:rPr>
                              </m:ctrlPr>
                            </m:fPr>
                            <m:num>
                              <m:r>
                                <a:rPr lang="en-US" sz="900" i="1">
                                  <a:effectLst/>
                                  <a:latin typeface="Cambria Math" panose="02040503050406030204" pitchFamily="18" charset="0"/>
                                  <a:ea typeface="Calibri" panose="020F0502020204030204" pitchFamily="34" charset="0"/>
                                  <a:cs typeface="Arial" panose="020B0604020202020204" pitchFamily="34" charset="0"/>
                                </a:rPr>
                                <m:t>𝑛</m:t>
                              </m:r>
                              <m:r>
                                <a:rPr lang="en-US" sz="900" i="1">
                                  <a:effectLst/>
                                  <a:latin typeface="Cambria Math" panose="02040503050406030204" pitchFamily="18" charset="0"/>
                                  <a:ea typeface="Calibri" panose="020F0502020204030204" pitchFamily="34" charset="0"/>
                                  <a:cs typeface="Arial" panose="020B0604020202020204" pitchFamily="34" charset="0"/>
                                </a:rPr>
                                <m:t>−</m:t>
                              </m:r>
                              <m:r>
                                <a:rPr lang="en-US" sz="900" i="1">
                                  <a:effectLst/>
                                  <a:latin typeface="Cambria Math" panose="02040503050406030204" pitchFamily="18" charset="0"/>
                                  <a:ea typeface="Calibri" panose="020F0502020204030204" pitchFamily="34" charset="0"/>
                                  <a:cs typeface="Arial" panose="020B0604020202020204" pitchFamily="34" charset="0"/>
                                </a:rPr>
                                <m:t>𝑘</m:t>
                              </m:r>
                              <m:r>
                                <a:rPr lang="en-US" sz="900" i="1">
                                  <a:effectLst/>
                                  <a:latin typeface="Cambria Math" panose="02040503050406030204" pitchFamily="18" charset="0"/>
                                  <a:ea typeface="Calibri" panose="020F0502020204030204" pitchFamily="34" charset="0"/>
                                  <a:cs typeface="Arial" panose="020B0604020202020204" pitchFamily="34" charset="0"/>
                                </a:rPr>
                                <m:t>−1</m:t>
                              </m:r>
                            </m:num>
                            <m:den>
                              <m:r>
                                <a:rPr lang="en-US" sz="900" i="1">
                                  <a:effectLst/>
                                  <a:latin typeface="Cambria Math" panose="02040503050406030204" pitchFamily="18" charset="0"/>
                                  <a:ea typeface="Calibri" panose="020F0502020204030204" pitchFamily="34" charset="0"/>
                                  <a:cs typeface="Arial" panose="020B0604020202020204" pitchFamily="34" charset="0"/>
                                </a:rPr>
                                <m:t>2</m:t>
                              </m:r>
                            </m:den>
                          </m:f>
                          <m:r>
                            <a:rPr lang="en-US" sz="900" i="1">
                              <a:effectLst/>
                              <a:latin typeface="Cambria Math" panose="02040503050406030204" pitchFamily="18" charset="0"/>
                              <a:ea typeface="Times New Roman" panose="02020603050405020304" pitchFamily="18" charset="0"/>
                              <a:cs typeface="Arial" panose="020B0604020202020204" pitchFamily="34" charset="0"/>
                            </a:rPr>
                            <m:t>+1</m:t>
                          </m:r>
                        </m:e>
                      </m:d>
                      <m:f>
                        <m:fPr>
                          <m:ctrlPr>
                            <a:rPr lang="en-US" sz="900" i="1">
                              <a:effectLst/>
                              <a:latin typeface="Cambria Math" panose="02040503050406030204" pitchFamily="18" charset="0"/>
                              <a:ea typeface="Times New Roman" panose="02020603050405020304" pitchFamily="18" charset="0"/>
                              <a:cs typeface="Arial" panose="020B0604020202020204" pitchFamily="34" charset="0"/>
                            </a:rPr>
                          </m:ctrlPr>
                        </m:fPr>
                        <m:num>
                          <m:r>
                            <a:rPr lang="en-US" sz="900" i="1">
                              <a:effectLst/>
                              <a:latin typeface="Cambria Math" panose="02040503050406030204" pitchFamily="18" charset="0"/>
                              <a:ea typeface="Times New Roman" panose="02020603050405020304" pitchFamily="18" charset="0"/>
                              <a:cs typeface="Arial" panose="020B0604020202020204" pitchFamily="34" charset="0"/>
                            </a:rPr>
                            <m:t>𝑛</m:t>
                          </m:r>
                          <m:r>
                            <a:rPr lang="en-US" sz="900" i="1">
                              <a:effectLst/>
                              <a:latin typeface="Cambria Math" panose="02040503050406030204" pitchFamily="18" charset="0"/>
                              <a:ea typeface="Times New Roman" panose="02020603050405020304" pitchFamily="18" charset="0"/>
                              <a:cs typeface="Arial" panose="020B0604020202020204" pitchFamily="34" charset="0"/>
                            </a:rPr>
                            <m:t>−</m:t>
                          </m:r>
                          <m:r>
                            <a:rPr lang="en-US" sz="900" i="1">
                              <a:effectLst/>
                              <a:latin typeface="Cambria Math" panose="02040503050406030204" pitchFamily="18" charset="0"/>
                              <a:ea typeface="Times New Roman" panose="02020603050405020304" pitchFamily="18" charset="0"/>
                              <a:cs typeface="Arial" panose="020B0604020202020204" pitchFamily="34" charset="0"/>
                            </a:rPr>
                            <m:t>𝑘</m:t>
                          </m:r>
                          <m:r>
                            <a:rPr lang="en-US" sz="900" i="1">
                              <a:effectLst/>
                              <a:latin typeface="Cambria Math" panose="02040503050406030204" pitchFamily="18" charset="0"/>
                              <a:ea typeface="Times New Roman" panose="02020603050405020304" pitchFamily="18" charset="0"/>
                              <a:cs typeface="Arial" panose="020B0604020202020204" pitchFamily="34" charset="0"/>
                            </a:rPr>
                            <m:t>+1</m:t>
                          </m:r>
                        </m:num>
                        <m:den>
                          <m:r>
                            <a:rPr lang="en-US" sz="900" i="1">
                              <a:effectLst/>
                              <a:latin typeface="Cambria Math" panose="02040503050406030204" pitchFamily="18" charset="0"/>
                              <a:ea typeface="Times New Roman" panose="02020603050405020304" pitchFamily="18" charset="0"/>
                              <a:cs typeface="Arial" panose="020B0604020202020204" pitchFamily="34" charset="0"/>
                            </a:rPr>
                            <m:t>2</m:t>
                          </m:r>
                        </m:den>
                      </m:f>
                      <m:r>
                        <a:rPr lang="en-US" sz="900" i="1">
                          <a:effectLst/>
                          <a:latin typeface="Cambria Math" panose="02040503050406030204" pitchFamily="18" charset="0"/>
                          <a:ea typeface="Times New Roman" panose="02020603050405020304" pitchFamily="18" charset="0"/>
                          <a:cs typeface="Arial" panose="020B0604020202020204" pitchFamily="34" charset="0"/>
                        </a:rPr>
                        <m:t>+ </m:t>
                      </m:r>
                      <m:f>
                        <m:fPr>
                          <m:ctrlPr>
                            <a:rPr lang="en-US" sz="900" i="1">
                              <a:effectLst/>
                              <a:latin typeface="Cambria Math" panose="02040503050406030204" pitchFamily="18" charset="0"/>
                              <a:ea typeface="Times New Roman" panose="02020603050405020304" pitchFamily="18" charset="0"/>
                              <a:cs typeface="Arial" panose="020B0604020202020204" pitchFamily="34" charset="0"/>
                            </a:rPr>
                          </m:ctrlPr>
                        </m:fPr>
                        <m:num>
                          <m:d>
                            <m:dPr>
                              <m:ctrlPr>
                                <a:rPr lang="en-US" sz="900" i="1">
                                  <a:effectLst/>
                                  <a:latin typeface="Cambria Math" panose="02040503050406030204" pitchFamily="18" charset="0"/>
                                  <a:ea typeface="Times New Roman" panose="02020603050405020304" pitchFamily="18" charset="0"/>
                                  <a:cs typeface="Arial" panose="020B0604020202020204" pitchFamily="34" charset="0"/>
                                </a:rPr>
                              </m:ctrlPr>
                            </m:dPr>
                            <m:e>
                              <m:r>
                                <a:rPr lang="en-US" sz="900" i="1">
                                  <a:effectLst/>
                                  <a:latin typeface="Cambria Math" panose="02040503050406030204" pitchFamily="18" charset="0"/>
                                  <a:ea typeface="Times New Roman" panose="02020603050405020304" pitchFamily="18" charset="0"/>
                                  <a:cs typeface="Arial" panose="020B0604020202020204" pitchFamily="34" charset="0"/>
                                </a:rPr>
                                <m:t>𝑘</m:t>
                              </m:r>
                              <m:r>
                                <a:rPr lang="en-US" sz="900" i="1">
                                  <a:effectLst/>
                                  <a:latin typeface="Cambria Math" panose="02040503050406030204" pitchFamily="18" charset="0"/>
                                  <a:ea typeface="Times New Roman" panose="02020603050405020304" pitchFamily="18" charset="0"/>
                                  <a:cs typeface="Arial" panose="020B0604020202020204" pitchFamily="34" charset="0"/>
                                </a:rPr>
                                <m:t>−1</m:t>
                              </m:r>
                            </m:e>
                          </m:d>
                          <m:r>
                            <a:rPr lang="en-US" sz="900" i="1">
                              <a:effectLst/>
                              <a:latin typeface="Cambria Math" panose="02040503050406030204" pitchFamily="18" charset="0"/>
                              <a:ea typeface="Times New Roman" panose="02020603050405020304" pitchFamily="18" charset="0"/>
                              <a:cs typeface="Arial" panose="020B0604020202020204" pitchFamily="34" charset="0"/>
                            </a:rPr>
                            <m:t>𝑘</m:t>
                          </m:r>
                        </m:num>
                        <m:den>
                          <m:r>
                            <a:rPr lang="en-US" sz="900" i="1">
                              <a:effectLst/>
                              <a:latin typeface="Cambria Math" panose="02040503050406030204" pitchFamily="18" charset="0"/>
                              <a:ea typeface="Times New Roman" panose="02020603050405020304" pitchFamily="18" charset="0"/>
                              <a:cs typeface="Arial" panose="020B0604020202020204" pitchFamily="34" charset="0"/>
                            </a:rPr>
                            <m:t>2</m:t>
                          </m:r>
                        </m:den>
                      </m:f>
                      <m:r>
                        <a:rPr lang="en-US" sz="900" i="1">
                          <a:effectLst/>
                          <a:latin typeface="Cambria Math" panose="02040503050406030204" pitchFamily="18" charset="0"/>
                          <a:ea typeface="Times New Roman" panose="02020603050405020304" pitchFamily="18" charset="0"/>
                          <a:cs typeface="Arial" panose="020B0604020202020204" pitchFamily="34" charset="0"/>
                        </a:rPr>
                        <m:t> = </m:t>
                      </m:r>
                      <m:f>
                        <m:fPr>
                          <m:ctrlPr>
                            <a:rPr lang="en-US" sz="900" i="1">
                              <a:effectLst/>
                              <a:latin typeface="Cambria Math" panose="02040503050406030204" pitchFamily="18" charset="0"/>
                              <a:ea typeface="Times New Roman" panose="02020603050405020304" pitchFamily="18" charset="0"/>
                              <a:cs typeface="Arial" panose="020B0604020202020204" pitchFamily="34" charset="0"/>
                            </a:rPr>
                          </m:ctrlPr>
                        </m:fPr>
                        <m:num>
                          <m:r>
                            <a:rPr lang="en-US" sz="900" i="1">
                              <a:effectLst/>
                              <a:latin typeface="Cambria Math" panose="02040503050406030204" pitchFamily="18" charset="0"/>
                              <a:ea typeface="Times New Roman" panose="02020603050405020304" pitchFamily="18" charset="0"/>
                              <a:cs typeface="Arial" panose="020B0604020202020204" pitchFamily="34" charset="0"/>
                            </a:rPr>
                            <m:t>3</m:t>
                          </m:r>
                          <m:sSup>
                            <m:sSupPr>
                              <m:ctrlPr>
                                <a:rPr lang="en-US" sz="900"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sz="900" i="1">
                                  <a:effectLst/>
                                  <a:latin typeface="Cambria Math" panose="02040503050406030204" pitchFamily="18" charset="0"/>
                                  <a:ea typeface="Times New Roman" panose="02020603050405020304" pitchFamily="18" charset="0"/>
                                  <a:cs typeface="Arial" panose="020B0604020202020204" pitchFamily="34" charset="0"/>
                                </a:rPr>
                                <m:t>𝑘</m:t>
                              </m:r>
                            </m:e>
                            <m:sup>
                              <m:r>
                                <a:rPr lang="en-US" sz="900" i="1">
                                  <a:effectLst/>
                                  <a:latin typeface="Cambria Math" panose="02040503050406030204" pitchFamily="18" charset="0"/>
                                  <a:ea typeface="Times New Roman" panose="02020603050405020304" pitchFamily="18" charset="0"/>
                                  <a:cs typeface="Arial" panose="020B0604020202020204" pitchFamily="34" charset="0"/>
                                </a:rPr>
                                <m:t>2</m:t>
                              </m:r>
                            </m:sup>
                          </m:sSup>
                          <m:r>
                            <a:rPr lang="en-US" sz="900" i="1">
                              <a:effectLst/>
                              <a:latin typeface="Cambria Math" panose="02040503050406030204" pitchFamily="18" charset="0"/>
                              <a:ea typeface="Times New Roman" panose="02020603050405020304" pitchFamily="18" charset="0"/>
                              <a:cs typeface="Arial" panose="020B0604020202020204" pitchFamily="34" charset="0"/>
                            </a:rPr>
                            <m:t>−</m:t>
                          </m:r>
                          <m:d>
                            <m:dPr>
                              <m:ctrlPr>
                                <a:rPr lang="en-US" sz="900" i="1">
                                  <a:effectLst/>
                                  <a:latin typeface="Cambria Math" panose="02040503050406030204" pitchFamily="18" charset="0"/>
                                  <a:ea typeface="Times New Roman" panose="02020603050405020304" pitchFamily="18" charset="0"/>
                                  <a:cs typeface="Arial" panose="020B0604020202020204" pitchFamily="34" charset="0"/>
                                </a:rPr>
                              </m:ctrlPr>
                            </m:dPr>
                            <m:e>
                              <m:r>
                                <a:rPr lang="en-US" sz="900" i="1">
                                  <a:effectLst/>
                                  <a:latin typeface="Cambria Math" panose="02040503050406030204" pitchFamily="18" charset="0"/>
                                  <a:ea typeface="Times New Roman" panose="02020603050405020304" pitchFamily="18" charset="0"/>
                                  <a:cs typeface="Arial" panose="020B0604020202020204" pitchFamily="34" charset="0"/>
                                </a:rPr>
                                <m:t>2</m:t>
                              </m:r>
                              <m:r>
                                <a:rPr lang="en-US" sz="900" i="1">
                                  <a:effectLst/>
                                  <a:latin typeface="Cambria Math" panose="02040503050406030204" pitchFamily="18" charset="0"/>
                                  <a:ea typeface="Times New Roman" panose="02020603050405020304" pitchFamily="18" charset="0"/>
                                  <a:cs typeface="Arial" panose="020B0604020202020204" pitchFamily="34" charset="0"/>
                                </a:rPr>
                                <m:t>𝑛</m:t>
                              </m:r>
                              <m:r>
                                <a:rPr lang="en-US" sz="900" i="1">
                                  <a:effectLst/>
                                  <a:latin typeface="Cambria Math" panose="02040503050406030204" pitchFamily="18" charset="0"/>
                                  <a:ea typeface="Times New Roman" panose="02020603050405020304" pitchFamily="18" charset="0"/>
                                  <a:cs typeface="Arial" panose="020B0604020202020204" pitchFamily="34" charset="0"/>
                                </a:rPr>
                                <m:t>+4</m:t>
                              </m:r>
                            </m:e>
                          </m:d>
                          <m:r>
                            <a:rPr lang="en-US" sz="900" i="1">
                              <a:effectLst/>
                              <a:latin typeface="Cambria Math" panose="02040503050406030204" pitchFamily="18" charset="0"/>
                              <a:ea typeface="Times New Roman" panose="02020603050405020304" pitchFamily="18" charset="0"/>
                              <a:cs typeface="Arial" panose="020B0604020202020204" pitchFamily="34" charset="0"/>
                            </a:rPr>
                            <m:t>𝑘</m:t>
                          </m:r>
                          <m:r>
                            <a:rPr lang="en-US" sz="900" i="1">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n-US" sz="900" i="1">
                                  <a:effectLst/>
                                  <a:latin typeface="Cambria Math" panose="02040503050406030204" pitchFamily="18" charset="0"/>
                                  <a:ea typeface="Times New Roman" panose="02020603050405020304" pitchFamily="18" charset="0"/>
                                  <a:cs typeface="Arial" panose="020B0604020202020204" pitchFamily="34" charset="0"/>
                                </a:rPr>
                              </m:ctrlPr>
                            </m:sSupPr>
                            <m:e>
                              <m:d>
                                <m:dPr>
                                  <m:ctrlPr>
                                    <a:rPr lang="en-US" sz="900" i="1">
                                      <a:effectLst/>
                                      <a:latin typeface="Cambria Math" panose="02040503050406030204" pitchFamily="18" charset="0"/>
                                      <a:ea typeface="Times New Roman" panose="02020603050405020304" pitchFamily="18" charset="0"/>
                                      <a:cs typeface="Arial" panose="020B0604020202020204" pitchFamily="34" charset="0"/>
                                    </a:rPr>
                                  </m:ctrlPr>
                                </m:dPr>
                                <m:e>
                                  <m:r>
                                    <a:rPr lang="en-US" sz="900" i="1">
                                      <a:effectLst/>
                                      <a:latin typeface="Cambria Math" panose="02040503050406030204" pitchFamily="18" charset="0"/>
                                      <a:ea typeface="Times New Roman" panose="02020603050405020304" pitchFamily="18" charset="0"/>
                                      <a:cs typeface="Arial" panose="020B0604020202020204" pitchFamily="34" charset="0"/>
                                    </a:rPr>
                                    <m:t>𝑛</m:t>
                                  </m:r>
                                  <m:r>
                                    <a:rPr lang="en-US" sz="900" i="1">
                                      <a:effectLst/>
                                      <a:latin typeface="Cambria Math" panose="02040503050406030204" pitchFamily="18" charset="0"/>
                                      <a:ea typeface="Times New Roman" panose="02020603050405020304" pitchFamily="18" charset="0"/>
                                      <a:cs typeface="Arial" panose="020B0604020202020204" pitchFamily="34" charset="0"/>
                                    </a:rPr>
                                    <m:t>+1</m:t>
                                  </m:r>
                                </m:e>
                              </m:d>
                            </m:e>
                            <m:sup>
                              <m:r>
                                <a:rPr lang="en-US" sz="900" i="1">
                                  <a:effectLst/>
                                  <a:latin typeface="Cambria Math" panose="02040503050406030204" pitchFamily="18" charset="0"/>
                                  <a:ea typeface="Times New Roman" panose="02020603050405020304" pitchFamily="18" charset="0"/>
                                  <a:cs typeface="Arial" panose="020B0604020202020204" pitchFamily="34" charset="0"/>
                                </a:rPr>
                                <m:t>2</m:t>
                              </m:r>
                            </m:sup>
                          </m:sSup>
                        </m:num>
                        <m:den>
                          <m:r>
                            <a:rPr lang="en-US" sz="900" i="1">
                              <a:effectLst/>
                              <a:latin typeface="Cambria Math" panose="02040503050406030204" pitchFamily="18" charset="0"/>
                              <a:ea typeface="Times New Roman" panose="02020603050405020304" pitchFamily="18" charset="0"/>
                              <a:cs typeface="Arial" panose="020B0604020202020204" pitchFamily="34" charset="0"/>
                            </a:rPr>
                            <m:t>4</m:t>
                          </m:r>
                        </m:den>
                      </m:f>
                    </m:oMath>
                  </m:oMathPara>
                </a14:m>
                <a:endParaRPr lang="en-US" sz="9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600"/>
                  </a:spcBef>
                  <a:spcAft>
                    <a:spcPts val="600"/>
                  </a:spcAft>
                  <a:buFont typeface="Symbol" panose="05050102010706020507" pitchFamily="18" charset="2"/>
                  <a:buChar char=""/>
                </a:pPr>
                <a:r>
                  <a:rPr lang="en-US" sz="900" b="1" i="1" dirty="0">
                    <a:effectLst/>
                    <a:latin typeface="Calibri" panose="020F0502020204030204" pitchFamily="34" charset="0"/>
                    <a:ea typeface="Times New Roman" panose="02020603050405020304" pitchFamily="18" charset="0"/>
                    <a:cs typeface="Arial" panose="020B0604020202020204" pitchFamily="34" charset="0"/>
                  </a:rPr>
                  <a:t>Minimum value of M(k) is @ k= (n+2)/3 </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600"/>
                  </a:spcBef>
                  <a:spcAft>
                    <a:spcPts val="600"/>
                  </a:spcAft>
                  <a:buFont typeface="Wingdings" panose="05000000000000000000" pitchFamily="2" charset="2"/>
                  <a:buChar char=""/>
                </a:pPr>
                <a:r>
                  <a:rPr lang="en-US" sz="900" b="1" i="1" dirty="0">
                    <a:effectLst/>
                    <a:latin typeface="Calibri" panose="020F0502020204030204" pitchFamily="34" charset="0"/>
                    <a:ea typeface="Times New Roman" panose="02020603050405020304" pitchFamily="18" charset="0"/>
                    <a:cs typeface="Arial" panose="020B0604020202020204" pitchFamily="34" charset="0"/>
                  </a:rPr>
                  <a:t>If k is an integer </a:t>
                </a:r>
                <a14:m>
                  <m:oMath xmlns:m="http://schemas.openxmlformats.org/officeDocument/2006/math">
                    <m:r>
                      <a:rPr lang="en-US" sz="900" b="1" i="1">
                        <a:effectLst/>
                        <a:latin typeface="Cambria Math" panose="02040503050406030204" pitchFamily="18" charset="0"/>
                        <a:ea typeface="Times New Roman" panose="02020603050405020304" pitchFamily="18" charset="0"/>
                        <a:cs typeface="Arial" panose="020B0604020202020204" pitchFamily="34" charset="0"/>
                      </a:rPr>
                      <m:t>→</m:t>
                    </m:r>
                    <m:d>
                      <m:dPr>
                        <m:ctrlPr>
                          <a:rPr lang="en-US" sz="900" b="1" i="1">
                            <a:effectLst/>
                            <a:latin typeface="Cambria Math" panose="02040503050406030204" pitchFamily="18" charset="0"/>
                            <a:ea typeface="Times New Roman" panose="02020603050405020304" pitchFamily="18" charset="0"/>
                            <a:cs typeface="Arial" panose="020B0604020202020204" pitchFamily="34" charset="0"/>
                          </a:rPr>
                        </m:ctrlPr>
                      </m:dPr>
                      <m:e>
                        <m:r>
                          <a:rPr lang="en-US" sz="900" b="1" i="1">
                            <a:effectLst/>
                            <a:latin typeface="Cambria Math" panose="02040503050406030204" pitchFamily="18" charset="0"/>
                            <a:ea typeface="Times New Roman" panose="02020603050405020304" pitchFamily="18" charset="0"/>
                            <a:cs typeface="Arial" panose="020B0604020202020204" pitchFamily="34" charset="0"/>
                          </a:rPr>
                          <m:t>𝒏</m:t>
                        </m:r>
                        <m:r>
                          <a:rPr lang="en-US" sz="900" b="1" i="1">
                            <a:effectLst/>
                            <a:latin typeface="Cambria Math" panose="02040503050406030204" pitchFamily="18" charset="0"/>
                            <a:ea typeface="Times New Roman" panose="02020603050405020304" pitchFamily="18" charset="0"/>
                            <a:cs typeface="Arial" panose="020B0604020202020204" pitchFamily="34" charset="0"/>
                          </a:rPr>
                          <m:t>−</m:t>
                        </m:r>
                        <m:r>
                          <a:rPr lang="en-US" sz="900" b="1" i="1">
                            <a:effectLst/>
                            <a:latin typeface="Cambria Math" panose="02040503050406030204" pitchFamily="18" charset="0"/>
                            <a:ea typeface="Times New Roman" panose="02020603050405020304" pitchFamily="18" charset="0"/>
                            <a:cs typeface="Arial" panose="020B0604020202020204" pitchFamily="34" charset="0"/>
                          </a:rPr>
                          <m:t>𝒌</m:t>
                        </m:r>
                      </m:e>
                    </m:d>
                    <m:r>
                      <a:rPr lang="en-US" sz="900" b="1" i="1">
                        <a:effectLst/>
                        <a:latin typeface="Cambria Math" panose="02040503050406030204" pitchFamily="18" charset="0"/>
                        <a:ea typeface="Times New Roman" panose="02020603050405020304" pitchFamily="18" charset="0"/>
                        <a:cs typeface="Arial" panose="020B0604020202020204" pitchFamily="34" charset="0"/>
                      </a:rPr>
                      <m:t>=</m:t>
                    </m:r>
                    <m:d>
                      <m:dPr>
                        <m:ctrlPr>
                          <a:rPr lang="en-US" sz="900" b="1" i="1">
                            <a:effectLst/>
                            <a:latin typeface="Cambria Math" panose="02040503050406030204" pitchFamily="18" charset="0"/>
                            <a:ea typeface="Times New Roman" panose="02020603050405020304" pitchFamily="18" charset="0"/>
                            <a:cs typeface="Arial" panose="020B0604020202020204" pitchFamily="34" charset="0"/>
                          </a:rPr>
                        </m:ctrlPr>
                      </m:dPr>
                      <m:e>
                        <m:r>
                          <a:rPr lang="en-US" sz="900" b="1" i="1">
                            <a:effectLst/>
                            <a:latin typeface="Cambria Math" panose="02040503050406030204" pitchFamily="18" charset="0"/>
                            <a:ea typeface="Times New Roman" panose="02020603050405020304" pitchFamily="18" charset="0"/>
                            <a:cs typeface="Arial" panose="020B0604020202020204" pitchFamily="34" charset="0"/>
                          </a:rPr>
                          <m:t>𝟑</m:t>
                        </m:r>
                        <m:r>
                          <a:rPr lang="en-US" sz="900" b="1" i="1">
                            <a:effectLst/>
                            <a:latin typeface="Cambria Math" panose="02040503050406030204" pitchFamily="18" charset="0"/>
                            <a:ea typeface="Times New Roman" panose="02020603050405020304" pitchFamily="18" charset="0"/>
                            <a:cs typeface="Arial" panose="020B0604020202020204" pitchFamily="34" charset="0"/>
                          </a:rPr>
                          <m:t>𝒊</m:t>
                        </m:r>
                        <m:r>
                          <a:rPr lang="en-US" sz="900" b="1" i="1">
                            <a:effectLst/>
                            <a:latin typeface="Cambria Math" panose="02040503050406030204" pitchFamily="18" charset="0"/>
                            <a:ea typeface="Times New Roman" panose="02020603050405020304" pitchFamily="18" charset="0"/>
                            <a:cs typeface="Arial" panose="020B0604020202020204" pitchFamily="34" charset="0"/>
                          </a:rPr>
                          <m:t>+</m:t>
                        </m:r>
                        <m:r>
                          <a:rPr lang="en-US" sz="900" b="1" i="1">
                            <a:effectLst/>
                            <a:latin typeface="Cambria Math" panose="02040503050406030204" pitchFamily="18" charset="0"/>
                            <a:ea typeface="Times New Roman" panose="02020603050405020304" pitchFamily="18" charset="0"/>
                            <a:cs typeface="Arial" panose="020B0604020202020204" pitchFamily="34" charset="0"/>
                          </a:rPr>
                          <m:t>𝟏</m:t>
                        </m:r>
                      </m:e>
                    </m:d>
                    <m:r>
                      <a:rPr lang="en-US" sz="900" b="1" i="1">
                        <a:effectLst/>
                        <a:latin typeface="Cambria Math" panose="02040503050406030204" pitchFamily="18" charset="0"/>
                        <a:ea typeface="Times New Roman" panose="02020603050405020304" pitchFamily="18" charset="0"/>
                        <a:cs typeface="Arial" panose="020B0604020202020204" pitchFamily="34" charset="0"/>
                      </a:rPr>
                      <m:t>−</m:t>
                    </m:r>
                    <m:f>
                      <m:fPr>
                        <m:ctrlPr>
                          <a:rPr lang="en-US" sz="900" b="1" i="1">
                            <a:effectLst/>
                            <a:latin typeface="Cambria Math" panose="02040503050406030204" pitchFamily="18" charset="0"/>
                            <a:ea typeface="Times New Roman" panose="02020603050405020304" pitchFamily="18" charset="0"/>
                            <a:cs typeface="Arial" panose="020B0604020202020204" pitchFamily="34" charset="0"/>
                          </a:rPr>
                        </m:ctrlPr>
                      </m:fPr>
                      <m:num>
                        <m:r>
                          <a:rPr lang="en-US" sz="900" b="1" i="1">
                            <a:effectLst/>
                            <a:latin typeface="Cambria Math" panose="02040503050406030204" pitchFamily="18" charset="0"/>
                            <a:ea typeface="Times New Roman" panose="02020603050405020304" pitchFamily="18" charset="0"/>
                            <a:cs typeface="Arial" panose="020B0604020202020204" pitchFamily="34" charset="0"/>
                          </a:rPr>
                          <m:t>𝟑</m:t>
                        </m:r>
                        <m:r>
                          <a:rPr lang="en-US" sz="900" b="1" i="1">
                            <a:effectLst/>
                            <a:latin typeface="Cambria Math" panose="02040503050406030204" pitchFamily="18" charset="0"/>
                            <a:ea typeface="Times New Roman" panose="02020603050405020304" pitchFamily="18" charset="0"/>
                            <a:cs typeface="Arial" panose="020B0604020202020204" pitchFamily="34" charset="0"/>
                          </a:rPr>
                          <m:t>𝒊</m:t>
                        </m:r>
                        <m:r>
                          <a:rPr lang="en-US" sz="900" b="1" i="1">
                            <a:effectLst/>
                            <a:latin typeface="Cambria Math" panose="02040503050406030204" pitchFamily="18" charset="0"/>
                            <a:ea typeface="Times New Roman" panose="02020603050405020304" pitchFamily="18" charset="0"/>
                            <a:cs typeface="Arial" panose="020B0604020202020204" pitchFamily="34" charset="0"/>
                          </a:rPr>
                          <m:t>+</m:t>
                        </m:r>
                        <m:r>
                          <a:rPr lang="en-US" sz="900" b="1" i="1">
                            <a:effectLst/>
                            <a:latin typeface="Cambria Math" panose="02040503050406030204" pitchFamily="18" charset="0"/>
                            <a:ea typeface="Times New Roman" panose="02020603050405020304" pitchFamily="18" charset="0"/>
                            <a:cs typeface="Arial" panose="020B0604020202020204" pitchFamily="34" charset="0"/>
                          </a:rPr>
                          <m:t>𝟏</m:t>
                        </m:r>
                        <m:r>
                          <a:rPr lang="en-US" sz="900" b="1" i="1">
                            <a:effectLst/>
                            <a:latin typeface="Cambria Math" panose="02040503050406030204" pitchFamily="18" charset="0"/>
                            <a:ea typeface="Times New Roman" panose="02020603050405020304" pitchFamily="18" charset="0"/>
                            <a:cs typeface="Arial" panose="020B0604020202020204" pitchFamily="34" charset="0"/>
                          </a:rPr>
                          <m:t>+</m:t>
                        </m:r>
                        <m:r>
                          <a:rPr lang="en-US" sz="900" b="1" i="1">
                            <a:effectLst/>
                            <a:latin typeface="Cambria Math" panose="02040503050406030204" pitchFamily="18" charset="0"/>
                            <a:ea typeface="Times New Roman" panose="02020603050405020304" pitchFamily="18" charset="0"/>
                            <a:cs typeface="Arial" panose="020B0604020202020204" pitchFamily="34" charset="0"/>
                          </a:rPr>
                          <m:t>𝟐</m:t>
                        </m:r>
                      </m:num>
                      <m:den>
                        <m:r>
                          <a:rPr lang="en-US" sz="900" b="1" i="1">
                            <a:effectLst/>
                            <a:latin typeface="Cambria Math" panose="02040503050406030204" pitchFamily="18" charset="0"/>
                            <a:ea typeface="Times New Roman" panose="02020603050405020304" pitchFamily="18" charset="0"/>
                            <a:cs typeface="Arial" panose="020B0604020202020204" pitchFamily="34" charset="0"/>
                          </a:rPr>
                          <m:t>𝟑</m:t>
                        </m:r>
                      </m:den>
                    </m:f>
                    <m:r>
                      <a:rPr lang="en-US" sz="900" b="1" i="1">
                        <a:effectLst/>
                        <a:latin typeface="Cambria Math" panose="02040503050406030204" pitchFamily="18" charset="0"/>
                        <a:ea typeface="Times New Roman" panose="02020603050405020304" pitchFamily="18" charset="0"/>
                        <a:cs typeface="Arial" panose="020B0604020202020204" pitchFamily="34" charset="0"/>
                      </a:rPr>
                      <m:t>=</m:t>
                    </m:r>
                    <m:r>
                      <a:rPr lang="en-US" sz="900" b="1" i="1">
                        <a:effectLst/>
                        <a:latin typeface="Cambria Math" panose="02040503050406030204" pitchFamily="18" charset="0"/>
                        <a:ea typeface="Times New Roman" panose="02020603050405020304" pitchFamily="18" charset="0"/>
                        <a:cs typeface="Arial" panose="020B0604020202020204" pitchFamily="34" charset="0"/>
                      </a:rPr>
                      <m:t>𝟐</m:t>
                    </m:r>
                    <m:r>
                      <a:rPr lang="en-US" sz="900" b="1" i="1">
                        <a:effectLst/>
                        <a:latin typeface="Cambria Math" panose="02040503050406030204" pitchFamily="18" charset="0"/>
                        <a:ea typeface="Times New Roman" panose="02020603050405020304" pitchFamily="18" charset="0"/>
                        <a:cs typeface="Arial" panose="020B0604020202020204" pitchFamily="34" charset="0"/>
                      </a:rPr>
                      <m:t>𝒊</m:t>
                    </m:r>
                    <m:r>
                      <a:rPr lang="en-US" sz="900" b="1" i="1">
                        <a:effectLst/>
                        <a:latin typeface="Cambria Math" panose="02040503050406030204" pitchFamily="18" charset="0"/>
                        <a:ea typeface="Times New Roman" panose="02020603050405020304" pitchFamily="18" charset="0"/>
                        <a:cs typeface="Arial" panose="020B0604020202020204" pitchFamily="34" charset="0"/>
                      </a:rPr>
                      <m:t> , </m:t>
                    </m:r>
                    <m:r>
                      <a:rPr lang="en-US" sz="900" b="1" i="1">
                        <a:effectLst/>
                        <a:latin typeface="Cambria Math" panose="02040503050406030204" pitchFamily="18" charset="0"/>
                        <a:ea typeface="Times New Roman" panose="02020603050405020304" pitchFamily="18" charset="0"/>
                        <a:cs typeface="Arial" panose="020B0604020202020204" pitchFamily="34" charset="0"/>
                      </a:rPr>
                      <m:t>𝒘𝒉𝒊𝒄𝒉</m:t>
                    </m:r>
                    <m:r>
                      <a:rPr lang="en-US" sz="900" b="1" i="1">
                        <a:effectLst/>
                        <a:latin typeface="Cambria Math" panose="02040503050406030204" pitchFamily="18" charset="0"/>
                        <a:ea typeface="Times New Roman" panose="02020603050405020304" pitchFamily="18" charset="0"/>
                        <a:cs typeface="Arial" panose="020B0604020202020204" pitchFamily="34" charset="0"/>
                      </a:rPr>
                      <m:t> </m:t>
                    </m:r>
                    <m:r>
                      <a:rPr lang="en-US" sz="900" b="1" i="1">
                        <a:effectLst/>
                        <a:latin typeface="Cambria Math" panose="02040503050406030204" pitchFamily="18" charset="0"/>
                        <a:ea typeface="Times New Roman" panose="02020603050405020304" pitchFamily="18" charset="0"/>
                        <a:cs typeface="Arial" panose="020B0604020202020204" pitchFamily="34" charset="0"/>
                      </a:rPr>
                      <m:t>𝒊𝒔</m:t>
                    </m:r>
                    <m:r>
                      <a:rPr lang="en-US" sz="900" b="1" i="1">
                        <a:effectLst/>
                        <a:latin typeface="Cambria Math" panose="02040503050406030204" pitchFamily="18" charset="0"/>
                        <a:ea typeface="Times New Roman" panose="02020603050405020304" pitchFamily="18" charset="0"/>
                        <a:cs typeface="Arial" panose="020B0604020202020204" pitchFamily="34" charset="0"/>
                      </a:rPr>
                      <m:t> </m:t>
                    </m:r>
                    <m:r>
                      <a:rPr lang="en-US" sz="900" b="1" i="1">
                        <a:effectLst/>
                        <a:latin typeface="Cambria Math" panose="02040503050406030204" pitchFamily="18" charset="0"/>
                        <a:ea typeface="Times New Roman" panose="02020603050405020304" pitchFamily="18" charset="0"/>
                        <a:cs typeface="Arial" panose="020B0604020202020204" pitchFamily="34" charset="0"/>
                      </a:rPr>
                      <m:t>𝒆𝒗𝒆𝒏</m:t>
                    </m:r>
                    <m:r>
                      <a:rPr lang="en-US" sz="900" b="1" i="1">
                        <a:effectLst/>
                        <a:latin typeface="Cambria Math" panose="02040503050406030204" pitchFamily="18" charset="0"/>
                        <a:ea typeface="Times New Roman" panose="02020603050405020304" pitchFamily="18" charset="0"/>
                        <a:cs typeface="Arial" panose="020B0604020202020204" pitchFamily="34" charset="0"/>
                      </a:rPr>
                      <m:t> &amp; </m:t>
                    </m:r>
                    <m:r>
                      <a:rPr lang="en-US" sz="900" b="1" i="1">
                        <a:effectLst/>
                        <a:latin typeface="Cambria Math" panose="02040503050406030204" pitchFamily="18" charset="0"/>
                        <a:ea typeface="Times New Roman" panose="02020603050405020304" pitchFamily="18" charset="0"/>
                        <a:cs typeface="Arial" panose="020B0604020202020204" pitchFamily="34" charset="0"/>
                      </a:rPr>
                      <m:t>𝒂</m:t>
                    </m:r>
                    <m:r>
                      <a:rPr lang="en-US" sz="900" b="1" i="1">
                        <a:effectLst/>
                        <a:latin typeface="Cambria Math" panose="02040503050406030204" pitchFamily="18" charset="0"/>
                        <a:ea typeface="Times New Roman" panose="02020603050405020304" pitchFamily="18" charset="0"/>
                        <a:cs typeface="Arial" panose="020B0604020202020204" pitchFamily="34" charset="0"/>
                      </a:rPr>
                      <m:t> </m:t>
                    </m:r>
                    <m:r>
                      <a:rPr lang="en-US" sz="900" b="1" i="1">
                        <a:effectLst/>
                        <a:latin typeface="Cambria Math" panose="02040503050406030204" pitchFamily="18" charset="0"/>
                        <a:ea typeface="Times New Roman" panose="02020603050405020304" pitchFamily="18" charset="0"/>
                        <a:cs typeface="Arial" panose="020B0604020202020204" pitchFamily="34" charset="0"/>
                      </a:rPr>
                      <m:t>𝒖𝒏𝒊𝒒𝒖𝒆</m:t>
                    </m:r>
                    <m:r>
                      <a:rPr lang="en-US" sz="900" b="1" i="1">
                        <a:effectLst/>
                        <a:latin typeface="Cambria Math" panose="02040503050406030204" pitchFamily="18" charset="0"/>
                        <a:ea typeface="Times New Roman" panose="02020603050405020304" pitchFamily="18" charset="0"/>
                        <a:cs typeface="Arial" panose="020B0604020202020204" pitchFamily="34" charset="0"/>
                      </a:rPr>
                      <m:t> </m:t>
                    </m:r>
                    <m:r>
                      <a:rPr lang="en-US" sz="900" b="1" i="1">
                        <a:effectLst/>
                        <a:latin typeface="Cambria Math" panose="02040503050406030204" pitchFamily="18" charset="0"/>
                        <a:ea typeface="Times New Roman" panose="02020603050405020304" pitchFamily="18" charset="0"/>
                        <a:cs typeface="Arial" panose="020B0604020202020204" pitchFamily="34" charset="0"/>
                      </a:rPr>
                      <m:t>𝒔𝒐𝒍𝒖𝒕𝒊𝒐𝒏</m:t>
                    </m:r>
                  </m:oMath>
                </a14:m>
                <a:endParaRPr lang="en-US" sz="9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600"/>
                  </a:spcBef>
                  <a:spcAft>
                    <a:spcPts val="600"/>
                  </a:spcAft>
                  <a:buFont typeface="Wingdings" panose="05000000000000000000" pitchFamily="2" charset="2"/>
                  <a:buChar char=""/>
                </a:pPr>
                <a:r>
                  <a:rPr lang="en-US" sz="900" b="1" i="1" dirty="0">
                    <a:effectLst/>
                    <a:latin typeface="Calibri" panose="020F0502020204030204" pitchFamily="34" charset="0"/>
                    <a:ea typeface="Times New Roman" panose="02020603050405020304" pitchFamily="18" charset="0"/>
                    <a:cs typeface="Arial" panose="020B0604020202020204" pitchFamily="34" charset="0"/>
                  </a:rPr>
                  <a:t>If k is not an integer</a:t>
                </a:r>
                <a14:m>
                  <m:oMath xmlns:m="http://schemas.openxmlformats.org/officeDocument/2006/math">
                    <m:r>
                      <a:rPr lang="en-US" sz="900" b="1" i="1">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n-US" sz="900" b="1"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sz="900" b="1" i="1">
                            <a:effectLst/>
                            <a:latin typeface="Cambria Math" panose="02040503050406030204" pitchFamily="18" charset="0"/>
                            <a:ea typeface="Times New Roman" panose="02020603050405020304" pitchFamily="18" charset="0"/>
                            <a:cs typeface="Arial" panose="020B0604020202020204" pitchFamily="34" charset="0"/>
                          </a:rPr>
                          <m:t>𝒌</m:t>
                        </m:r>
                      </m:e>
                      <m:sup>
                        <m:r>
                          <a:rPr lang="en-US" sz="900" b="1" i="1">
                            <a:effectLst/>
                            <a:latin typeface="Cambria Math" panose="02040503050406030204" pitchFamily="18" charset="0"/>
                            <a:ea typeface="Times New Roman" panose="02020603050405020304" pitchFamily="18" charset="0"/>
                            <a:cs typeface="Arial" panose="020B0604020202020204" pitchFamily="34" charset="0"/>
                          </a:rPr>
                          <m:t>−</m:t>
                        </m:r>
                      </m:sup>
                    </m:sSup>
                    <m:r>
                      <a:rPr lang="en-US" sz="900" b="1" i="1">
                        <a:effectLst/>
                        <a:latin typeface="Cambria Math" panose="02040503050406030204" pitchFamily="18" charset="0"/>
                        <a:ea typeface="Times New Roman" panose="02020603050405020304" pitchFamily="18" charset="0"/>
                        <a:cs typeface="Arial" panose="020B0604020202020204" pitchFamily="34" charset="0"/>
                      </a:rPr>
                      <m:t>=</m:t>
                    </m:r>
                    <m:d>
                      <m:dPr>
                        <m:begChr m:val="⌊"/>
                        <m:endChr m:val="⌋"/>
                        <m:ctrlPr>
                          <a:rPr lang="en-US" sz="900" i="1">
                            <a:solidFill>
                              <a:srgbClr val="202124"/>
                            </a:solidFill>
                            <a:effectLst/>
                            <a:latin typeface="Cambria Math" panose="02040503050406030204" pitchFamily="18" charset="0"/>
                            <a:ea typeface="Calibri" panose="020F0502020204030204" pitchFamily="34" charset="0"/>
                            <a:cs typeface="Cambria Math" panose="02040503050406030204" pitchFamily="18" charset="0"/>
                          </a:rPr>
                        </m:ctrlPr>
                      </m:dPr>
                      <m:e>
                        <m:f>
                          <m:fPr>
                            <m:ctrlPr>
                              <a:rPr lang="en-US" sz="900" i="1">
                                <a:solidFill>
                                  <a:srgbClr val="202124"/>
                                </a:solidFill>
                                <a:effectLst/>
                                <a:latin typeface="Cambria Math" panose="02040503050406030204" pitchFamily="18" charset="0"/>
                                <a:ea typeface="Calibri" panose="020F0502020204030204" pitchFamily="34" charset="0"/>
                                <a:cs typeface="Arial" panose="020B0604020202020204" pitchFamily="34" charset="0"/>
                              </a:rPr>
                            </m:ctrlPr>
                          </m:fPr>
                          <m:num>
                            <m:r>
                              <a:rPr lang="en-US" sz="900" i="1">
                                <a:solidFill>
                                  <a:srgbClr val="202124"/>
                                </a:solidFill>
                                <a:effectLst/>
                                <a:latin typeface="Cambria Math" panose="02040503050406030204" pitchFamily="18" charset="0"/>
                                <a:ea typeface="Calibri" panose="020F0502020204030204" pitchFamily="34" charset="0"/>
                                <a:cs typeface="Arial" panose="020B0604020202020204" pitchFamily="34" charset="0"/>
                              </a:rPr>
                              <m:t>𝑛</m:t>
                            </m:r>
                            <m:r>
                              <a:rPr lang="en-US" sz="900" i="1">
                                <a:solidFill>
                                  <a:srgbClr val="202124"/>
                                </a:solidFill>
                                <a:effectLst/>
                                <a:latin typeface="Cambria Math" panose="02040503050406030204" pitchFamily="18" charset="0"/>
                                <a:ea typeface="Calibri" panose="020F0502020204030204" pitchFamily="34" charset="0"/>
                                <a:cs typeface="Arial" panose="020B0604020202020204" pitchFamily="34" charset="0"/>
                              </a:rPr>
                              <m:t>+2</m:t>
                            </m:r>
                          </m:num>
                          <m:den>
                            <m:r>
                              <a:rPr lang="en-US" sz="900" i="1">
                                <a:solidFill>
                                  <a:srgbClr val="202124"/>
                                </a:solidFill>
                                <a:effectLst/>
                                <a:latin typeface="Cambria Math" panose="02040503050406030204" pitchFamily="18" charset="0"/>
                                <a:ea typeface="Calibri" panose="020F0502020204030204" pitchFamily="34" charset="0"/>
                                <a:cs typeface="Arial" panose="020B0604020202020204" pitchFamily="34" charset="0"/>
                              </a:rPr>
                              <m:t>3</m:t>
                            </m:r>
                          </m:den>
                        </m:f>
                      </m:e>
                    </m:d>
                    <m:r>
                      <a:rPr lang="en-US" sz="900" b="1" i="1">
                        <a:effectLst/>
                        <a:latin typeface="Cambria Math" panose="02040503050406030204" pitchFamily="18" charset="0"/>
                        <a:ea typeface="Times New Roman" panose="02020603050405020304" pitchFamily="18" charset="0"/>
                        <a:cs typeface="Arial" panose="020B0604020202020204" pitchFamily="34" charset="0"/>
                      </a:rPr>
                      <m:t> , </m:t>
                    </m:r>
                    <m:sSup>
                      <m:sSupPr>
                        <m:ctrlPr>
                          <a:rPr lang="en-US" sz="900" b="1"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sz="900" b="1" i="1">
                            <a:effectLst/>
                            <a:latin typeface="Cambria Math" panose="02040503050406030204" pitchFamily="18" charset="0"/>
                            <a:ea typeface="Times New Roman" panose="02020603050405020304" pitchFamily="18" charset="0"/>
                            <a:cs typeface="Arial" panose="020B0604020202020204" pitchFamily="34" charset="0"/>
                          </a:rPr>
                          <m:t>𝒌</m:t>
                        </m:r>
                      </m:e>
                      <m:sup>
                        <m:r>
                          <a:rPr lang="en-US" sz="900" b="1" i="1">
                            <a:effectLst/>
                            <a:latin typeface="Cambria Math" panose="02040503050406030204" pitchFamily="18" charset="0"/>
                            <a:ea typeface="Times New Roman" panose="02020603050405020304" pitchFamily="18" charset="0"/>
                            <a:cs typeface="Arial" panose="020B0604020202020204" pitchFamily="34" charset="0"/>
                          </a:rPr>
                          <m:t>+</m:t>
                        </m:r>
                      </m:sup>
                    </m:sSup>
                    <m:r>
                      <a:rPr lang="en-US" sz="900" b="1" i="1">
                        <a:effectLst/>
                        <a:latin typeface="Cambria Math" panose="02040503050406030204" pitchFamily="18" charset="0"/>
                        <a:ea typeface="Times New Roman" panose="02020603050405020304" pitchFamily="18" charset="0"/>
                        <a:cs typeface="Arial" panose="020B0604020202020204" pitchFamily="34" charset="0"/>
                      </a:rPr>
                      <m:t>= </m:t>
                    </m:r>
                    <m:d>
                      <m:dPr>
                        <m:begChr m:val="⌈"/>
                        <m:endChr m:val="⌉"/>
                        <m:ctrlPr>
                          <a:rPr lang="en-US" sz="900" i="1">
                            <a:solidFill>
                              <a:srgbClr val="202124"/>
                            </a:solidFill>
                            <a:effectLst/>
                            <a:latin typeface="Cambria Math" panose="02040503050406030204" pitchFamily="18" charset="0"/>
                            <a:ea typeface="Calibri" panose="020F0502020204030204" pitchFamily="34" charset="0"/>
                            <a:cs typeface="Cambria Math" panose="02040503050406030204" pitchFamily="18" charset="0"/>
                          </a:rPr>
                        </m:ctrlPr>
                      </m:dPr>
                      <m:e>
                        <m:f>
                          <m:fPr>
                            <m:ctrlPr>
                              <a:rPr lang="en-US" sz="900" i="1">
                                <a:solidFill>
                                  <a:srgbClr val="202124"/>
                                </a:solidFill>
                                <a:effectLst/>
                                <a:latin typeface="Cambria Math" panose="02040503050406030204" pitchFamily="18" charset="0"/>
                                <a:ea typeface="Calibri" panose="020F0502020204030204" pitchFamily="34" charset="0"/>
                                <a:cs typeface="Arial" panose="020B0604020202020204" pitchFamily="34" charset="0"/>
                              </a:rPr>
                            </m:ctrlPr>
                          </m:fPr>
                          <m:num>
                            <m:r>
                              <a:rPr lang="en-US" sz="900" i="1">
                                <a:solidFill>
                                  <a:srgbClr val="202124"/>
                                </a:solidFill>
                                <a:effectLst/>
                                <a:latin typeface="Cambria Math" panose="02040503050406030204" pitchFamily="18" charset="0"/>
                                <a:ea typeface="Calibri" panose="020F0502020204030204" pitchFamily="34" charset="0"/>
                                <a:cs typeface="Arial" panose="020B0604020202020204" pitchFamily="34" charset="0"/>
                              </a:rPr>
                              <m:t>𝑛</m:t>
                            </m:r>
                            <m:r>
                              <a:rPr lang="en-US" sz="900" i="1">
                                <a:solidFill>
                                  <a:srgbClr val="202124"/>
                                </a:solidFill>
                                <a:effectLst/>
                                <a:latin typeface="Cambria Math" panose="02040503050406030204" pitchFamily="18" charset="0"/>
                                <a:ea typeface="Calibri" panose="020F0502020204030204" pitchFamily="34" charset="0"/>
                                <a:cs typeface="Arial" panose="020B0604020202020204" pitchFamily="34" charset="0"/>
                              </a:rPr>
                              <m:t>+2</m:t>
                            </m:r>
                          </m:num>
                          <m:den>
                            <m:r>
                              <a:rPr lang="en-US" sz="900" i="1">
                                <a:solidFill>
                                  <a:srgbClr val="202124"/>
                                </a:solidFill>
                                <a:effectLst/>
                                <a:latin typeface="Cambria Math" panose="02040503050406030204" pitchFamily="18" charset="0"/>
                                <a:ea typeface="Calibri" panose="020F0502020204030204" pitchFamily="34" charset="0"/>
                                <a:cs typeface="Arial" panose="020B0604020202020204" pitchFamily="34" charset="0"/>
                              </a:rPr>
                              <m:t>3</m:t>
                            </m:r>
                          </m:den>
                        </m:f>
                      </m:e>
                    </m:d>
                  </m:oMath>
                </a14:m>
                <a:endParaRPr lang="en-US" sz="900" dirty="0">
                  <a:effectLst/>
                  <a:latin typeface="Calibri" panose="020F0502020204030204" pitchFamily="34" charset="0"/>
                  <a:ea typeface="Calibri" panose="020F0502020204030204" pitchFamily="34" charset="0"/>
                  <a:cs typeface="Arial" panose="020B0604020202020204" pitchFamily="34" charset="0"/>
                </a:endParaRPr>
              </a:p>
              <a:p>
                <a:pPr marL="171450" marR="0">
                  <a:spcBef>
                    <a:spcPts val="0"/>
                  </a:spcBef>
                  <a:spcAft>
                    <a:spcPts val="0"/>
                  </a:spcAft>
                </a:pPr>
                <a14:m>
                  <m:oMathPara xmlns:m="http://schemas.openxmlformats.org/officeDocument/2006/math">
                    <m:oMathParaPr>
                      <m:jc m:val="centerGroup"/>
                    </m:oMathParaPr>
                    <m:oMath xmlns:m="http://schemas.openxmlformats.org/officeDocument/2006/math">
                      <m:r>
                        <a:rPr lang="en-US" sz="900" i="1">
                          <a:effectLst/>
                          <a:latin typeface="Cambria Math" panose="02040503050406030204" pitchFamily="18" charset="0"/>
                          <a:ea typeface="Calibri" panose="020F0502020204030204" pitchFamily="34" charset="0"/>
                          <a:cs typeface="Arial" panose="020B0604020202020204" pitchFamily="34" charset="0"/>
                        </a:rPr>
                        <m:t>𝑇</m:t>
                      </m:r>
                      <m:d>
                        <m:dPr>
                          <m:ctrlPr>
                            <a:rPr lang="en-US" sz="900" i="1">
                              <a:effectLst/>
                              <a:latin typeface="Cambria Math" panose="02040503050406030204" pitchFamily="18" charset="0"/>
                              <a:ea typeface="Calibri" panose="020F0502020204030204" pitchFamily="34" charset="0"/>
                              <a:cs typeface="Arial" panose="020B0604020202020204" pitchFamily="34" charset="0"/>
                            </a:rPr>
                          </m:ctrlPr>
                        </m:dPr>
                        <m:e>
                          <m:r>
                            <a:rPr lang="en-US" sz="900" i="1">
                              <a:effectLst/>
                              <a:latin typeface="Cambria Math" panose="02040503050406030204" pitchFamily="18" charset="0"/>
                              <a:ea typeface="Calibri" panose="020F0502020204030204" pitchFamily="34" charset="0"/>
                              <a:cs typeface="Arial" panose="020B0604020202020204" pitchFamily="34" charset="0"/>
                            </a:rPr>
                            <m:t>𝑛</m:t>
                          </m:r>
                        </m:e>
                      </m:d>
                      <m:r>
                        <a:rPr lang="en-US" sz="900" i="1">
                          <a:effectLst/>
                          <a:latin typeface="Cambria Math" panose="02040503050406030204" pitchFamily="18" charset="0"/>
                          <a:ea typeface="Calibri" panose="020F0502020204030204" pitchFamily="34" charset="0"/>
                          <a:cs typeface="Arial" panose="020B0604020202020204" pitchFamily="34" charset="0"/>
                        </a:rPr>
                        <m:t>=</m:t>
                      </m:r>
                      <m:r>
                        <a:rPr lang="en-US" sz="900" i="1">
                          <a:effectLst/>
                          <a:latin typeface="Cambria Math" panose="02040503050406030204" pitchFamily="18" charset="0"/>
                          <a:ea typeface="Calibri" panose="020F0502020204030204" pitchFamily="34" charset="0"/>
                          <a:cs typeface="Arial" panose="020B0604020202020204" pitchFamily="34" charset="0"/>
                        </a:rPr>
                        <m:t>𝜃</m:t>
                      </m:r>
                      <m:d>
                        <m:dPr>
                          <m:ctrlPr>
                            <a:rPr lang="en-US" sz="900" i="1">
                              <a:effectLst/>
                              <a:latin typeface="Cambria Math" panose="02040503050406030204" pitchFamily="18" charset="0"/>
                              <a:ea typeface="Calibri" panose="020F0502020204030204" pitchFamily="34" charset="0"/>
                              <a:cs typeface="Arial" panose="020B0604020202020204" pitchFamily="34" charset="0"/>
                            </a:rPr>
                          </m:ctrlPr>
                        </m:dPr>
                        <m:e>
                          <m:sSup>
                            <m:sSupPr>
                              <m:ctrlPr>
                                <a:rPr lang="en-US" sz="900" i="1">
                                  <a:effectLst/>
                                  <a:latin typeface="Cambria Math" panose="02040503050406030204" pitchFamily="18" charset="0"/>
                                  <a:ea typeface="Calibri" panose="020F0502020204030204" pitchFamily="34" charset="0"/>
                                  <a:cs typeface="Arial" panose="020B0604020202020204" pitchFamily="34" charset="0"/>
                                </a:rPr>
                              </m:ctrlPr>
                            </m:sSupPr>
                            <m:e>
                              <m:r>
                                <a:rPr lang="en-US" sz="900" i="1">
                                  <a:effectLst/>
                                  <a:latin typeface="Cambria Math" panose="02040503050406030204" pitchFamily="18" charset="0"/>
                                  <a:ea typeface="Calibri" panose="020F0502020204030204" pitchFamily="34" charset="0"/>
                                  <a:cs typeface="Arial" panose="020B0604020202020204" pitchFamily="34" charset="0"/>
                                </a:rPr>
                                <m:t>𝑛</m:t>
                              </m:r>
                            </m:e>
                            <m:sup>
                              <m:r>
                                <a:rPr lang="en-US" sz="900" i="1">
                                  <a:effectLst/>
                                  <a:latin typeface="Cambria Math" panose="02040503050406030204" pitchFamily="18" charset="0"/>
                                  <a:ea typeface="Calibri" panose="020F0502020204030204" pitchFamily="34" charset="0"/>
                                  <a:cs typeface="Arial" panose="020B0604020202020204" pitchFamily="34" charset="0"/>
                                </a:rPr>
                                <m:t>2</m:t>
                              </m:r>
                            </m:sup>
                          </m:sSup>
                        </m:e>
                      </m:d>
                    </m:oMath>
                  </m:oMathPara>
                </a14:m>
                <a:endParaRPr lang="en-US" sz="900" dirty="0">
                  <a:effectLst/>
                  <a:latin typeface="Calibri" panose="020F0502020204030204" pitchFamily="34" charset="0"/>
                  <a:ea typeface="Calibri" panose="020F0502020204030204" pitchFamily="34" charset="0"/>
                  <a:cs typeface="Arial" panose="020B0604020202020204" pitchFamily="34" charset="0"/>
                </a:endParaRPr>
              </a:p>
              <a:p>
                <a:pPr marL="171450" marR="0">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 </a:t>
                </a:r>
              </a:p>
            </p:txBody>
          </p:sp>
        </mc:Choice>
        <mc:Fallback xmlns="">
          <p:sp>
            <p:nvSpPr>
              <p:cNvPr id="5" name="TextBox 4">
                <a:extLst>
                  <a:ext uri="{FF2B5EF4-FFF2-40B4-BE49-F238E27FC236}">
                    <a16:creationId xmlns:a16="http://schemas.microsoft.com/office/drawing/2014/main" id="{DEA13BD2-260E-1271-2D79-541CA7D1AB38}"/>
                  </a:ext>
                </a:extLst>
              </p:cNvPr>
              <p:cNvSpPr txBox="1">
                <a:spLocks noRot="1" noChangeAspect="1" noMove="1" noResize="1" noEditPoints="1" noAdjustHandles="1" noChangeArrowheads="1" noChangeShapeType="1" noTextEdit="1"/>
              </p:cNvSpPr>
              <p:nvPr/>
            </p:nvSpPr>
            <p:spPr>
              <a:xfrm>
                <a:off x="143555" y="433880"/>
                <a:ext cx="7635250" cy="4414285"/>
              </a:xfrm>
              <a:prstGeom prst="rect">
                <a:avLst/>
              </a:prstGeom>
              <a:blipFill>
                <a:blip r:embed="rId2"/>
                <a:stretch>
                  <a:fillRect/>
                </a:stretch>
              </a:blipFill>
            </p:spPr>
            <p:txBody>
              <a:bodyPr/>
              <a:lstStyle/>
              <a:p>
                <a:r>
                  <a:rPr lang="en-US">
                    <a:noFill/>
                  </a:rPr>
                  <a:t> </a:t>
                </a:r>
              </a:p>
            </p:txBody>
          </p:sp>
        </mc:Fallback>
      </mc:AlternateContent>
      <p:sp>
        <p:nvSpPr>
          <p:cNvPr id="6" name="Title 3">
            <a:extLst>
              <a:ext uri="{FF2B5EF4-FFF2-40B4-BE49-F238E27FC236}">
                <a16:creationId xmlns:a16="http://schemas.microsoft.com/office/drawing/2014/main" id="{752A98F3-2DD8-2A21-CFD7-9E87F27BF0B1}"/>
              </a:ext>
            </a:extLst>
          </p:cNvPr>
          <p:cNvSpPr txBox="1">
            <a:spLocks/>
          </p:cNvSpPr>
          <p:nvPr/>
        </p:nvSpPr>
        <p:spPr>
          <a:xfrm>
            <a:off x="143555" y="52117"/>
            <a:ext cx="8076896" cy="76352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800" dirty="0">
                <a:effectLst/>
                <a:latin typeface="Calibri" panose="020F0502020204030204" pitchFamily="34" charset="0"/>
                <a:ea typeface="Calibri" panose="020F0502020204030204" pitchFamily="34" charset="0"/>
                <a:cs typeface="Arial" panose="020B0604020202020204" pitchFamily="34" charset="0"/>
              </a:rPr>
              <a:t>Complexity Analysis for the algorithm</a:t>
            </a:r>
            <a:endParaRPr lang="en-US" sz="3200" dirty="0"/>
          </a:p>
        </p:txBody>
      </p:sp>
    </p:spTree>
    <p:extLst>
      <p:ext uri="{BB962C8B-B14F-4D97-AF65-F5344CB8AC3E}">
        <p14:creationId xmlns:p14="http://schemas.microsoft.com/office/powerpoint/2010/main" val="1297834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3ED079C-62BA-6259-54D5-3190F88E5230}"/>
              </a:ext>
            </a:extLst>
          </p:cNvPr>
          <p:cNvSpPr txBox="1"/>
          <p:nvPr/>
        </p:nvSpPr>
        <p:spPr>
          <a:xfrm>
            <a:off x="296260" y="128470"/>
            <a:ext cx="6108200" cy="3747436"/>
          </a:xfrm>
          <a:prstGeom prst="rect">
            <a:avLst/>
          </a:prstGeom>
          <a:noFill/>
        </p:spPr>
        <p:txBody>
          <a:bodyPr wrap="square">
            <a:spAutoFit/>
          </a:bodyPr>
          <a:lstStyle/>
          <a:p>
            <a:pPr marL="0" marR="0">
              <a:lnSpc>
                <a:spcPct val="150000"/>
              </a:lnSpc>
              <a:spcBef>
                <a:spcPts val="200"/>
              </a:spcBef>
              <a:spcAft>
                <a:spcPts val="0"/>
              </a:spcAft>
            </a:pPr>
            <a:r>
              <a:rPr lang="en-US" sz="16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Conclusion: </a:t>
            </a:r>
            <a:endParaRPr lang="en-US"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n-US" sz="1600" dirty="0">
                <a:effectLst/>
                <a:latin typeface="Calibri" panose="020F0502020204030204" pitchFamily="34" charset="0"/>
                <a:ea typeface="Calibri" panose="020F0502020204030204" pitchFamily="34" charset="0"/>
                <a:cs typeface="ArnoPro-Regular"/>
              </a:rPr>
              <a:t>Using the cut-off triangle makes it easy to modify the iterative improvement algorithm to satisfy the additional requirement that “on each move a coin must be slid to a new position so that to touch two other coins that rigidly determine its new position”.</a:t>
            </a:r>
            <a:r>
              <a:rPr lang="en-US" sz="1600" dirty="0">
                <a:effectLst/>
                <a:latin typeface="ArnoPro-Regular"/>
                <a:ea typeface="Calibri" panose="020F0502020204030204" pitchFamily="34" charset="0"/>
                <a:cs typeface="ArnoPro-Regular"/>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50000"/>
              </a:lnSpc>
              <a:spcBef>
                <a:spcPts val="0"/>
              </a:spcBef>
              <a:spcAft>
                <a:spcPts val="0"/>
              </a:spcAft>
            </a:pPr>
            <a:r>
              <a:rPr lang="en-US" sz="1600" dirty="0">
                <a:effectLst/>
                <a:latin typeface="Calibri" panose="020F0502020204030204" pitchFamily="34" charset="0"/>
                <a:ea typeface="Calibri" panose="020F0502020204030204" pitchFamily="34" charset="0"/>
                <a:cs typeface="ArnoPro-Regular"/>
              </a:rPr>
              <a:t>Rather than moving coins a horizontal row by a horizontal row, we can slide all the coins in a cut-off triangle to their designated locations in the inverted triangle by always taking an outside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50000"/>
              </a:lnSpc>
              <a:spcBef>
                <a:spcPts val="0"/>
              </a:spcBef>
              <a:spcAft>
                <a:spcPts val="0"/>
              </a:spcAft>
            </a:pPr>
            <a:r>
              <a:rPr lang="en-US" sz="1600" dirty="0">
                <a:effectLst/>
                <a:latin typeface="Calibri" panose="020F0502020204030204" pitchFamily="34" charset="0"/>
                <a:ea typeface="Calibri" panose="020F0502020204030204" pitchFamily="34" charset="0"/>
                <a:cs typeface="ArnoPro-Regular"/>
              </a:rPr>
              <a:t>coin from the triangle given and sliding it to its new location where it touches at least two other coins. </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79097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D3358EE-8827-DD83-EBAA-7D6C95E18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137" y="1114146"/>
            <a:ext cx="6871725" cy="4029354"/>
          </a:xfrm>
          <a:prstGeom prst="rect">
            <a:avLst/>
          </a:prstGeom>
        </p:spPr>
      </p:pic>
      <p:sp>
        <p:nvSpPr>
          <p:cNvPr id="8" name="Title 3">
            <a:extLst>
              <a:ext uri="{FF2B5EF4-FFF2-40B4-BE49-F238E27FC236}">
                <a16:creationId xmlns:a16="http://schemas.microsoft.com/office/drawing/2014/main" id="{1C38AA88-259D-E23E-AC6F-7592417D0634}"/>
              </a:ext>
            </a:extLst>
          </p:cNvPr>
          <p:cNvSpPr txBox="1">
            <a:spLocks/>
          </p:cNvSpPr>
          <p:nvPr/>
        </p:nvSpPr>
        <p:spPr>
          <a:xfrm>
            <a:off x="143555" y="281175"/>
            <a:ext cx="8076896" cy="76352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t>Dynamic Programming</a:t>
            </a:r>
          </a:p>
        </p:txBody>
      </p:sp>
    </p:spTree>
    <p:extLst>
      <p:ext uri="{BB962C8B-B14F-4D97-AF65-F5344CB8AC3E}">
        <p14:creationId xmlns:p14="http://schemas.microsoft.com/office/powerpoint/2010/main" val="3184422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dirty="0"/>
              <a:t>Task 2</a:t>
            </a:r>
          </a:p>
        </p:txBody>
      </p:sp>
      <p:sp>
        <p:nvSpPr>
          <p:cNvPr id="2" name="TextBox 1">
            <a:extLst>
              <a:ext uri="{FF2B5EF4-FFF2-40B4-BE49-F238E27FC236}">
                <a16:creationId xmlns:a16="http://schemas.microsoft.com/office/drawing/2014/main" id="{CE1842E2-7C67-ABD5-144B-BBB2827F7668}"/>
              </a:ext>
            </a:extLst>
          </p:cNvPr>
          <p:cNvSpPr txBox="1"/>
          <p:nvPr/>
        </p:nvSpPr>
        <p:spPr>
          <a:xfrm>
            <a:off x="296260" y="1350110"/>
            <a:ext cx="6719020" cy="2616101"/>
          </a:xfrm>
          <a:prstGeom prst="rect">
            <a:avLst/>
          </a:prstGeom>
          <a:noFill/>
        </p:spPr>
        <p:txBody>
          <a:bodyPr wrap="square" rtlCol="1">
            <a:spAutoFit/>
          </a:bodyPr>
          <a:lstStyle/>
          <a:p>
            <a: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Problem Description:</a:t>
            </a:r>
          </a:p>
          <a:p>
            <a:r>
              <a:rPr lang="en-US" sz="1800" dirty="0">
                <a:effectLst/>
                <a:latin typeface="Calibri" panose="020F0502020204030204" pitchFamily="34" charset="0"/>
                <a:ea typeface="Calibri" panose="020F0502020204030204" pitchFamily="34" charset="0"/>
                <a:cs typeface="Arial" panose="020B0604020202020204" pitchFamily="34" charset="0"/>
              </a:rPr>
              <a:t>Consider the one-dimensional version of peg solitaire played on an array of n cells, where n is even and greater than 2. Initially, all but one cell are occupied by some counters (pegs), one peg per cell. On each move, a peg jumps over its immediate neighbor to the left or to the right to land on an empty cell; after the jump, the jumped-over neighbor is removed from the board.</a:t>
            </a:r>
          </a:p>
          <a:p>
            <a:endParaRPr lang="en-US" sz="20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ar-EG" dirty="0"/>
          </a:p>
        </p:txBody>
      </p:sp>
    </p:spTree>
    <p:extLst>
      <p:ext uri="{BB962C8B-B14F-4D97-AF65-F5344CB8AC3E}">
        <p14:creationId xmlns:p14="http://schemas.microsoft.com/office/powerpoint/2010/main" val="820446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1781</Words>
  <Application>Microsoft Office PowerPoint</Application>
  <PresentationFormat>On-screen Show (16:9)</PresentationFormat>
  <Paragraphs>123</Paragraphs>
  <Slides>32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ArnoPro-Regular</vt:lpstr>
      <vt:lpstr>Calibri</vt:lpstr>
      <vt:lpstr>Calibri Light</vt:lpstr>
      <vt:lpstr>Cambria Math</vt:lpstr>
      <vt:lpstr>Symbol</vt:lpstr>
      <vt:lpstr>Wingdings</vt:lpstr>
      <vt:lpstr>Office Theme</vt:lpstr>
      <vt:lpstr>Design and Analysis of Algorithms  CSE332s</vt:lpstr>
      <vt:lpstr>Team Names &amp; ID</vt:lpstr>
      <vt:lpstr>PowerPoint Presentation</vt:lpstr>
      <vt:lpstr>Task 1</vt:lpstr>
      <vt:lpstr>PowerPoint Presentation</vt:lpstr>
      <vt:lpstr>PowerPoint Presentation</vt:lpstr>
      <vt:lpstr>PowerPoint Presentation</vt:lpstr>
      <vt:lpstr>PowerPoint Presentation</vt:lpstr>
      <vt:lpstr>Task 2</vt:lpstr>
      <vt:lpstr>Sample Output</vt:lpstr>
      <vt:lpstr>Solution &amp; complexity</vt:lpstr>
      <vt:lpstr>Conclusion</vt:lpstr>
      <vt:lpstr>Task 3</vt:lpstr>
      <vt:lpstr>Sample Output</vt:lpstr>
      <vt:lpstr>Solution &amp; complexity</vt:lpstr>
      <vt:lpstr>PowerPoint Presentation</vt:lpstr>
      <vt:lpstr>PowerPoint Presentation</vt:lpstr>
      <vt:lpstr>Task 4</vt:lpstr>
      <vt:lpstr>PowerPoint Presentation</vt:lpstr>
      <vt:lpstr>PowerPoint Presentation</vt:lpstr>
      <vt:lpstr>PowerPoint Presentation</vt:lpstr>
      <vt:lpstr>PowerPoint Presentation</vt:lpstr>
      <vt:lpstr>PowerPoint Presentation</vt:lpstr>
      <vt:lpstr>Task 5</vt:lpstr>
      <vt:lpstr>PowerPoint Presentation</vt:lpstr>
      <vt:lpstr>PowerPoint Presentation</vt:lpstr>
      <vt:lpstr>PowerPoint Presentation</vt:lpstr>
      <vt:lpstr>PowerPoint Presentation</vt:lpstr>
      <vt:lpstr>Task 6</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2023-02-13T15:25:26Z</dcterms:modified>
</cp:coreProperties>
</file>