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26"/>
  </p:notesMasterIdLst>
  <p:sldIdLst>
    <p:sldId id="259" r:id="rId2"/>
    <p:sldId id="283" r:id="rId3"/>
    <p:sldId id="262" r:id="rId4"/>
    <p:sldId id="261" r:id="rId5"/>
    <p:sldId id="263" r:id="rId6"/>
    <p:sldId id="267" r:id="rId7"/>
    <p:sldId id="266" r:id="rId8"/>
    <p:sldId id="272" r:id="rId9"/>
    <p:sldId id="268" r:id="rId10"/>
    <p:sldId id="269" r:id="rId11"/>
    <p:sldId id="270" r:id="rId12"/>
    <p:sldId id="273" r:id="rId13"/>
    <p:sldId id="274" r:id="rId14"/>
    <p:sldId id="275" r:id="rId15"/>
    <p:sldId id="286" r:id="rId16"/>
    <p:sldId id="276" r:id="rId17"/>
    <p:sldId id="264" r:id="rId18"/>
    <p:sldId id="277" r:id="rId19"/>
    <p:sldId id="278" r:id="rId20"/>
    <p:sldId id="279" r:id="rId21"/>
    <p:sldId id="280" r:id="rId22"/>
    <p:sldId id="281" r:id="rId23"/>
    <p:sldId id="282" r:id="rId24"/>
    <p:sldId id="285" r:id="rId25"/>
  </p:sldIdLst>
  <p:sldSz cx="9144000" cy="5143500" type="screen16x9"/>
  <p:notesSz cx="6858000" cy="9144000"/>
  <p:embeddedFontLs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  <a:srgbClr val="212121"/>
    <a:srgbClr val="EB5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D15872-0276-4917-9F50-94AC033015F4}">
  <a:tblStyle styleId="{A3D15872-0276-4917-9F50-94AC033015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6E067-5E58-4234-A49B-40AF20210364}" type="doc">
      <dgm:prSet loTypeId="urn:microsoft.com/office/officeart/2005/8/layout/bProcess2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00939E6-87EC-42A8-958A-7C25BBBB4B96}">
      <dgm:prSet phldrT="[Text]"/>
      <dgm:spPr>
        <a:solidFill>
          <a:schemeClr val="accent3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Lato" panose="020B0604020202020204" charset="0"/>
            </a:rPr>
            <a:t>Structure</a:t>
          </a:r>
        </a:p>
      </dgm:t>
    </dgm:pt>
    <dgm:pt modelId="{36829730-C244-4BE5-B736-787C32B9E31E}" type="parTrans" cxnId="{3EBB163F-6664-4D16-98F8-DCA042680034}">
      <dgm:prSet/>
      <dgm:spPr/>
      <dgm:t>
        <a:bodyPr/>
        <a:lstStyle/>
        <a:p>
          <a:endParaRPr lang="en-US"/>
        </a:p>
      </dgm:t>
    </dgm:pt>
    <dgm:pt modelId="{E19D5F7D-9FBE-4CF4-B3DB-056279C63075}" type="sibTrans" cxnId="{3EBB163F-6664-4D16-98F8-DCA042680034}">
      <dgm:prSet/>
      <dgm:spPr>
        <a:solidFill>
          <a:srgbClr val="E9EDEE"/>
        </a:solidFill>
      </dgm:spPr>
      <dgm:t>
        <a:bodyPr/>
        <a:lstStyle/>
        <a:p>
          <a:endParaRPr lang="en-US"/>
        </a:p>
      </dgm:t>
    </dgm:pt>
    <dgm:pt modelId="{8E8A220B-1DF4-480B-A2FE-8409E6AEDE9F}">
      <dgm:prSet phldrT="[Text]"/>
      <dgm:spPr>
        <a:solidFill>
          <a:schemeClr val="accent3">
            <a:hueOff val="0"/>
            <a:satOff val="0"/>
            <a:lumOff val="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Lato" panose="020B0604020202020204" charset="0"/>
            </a:rPr>
            <a:t>Train</a:t>
          </a:r>
        </a:p>
      </dgm:t>
    </dgm:pt>
    <dgm:pt modelId="{44E752A8-899E-44C8-B15C-2E5DF4B41A90}" type="parTrans" cxnId="{8866033A-A8A0-4BCE-9F0E-F677DA4EB109}">
      <dgm:prSet/>
      <dgm:spPr/>
      <dgm:t>
        <a:bodyPr/>
        <a:lstStyle/>
        <a:p>
          <a:endParaRPr lang="en-US"/>
        </a:p>
      </dgm:t>
    </dgm:pt>
    <dgm:pt modelId="{364D3EF3-5EB5-4A7B-92E8-800D54C4AF2A}" type="sibTrans" cxnId="{8866033A-A8A0-4BCE-9F0E-F677DA4EB109}">
      <dgm:prSet/>
      <dgm:spPr>
        <a:solidFill>
          <a:srgbClr val="E9EDEE"/>
        </a:solidFill>
      </dgm:spPr>
      <dgm:t>
        <a:bodyPr/>
        <a:lstStyle/>
        <a:p>
          <a:endParaRPr lang="en-US"/>
        </a:p>
      </dgm:t>
    </dgm:pt>
    <dgm:pt modelId="{E89D6FCE-44B8-4433-98E1-BFC498A0B583}">
      <dgm:prSet phldrT="[Text]"/>
      <dgm:spPr>
        <a:solidFill>
          <a:schemeClr val="accent3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Lato" panose="020B0604020202020204" charset="0"/>
            </a:rPr>
            <a:t>Predict</a:t>
          </a:r>
        </a:p>
      </dgm:t>
    </dgm:pt>
    <dgm:pt modelId="{BC454D30-7661-4C54-8134-CC15530CAC2A}" type="parTrans" cxnId="{72D19463-345E-4240-88C8-74FD874181D4}">
      <dgm:prSet/>
      <dgm:spPr/>
      <dgm:t>
        <a:bodyPr/>
        <a:lstStyle/>
        <a:p>
          <a:endParaRPr lang="en-US"/>
        </a:p>
      </dgm:t>
    </dgm:pt>
    <dgm:pt modelId="{AD5D266D-91B2-4BD5-8FB0-BB6027727318}" type="sibTrans" cxnId="{72D19463-345E-4240-88C8-74FD874181D4}">
      <dgm:prSet/>
      <dgm:spPr/>
      <dgm:t>
        <a:bodyPr/>
        <a:lstStyle/>
        <a:p>
          <a:endParaRPr lang="en-US"/>
        </a:p>
      </dgm:t>
    </dgm:pt>
    <dgm:pt modelId="{B4B66EED-4341-4EBB-A3F1-F85A264C478B}" type="pres">
      <dgm:prSet presAssocID="{73B6E067-5E58-4234-A49B-40AF20210364}" presName="diagram" presStyleCnt="0">
        <dgm:presLayoutVars>
          <dgm:dir/>
          <dgm:resizeHandles/>
        </dgm:presLayoutVars>
      </dgm:prSet>
      <dgm:spPr/>
    </dgm:pt>
    <dgm:pt modelId="{450EF30E-907F-4E60-82CD-84BFA808CCA2}" type="pres">
      <dgm:prSet presAssocID="{200939E6-87EC-42A8-958A-7C25BBBB4B96}" presName="firstNode" presStyleLbl="node1" presStyleIdx="0" presStyleCnt="3">
        <dgm:presLayoutVars>
          <dgm:bulletEnabled val="1"/>
        </dgm:presLayoutVars>
      </dgm:prSet>
      <dgm:spPr/>
    </dgm:pt>
    <dgm:pt modelId="{6B0F503A-5C0D-4496-B808-840B463DD076}" type="pres">
      <dgm:prSet presAssocID="{E19D5F7D-9FBE-4CF4-B3DB-056279C63075}" presName="sibTrans" presStyleLbl="sibTrans2D1" presStyleIdx="0" presStyleCnt="2"/>
      <dgm:spPr/>
    </dgm:pt>
    <dgm:pt modelId="{B5FD25BB-B9B6-4136-BB57-2B13E00F0DAC}" type="pres">
      <dgm:prSet presAssocID="{8E8A220B-1DF4-480B-A2FE-8409E6AEDE9F}" presName="middleNode" presStyleCnt="0"/>
      <dgm:spPr/>
    </dgm:pt>
    <dgm:pt modelId="{210C6981-541C-468A-A791-FDE176464856}" type="pres">
      <dgm:prSet presAssocID="{8E8A220B-1DF4-480B-A2FE-8409E6AEDE9F}" presName="padding" presStyleLbl="node1" presStyleIdx="0" presStyleCnt="3"/>
      <dgm:spPr/>
    </dgm:pt>
    <dgm:pt modelId="{E10A711D-EF4A-45D5-80A6-8858B3BAD979}" type="pres">
      <dgm:prSet presAssocID="{8E8A220B-1DF4-480B-A2FE-8409E6AEDE9F}" presName="shape" presStyleLbl="node1" presStyleIdx="1" presStyleCnt="3" custScaleX="156021" custScaleY="156021">
        <dgm:presLayoutVars>
          <dgm:bulletEnabled val="1"/>
        </dgm:presLayoutVars>
      </dgm:prSet>
      <dgm:spPr/>
    </dgm:pt>
    <dgm:pt modelId="{668A6FDD-26D0-4A0D-A575-22FE9A9C3A82}" type="pres">
      <dgm:prSet presAssocID="{364D3EF3-5EB5-4A7B-92E8-800D54C4AF2A}" presName="sibTrans" presStyleLbl="sibTrans2D1" presStyleIdx="1" presStyleCnt="2"/>
      <dgm:spPr/>
    </dgm:pt>
    <dgm:pt modelId="{D6770CDA-74BE-4C34-9E11-6DFBCC017C86}" type="pres">
      <dgm:prSet presAssocID="{E89D6FCE-44B8-4433-98E1-BFC498A0B58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D4607E28-12D8-479C-A9CA-3F74A8920458}" type="presOf" srcId="{E89D6FCE-44B8-4433-98E1-BFC498A0B583}" destId="{D6770CDA-74BE-4C34-9E11-6DFBCC017C86}" srcOrd="0" destOrd="0" presId="urn:microsoft.com/office/officeart/2005/8/layout/bProcess2"/>
    <dgm:cxn modelId="{F210D037-F1A9-4DEE-9D66-02EA40037AF3}" type="presOf" srcId="{E19D5F7D-9FBE-4CF4-B3DB-056279C63075}" destId="{6B0F503A-5C0D-4496-B808-840B463DD076}" srcOrd="0" destOrd="0" presId="urn:microsoft.com/office/officeart/2005/8/layout/bProcess2"/>
    <dgm:cxn modelId="{8866033A-A8A0-4BCE-9F0E-F677DA4EB109}" srcId="{73B6E067-5E58-4234-A49B-40AF20210364}" destId="{8E8A220B-1DF4-480B-A2FE-8409E6AEDE9F}" srcOrd="1" destOrd="0" parTransId="{44E752A8-899E-44C8-B15C-2E5DF4B41A90}" sibTransId="{364D3EF3-5EB5-4A7B-92E8-800D54C4AF2A}"/>
    <dgm:cxn modelId="{3EBB163F-6664-4D16-98F8-DCA042680034}" srcId="{73B6E067-5E58-4234-A49B-40AF20210364}" destId="{200939E6-87EC-42A8-958A-7C25BBBB4B96}" srcOrd="0" destOrd="0" parTransId="{36829730-C244-4BE5-B736-787C32B9E31E}" sibTransId="{E19D5F7D-9FBE-4CF4-B3DB-056279C63075}"/>
    <dgm:cxn modelId="{EEA5775E-0FB2-4005-84A0-FADA8CD5D77B}" type="presOf" srcId="{364D3EF3-5EB5-4A7B-92E8-800D54C4AF2A}" destId="{668A6FDD-26D0-4A0D-A575-22FE9A9C3A82}" srcOrd="0" destOrd="0" presId="urn:microsoft.com/office/officeart/2005/8/layout/bProcess2"/>
    <dgm:cxn modelId="{72D19463-345E-4240-88C8-74FD874181D4}" srcId="{73B6E067-5E58-4234-A49B-40AF20210364}" destId="{E89D6FCE-44B8-4433-98E1-BFC498A0B583}" srcOrd="2" destOrd="0" parTransId="{BC454D30-7661-4C54-8134-CC15530CAC2A}" sibTransId="{AD5D266D-91B2-4BD5-8FB0-BB6027727318}"/>
    <dgm:cxn modelId="{BFEA5C67-59EC-4309-AC6F-4DBCC9EBF428}" type="presOf" srcId="{8E8A220B-1DF4-480B-A2FE-8409E6AEDE9F}" destId="{E10A711D-EF4A-45D5-80A6-8858B3BAD979}" srcOrd="0" destOrd="0" presId="urn:microsoft.com/office/officeart/2005/8/layout/bProcess2"/>
    <dgm:cxn modelId="{129CF16D-BB22-4AB8-9844-EA1AC7D443A2}" type="presOf" srcId="{200939E6-87EC-42A8-958A-7C25BBBB4B96}" destId="{450EF30E-907F-4E60-82CD-84BFA808CCA2}" srcOrd="0" destOrd="0" presId="urn:microsoft.com/office/officeart/2005/8/layout/bProcess2"/>
    <dgm:cxn modelId="{AF1571E2-F0A0-48D6-95C6-AEE44AC51712}" type="presOf" srcId="{73B6E067-5E58-4234-A49B-40AF20210364}" destId="{B4B66EED-4341-4EBB-A3F1-F85A264C478B}" srcOrd="0" destOrd="0" presId="urn:microsoft.com/office/officeart/2005/8/layout/bProcess2"/>
    <dgm:cxn modelId="{0923E774-D0D3-4E0D-BCB1-872116023EAA}" type="presParOf" srcId="{B4B66EED-4341-4EBB-A3F1-F85A264C478B}" destId="{450EF30E-907F-4E60-82CD-84BFA808CCA2}" srcOrd="0" destOrd="0" presId="urn:microsoft.com/office/officeart/2005/8/layout/bProcess2"/>
    <dgm:cxn modelId="{86D32DC8-22B0-4245-BBA9-FF0DBA8C02E8}" type="presParOf" srcId="{B4B66EED-4341-4EBB-A3F1-F85A264C478B}" destId="{6B0F503A-5C0D-4496-B808-840B463DD076}" srcOrd="1" destOrd="0" presId="urn:microsoft.com/office/officeart/2005/8/layout/bProcess2"/>
    <dgm:cxn modelId="{98EFA3BF-DD6D-43C6-8F36-8FE6E209C22F}" type="presParOf" srcId="{B4B66EED-4341-4EBB-A3F1-F85A264C478B}" destId="{B5FD25BB-B9B6-4136-BB57-2B13E00F0DAC}" srcOrd="2" destOrd="0" presId="urn:microsoft.com/office/officeart/2005/8/layout/bProcess2"/>
    <dgm:cxn modelId="{622DC4BC-CA09-4652-B1F5-D66399695F62}" type="presParOf" srcId="{B5FD25BB-B9B6-4136-BB57-2B13E00F0DAC}" destId="{210C6981-541C-468A-A791-FDE176464856}" srcOrd="0" destOrd="0" presId="urn:microsoft.com/office/officeart/2005/8/layout/bProcess2"/>
    <dgm:cxn modelId="{11D48139-837F-4C76-9DD9-30D06A65B71C}" type="presParOf" srcId="{B5FD25BB-B9B6-4136-BB57-2B13E00F0DAC}" destId="{E10A711D-EF4A-45D5-80A6-8858B3BAD979}" srcOrd="1" destOrd="0" presId="urn:microsoft.com/office/officeart/2005/8/layout/bProcess2"/>
    <dgm:cxn modelId="{B54625F1-A01E-42DC-964B-3FC3C1D5C605}" type="presParOf" srcId="{B4B66EED-4341-4EBB-A3F1-F85A264C478B}" destId="{668A6FDD-26D0-4A0D-A575-22FE9A9C3A82}" srcOrd="3" destOrd="0" presId="urn:microsoft.com/office/officeart/2005/8/layout/bProcess2"/>
    <dgm:cxn modelId="{F6B83FE2-9981-4815-99D7-8131BBEE78FC}" type="presParOf" srcId="{B4B66EED-4341-4EBB-A3F1-F85A264C478B}" destId="{D6770CDA-74BE-4C34-9E11-6DFBCC017C86}" srcOrd="4" destOrd="0" presId="urn:microsoft.com/office/officeart/2005/8/layout/b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F30E-907F-4E60-82CD-84BFA808CCA2}">
      <dsp:nvSpPr>
        <dsp:cNvPr id="0" name=""/>
        <dsp:cNvSpPr/>
      </dsp:nvSpPr>
      <dsp:spPr>
        <a:xfrm>
          <a:off x="347557" y="71760"/>
          <a:ext cx="1750727" cy="1750727"/>
        </a:xfrm>
        <a:prstGeom prst="ellipse">
          <a:avLst/>
        </a:prstGeom>
        <a:solidFill>
          <a:schemeClr val="accent3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Lato" panose="020B0604020202020204" charset="0"/>
            </a:rPr>
            <a:t>Structure</a:t>
          </a:r>
        </a:p>
      </dsp:txBody>
      <dsp:txXfrm>
        <a:off x="603945" y="328148"/>
        <a:ext cx="1237951" cy="1237951"/>
      </dsp:txXfrm>
    </dsp:sp>
    <dsp:sp modelId="{6B0F503A-5C0D-4496-B808-840B463DD076}">
      <dsp:nvSpPr>
        <dsp:cNvPr id="0" name=""/>
        <dsp:cNvSpPr/>
      </dsp:nvSpPr>
      <dsp:spPr>
        <a:xfrm rot="5354033">
          <a:off x="2242723" y="697355"/>
          <a:ext cx="612754" cy="464068"/>
        </a:xfrm>
        <a:prstGeom prst="triangle">
          <a:avLst/>
        </a:prstGeom>
        <a:solidFill>
          <a:srgbClr val="E9EDE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A711D-EF4A-45D5-80A6-8858B3BAD979}">
      <dsp:nvSpPr>
        <dsp:cNvPr id="0" name=""/>
        <dsp:cNvSpPr/>
      </dsp:nvSpPr>
      <dsp:spPr>
        <a:xfrm>
          <a:off x="2973647" y="575"/>
          <a:ext cx="1821911" cy="1821911"/>
        </a:xfrm>
        <a:prstGeom prst="ellipse">
          <a:avLst/>
        </a:prstGeom>
        <a:solidFill>
          <a:schemeClr val="accent3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Lato" panose="020B0604020202020204" charset="0"/>
            </a:rPr>
            <a:t>Train</a:t>
          </a:r>
        </a:p>
      </dsp:txBody>
      <dsp:txXfrm>
        <a:off x="3240460" y="267388"/>
        <a:ext cx="1288285" cy="1288285"/>
      </dsp:txXfrm>
    </dsp:sp>
    <dsp:sp modelId="{668A6FDD-26D0-4A0D-A575-22FE9A9C3A82}">
      <dsp:nvSpPr>
        <dsp:cNvPr id="0" name=""/>
        <dsp:cNvSpPr/>
      </dsp:nvSpPr>
      <dsp:spPr>
        <a:xfrm rot="5354033">
          <a:off x="4939995" y="661287"/>
          <a:ext cx="612754" cy="464068"/>
        </a:xfrm>
        <a:prstGeom prst="triangle">
          <a:avLst/>
        </a:prstGeom>
        <a:solidFill>
          <a:srgbClr val="E9EDE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70CDA-74BE-4C34-9E11-6DFBCC017C86}">
      <dsp:nvSpPr>
        <dsp:cNvPr id="0" name=""/>
        <dsp:cNvSpPr/>
      </dsp:nvSpPr>
      <dsp:spPr>
        <a:xfrm>
          <a:off x="5670922" y="575"/>
          <a:ext cx="1750727" cy="1750727"/>
        </a:xfrm>
        <a:prstGeom prst="ellipse">
          <a:avLst/>
        </a:prstGeom>
        <a:solidFill>
          <a:schemeClr val="accent3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Lato" panose="020B0604020202020204" charset="0"/>
            </a:rPr>
            <a:t>Predict</a:t>
          </a:r>
        </a:p>
      </dsp:txBody>
      <dsp:txXfrm>
        <a:off x="5927310" y="256963"/>
        <a:ext cx="1237951" cy="1237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10800000" flipH="1">
            <a:off x="4572012" y="0"/>
            <a:ext cx="1309800" cy="108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10800000" flipH="1">
            <a:off x="4572012" y="0"/>
            <a:ext cx="1309800" cy="1088100"/>
          </a:xfrm>
          <a:prstGeom prst="rtTriangle">
            <a:avLst/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3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4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4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4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4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4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4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4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nsorflow_logo.sv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arEinea/tf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ctrTitle"/>
          </p:nvPr>
        </p:nvSpPr>
        <p:spPr>
          <a:xfrm>
            <a:off x="1130100" y="1304144"/>
            <a:ext cx="6883800" cy="1484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</a:t>
            </a:r>
            <a:r>
              <a:rPr lang="en-US" dirty="0"/>
              <a:t>Workshop</a:t>
            </a:r>
            <a:endParaRPr dirty="0"/>
          </a:p>
        </p:txBody>
      </p:sp>
      <p:sp>
        <p:nvSpPr>
          <p:cNvPr id="439" name="Shape 439"/>
          <p:cNvSpPr txBox="1">
            <a:spLocks noGrp="1"/>
          </p:cNvSpPr>
          <p:nvPr>
            <p:ph type="subTitle" idx="1"/>
          </p:nvPr>
        </p:nvSpPr>
        <p:spPr>
          <a:xfrm>
            <a:off x="1130100" y="2891363"/>
            <a:ext cx="68838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With TensorFlow APIs</a:t>
            </a:r>
            <a:endParaRPr sz="1800" dirty="0"/>
          </a:p>
        </p:txBody>
      </p:sp>
      <p:pic>
        <p:nvPicPr>
          <p:cNvPr id="440" name="Shape 4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000" y="2788176"/>
            <a:ext cx="514200" cy="55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625" y="2788176"/>
            <a:ext cx="514200" cy="55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3EBD-34FF-451A-9B9D-C08C54EF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with Two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2ECBFABF-3FB0-41C6-9F88-C60414CDB0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5950" y="2571750"/>
                <a:ext cx="7340600" cy="1187450"/>
              </a:xfrm>
            </p:spPr>
            <p:txBody>
              <a:bodyPr/>
              <a:lstStyle/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2ECBFABF-3FB0-41C6-9F88-C60414CDB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5950" y="2571750"/>
                <a:ext cx="7340600" cy="11874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8FA98820-994C-42E3-BCF3-AE1A58C63EDB}"/>
              </a:ext>
            </a:extLst>
          </p:cNvPr>
          <p:cNvSpPr/>
          <p:nvPr/>
        </p:nvSpPr>
        <p:spPr>
          <a:xfrm>
            <a:off x="6612002" y="4209500"/>
            <a:ext cx="1757298" cy="5351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6611"/>
              <a:gd name="adj6" fmla="val -624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Second Feature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  <a:latin typeface="Lato" panose="020B0604020202020204" charset="0"/>
            </a:endParaRP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823D5CD-4A5D-4A4B-B7BD-8E173A368F57}"/>
              </a:ext>
            </a:extLst>
          </p:cNvPr>
          <p:cNvSpPr/>
          <p:nvPr/>
        </p:nvSpPr>
        <p:spPr>
          <a:xfrm flipH="1">
            <a:off x="977900" y="4209499"/>
            <a:ext cx="1466850" cy="5351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6611"/>
              <a:gd name="adj6" fmla="val -624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First Feature</a:t>
            </a:r>
          </a:p>
        </p:txBody>
      </p:sp>
    </p:spTree>
    <p:extLst>
      <p:ext uri="{BB962C8B-B14F-4D97-AF65-F5344CB8AC3E}">
        <p14:creationId xmlns:p14="http://schemas.microsoft.com/office/powerpoint/2010/main" val="82802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DB94-B7B9-4719-803A-E21907AE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       →       Model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508189F5-3C66-4915-952C-BFA828790BC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3987" y="2078875"/>
                <a:ext cx="3919638" cy="835775"/>
              </a:xfrm>
            </p:spPr>
            <p:txBody>
              <a:bodyPr/>
              <a:lstStyle/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 Placeholder 5">
                <a:extLst>
                  <a:ext uri="{FF2B5EF4-FFF2-40B4-BE49-F238E27FC236}">
                    <a16:creationId xmlns:a16="http://schemas.microsoft.com/office/drawing/2014/main" id="{508189F5-3C66-4915-952C-BFA828790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3987" y="2078875"/>
                <a:ext cx="3919638" cy="8357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14FB6A66-FEC3-4C6C-872C-ADE5A876C9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8266" y="2078874"/>
                <a:ext cx="3919638" cy="835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Font typeface="Lato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14FB6A66-FEC3-4C6C-872C-ADE5A876C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66" y="2078874"/>
                <a:ext cx="3919638" cy="835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A16F2CE2-8F23-44F0-B23E-560BE4532034}"/>
              </a:ext>
            </a:extLst>
          </p:cNvPr>
          <p:cNvSpPr/>
          <p:nvPr/>
        </p:nvSpPr>
        <p:spPr>
          <a:xfrm>
            <a:off x="1567489" y="3955497"/>
            <a:ext cx="1365250" cy="5351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8478"/>
              <a:gd name="adj6" fmla="val -405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Actual Label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7C9779C8-A1F2-41C7-B59F-10BDC5B3D7AE}"/>
              </a:ext>
            </a:extLst>
          </p:cNvPr>
          <p:cNvSpPr/>
          <p:nvPr/>
        </p:nvSpPr>
        <p:spPr>
          <a:xfrm>
            <a:off x="5537253" y="3955497"/>
            <a:ext cx="1562100" cy="5351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8478"/>
              <a:gd name="adj6" fmla="val -405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Predicted Label</a:t>
            </a:r>
          </a:p>
        </p:txBody>
      </p:sp>
    </p:spTree>
    <p:extLst>
      <p:ext uri="{BB962C8B-B14F-4D97-AF65-F5344CB8AC3E}">
        <p14:creationId xmlns:p14="http://schemas.microsoft.com/office/powerpoint/2010/main" val="179555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CE29FE-AA40-467C-9366-D4DB039E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Loss</a:t>
            </a:r>
            <a:br>
              <a:rPr lang="en-US" sz="2800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882CBB5F-F963-46C3-B17A-D49717C3BAE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882CBB5F-F963-46C3-B17A-D49717C3B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86EC7A-0AB2-4CE0-8262-40A08108E00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13300" y="1352625"/>
            <a:ext cx="3968750" cy="3025500"/>
          </a:xfrm>
        </p:spPr>
        <p:txBody>
          <a:bodyPr/>
          <a:lstStyle/>
          <a:p>
            <a:pPr marL="146050" indent="0">
              <a:buNone/>
            </a:pPr>
            <a:r>
              <a:rPr lang="en-US" sz="1800" b="1" dirty="0"/>
              <a:t>Squared loss</a:t>
            </a:r>
            <a:r>
              <a:rPr lang="en-US" sz="1800" dirty="0"/>
              <a:t>: a popular loss function</a:t>
            </a:r>
          </a:p>
          <a:p>
            <a:pPr marL="146050" indent="0">
              <a:buNone/>
            </a:pPr>
            <a:br>
              <a:rPr lang="en-US" sz="1600" dirty="0"/>
            </a:br>
            <a:r>
              <a:rPr lang="en-US" sz="1600" dirty="0"/>
              <a:t>The square of the difference between the label and the prediction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(observation - prediction)</a:t>
            </a:r>
            <a:r>
              <a:rPr lang="en-US" sz="16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9017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F9F0C3-FCF2-4B63-8940-B5EBDA0F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 error</a:t>
            </a:r>
            <a:r>
              <a:rPr lang="en-US" b="0" dirty="0"/>
              <a:t> </a:t>
            </a:r>
            <a:r>
              <a:rPr lang="en-US" dirty="0"/>
              <a:t>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CC7EB-48A1-47FE-B780-3A352F37D0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324" y="2078875"/>
                <a:ext cx="5099975" cy="2261100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en-US" dirty="0"/>
                  <a:t>It is the average squared loss per example over the whole dataset.</a:t>
                </a:r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0CDCC7EB-48A1-47FE-B780-3A352F37D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324" y="2078875"/>
                <a:ext cx="5099975" cy="2261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60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FA06C7-4706-4662-BA1C-27CCEBA5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has the higher Mean Squared Error?</a:t>
            </a:r>
          </a:p>
        </p:txBody>
      </p:sp>
      <p:pic>
        <p:nvPicPr>
          <p:cNvPr id="2050" name="Picture 2" descr="A plot of 10 points. A line runs through 6 of the points. 2 points are 1 &quot;unit&quot; above the line; 2 other points are 1 &quot;unit&quot; below the line.">
            <a:extLst>
              <a:ext uri="{FF2B5EF4-FFF2-40B4-BE49-F238E27FC236}">
                <a16:creationId xmlns:a16="http://schemas.microsoft.com/office/drawing/2014/main" id="{6FF69144-B51F-4C83-AEC3-9CA817DE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6" y="2043377"/>
            <a:ext cx="3464948" cy="248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plot of 10 points. A line runs through 8 of the points. 1 point is 2 &quot;units&quot; above the line; 1 other point is 2 &quot;units&quot; below the line.">
            <a:extLst>
              <a:ext uri="{FF2B5EF4-FFF2-40B4-BE49-F238E27FC236}">
                <a16:creationId xmlns:a16="http://schemas.microsoft.com/office/drawing/2014/main" id="{B18DDF2D-394C-4224-A5D5-B01E0787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420" y="2048109"/>
            <a:ext cx="3465486" cy="247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A4AA55-DCF7-4EF6-AD06-4AEF19197CA2}"/>
              </a:ext>
            </a:extLst>
          </p:cNvPr>
          <p:cNvSpPr txBox="1"/>
          <p:nvPr/>
        </p:nvSpPr>
        <p:spPr>
          <a:xfrm>
            <a:off x="2127036" y="452950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B0604020202020204" charset="0"/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4EEC5-AF76-4BE5-B9BF-30AE14C36DAD}"/>
              </a:ext>
            </a:extLst>
          </p:cNvPr>
          <p:cNvSpPr txBox="1"/>
          <p:nvPr/>
        </p:nvSpPr>
        <p:spPr>
          <a:xfrm>
            <a:off x="6614292" y="4526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B060402020202020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48210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75AEBCE-999A-475B-9B27-69C66DFA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4366540" cy="1381500"/>
          </a:xfrm>
        </p:spPr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78D9AB2-288D-4353-A2B5-4B62B5972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8312" y="4251145"/>
            <a:ext cx="1595628" cy="405379"/>
          </a:xfrm>
        </p:spPr>
        <p:txBody>
          <a:bodyPr/>
          <a:lstStyle/>
          <a:p>
            <a:pPr marL="146050" indent="0">
              <a:buNone/>
            </a:pPr>
            <a:r>
              <a:rPr lang="en-US" sz="1400" dirty="0"/>
              <a:t>Terminology</a:t>
            </a:r>
            <a:endParaRPr lang="en-US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70AD8FE-A8D6-4C54-B598-BF0E4176D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059472"/>
              </p:ext>
            </p:extLst>
          </p:nvPr>
        </p:nvGraphicFramePr>
        <p:xfrm>
          <a:off x="644793" y="2297527"/>
          <a:ext cx="7769207" cy="182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07AB2E3-CA6F-4F4D-8375-ABF1D9F1F83F}"/>
              </a:ext>
            </a:extLst>
          </p:cNvPr>
          <p:cNvSpPr txBox="1">
            <a:spLocks/>
          </p:cNvSpPr>
          <p:nvPr/>
        </p:nvSpPr>
        <p:spPr>
          <a:xfrm>
            <a:off x="3565049" y="4251146"/>
            <a:ext cx="1928693" cy="40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400" dirty="0"/>
              <a:t>Linear Regressor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6B28011-FABA-4987-A5B6-059C302BF3CC}"/>
              </a:ext>
            </a:extLst>
          </p:cNvPr>
          <p:cNvSpPr txBox="1">
            <a:spLocks/>
          </p:cNvSpPr>
          <p:nvPr/>
        </p:nvSpPr>
        <p:spPr>
          <a:xfrm>
            <a:off x="6438537" y="4251146"/>
            <a:ext cx="1595628" cy="40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400" dirty="0"/>
              <a:t>Loss &amp;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7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65C476-58A8-475F-8055-75391ACE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587795"/>
            <a:ext cx="7021200" cy="2261505"/>
          </a:xfrm>
        </p:spPr>
        <p:txBody>
          <a:bodyPr/>
          <a:lstStyle/>
          <a:p>
            <a:r>
              <a:rPr lang="en-US" sz="4400" dirty="0"/>
              <a:t>Let’s Code!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Go to: TFlab.ML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9704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2E35-528F-409E-BB30-EEEDE64C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74" y="770525"/>
            <a:ext cx="3086555" cy="3753600"/>
          </a:xfrm>
        </p:spPr>
        <p:txBody>
          <a:bodyPr/>
          <a:lstStyle/>
          <a:p>
            <a:r>
              <a:rPr lang="en-US" sz="3600" dirty="0"/>
              <a:t>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250CB-A3F6-429D-A078-11F874D67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Iterative Learning</a:t>
            </a:r>
          </a:p>
          <a:p>
            <a:r>
              <a:rPr lang="en-US" sz="2200" dirty="0"/>
              <a:t>Gradient Descent</a:t>
            </a:r>
          </a:p>
          <a:p>
            <a:r>
              <a:rPr lang="en-US" sz="2200" dirty="0"/>
              <a:t>Hyperparameters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6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05C44-BE37-4906-8535-43F79544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Iterative Learning</a:t>
            </a:r>
            <a:br>
              <a:rPr lang="en-US" sz="2800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1125F2-79FC-4867-846C-6048E94A2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Avoids Processing All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BA681-8802-41D7-B845-C97E1C8847A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55535" y="1352625"/>
            <a:ext cx="4061637" cy="30255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1.  Set initial values for weight and bias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2.  Compute loss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3.  Evaluate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4.  Regenerate values for weight and bias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5.  Repeat from step 2!</a:t>
            </a:r>
          </a:p>
          <a:p>
            <a:pPr marL="14605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365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C232C-44E9-4D20-9AEC-3F22A17F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Diagram of an Iterative Approach to Training a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01258-F35C-4256-8C8F-294A93BD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3" y="594931"/>
            <a:ext cx="7953153" cy="33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9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C0D79-E4C9-4979-A9FF-AACB77C1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99" y="1318650"/>
            <a:ext cx="7269080" cy="3360926"/>
          </a:xfrm>
        </p:spPr>
        <p:txBody>
          <a:bodyPr/>
          <a:lstStyle/>
          <a:p>
            <a:r>
              <a:rPr lang="en-US" sz="4000" dirty="0"/>
              <a:t>What is Machine Learning?</a:t>
            </a:r>
            <a:br>
              <a:rPr lang="en-US" b="0" dirty="0"/>
            </a:br>
            <a:br>
              <a:rPr lang="en-US" b="0" dirty="0"/>
            </a:br>
            <a:br>
              <a:rPr lang="en-US" b="0" dirty="0"/>
            </a:br>
            <a:br>
              <a:rPr lang="en-US" b="0" dirty="0"/>
            </a:br>
            <a:r>
              <a:rPr lang="en-US" sz="2800" b="0" dirty="0"/>
              <a:t>Computer learning from data,</a:t>
            </a:r>
            <a:br>
              <a:rPr lang="en-US" sz="2800" b="0" dirty="0"/>
            </a:br>
            <a:r>
              <a:rPr lang="en-US" sz="2800" b="0" dirty="0"/>
              <a:t>without being explicitly programmed.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2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EA6293-8E73-49E6-AA5A-BD8C1523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Gradient Descent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DB03B58-6C69-46DC-AE3F-F837ADA85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Negative Gradient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A6C74-12A1-43AC-96B4-B7F2467CCF2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41358" y="1352625"/>
            <a:ext cx="3976577" cy="30255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A vector which has:</a:t>
            </a:r>
          </a:p>
          <a:p>
            <a:pPr marL="146050" indent="0">
              <a:buNone/>
            </a:pPr>
            <a:endParaRPr lang="en-US" sz="1600" dirty="0"/>
          </a:p>
          <a:p>
            <a:r>
              <a:rPr lang="en-US" sz="1600" b="1" dirty="0"/>
              <a:t>Direction: </a:t>
            </a:r>
            <a:r>
              <a:rPr lang="en-US" sz="1600" dirty="0"/>
              <a:t>of steepest loss increase</a:t>
            </a:r>
          </a:p>
          <a:p>
            <a:endParaRPr lang="en-US" sz="1600" dirty="0"/>
          </a:p>
          <a:p>
            <a:r>
              <a:rPr lang="en-US" sz="1600" b="1" dirty="0"/>
              <a:t>Magnitude: </a:t>
            </a:r>
            <a:r>
              <a:rPr lang="en-US" sz="1600" dirty="0"/>
              <a:t>the further the larger</a:t>
            </a:r>
          </a:p>
          <a:p>
            <a:pPr marL="14605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15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631AA-7972-4A92-A39F-78F4BEDFB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Gradient Step Moves to the Next Point on the Loss Curve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41F0D-C9D8-45B9-86A3-C0077962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87" y="231191"/>
            <a:ext cx="6396225" cy="41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5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EA6293-8E73-49E6-AA5A-BD8C1523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en-US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DB03B58-6C69-46DC-AE3F-F837ADA85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Knobs of Model Training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A6C74-12A1-43AC-96B4-B7F2467CCF2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41358" y="1352625"/>
            <a:ext cx="3976577" cy="3025500"/>
          </a:xfrm>
        </p:spPr>
        <p:txBody>
          <a:bodyPr/>
          <a:lstStyle/>
          <a:p>
            <a:r>
              <a:rPr lang="en-US" sz="1600" b="1" dirty="0"/>
              <a:t>Steps: </a:t>
            </a:r>
            <a:r>
              <a:rPr lang="en-US" sz="1600" dirty="0"/>
              <a:t>length of iteration</a:t>
            </a:r>
          </a:p>
          <a:p>
            <a:pPr marL="146050" indent="0">
              <a:buNone/>
            </a:pPr>
            <a:endParaRPr lang="en-US" sz="1600" b="1" dirty="0"/>
          </a:p>
          <a:p>
            <a:r>
              <a:rPr lang="en-US" sz="1600" b="1" dirty="0"/>
              <a:t>Batch Size: </a:t>
            </a:r>
            <a:r>
              <a:rPr lang="en-US" sz="1600" dirty="0"/>
              <a:t>number of examples to train on (each step)</a:t>
            </a:r>
          </a:p>
          <a:p>
            <a:pPr marL="146050" indent="0">
              <a:buNone/>
            </a:pPr>
            <a:endParaRPr lang="en-US" sz="1600" b="1" dirty="0"/>
          </a:p>
          <a:p>
            <a:r>
              <a:rPr lang="en-US" sz="1600" b="1" dirty="0"/>
              <a:t>Learning Rate: </a:t>
            </a:r>
            <a:r>
              <a:rPr lang="en-US" sz="1600" dirty="0"/>
              <a:t>controls gradient</a:t>
            </a:r>
          </a:p>
          <a:p>
            <a:pPr marL="14605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19525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65C476-58A8-475F-8055-75391ACE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587795"/>
            <a:ext cx="7021200" cy="2261505"/>
          </a:xfrm>
        </p:spPr>
        <p:txBody>
          <a:bodyPr/>
          <a:lstStyle/>
          <a:p>
            <a:r>
              <a:rPr lang="en-US" sz="4400" dirty="0"/>
              <a:t>Optimize Your Code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Go to: TFlab.ML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30364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C0D79-E4C9-4979-A9FF-AACB77C1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99" y="1318650"/>
            <a:ext cx="7269080" cy="3360926"/>
          </a:xfrm>
        </p:spPr>
        <p:txBody>
          <a:bodyPr/>
          <a:lstStyle/>
          <a:p>
            <a:r>
              <a:rPr lang="en-US" sz="4000" dirty="0"/>
              <a:t>Thank You!</a:t>
            </a:r>
            <a:br>
              <a:rPr lang="en-US" b="0" dirty="0"/>
            </a:br>
            <a:br>
              <a:rPr lang="en-US" b="0" dirty="0"/>
            </a:br>
            <a:br>
              <a:rPr lang="en-US" b="0" dirty="0"/>
            </a:br>
            <a:br>
              <a:rPr lang="en-US" b="0" dirty="0"/>
            </a:br>
            <a:r>
              <a:rPr lang="en-US" sz="2800" b="0" dirty="0"/>
              <a:t>Code &amp; Presentation are available here:</a:t>
            </a:r>
            <a:br>
              <a:rPr lang="en-US" sz="2800" b="0" dirty="0"/>
            </a:br>
            <a:r>
              <a:rPr lang="en-US" sz="2800" b="0" dirty="0">
                <a:hlinkClick r:id="rId2"/>
              </a:rPr>
              <a:t>https://github.com/OmarEinea/tf</a:t>
            </a:r>
            <a:br>
              <a:rPr lang="en-US" sz="2800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9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751F37-4962-448E-AA17-C85EE35F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32317-53D6-4EB7-B419-0EAFE4CE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4" y="2240279"/>
            <a:ext cx="7465986" cy="2099695"/>
          </a:xfrm>
        </p:spPr>
        <p:txBody>
          <a:bodyPr/>
          <a:lstStyle/>
          <a:p>
            <a:r>
              <a:rPr lang="en-US" sz="2000" dirty="0"/>
              <a:t>Reduce time programming (spelling corrector)</a:t>
            </a:r>
          </a:p>
          <a:p>
            <a:endParaRPr lang="en-US" sz="2000" dirty="0"/>
          </a:p>
          <a:p>
            <a:r>
              <a:rPr lang="en-US" sz="2000" dirty="0"/>
              <a:t>Customize and scale products (supporting other languages)</a:t>
            </a:r>
          </a:p>
          <a:p>
            <a:endParaRPr lang="en-US" sz="2000" dirty="0"/>
          </a:p>
          <a:p>
            <a:r>
              <a:rPr lang="en-US" sz="2000" dirty="0"/>
              <a:t>Do seemingly unprogrammable tasks (cat vs dog image)</a:t>
            </a:r>
          </a:p>
        </p:txBody>
      </p:sp>
    </p:spTree>
    <p:extLst>
      <p:ext uri="{BB962C8B-B14F-4D97-AF65-F5344CB8AC3E}">
        <p14:creationId xmlns:p14="http://schemas.microsoft.com/office/powerpoint/2010/main" val="123213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Workshop Structure</a:t>
            </a:r>
            <a:endParaRPr dirty="0"/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4022850" y="752524"/>
            <a:ext cx="49194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77F00"/>
                </a:solidFill>
              </a:rPr>
              <a:t>Workshop Parts</a:t>
            </a:r>
            <a:endParaRPr sz="2400" b="1" dirty="0">
              <a:solidFill>
                <a:srgbClr val="F77F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77F00"/>
                </a:solidFill>
              </a:rPr>
              <a:t>Part 1</a:t>
            </a:r>
            <a:r>
              <a:rPr lang="en" sz="2000" b="1" dirty="0">
                <a:solidFill>
                  <a:srgbClr val="F77F00"/>
                </a:solidFill>
              </a:rPr>
              <a:t>: </a:t>
            </a:r>
            <a:r>
              <a:rPr lang="en-US" sz="1800" b="1" dirty="0"/>
              <a:t>The Basics</a:t>
            </a:r>
            <a:endParaRPr sz="1600" b="1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2000" b="1" dirty="0">
                <a:solidFill>
                  <a:srgbClr val="F77F00"/>
                </a:solidFill>
              </a:rPr>
              <a:t>Part 2: </a:t>
            </a:r>
            <a:r>
              <a:rPr lang="en-US" sz="1800" b="1" dirty="0"/>
              <a:t>Optimizations</a:t>
            </a:r>
            <a:endParaRPr lang="en-US" sz="1600" b="1" dirty="0"/>
          </a:p>
          <a:p>
            <a:pPr marL="0" lvl="0" indent="0">
              <a:spcBef>
                <a:spcPts val="1600"/>
              </a:spcBef>
              <a:buNone/>
            </a:pPr>
            <a:endParaRPr lang="en-US" sz="2000" dirty="0"/>
          </a:p>
          <a:p>
            <a:pPr marL="0" lvl="0" indent="0">
              <a:spcBef>
                <a:spcPts val="1600"/>
              </a:spcBef>
              <a:buNone/>
            </a:pPr>
            <a:endParaRPr lang="en-US" sz="2000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2000" b="1" dirty="0">
                <a:solidFill>
                  <a:srgbClr val="F77F00"/>
                </a:solidFill>
              </a:rPr>
              <a:t>Content Based on Course</a:t>
            </a:r>
            <a:r>
              <a:rPr lang="en" sz="2000" b="1" dirty="0">
                <a:solidFill>
                  <a:srgbClr val="F77F00"/>
                </a:solidFill>
              </a:rPr>
              <a:t>:</a:t>
            </a:r>
            <a:r>
              <a:rPr lang="en" sz="2000" dirty="0">
                <a:solidFill>
                  <a:srgbClr val="F77F00"/>
                </a:solidFill>
              </a:rPr>
              <a:t> </a:t>
            </a:r>
            <a:r>
              <a:rPr lang="en" sz="1600" u="sng" dirty="0">
                <a:solidFill>
                  <a:srgbClr val="1155CC"/>
                </a:solidFill>
                <a:hlinkClick r:id="rId3"/>
              </a:rPr>
              <a:t>https://</a:t>
            </a:r>
            <a:r>
              <a:rPr lang="en-US" sz="1600" u="sng" dirty="0">
                <a:solidFill>
                  <a:srgbClr val="1155CC"/>
                </a:solidFill>
                <a:hlinkClick r:id="rId3"/>
              </a:rPr>
              <a:t>developers.google.com/machine-learning</a:t>
            </a:r>
            <a:endParaRPr lang="en-US" sz="1600" u="sng" dirty="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5FBB-D222-41AB-9BF8-601CA90F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097AC-4C8D-491E-A23B-47CF81C18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Terminology</a:t>
            </a:r>
          </a:p>
          <a:p>
            <a:r>
              <a:rPr lang="en-US" sz="2200" dirty="0"/>
              <a:t>Linear Regression</a:t>
            </a:r>
          </a:p>
          <a:p>
            <a:r>
              <a:rPr lang="en-US" sz="2200" dirty="0"/>
              <a:t>Loss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858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4DFA845-6F34-42DF-AD13-D4ED4A5D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Terminology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F7BB02-B774-480E-9876-A29AF24912A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20856" y="1352624"/>
            <a:ext cx="4231758" cy="3261905"/>
          </a:xfrm>
        </p:spPr>
        <p:txBody>
          <a:bodyPr/>
          <a:lstStyle/>
          <a:p>
            <a:r>
              <a:rPr lang="en-US" sz="1600" b="1" dirty="0"/>
              <a:t>Label:</a:t>
            </a:r>
            <a:r>
              <a:rPr lang="en-US" sz="1600" dirty="0"/>
              <a:t> is what we're predicting</a:t>
            </a:r>
          </a:p>
          <a:p>
            <a:endParaRPr lang="en-US" sz="1600" dirty="0"/>
          </a:p>
          <a:p>
            <a:r>
              <a:rPr lang="en-US" sz="1600" b="1" dirty="0"/>
              <a:t>Feature: </a:t>
            </a:r>
            <a:r>
              <a:rPr lang="en-US" sz="1600" dirty="0"/>
              <a:t>is an input variable</a:t>
            </a:r>
          </a:p>
          <a:p>
            <a:endParaRPr lang="en-US" sz="1600" dirty="0"/>
          </a:p>
          <a:p>
            <a:r>
              <a:rPr lang="en-US" sz="1600" b="1" dirty="0"/>
              <a:t>Example: </a:t>
            </a:r>
            <a:r>
              <a:rPr lang="en-US" sz="1600" dirty="0"/>
              <a:t>is a particular instance of data</a:t>
            </a:r>
          </a:p>
          <a:p>
            <a:pPr lvl="1"/>
            <a:r>
              <a:rPr lang="en-US" sz="1400" b="1" dirty="0"/>
              <a:t>Labeled Example: </a:t>
            </a:r>
            <a:r>
              <a:rPr lang="en-US" sz="1400" dirty="0"/>
              <a:t>(feature, label)</a:t>
            </a:r>
          </a:p>
          <a:p>
            <a:pPr lvl="1"/>
            <a:r>
              <a:rPr lang="en-US" sz="1400" b="1" dirty="0"/>
              <a:t>Unlabeled Example: </a:t>
            </a:r>
            <a:r>
              <a:rPr lang="en-US" sz="1400" dirty="0"/>
              <a:t>(feature, ?)</a:t>
            </a:r>
          </a:p>
          <a:p>
            <a:endParaRPr lang="en-US" sz="1600" dirty="0"/>
          </a:p>
          <a:p>
            <a:r>
              <a:rPr lang="en-US" sz="1600" b="1" dirty="0"/>
              <a:t>Model: </a:t>
            </a:r>
            <a:r>
              <a:rPr lang="en-US" sz="1600" dirty="0"/>
              <a:t>the relationship between features and label</a:t>
            </a:r>
          </a:p>
        </p:txBody>
      </p:sp>
    </p:spTree>
    <p:extLst>
      <p:ext uri="{BB962C8B-B14F-4D97-AF65-F5344CB8AC3E}">
        <p14:creationId xmlns:p14="http://schemas.microsoft.com/office/powerpoint/2010/main" val="345220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E4AED-6A4D-4E6C-8532-E17B169B6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Types of Machine Learning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A01A227-0B0F-422A-B124-A408A60D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650" y="821745"/>
            <a:ext cx="7700700" cy="328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3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4DFA845-6F34-42DF-AD13-D4ED4A5D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9">
                <a:extLst>
                  <a:ext uri="{FF2B5EF4-FFF2-40B4-BE49-F238E27FC236}">
                    <a16:creationId xmlns:a16="http://schemas.microsoft.com/office/drawing/2014/main" id="{BE5CD035-1470-4D69-8B56-34B8EE1DA25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Subtitle 9">
                <a:extLst>
                  <a:ext uri="{FF2B5EF4-FFF2-40B4-BE49-F238E27FC236}">
                    <a16:creationId xmlns:a16="http://schemas.microsoft.com/office/drawing/2014/main" id="{BE5CD035-1470-4D69-8B56-34B8EE1DA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F6F7BB02-B774-480E-9876-A29AF24912A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720856" y="1352624"/>
                <a:ext cx="4231758" cy="3261905"/>
              </a:xfrm>
            </p:spPr>
            <p:txBody>
              <a:bodyPr/>
              <a:lstStyle/>
              <a:p>
                <a:r>
                  <a:rPr lang="en-US" sz="1600" b="1" dirty="0"/>
                  <a:t>Label: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b="1" dirty="0"/>
                  <a:t>Feature: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b="1" dirty="0"/>
                  <a:t>Example: </a:t>
                </a:r>
                <a:r>
                  <a:rPr lang="en-US" sz="1600" dirty="0"/>
                  <a:t>one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pair</a:t>
                </a:r>
              </a:p>
              <a:p>
                <a:pPr lvl="1"/>
                <a:r>
                  <a:rPr lang="en-US" sz="1400" b="1" dirty="0"/>
                  <a:t>Labeled 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400" dirty="0"/>
              </a:p>
              <a:p>
                <a:pPr lvl="1"/>
                <a:r>
                  <a:rPr lang="en-US" sz="1400" b="1" dirty="0"/>
                  <a:t>Unlabeled 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?</m:t>
                        </m:r>
                      </m:e>
                    </m:d>
                  </m:oMath>
                </a14:m>
                <a:endParaRPr lang="en-US" sz="1600" dirty="0"/>
              </a:p>
              <a:p>
                <a:endParaRPr lang="en-US" sz="1600" b="1" dirty="0"/>
              </a:p>
              <a:p>
                <a:r>
                  <a:rPr lang="en-US" sz="1600" b="1" dirty="0"/>
                  <a:t>Model: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F6F7BB02-B774-480E-9876-A29AF2491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720856" y="1352624"/>
                <a:ext cx="4231758" cy="326190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33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C4916F-4E2C-409F-9ACE-0C288B9D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Represented in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DF1947B8-AB97-4391-93C4-B407C5D529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13771" y="2732252"/>
                <a:ext cx="3516458" cy="1132147"/>
              </a:xfrm>
            </p:spPr>
            <p:txBody>
              <a:bodyPr/>
              <a:lstStyle/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DF1947B8-AB97-4391-93C4-B407C5D52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13771" y="2732252"/>
                <a:ext cx="3516458" cy="11321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059C6BCA-B019-47BA-A285-EE530E04163C}"/>
              </a:ext>
            </a:extLst>
          </p:cNvPr>
          <p:cNvSpPr/>
          <p:nvPr/>
        </p:nvSpPr>
        <p:spPr>
          <a:xfrm>
            <a:off x="6330229" y="4264602"/>
            <a:ext cx="886257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5500"/>
              <a:gd name="adj6" fmla="val -318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Bias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E1B64775-9661-418B-89A9-53CF5BA05EB2}"/>
              </a:ext>
            </a:extLst>
          </p:cNvPr>
          <p:cNvSpPr/>
          <p:nvPr/>
        </p:nvSpPr>
        <p:spPr>
          <a:xfrm flipH="1">
            <a:off x="2935142" y="4264602"/>
            <a:ext cx="1059592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5500"/>
              <a:gd name="adj6" fmla="val -354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Weight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1F565AF1-0E26-4133-81B1-051FE92E9634}"/>
              </a:ext>
            </a:extLst>
          </p:cNvPr>
          <p:cNvSpPr/>
          <p:nvPr/>
        </p:nvSpPr>
        <p:spPr>
          <a:xfrm flipH="1">
            <a:off x="876300" y="2353101"/>
            <a:ext cx="1111834" cy="5351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3568"/>
              <a:gd name="adj6" fmla="val -839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Label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  <a:latin typeface="Lato" panose="020B0604020202020204" charset="0"/>
            </a:endParaRP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A6F0DEE0-44AA-4D50-A248-A09FD5948843}"/>
              </a:ext>
            </a:extLst>
          </p:cNvPr>
          <p:cNvSpPr/>
          <p:nvPr/>
        </p:nvSpPr>
        <p:spPr>
          <a:xfrm>
            <a:off x="6246203" y="2197053"/>
            <a:ext cx="1344548" cy="5351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2211"/>
              <a:gd name="adj6" fmla="val -9275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B0604020202020204" charset="0"/>
              </a:rPr>
              <a:t>Feature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077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392</Words>
  <Application>Microsoft Office PowerPoint</Application>
  <PresentationFormat>On-screen Show (16:9)</PresentationFormat>
  <Paragraphs>112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Lato</vt:lpstr>
      <vt:lpstr>Raleway</vt:lpstr>
      <vt:lpstr>Cambria Math</vt:lpstr>
      <vt:lpstr>Streamline</vt:lpstr>
      <vt:lpstr>Machine Learning Workshop</vt:lpstr>
      <vt:lpstr>What is Machine Learning?    Computer learning from data, without being explicitly programmed.</vt:lpstr>
      <vt:lpstr>Why Machine Learning?</vt:lpstr>
      <vt:lpstr>Workshop Structure</vt:lpstr>
      <vt:lpstr>The Basics</vt:lpstr>
      <vt:lpstr>Terminology</vt:lpstr>
      <vt:lpstr>PowerPoint Presentation</vt:lpstr>
      <vt:lpstr>Linear Regression</vt:lpstr>
      <vt:lpstr>Model Represented in Linear Algebra</vt:lpstr>
      <vt:lpstr>Model with Two Features</vt:lpstr>
      <vt:lpstr>Model Training        →       Model Inference</vt:lpstr>
      <vt:lpstr>Loss </vt:lpstr>
      <vt:lpstr>Mean square error (MSE)</vt:lpstr>
      <vt:lpstr>Which one has the higher Mean Squared Error?</vt:lpstr>
      <vt:lpstr>The Goal</vt:lpstr>
      <vt:lpstr>Let’s Code!  Go to: TFlab.ML</vt:lpstr>
      <vt:lpstr>Optimization</vt:lpstr>
      <vt:lpstr>Iterative Learning </vt:lpstr>
      <vt:lpstr>PowerPoint Presentation</vt:lpstr>
      <vt:lpstr>Gradient Descent</vt:lpstr>
      <vt:lpstr>PowerPoint Presentation</vt:lpstr>
      <vt:lpstr>Hyperparameters</vt:lpstr>
      <vt:lpstr>Optimize Your Code  Go to: TFlab.ML</vt:lpstr>
      <vt:lpstr>Thank You!    Code &amp; Presentation are available here: https://github.com/OmarEinea/tf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Workshop</dc:title>
  <cp:lastModifiedBy> </cp:lastModifiedBy>
  <cp:revision>44</cp:revision>
  <dcterms:modified xsi:type="dcterms:W3CDTF">2018-05-15T08:07:45Z</dcterms:modified>
</cp:coreProperties>
</file>