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</p:sldMasterIdLst>
  <p:notesMasterIdLst>
    <p:notesMasterId r:id="rId23"/>
  </p:notesMasterIdLst>
  <p:sldIdLst>
    <p:sldId id="259" r:id="rId2"/>
    <p:sldId id="262" r:id="rId3"/>
    <p:sldId id="261" r:id="rId4"/>
    <p:sldId id="263" r:id="rId5"/>
    <p:sldId id="267" r:id="rId6"/>
    <p:sldId id="266" r:id="rId7"/>
    <p:sldId id="272" r:id="rId8"/>
    <p:sldId id="268" r:id="rId9"/>
    <p:sldId id="269" r:id="rId10"/>
    <p:sldId id="270" r:id="rId11"/>
    <p:sldId id="273" r:id="rId12"/>
    <p:sldId id="274" r:id="rId13"/>
    <p:sldId id="275" r:id="rId14"/>
    <p:sldId id="276" r:id="rId15"/>
    <p:sldId id="264" r:id="rId16"/>
    <p:sldId id="277" r:id="rId17"/>
    <p:sldId id="278" r:id="rId18"/>
    <p:sldId id="279" r:id="rId19"/>
    <p:sldId id="280" r:id="rId20"/>
    <p:sldId id="281" r:id="rId21"/>
    <p:sldId id="282" r:id="rId22"/>
  </p:sldIdLst>
  <p:sldSz cx="9144000" cy="5143500" type="screen16x9"/>
  <p:notesSz cx="6858000" cy="9144000"/>
  <p:embeddedFontLst>
    <p:embeddedFont>
      <p:font typeface="Lato" panose="020B0604020202020204" charset="0"/>
      <p:regular r:id="rId24"/>
      <p:bold r:id="rId25"/>
      <p:italic r:id="rId26"/>
      <p:boldItalic r:id="rId27"/>
    </p:embeddedFont>
    <p:embeddedFont>
      <p:font typeface="Raleway" panose="020B0604020202020204" charset="0"/>
      <p:regular r:id="rId28"/>
      <p:bold r:id="rId29"/>
      <p:italic r:id="rId30"/>
      <p:boldItalic r:id="rId31"/>
    </p:embeddedFont>
    <p:embeddedFont>
      <p:font typeface="Cambria Math" panose="02040503050406030204" pitchFamily="18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5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D15872-0276-4917-9F50-94AC033015F4}">
  <a:tblStyle styleId="{A3D15872-0276-4917-9F50-94AC033015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Shape 4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F7F7F"/>
              </a:gs>
              <a:gs pos="78000">
                <a:srgbClr val="3F3F3F"/>
              </a:gs>
              <a:gs pos="100000">
                <a:srgbClr val="26262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 rot="10800000">
            <a:off x="3262212" y="0"/>
            <a:ext cx="1309800" cy="1088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 rot="10800000" flipH="1">
            <a:off x="4572012" y="0"/>
            <a:ext cx="1309800" cy="1088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 rot="10800000" flipH="1">
            <a:off x="4572012" y="0"/>
            <a:ext cx="1309800" cy="1088100"/>
          </a:xfrm>
          <a:prstGeom prst="rtTriangle">
            <a:avLst/>
          </a:prstGeom>
          <a:solidFill>
            <a:srgbClr val="000000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130100" y="1397138"/>
            <a:ext cx="6883800" cy="165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5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1130100" y="3196163"/>
            <a:ext cx="6883800" cy="55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AUTOLAYOUT_1">
    <p:bg>
      <p:bgPr>
        <a:solidFill>
          <a:srgbClr val="FFFFF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0" y="0"/>
            <a:ext cx="3585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4108825" y="636500"/>
            <a:ext cx="1944900" cy="579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388425" y="636500"/>
            <a:ext cx="2789700" cy="579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00" b="1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300" b="1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300" b="1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300" b="1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300" b="1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300" b="1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300" b="1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300" b="1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3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400">
                <a:solidFill>
                  <a:srgbClr val="434343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400">
                <a:solidFill>
                  <a:srgbClr val="434343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400">
                <a:solidFill>
                  <a:srgbClr val="434343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400">
                <a:solidFill>
                  <a:srgbClr val="434343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400">
                <a:solidFill>
                  <a:srgbClr val="434343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400">
                <a:solidFill>
                  <a:srgbClr val="434343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400">
                <a:solidFill>
                  <a:srgbClr val="434343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Tensorflow_logo.sv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chine-learn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ctrTitle"/>
          </p:nvPr>
        </p:nvSpPr>
        <p:spPr>
          <a:xfrm>
            <a:off x="1130100" y="1304144"/>
            <a:ext cx="6883800" cy="14840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</a:t>
            </a:r>
            <a:r>
              <a:rPr lang="en-US" dirty="0"/>
              <a:t>Workshop</a:t>
            </a:r>
            <a:endParaRPr dirty="0"/>
          </a:p>
        </p:txBody>
      </p:sp>
      <p:sp>
        <p:nvSpPr>
          <p:cNvPr id="439" name="Shape 439"/>
          <p:cNvSpPr txBox="1">
            <a:spLocks noGrp="1"/>
          </p:cNvSpPr>
          <p:nvPr>
            <p:ph type="subTitle" idx="1"/>
          </p:nvPr>
        </p:nvSpPr>
        <p:spPr>
          <a:xfrm>
            <a:off x="1130100" y="2891363"/>
            <a:ext cx="6883800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With TensorFlow APIs</a:t>
            </a:r>
            <a:endParaRPr sz="1800" dirty="0"/>
          </a:p>
        </p:txBody>
      </p:sp>
      <p:pic>
        <p:nvPicPr>
          <p:cNvPr id="440" name="Shape 44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1000" y="2788176"/>
            <a:ext cx="514200" cy="55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Shape 44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5625" y="2788176"/>
            <a:ext cx="514200" cy="55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1DB94-B7B9-4719-803A-E21907AE1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       →       Model 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5">
                <a:extLst>
                  <a:ext uri="{FF2B5EF4-FFF2-40B4-BE49-F238E27FC236}">
                    <a16:creationId xmlns:a16="http://schemas.microsoft.com/office/drawing/2014/main" id="{508189F5-3C66-4915-952C-BFA828790BC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9325" y="2078875"/>
                <a:ext cx="3774300" cy="835775"/>
              </a:xfrm>
            </p:spPr>
            <p:txBody>
              <a:bodyPr/>
              <a:lstStyle/>
              <a:p>
                <a:pPr marL="14605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" name="Text Placeholder 5">
                <a:extLst>
                  <a:ext uri="{FF2B5EF4-FFF2-40B4-BE49-F238E27FC236}">
                    <a16:creationId xmlns:a16="http://schemas.microsoft.com/office/drawing/2014/main" id="{508189F5-3C66-4915-952C-BFA828790B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9325" y="2078875"/>
                <a:ext cx="3774300" cy="8357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5">
                <a:extLst>
                  <a:ext uri="{FF2B5EF4-FFF2-40B4-BE49-F238E27FC236}">
                    <a16:creationId xmlns:a16="http://schemas.microsoft.com/office/drawing/2014/main" id="{14FB6A66-FEC3-4C6C-872C-ADE5A876C9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3604" y="2078874"/>
                <a:ext cx="3774300" cy="835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1pPr>
                <a:lvl2pPr marL="914400" marR="0" lvl="1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2pPr>
                <a:lvl3pPr marL="1371600" marR="0" lvl="2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3pPr>
                <a:lvl4pPr marL="1828800" marR="0" lvl="3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4pPr>
                <a:lvl5pPr marL="2286000" marR="0" lvl="4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5pPr>
                <a:lvl6pPr marL="2743200" marR="0" lvl="5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6pPr>
                <a:lvl7pPr marL="3200400" marR="0" lvl="6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7pPr>
                <a:lvl8pPr marL="3657600" marR="0" lvl="7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8pPr>
                <a:lvl9pPr marL="4114800" marR="0" lvl="8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9pPr>
              </a:lstStyle>
              <a:p>
                <a:pPr marL="146050" indent="0">
                  <a:buFont typeface="Lato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7" name="Text Placeholder 5">
                <a:extLst>
                  <a:ext uri="{FF2B5EF4-FFF2-40B4-BE49-F238E27FC236}">
                    <a16:creationId xmlns:a16="http://schemas.microsoft.com/office/drawing/2014/main" id="{14FB6A66-FEC3-4C6C-872C-ADE5A876C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604" y="2078874"/>
                <a:ext cx="3774300" cy="835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llout: Bent Line 9">
            <a:extLst>
              <a:ext uri="{FF2B5EF4-FFF2-40B4-BE49-F238E27FC236}">
                <a16:creationId xmlns:a16="http://schemas.microsoft.com/office/drawing/2014/main" id="{A16F2CE2-8F23-44F0-B23E-560BE4532034}"/>
              </a:ext>
            </a:extLst>
          </p:cNvPr>
          <p:cNvSpPr/>
          <p:nvPr/>
        </p:nvSpPr>
        <p:spPr>
          <a:xfrm>
            <a:off x="1682750" y="3955499"/>
            <a:ext cx="1365250" cy="53519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8478"/>
              <a:gd name="adj6" fmla="val -4058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Lato" panose="020B0604020202020204" charset="0"/>
              </a:rPr>
              <a:t>Actual Label</a:t>
            </a:r>
          </a:p>
        </p:txBody>
      </p:sp>
      <p:sp>
        <p:nvSpPr>
          <p:cNvPr id="11" name="Callout: Bent Line 10">
            <a:extLst>
              <a:ext uri="{FF2B5EF4-FFF2-40B4-BE49-F238E27FC236}">
                <a16:creationId xmlns:a16="http://schemas.microsoft.com/office/drawing/2014/main" id="{7C9779C8-A1F2-41C7-B59F-10BDC5B3D7AE}"/>
              </a:ext>
            </a:extLst>
          </p:cNvPr>
          <p:cNvSpPr/>
          <p:nvPr/>
        </p:nvSpPr>
        <p:spPr>
          <a:xfrm>
            <a:off x="5683250" y="3955498"/>
            <a:ext cx="1562100" cy="53519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8478"/>
              <a:gd name="adj6" fmla="val -4058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Lato" panose="020B0604020202020204" charset="0"/>
              </a:rPr>
              <a:t>Predicted Label</a:t>
            </a:r>
          </a:p>
        </p:txBody>
      </p:sp>
    </p:spTree>
    <p:extLst>
      <p:ext uri="{BB962C8B-B14F-4D97-AF65-F5344CB8AC3E}">
        <p14:creationId xmlns:p14="http://schemas.microsoft.com/office/powerpoint/2010/main" val="1795556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CE29FE-AA40-467C-9366-D4DB039E2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Loss</a:t>
            </a:r>
            <a:br>
              <a:rPr lang="en-US" sz="2800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5">
                <a:extLst>
                  <a:ext uri="{FF2B5EF4-FFF2-40B4-BE49-F238E27FC236}">
                    <a16:creationId xmlns:a16="http://schemas.microsoft.com/office/drawing/2014/main" id="{882CBB5F-F963-46C3-B17A-D49717C3BAEE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Subtitle 5">
                <a:extLst>
                  <a:ext uri="{FF2B5EF4-FFF2-40B4-BE49-F238E27FC236}">
                    <a16:creationId xmlns:a16="http://schemas.microsoft.com/office/drawing/2014/main" id="{882CBB5F-F963-46C3-B17A-D49717C3B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86EC7A-0AB2-4CE0-8262-40A08108E00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13300" y="1352625"/>
            <a:ext cx="3968750" cy="3025500"/>
          </a:xfrm>
        </p:spPr>
        <p:txBody>
          <a:bodyPr/>
          <a:lstStyle/>
          <a:p>
            <a:pPr marL="146050" indent="0">
              <a:buNone/>
            </a:pPr>
            <a:r>
              <a:rPr lang="en-US" sz="1800" b="1" dirty="0"/>
              <a:t>Squared loss</a:t>
            </a:r>
            <a:r>
              <a:rPr lang="en-US" sz="1800" dirty="0"/>
              <a:t>: a popular loss function</a:t>
            </a:r>
          </a:p>
          <a:p>
            <a:pPr marL="146050" indent="0">
              <a:buNone/>
            </a:pPr>
            <a:br>
              <a:rPr lang="en-US" sz="1600" dirty="0"/>
            </a:br>
            <a:r>
              <a:rPr lang="en-US" sz="1600" dirty="0"/>
              <a:t>The square of the difference between the label and the prediction</a:t>
            </a:r>
          </a:p>
          <a:p>
            <a:pPr marL="146050" indent="0">
              <a:buNone/>
            </a:pPr>
            <a:endParaRPr lang="en-US" sz="1600" dirty="0"/>
          </a:p>
          <a:p>
            <a:pPr marL="146050" indent="0">
              <a:buNone/>
            </a:pPr>
            <a:r>
              <a:rPr lang="en-US" sz="1600" dirty="0"/>
              <a:t>(observation - prediction)</a:t>
            </a:r>
            <a:r>
              <a:rPr lang="en-US" sz="1600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90175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F9F0C3-FCF2-4B63-8940-B5EBDA0FD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square error</a:t>
            </a:r>
            <a:r>
              <a:rPr lang="en-US" b="0" dirty="0"/>
              <a:t> </a:t>
            </a:r>
            <a:r>
              <a:rPr lang="en-US" dirty="0"/>
              <a:t>(MSE)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0CDCC7EB-48A1-47FE-B780-3A352F37D07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9324" y="2078875"/>
                <a:ext cx="5099975" cy="2261100"/>
              </a:xfrm>
            </p:spPr>
            <p:txBody>
              <a:bodyPr/>
              <a:lstStyle/>
              <a:p>
                <a:pPr marL="146050" indent="0">
                  <a:buNone/>
                </a:pPr>
                <a:r>
                  <a:rPr lang="en-US" dirty="0"/>
                  <a:t>It is the average squared loss per example over the whole dataset.</a:t>
                </a:r>
              </a:p>
              <a:p>
                <a:pPr marL="146050" indent="0">
                  <a:buNone/>
                </a:pPr>
                <a:endParaRPr lang="en-US" dirty="0"/>
              </a:p>
              <a:p>
                <a:pPr marL="146050" indent="0">
                  <a:buNone/>
                </a:pPr>
                <a:endParaRPr lang="en-US" dirty="0"/>
              </a:p>
              <a:p>
                <a:pPr marL="1460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0CDCC7EB-48A1-47FE-B780-3A352F37D0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9324" y="2078875"/>
                <a:ext cx="5099975" cy="22611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605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FA06C7-4706-4662-BA1C-27CCEBA5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 has the higher Mean Squared Error?</a:t>
            </a:r>
          </a:p>
        </p:txBody>
      </p:sp>
      <p:pic>
        <p:nvPicPr>
          <p:cNvPr id="2050" name="Picture 2" descr="A plot of 10 points. A line runs through 6 of the points. 2 points are 1 &quot;unit&quot; above the line; 2 other points are 1 &quot;unit&quot; below the line.">
            <a:extLst>
              <a:ext uri="{FF2B5EF4-FFF2-40B4-BE49-F238E27FC236}">
                <a16:creationId xmlns:a16="http://schemas.microsoft.com/office/drawing/2014/main" id="{6FF69144-B51F-4C83-AEC3-9CA817DE4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96" y="2043377"/>
            <a:ext cx="3464948" cy="248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 plot of 10 points. A line runs through 8 of the points. 1 point is 2 &quot;units&quot; above the line; 1 other point is 2 &quot;units&quot; below the line.">
            <a:extLst>
              <a:ext uri="{FF2B5EF4-FFF2-40B4-BE49-F238E27FC236}">
                <a16:creationId xmlns:a16="http://schemas.microsoft.com/office/drawing/2014/main" id="{B18DDF2D-394C-4224-A5D5-B01E07876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420" y="2048109"/>
            <a:ext cx="3465486" cy="247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A4AA55-DCF7-4EF6-AD06-4AEF19197CA2}"/>
              </a:ext>
            </a:extLst>
          </p:cNvPr>
          <p:cNvSpPr txBox="1"/>
          <p:nvPr/>
        </p:nvSpPr>
        <p:spPr>
          <a:xfrm>
            <a:off x="2127036" y="4529501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B0604020202020204" charset="0"/>
              </a:rPr>
              <a:t>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54EEC5-AF76-4BE5-B9BF-30AE14C36DAD}"/>
              </a:ext>
            </a:extLst>
          </p:cNvPr>
          <p:cNvSpPr txBox="1"/>
          <p:nvPr/>
        </p:nvSpPr>
        <p:spPr>
          <a:xfrm>
            <a:off x="6614292" y="4526590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B0604020202020204" charset="0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1482108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65C476-58A8-475F-8055-75391ACE6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587795"/>
            <a:ext cx="7021200" cy="2261505"/>
          </a:xfrm>
        </p:spPr>
        <p:txBody>
          <a:bodyPr/>
          <a:lstStyle/>
          <a:p>
            <a:r>
              <a:rPr lang="en-US" sz="4400" dirty="0"/>
              <a:t>Let’s Code!</a:t>
            </a:r>
            <a:br>
              <a:rPr lang="en-US" dirty="0"/>
            </a:br>
            <a:br>
              <a:rPr lang="en-US" dirty="0"/>
            </a:br>
            <a:r>
              <a:rPr lang="en-US" sz="2800" b="0" dirty="0"/>
              <a:t>Go to: TFlab.ML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297043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2E35-528F-409E-BB30-EEEDE64C0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74" y="770525"/>
            <a:ext cx="3086555" cy="3753600"/>
          </a:xfrm>
        </p:spPr>
        <p:txBody>
          <a:bodyPr/>
          <a:lstStyle/>
          <a:p>
            <a:r>
              <a:rPr lang="en-US" sz="3600" dirty="0"/>
              <a:t>Optimization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250CB-A3F6-429D-A078-11F874D677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/>
              <a:t>Iterative Learning</a:t>
            </a:r>
          </a:p>
          <a:p>
            <a:r>
              <a:rPr lang="en-US" sz="2200" dirty="0"/>
              <a:t>Gradient Descent</a:t>
            </a:r>
          </a:p>
          <a:p>
            <a:r>
              <a:rPr lang="en-US" sz="2200" dirty="0"/>
              <a:t>Hyperparameters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965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A05C44-BE37-4906-8535-43F79544E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Iterative Learning</a:t>
            </a:r>
            <a:br>
              <a:rPr lang="en-US" sz="2800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D1125F2-79FC-4867-846C-6048E94A23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Avoids Processing All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EBA681-8802-41D7-B845-C97E1C8847A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55535" y="1352625"/>
            <a:ext cx="4061637" cy="3025500"/>
          </a:xfrm>
        </p:spPr>
        <p:txBody>
          <a:bodyPr/>
          <a:lstStyle/>
          <a:p>
            <a:pPr marL="146050" indent="0">
              <a:buNone/>
            </a:pPr>
            <a:r>
              <a:rPr lang="en-US" sz="1600" dirty="0"/>
              <a:t>1.  Set initial values for weight and bias</a:t>
            </a:r>
          </a:p>
          <a:p>
            <a:pPr marL="146050" indent="0">
              <a:buNone/>
            </a:pPr>
            <a:endParaRPr lang="en-US" sz="1600" dirty="0"/>
          </a:p>
          <a:p>
            <a:pPr marL="146050" indent="0">
              <a:buNone/>
            </a:pPr>
            <a:r>
              <a:rPr lang="en-US" sz="1600" dirty="0"/>
              <a:t>2.  Compute loss</a:t>
            </a:r>
          </a:p>
          <a:p>
            <a:pPr marL="146050" indent="0">
              <a:buNone/>
            </a:pPr>
            <a:endParaRPr lang="en-US" sz="1600" dirty="0"/>
          </a:p>
          <a:p>
            <a:pPr marL="146050" indent="0">
              <a:buNone/>
            </a:pPr>
            <a:r>
              <a:rPr lang="en-US" sz="1600" dirty="0"/>
              <a:t>3.  Evaluate</a:t>
            </a:r>
          </a:p>
          <a:p>
            <a:pPr marL="146050" indent="0">
              <a:buNone/>
            </a:pPr>
            <a:endParaRPr lang="en-US" sz="1600" dirty="0"/>
          </a:p>
          <a:p>
            <a:pPr marL="146050" indent="0">
              <a:buNone/>
            </a:pPr>
            <a:r>
              <a:rPr lang="en-US" sz="1600" dirty="0"/>
              <a:t>4.  Regenerate values for weight and bias</a:t>
            </a:r>
          </a:p>
          <a:p>
            <a:pPr marL="146050" indent="0">
              <a:buNone/>
            </a:pPr>
            <a:endParaRPr lang="en-US" sz="1600" dirty="0"/>
          </a:p>
          <a:p>
            <a:pPr marL="146050" indent="0">
              <a:buNone/>
            </a:pPr>
            <a:r>
              <a:rPr lang="en-US" sz="1600" dirty="0"/>
              <a:t>5.  Repeat from step 2!</a:t>
            </a:r>
          </a:p>
          <a:p>
            <a:pPr marL="14605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03650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C232C-44E9-4D20-9AEC-3F22A17F6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/>
              <a:t>Diagram of an Iterative Approach to Training a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101258-F35C-4256-8C8F-294A93BDF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23" y="594931"/>
            <a:ext cx="7953153" cy="338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96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EA6293-8E73-49E6-AA5A-BD8C1523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Gradient Descent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DB03B58-6C69-46DC-AE3F-F837ADA85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Negative Gradient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A6C74-12A1-43AC-96B4-B7F2467CCF2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41358" y="1352625"/>
            <a:ext cx="3976577" cy="3025500"/>
          </a:xfrm>
        </p:spPr>
        <p:txBody>
          <a:bodyPr/>
          <a:lstStyle/>
          <a:p>
            <a:pPr marL="146050" indent="0">
              <a:buNone/>
            </a:pPr>
            <a:r>
              <a:rPr lang="en-US" sz="1600" dirty="0"/>
              <a:t>A vector which has:</a:t>
            </a:r>
          </a:p>
          <a:p>
            <a:pPr marL="146050" indent="0">
              <a:buNone/>
            </a:pPr>
            <a:endParaRPr lang="en-US" sz="1600" dirty="0"/>
          </a:p>
          <a:p>
            <a:r>
              <a:rPr lang="en-US" sz="1600" b="1" dirty="0"/>
              <a:t>Direction: </a:t>
            </a:r>
            <a:r>
              <a:rPr lang="en-US" sz="1600" dirty="0"/>
              <a:t>of steepest loss increase</a:t>
            </a:r>
          </a:p>
          <a:p>
            <a:endParaRPr lang="en-US" sz="1600" dirty="0"/>
          </a:p>
          <a:p>
            <a:r>
              <a:rPr lang="en-US" sz="1600" b="1" dirty="0"/>
              <a:t>Magnitude: </a:t>
            </a:r>
            <a:r>
              <a:rPr lang="en-US" sz="1600" dirty="0"/>
              <a:t>the further the larger</a:t>
            </a:r>
          </a:p>
          <a:p>
            <a:pPr marL="14605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315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D631AA-7972-4A92-A39F-78F4BEDFB9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/>
              <a:t>Gradient Step Moves to the Next Point on the Loss Curve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341F0D-C9D8-45B9-86A3-C0077962A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887" y="231191"/>
            <a:ext cx="6396225" cy="414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5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751F37-4962-448E-AA17-C85EE35FB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Machine Learning?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32317-53D6-4EB7-B419-0EAFE4CE9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4" y="2240279"/>
            <a:ext cx="7465986" cy="2099695"/>
          </a:xfrm>
        </p:spPr>
        <p:txBody>
          <a:bodyPr/>
          <a:lstStyle/>
          <a:p>
            <a:r>
              <a:rPr lang="en-US" sz="2000" dirty="0"/>
              <a:t>Reduce time programming (spelling corrector)</a:t>
            </a:r>
          </a:p>
          <a:p>
            <a:endParaRPr lang="en-US" sz="2000" dirty="0"/>
          </a:p>
          <a:p>
            <a:r>
              <a:rPr lang="en-US" sz="2000" dirty="0"/>
              <a:t>Customize and scale products (supporting other languages)</a:t>
            </a:r>
          </a:p>
          <a:p>
            <a:endParaRPr lang="en-US" sz="2000" dirty="0"/>
          </a:p>
          <a:p>
            <a:r>
              <a:rPr lang="en-US" sz="2000" dirty="0"/>
              <a:t>Do seemingly unprogrammable tasks (cat vs dog image)</a:t>
            </a:r>
          </a:p>
        </p:txBody>
      </p:sp>
    </p:spTree>
    <p:extLst>
      <p:ext uri="{BB962C8B-B14F-4D97-AF65-F5344CB8AC3E}">
        <p14:creationId xmlns:p14="http://schemas.microsoft.com/office/powerpoint/2010/main" val="1232133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EA6293-8E73-49E6-AA5A-BD8C1523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</a:t>
            </a:r>
            <a:endParaRPr lang="en-US" sz="28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DB03B58-6C69-46DC-AE3F-F837ADA85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Knobs of Model Training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A6C74-12A1-43AC-96B4-B7F2467CCF2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41358" y="1352625"/>
            <a:ext cx="3976577" cy="3025500"/>
          </a:xfrm>
        </p:spPr>
        <p:txBody>
          <a:bodyPr/>
          <a:lstStyle/>
          <a:p>
            <a:r>
              <a:rPr lang="en-US" sz="1600" b="1" dirty="0"/>
              <a:t>Learning Rate: </a:t>
            </a:r>
            <a:r>
              <a:rPr lang="en-US" sz="1600" dirty="0"/>
              <a:t>controls gradient</a:t>
            </a:r>
          </a:p>
          <a:p>
            <a:endParaRPr lang="en-US" sz="1600" dirty="0"/>
          </a:p>
          <a:p>
            <a:r>
              <a:rPr lang="en-US" sz="1600" b="1" dirty="0"/>
              <a:t>Repeat:</a:t>
            </a:r>
            <a:r>
              <a:rPr lang="en-US" sz="1600" dirty="0"/>
              <a:t> number of training cycles</a:t>
            </a:r>
          </a:p>
          <a:p>
            <a:endParaRPr lang="en-US" sz="1600" b="1" dirty="0"/>
          </a:p>
          <a:p>
            <a:r>
              <a:rPr lang="en-US" sz="1600" b="1" dirty="0"/>
              <a:t>Steps: </a:t>
            </a:r>
            <a:r>
              <a:rPr lang="en-US" sz="1600" dirty="0"/>
              <a:t>length of iteration (</a:t>
            </a:r>
            <a:r>
              <a:rPr lang="en-US" sz="1600" dirty="0" err="1"/>
              <a:t>i</a:t>
            </a:r>
            <a:r>
              <a:rPr lang="en-US" sz="1600" dirty="0"/>
              <a:t>++, </a:t>
            </a:r>
            <a:r>
              <a:rPr lang="en-US" sz="1600" dirty="0" err="1"/>
              <a:t>i</a:t>
            </a:r>
            <a:r>
              <a:rPr lang="en-US" sz="1600" dirty="0"/>
              <a:t>+=2)</a:t>
            </a:r>
          </a:p>
          <a:p>
            <a:endParaRPr lang="en-US" sz="1600" b="1" dirty="0"/>
          </a:p>
          <a:p>
            <a:r>
              <a:rPr lang="en-US" sz="1600" b="1" dirty="0"/>
              <a:t>Batch Size: </a:t>
            </a:r>
            <a:r>
              <a:rPr lang="en-US" sz="1600" dirty="0"/>
              <a:t>number of examples to train on (each step)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319525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65C476-58A8-475F-8055-75391ACE6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587795"/>
            <a:ext cx="7021200" cy="2261505"/>
          </a:xfrm>
        </p:spPr>
        <p:txBody>
          <a:bodyPr/>
          <a:lstStyle/>
          <a:p>
            <a:r>
              <a:rPr lang="en-US" sz="4400" dirty="0"/>
              <a:t>Optimize Your Code</a:t>
            </a:r>
            <a:br>
              <a:rPr lang="en-US" dirty="0"/>
            </a:br>
            <a:br>
              <a:rPr lang="en-US" dirty="0"/>
            </a:br>
            <a:r>
              <a:rPr lang="en-US" sz="2800" b="0" dirty="0"/>
              <a:t>Go to: TFlab.ML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93036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Workshop Structure</a:t>
            </a:r>
            <a:endParaRPr dirty="0"/>
          </a:p>
        </p:txBody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4022850" y="752524"/>
            <a:ext cx="49194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77F00"/>
                </a:solidFill>
              </a:rPr>
              <a:t>Workshop Parts</a:t>
            </a:r>
            <a:endParaRPr sz="2400" b="1" dirty="0">
              <a:solidFill>
                <a:srgbClr val="F77F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77F00"/>
                </a:solidFill>
              </a:rPr>
              <a:t>Part 1</a:t>
            </a:r>
            <a:r>
              <a:rPr lang="en" sz="2000" b="1" dirty="0">
                <a:solidFill>
                  <a:srgbClr val="F77F00"/>
                </a:solidFill>
              </a:rPr>
              <a:t>: </a:t>
            </a:r>
            <a:r>
              <a:rPr lang="en-US" sz="1800" b="1" dirty="0"/>
              <a:t>The Basics</a:t>
            </a:r>
            <a:endParaRPr sz="1600" b="1" dirty="0"/>
          </a:p>
          <a:p>
            <a:pPr marL="0" lvl="0" indent="0">
              <a:spcBef>
                <a:spcPts val="1600"/>
              </a:spcBef>
              <a:buNone/>
            </a:pPr>
            <a:r>
              <a:rPr lang="en-US" sz="2000" b="1" dirty="0">
                <a:solidFill>
                  <a:srgbClr val="F77F00"/>
                </a:solidFill>
              </a:rPr>
              <a:t>Part 2: </a:t>
            </a:r>
            <a:r>
              <a:rPr lang="en-US" sz="1800" b="1" dirty="0"/>
              <a:t>Optimizations</a:t>
            </a:r>
            <a:endParaRPr lang="en-US" sz="1600" b="1" dirty="0"/>
          </a:p>
          <a:p>
            <a:pPr marL="0" lvl="0" indent="0">
              <a:spcBef>
                <a:spcPts val="1600"/>
              </a:spcBef>
              <a:buNone/>
            </a:pPr>
            <a:endParaRPr lang="en-US" sz="2000" dirty="0"/>
          </a:p>
          <a:p>
            <a:pPr marL="0" lvl="0" indent="0">
              <a:spcBef>
                <a:spcPts val="1600"/>
              </a:spcBef>
              <a:buNone/>
            </a:pPr>
            <a:endParaRPr lang="en-US" sz="2000" dirty="0"/>
          </a:p>
          <a:p>
            <a:pPr marL="0" lvl="0" indent="0">
              <a:spcBef>
                <a:spcPts val="1600"/>
              </a:spcBef>
              <a:buNone/>
            </a:pPr>
            <a:r>
              <a:rPr lang="en-US" sz="2000" b="1" dirty="0">
                <a:solidFill>
                  <a:srgbClr val="F77F00"/>
                </a:solidFill>
              </a:rPr>
              <a:t>Content Based on Course</a:t>
            </a:r>
            <a:r>
              <a:rPr lang="en" sz="2000" b="1" dirty="0">
                <a:solidFill>
                  <a:srgbClr val="F77F00"/>
                </a:solidFill>
              </a:rPr>
              <a:t>:</a:t>
            </a:r>
            <a:r>
              <a:rPr lang="en" sz="2000" dirty="0">
                <a:solidFill>
                  <a:srgbClr val="F77F00"/>
                </a:solidFill>
              </a:rPr>
              <a:t> </a:t>
            </a:r>
            <a:r>
              <a:rPr lang="en" sz="1600" u="sng" dirty="0">
                <a:solidFill>
                  <a:srgbClr val="1155CC"/>
                </a:solidFill>
                <a:hlinkClick r:id="rId3"/>
              </a:rPr>
              <a:t>https://</a:t>
            </a:r>
            <a:r>
              <a:rPr lang="en-US" sz="1600" u="sng" dirty="0">
                <a:solidFill>
                  <a:srgbClr val="1155CC"/>
                </a:solidFill>
                <a:hlinkClick r:id="rId3"/>
              </a:rPr>
              <a:t>developers.google.com/machine-learning</a:t>
            </a:r>
            <a:endParaRPr lang="en-US" sz="1600" u="sng" dirty="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5FBB-D222-41AB-9BF8-601CA90F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The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097AC-4C8D-491E-A23B-47CF81C183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/>
              <a:t>Terminology</a:t>
            </a:r>
          </a:p>
          <a:p>
            <a:r>
              <a:rPr lang="en-US" sz="2200" dirty="0"/>
              <a:t>Linear Regression</a:t>
            </a:r>
          </a:p>
          <a:p>
            <a:r>
              <a:rPr lang="en-US" sz="2200" dirty="0"/>
              <a:t>Loss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88584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4DFA845-6F34-42DF-AD13-D4ED4A5D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Terminology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F7BB02-B774-480E-9876-A29AF24912A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720856" y="1352624"/>
            <a:ext cx="4231758" cy="3261905"/>
          </a:xfrm>
        </p:spPr>
        <p:txBody>
          <a:bodyPr/>
          <a:lstStyle/>
          <a:p>
            <a:r>
              <a:rPr lang="en-US" sz="1600" b="1" dirty="0"/>
              <a:t>Label:</a:t>
            </a:r>
            <a:r>
              <a:rPr lang="en-US" sz="1600" dirty="0"/>
              <a:t> is what we're predicting</a:t>
            </a:r>
          </a:p>
          <a:p>
            <a:endParaRPr lang="en-US" sz="1600" dirty="0"/>
          </a:p>
          <a:p>
            <a:r>
              <a:rPr lang="en-US" sz="1600" b="1" dirty="0"/>
              <a:t>Feature: </a:t>
            </a:r>
            <a:r>
              <a:rPr lang="en-US" sz="1600" dirty="0"/>
              <a:t>is an input variable</a:t>
            </a:r>
          </a:p>
          <a:p>
            <a:endParaRPr lang="en-US" sz="1600" dirty="0"/>
          </a:p>
          <a:p>
            <a:r>
              <a:rPr lang="en-US" sz="1600" b="1" dirty="0"/>
              <a:t>Example: </a:t>
            </a:r>
            <a:r>
              <a:rPr lang="en-US" sz="1600" dirty="0"/>
              <a:t>is a particular instance of data</a:t>
            </a:r>
          </a:p>
          <a:p>
            <a:pPr lvl="1"/>
            <a:r>
              <a:rPr lang="en-US" sz="1400" b="1" dirty="0"/>
              <a:t>Labeled Example: </a:t>
            </a:r>
            <a:r>
              <a:rPr lang="en-US" sz="1400" dirty="0"/>
              <a:t>(feature, label)</a:t>
            </a:r>
          </a:p>
          <a:p>
            <a:pPr lvl="1"/>
            <a:r>
              <a:rPr lang="en-US" sz="1400" b="1" dirty="0"/>
              <a:t>Unlabeled Example: </a:t>
            </a:r>
            <a:r>
              <a:rPr lang="en-US" sz="1400" dirty="0"/>
              <a:t>(feature, ?)</a:t>
            </a:r>
          </a:p>
          <a:p>
            <a:endParaRPr lang="en-US" sz="1600" dirty="0"/>
          </a:p>
          <a:p>
            <a:r>
              <a:rPr lang="en-US" sz="1600" b="1" dirty="0"/>
              <a:t>Model: </a:t>
            </a:r>
            <a:r>
              <a:rPr lang="en-US" sz="1600" dirty="0"/>
              <a:t>the relationship between features and label</a:t>
            </a:r>
          </a:p>
        </p:txBody>
      </p:sp>
    </p:spTree>
    <p:extLst>
      <p:ext uri="{BB962C8B-B14F-4D97-AF65-F5344CB8AC3E}">
        <p14:creationId xmlns:p14="http://schemas.microsoft.com/office/powerpoint/2010/main" val="3452208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E4AED-6A4D-4E6C-8532-E17B169B6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/>
              <a:t>Types of Machine Learning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A01A227-0B0F-422A-B124-A408A60D7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650" y="821745"/>
            <a:ext cx="7700700" cy="328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936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4DFA845-6F34-42DF-AD13-D4ED4A5D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ubtitle 9">
                <a:extLst>
                  <a:ext uri="{FF2B5EF4-FFF2-40B4-BE49-F238E27FC236}">
                    <a16:creationId xmlns:a16="http://schemas.microsoft.com/office/drawing/2014/main" id="{BE5CD035-1470-4D69-8B56-34B8EE1DA25D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Subtitle 9">
                <a:extLst>
                  <a:ext uri="{FF2B5EF4-FFF2-40B4-BE49-F238E27FC236}">
                    <a16:creationId xmlns:a16="http://schemas.microsoft.com/office/drawing/2014/main" id="{BE5CD035-1470-4D69-8B56-34B8EE1DA2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Placeholder 10">
                <a:extLst>
                  <a:ext uri="{FF2B5EF4-FFF2-40B4-BE49-F238E27FC236}">
                    <a16:creationId xmlns:a16="http://schemas.microsoft.com/office/drawing/2014/main" id="{F6F7BB02-B774-480E-9876-A29AF24912A8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4720856" y="1352624"/>
                <a:ext cx="4231758" cy="3261905"/>
              </a:xfrm>
            </p:spPr>
            <p:txBody>
              <a:bodyPr/>
              <a:lstStyle/>
              <a:p>
                <a:r>
                  <a:rPr lang="en-US" sz="1600" b="1" dirty="0"/>
                  <a:t>Label: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b="1" dirty="0"/>
                  <a:t>Feature: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b="1" dirty="0"/>
                  <a:t>Example: </a:t>
                </a:r>
                <a:r>
                  <a:rPr lang="en-US" sz="1600" dirty="0"/>
                  <a:t>one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pair</a:t>
                </a:r>
              </a:p>
              <a:p>
                <a:pPr lvl="1"/>
                <a:r>
                  <a:rPr lang="en-US" sz="1400" b="1" dirty="0"/>
                  <a:t>Labeled Example: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400" dirty="0"/>
              </a:p>
              <a:p>
                <a:pPr lvl="1"/>
                <a:r>
                  <a:rPr lang="en-US" sz="1400" b="1" dirty="0"/>
                  <a:t>Unlabeled Example: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?</m:t>
                        </m:r>
                      </m:e>
                    </m:d>
                  </m:oMath>
                </a14:m>
                <a:endParaRPr lang="en-US" sz="1600" dirty="0"/>
              </a:p>
              <a:p>
                <a:endParaRPr lang="en-US" sz="1600" b="1" dirty="0"/>
              </a:p>
              <a:p>
                <a:r>
                  <a:rPr lang="en-US" sz="1600" b="1" dirty="0"/>
                  <a:t>Model: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11" name="Text Placeholder 10">
                <a:extLst>
                  <a:ext uri="{FF2B5EF4-FFF2-40B4-BE49-F238E27FC236}">
                    <a16:creationId xmlns:a16="http://schemas.microsoft.com/office/drawing/2014/main" id="{F6F7BB02-B774-480E-9876-A29AF24912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720856" y="1352624"/>
                <a:ext cx="4231758" cy="326190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331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C4916F-4E2C-409F-9ACE-0C288B9D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Represented in Linear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DF1947B8-AB97-4391-93C4-B407C5D529F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813771" y="2732252"/>
                <a:ext cx="3516458" cy="1132147"/>
              </a:xfrm>
            </p:spPr>
            <p:txBody>
              <a:bodyPr/>
              <a:lstStyle/>
              <a:p>
                <a:pPr marL="1460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DF1947B8-AB97-4391-93C4-B407C5D529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13771" y="2732252"/>
                <a:ext cx="3516458" cy="113214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059C6BCA-B019-47BA-A285-EE530E04163C}"/>
              </a:ext>
            </a:extLst>
          </p:cNvPr>
          <p:cNvSpPr/>
          <p:nvPr/>
        </p:nvSpPr>
        <p:spPr>
          <a:xfrm>
            <a:off x="6330229" y="4264602"/>
            <a:ext cx="886257" cy="381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75500"/>
              <a:gd name="adj6" fmla="val -3188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Lato" panose="020B0604020202020204" charset="0"/>
              </a:rPr>
              <a:t>Bias</a:t>
            </a:r>
          </a:p>
        </p:txBody>
      </p:sp>
      <p:sp>
        <p:nvSpPr>
          <p:cNvPr id="10" name="Callout: Bent Line 9">
            <a:extLst>
              <a:ext uri="{FF2B5EF4-FFF2-40B4-BE49-F238E27FC236}">
                <a16:creationId xmlns:a16="http://schemas.microsoft.com/office/drawing/2014/main" id="{E1B64775-9661-418B-89A9-53CF5BA05EB2}"/>
              </a:ext>
            </a:extLst>
          </p:cNvPr>
          <p:cNvSpPr/>
          <p:nvPr/>
        </p:nvSpPr>
        <p:spPr>
          <a:xfrm flipH="1">
            <a:off x="2935142" y="4264602"/>
            <a:ext cx="1059592" cy="381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75500"/>
              <a:gd name="adj6" fmla="val -3547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Lato" panose="020B0604020202020204" charset="0"/>
              </a:rPr>
              <a:t>Weight</a:t>
            </a:r>
          </a:p>
        </p:txBody>
      </p:sp>
      <p:sp>
        <p:nvSpPr>
          <p:cNvPr id="11" name="Callout: Bent Line 10">
            <a:extLst>
              <a:ext uri="{FF2B5EF4-FFF2-40B4-BE49-F238E27FC236}">
                <a16:creationId xmlns:a16="http://schemas.microsoft.com/office/drawing/2014/main" id="{1F565AF1-0E26-4133-81B1-051FE92E9634}"/>
              </a:ext>
            </a:extLst>
          </p:cNvPr>
          <p:cNvSpPr/>
          <p:nvPr/>
        </p:nvSpPr>
        <p:spPr>
          <a:xfrm flipH="1">
            <a:off x="876300" y="2353101"/>
            <a:ext cx="1111834" cy="53519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3568"/>
              <a:gd name="adj6" fmla="val -8397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  <a:lumOff val="25000"/>
                  </a:schemeClr>
                </a:solidFill>
                <a:latin typeface="Lato" panose="020B0604020202020204" charset="0"/>
              </a:rPr>
              <a:t>Label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  <a:latin typeface="Lato" panose="020B0604020202020204" charset="0"/>
            </a:endParaRPr>
          </a:p>
        </p:txBody>
      </p:sp>
      <p:sp>
        <p:nvSpPr>
          <p:cNvPr id="12" name="Callout: Bent Line 11">
            <a:extLst>
              <a:ext uri="{FF2B5EF4-FFF2-40B4-BE49-F238E27FC236}">
                <a16:creationId xmlns:a16="http://schemas.microsoft.com/office/drawing/2014/main" id="{A6F0DEE0-44AA-4D50-A248-A09FD5948843}"/>
              </a:ext>
            </a:extLst>
          </p:cNvPr>
          <p:cNvSpPr/>
          <p:nvPr/>
        </p:nvSpPr>
        <p:spPr>
          <a:xfrm>
            <a:off x="6246203" y="2197053"/>
            <a:ext cx="1344548" cy="53519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2211"/>
              <a:gd name="adj6" fmla="val -9275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  <a:lumOff val="25000"/>
                  </a:schemeClr>
                </a:solidFill>
                <a:latin typeface="Lato" panose="020B0604020202020204" charset="0"/>
              </a:rPr>
              <a:t>Feature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  <a:latin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607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43EBD-34FF-451A-9B9D-C08C54EFD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with Two Features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5">
                <a:extLst>
                  <a:ext uri="{FF2B5EF4-FFF2-40B4-BE49-F238E27FC236}">
                    <a16:creationId xmlns:a16="http://schemas.microsoft.com/office/drawing/2014/main" id="{2ECBFABF-3FB0-41C6-9F88-C60414CDB0C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15950" y="2571750"/>
                <a:ext cx="7340600" cy="1187450"/>
              </a:xfrm>
            </p:spPr>
            <p:txBody>
              <a:bodyPr/>
              <a:lstStyle/>
              <a:p>
                <a:pPr marL="1460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5" name="Text Placeholder 5">
                <a:extLst>
                  <a:ext uri="{FF2B5EF4-FFF2-40B4-BE49-F238E27FC236}">
                    <a16:creationId xmlns:a16="http://schemas.microsoft.com/office/drawing/2014/main" id="{2ECBFABF-3FB0-41C6-9F88-C60414CDB0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5950" y="2571750"/>
                <a:ext cx="7340600" cy="11874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8FA98820-994C-42E3-BCF3-AE1A58C63EDB}"/>
              </a:ext>
            </a:extLst>
          </p:cNvPr>
          <p:cNvSpPr/>
          <p:nvPr/>
        </p:nvSpPr>
        <p:spPr>
          <a:xfrm>
            <a:off x="6612002" y="4209500"/>
            <a:ext cx="1757298" cy="53519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6611"/>
              <a:gd name="adj6" fmla="val -6244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  <a:lumOff val="25000"/>
                  </a:schemeClr>
                </a:solidFill>
                <a:latin typeface="Lato" panose="020B0604020202020204" charset="0"/>
              </a:rPr>
              <a:t>Second Feature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  <a:latin typeface="Lato" panose="020B0604020202020204" charset="0"/>
            </a:endParaRPr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C823D5CD-4A5D-4A4B-B7BD-8E173A368F57}"/>
              </a:ext>
            </a:extLst>
          </p:cNvPr>
          <p:cNvSpPr/>
          <p:nvPr/>
        </p:nvSpPr>
        <p:spPr>
          <a:xfrm flipH="1">
            <a:off x="977900" y="4209499"/>
            <a:ext cx="1466850" cy="53519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6611"/>
              <a:gd name="adj6" fmla="val -6244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Lato" panose="020B0604020202020204" charset="0"/>
              </a:rPr>
              <a:t>First Feature</a:t>
            </a:r>
          </a:p>
        </p:txBody>
      </p:sp>
    </p:spTree>
    <p:extLst>
      <p:ext uri="{BB962C8B-B14F-4D97-AF65-F5344CB8AC3E}">
        <p14:creationId xmlns:p14="http://schemas.microsoft.com/office/powerpoint/2010/main" val="828023512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386</Words>
  <Application>Microsoft Office PowerPoint</Application>
  <PresentationFormat>On-screen Show (16:9)</PresentationFormat>
  <Paragraphs>105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Lato</vt:lpstr>
      <vt:lpstr>Raleway</vt:lpstr>
      <vt:lpstr>Cambria Math</vt:lpstr>
      <vt:lpstr>Arial</vt:lpstr>
      <vt:lpstr>Streamline</vt:lpstr>
      <vt:lpstr>Machine Learning Workshop</vt:lpstr>
      <vt:lpstr>Why Machine Learning?</vt:lpstr>
      <vt:lpstr>Workshop Structure</vt:lpstr>
      <vt:lpstr>The Basics</vt:lpstr>
      <vt:lpstr>Terminology</vt:lpstr>
      <vt:lpstr>PowerPoint Presentation</vt:lpstr>
      <vt:lpstr>Linear Regression</vt:lpstr>
      <vt:lpstr>Model Represented in Linear Algebra</vt:lpstr>
      <vt:lpstr>Model with Two Features</vt:lpstr>
      <vt:lpstr>Model Training        →       Model Inference</vt:lpstr>
      <vt:lpstr>Loss </vt:lpstr>
      <vt:lpstr>Mean square error (MSE)</vt:lpstr>
      <vt:lpstr>Which one has the higher Mean Squared Error?</vt:lpstr>
      <vt:lpstr>Let’s Code!  Go to: TFlab.ML</vt:lpstr>
      <vt:lpstr>Optimization</vt:lpstr>
      <vt:lpstr>Iterative Learning </vt:lpstr>
      <vt:lpstr>PowerPoint Presentation</vt:lpstr>
      <vt:lpstr>Gradient Descent</vt:lpstr>
      <vt:lpstr>PowerPoint Presentation</vt:lpstr>
      <vt:lpstr>Hyperparameters</vt:lpstr>
      <vt:lpstr>Optimize Your Code  Go to: TFlab.ML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Workshop</dc:title>
  <cp:lastModifiedBy> </cp:lastModifiedBy>
  <cp:revision>37</cp:revision>
  <dcterms:modified xsi:type="dcterms:W3CDTF">2018-05-10T08:22:44Z</dcterms:modified>
</cp:coreProperties>
</file>