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275213" cy="42803763"/>
  <p:notesSz cx="9928225" cy="14357350"/>
  <p:defaultTextStyle>
    <a:defPPr>
      <a:defRPr lang="de-DE"/>
    </a:defPPr>
    <a:lvl1pPr marL="0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768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530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298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061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8828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596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359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127" algn="l" defTabSz="35075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AAB682F-C6F2-4089-966A-9E74E96661C3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Hahmann" initials="MH" lastIdx="1" clrIdx="0">
    <p:extLst>
      <p:ext uri="{19B8F6BF-5375-455C-9EA6-DF929625EA0E}">
        <p15:presenceInfo xmlns:p15="http://schemas.microsoft.com/office/powerpoint/2012/main" userId="2d2e5fb311561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F5"/>
    <a:srgbClr val="376591"/>
    <a:srgbClr val="2FAB90"/>
    <a:srgbClr val="2B9D85"/>
    <a:srgbClr val="34BD9F"/>
    <a:srgbClr val="555555"/>
    <a:srgbClr val="83D4EE"/>
    <a:srgbClr val="BAD641"/>
    <a:srgbClr val="2EA88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7" autoAdjust="0"/>
    <p:restoredTop sz="94660"/>
  </p:normalViewPr>
  <p:slideViewPr>
    <p:cSldViewPr snapToGrid="0">
      <p:cViewPr>
        <p:scale>
          <a:sx n="10" d="100"/>
          <a:sy n="10" d="100"/>
        </p:scale>
        <p:origin x="4494" y="6"/>
      </p:cViewPr>
      <p:guideLst>
        <p:guide orient="horz" pos="13481"/>
        <p:guide pos="95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F4DF2165-45DD-4E6A-8D88-991CFCF20576}" type="datetimeFigureOut">
              <a:rPr lang="de-DE" smtClean="0"/>
              <a:t>01.08.2021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8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DBB2A775-C49D-45BA-A919-7D687A0440E7}" type="datetimeFigureOut">
              <a:rPr lang="de-DE" smtClean="0"/>
              <a:t>01.08.2021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1795463"/>
            <a:ext cx="3425825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6909475"/>
            <a:ext cx="7942580" cy="5653207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8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768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530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298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061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828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2596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6359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127" algn="l" defTabSz="35075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28300" y="40548939"/>
            <a:ext cx="16200000" cy="1800000"/>
          </a:xfrm>
          <a:prstGeom prst="rect">
            <a:avLst/>
          </a:prstGeom>
        </p:spPr>
        <p:txBody>
          <a:bodyPr anchor="ctr"/>
          <a:lstStyle>
            <a:lvl1pPr marL="0" marR="0" indent="0" algn="ctr" defTabSz="35075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6000"/>
            </a:lvl1pPr>
          </a:lstStyle>
          <a:p>
            <a:pPr marL="0" marR="0" lvl="0" indent="0" algn="ctr" defTabSz="35075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0" dirty="0">
                <a:latin typeface="+mn-lt"/>
              </a:rPr>
              <a:t>Add </a:t>
            </a:r>
            <a:r>
              <a:rPr lang="en-US" altLang="zh-CN" sz="6000" dirty="0">
                <a:latin typeface="+mn-lt"/>
              </a:rPr>
              <a:t>conference, date, location</a:t>
            </a:r>
            <a:endParaRPr lang="de-DE" sz="6000" dirty="0">
              <a:latin typeface="+mn-lt"/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26685881" y="17784620"/>
            <a:ext cx="449383" cy="7866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862"/>
          </a:p>
        </p:txBody>
      </p:sp>
    </p:spTree>
    <p:extLst>
      <p:ext uri="{BB962C8B-B14F-4D97-AF65-F5344CB8AC3E}">
        <p14:creationId xmlns:p14="http://schemas.microsoft.com/office/powerpoint/2010/main" val="245767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00000" y="2847525"/>
            <a:ext cx="16200000" cy="90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400" kern="1200" baseline="0" dirty="0">
                <a:solidFill>
                  <a:schemeClr val="accent1">
                    <a:lumMod val="50000"/>
                  </a:schemeClr>
                </a:solidFill>
                <a:latin typeface="Museo Sans 300" panose="02000000000000000000" pitchFamily="2" charset="0"/>
                <a:ea typeface="+mn-ea"/>
                <a:cs typeface="+mn-cs"/>
              </a:defRPr>
            </a:lvl1pPr>
            <a:lvl2pPr marL="1135308" indent="0" algn="ctr">
              <a:buNone/>
              <a:defRPr sz="4966"/>
            </a:lvl2pPr>
            <a:lvl3pPr marL="2270615" indent="0" algn="ctr">
              <a:buNone/>
              <a:defRPr sz="4470"/>
            </a:lvl3pPr>
            <a:lvl4pPr marL="3405923" indent="0" algn="ctr">
              <a:buNone/>
              <a:defRPr sz="3973"/>
            </a:lvl4pPr>
            <a:lvl5pPr marL="4541230" indent="0" algn="ctr">
              <a:buNone/>
              <a:defRPr sz="3973"/>
            </a:lvl5pPr>
            <a:lvl6pPr marL="5676538" indent="0" algn="ctr">
              <a:buNone/>
              <a:defRPr sz="3973"/>
            </a:lvl6pPr>
            <a:lvl7pPr marL="6811846" indent="0" algn="ctr">
              <a:buNone/>
              <a:defRPr sz="3973"/>
            </a:lvl7pPr>
            <a:lvl8pPr marL="7947153" indent="0" algn="ctr">
              <a:buNone/>
              <a:defRPr sz="3973"/>
            </a:lvl8pPr>
            <a:lvl9pPr marL="9082461" indent="0" algn="ctr">
              <a:buNone/>
              <a:defRPr sz="3973"/>
            </a:lvl9pPr>
          </a:lstStyle>
          <a:p>
            <a:r>
              <a:rPr lang="de-DE" dirty="0"/>
              <a:t>Autor 1, Autor2, …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26685881" y="17784620"/>
            <a:ext cx="449383" cy="7866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862"/>
          </a:p>
        </p:txBody>
      </p:sp>
    </p:spTree>
    <p:extLst>
      <p:ext uri="{BB962C8B-B14F-4D97-AF65-F5344CB8AC3E}">
        <p14:creationId xmlns:p14="http://schemas.microsoft.com/office/powerpoint/2010/main" val="393260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2700000">
            <a:off x="26685881" y="17784620"/>
            <a:ext cx="449383" cy="7866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862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9152400" y="1199925"/>
            <a:ext cx="16200000" cy="1800000"/>
          </a:xfrm>
          <a:prstGeom prst="rect">
            <a:avLst/>
          </a:prstGeom>
        </p:spPr>
        <p:txBody>
          <a:bodyPr anchor="ctr"/>
          <a:lstStyle>
            <a:lvl1pPr algn="ctr" defTabSz="22706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 baseline="0">
                <a:solidFill>
                  <a:schemeClr val="tx1"/>
                </a:solidFill>
                <a:latin typeface="Museo Sans 500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787" y="207600"/>
            <a:ext cx="30276000" cy="4418188"/>
          </a:xfrm>
          <a:prstGeom prst="rect">
            <a:avLst/>
          </a:prstGeom>
          <a:solidFill>
            <a:srgbClr val="F6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862">
              <a:solidFill>
                <a:srgbClr val="2FAB90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30276000" cy="18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862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39358492"/>
            <a:ext cx="30276000" cy="18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862" baseline="0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4893941" y="80353006"/>
            <a:ext cx="77614731" cy="1295158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862">
              <a:solidFill>
                <a:srgbClr val="2FAB90"/>
              </a:solidFill>
            </a:endParaRPr>
          </a:p>
        </p:txBody>
      </p:sp>
      <p:pic>
        <p:nvPicPr>
          <p:cNvPr id="2068" name="Picture 20" descr="https://www.fit.fraunhofer.de/content/dam/fit/fit_190x52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8" y="2229968"/>
            <a:ext cx="6988042" cy="191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D099327-A5CD-4233-AF98-7691FB4031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0" y="2442450"/>
            <a:ext cx="10859954" cy="15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lvl1pPr algn="l" defTabSz="2270615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54" indent="-567654" algn="l" defTabSz="2270615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61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69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577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884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192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499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07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115" indent="-567654" algn="l" defTabSz="2270615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08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15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23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30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38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846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153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461" algn="l" defTabSz="2270615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utoShape 778"/>
          <p:cNvSpPr>
            <a:spLocks noChangeArrowheads="1"/>
          </p:cNvSpPr>
          <p:nvPr/>
        </p:nvSpPr>
        <p:spPr bwMode="auto">
          <a:xfrm>
            <a:off x="100800" y="31892995"/>
            <a:ext cx="14844407" cy="7225040"/>
          </a:xfrm>
          <a:prstGeom prst="roundRect">
            <a:avLst>
              <a:gd name="adj" fmla="val 2625"/>
            </a:avLst>
          </a:prstGeom>
          <a:ln w="762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576000" tIns="576000" rIns="576000" bIns="576000"/>
          <a:lstStyle/>
          <a:p>
            <a:pPr marL="284163" indent="-284163" defTabSz="4176713"/>
            <a:r>
              <a:rPr lang="en-US" sz="5400" b="1" dirty="0">
                <a:solidFill>
                  <a:schemeClr val="bg1"/>
                </a:solidFill>
              </a:rPr>
              <a:t>Conceptual View of the Metadata Model </a:t>
            </a:r>
          </a:p>
        </p:txBody>
      </p:sp>
      <p:sp>
        <p:nvSpPr>
          <p:cNvPr id="195" name="AutoShape 778"/>
          <p:cNvSpPr>
            <a:spLocks noChangeArrowheads="1"/>
          </p:cNvSpPr>
          <p:nvPr/>
        </p:nvSpPr>
        <p:spPr bwMode="auto">
          <a:xfrm>
            <a:off x="15210000" y="31892400"/>
            <a:ext cx="14842800" cy="7225040"/>
          </a:xfrm>
          <a:prstGeom prst="roundRect">
            <a:avLst>
              <a:gd name="adj" fmla="val 2625"/>
            </a:avLst>
          </a:prstGeom>
          <a:ln w="762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576000" tIns="576000" rIns="576000" bIns="576000"/>
          <a:lstStyle/>
          <a:p>
            <a:pPr marL="284163" indent="-284163" defTabSz="4176713"/>
            <a:r>
              <a:rPr lang="en-US" sz="5400" b="1">
                <a:solidFill>
                  <a:schemeClr val="bg1"/>
                </a:solidFill>
              </a:rPr>
              <a:t>Conceptual View of the Metadata Model 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9" name="AutoShape 778"/>
          <p:cNvSpPr>
            <a:spLocks noChangeArrowheads="1"/>
          </p:cNvSpPr>
          <p:nvPr/>
        </p:nvSpPr>
        <p:spPr bwMode="auto">
          <a:xfrm>
            <a:off x="100800" y="20136334"/>
            <a:ext cx="29952000" cy="9928483"/>
          </a:xfrm>
          <a:prstGeom prst="roundRect">
            <a:avLst>
              <a:gd name="adj" fmla="val 2625"/>
            </a:avLst>
          </a:prstGeom>
          <a:ln w="762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576000" tIns="576000" rIns="576000" bIns="576000"/>
          <a:lstStyle/>
          <a:p>
            <a:pPr marL="284163" indent="-284163" defTabSz="4176713"/>
            <a:r>
              <a:rPr lang="en-US" sz="5400" b="1" dirty="0">
                <a:solidFill>
                  <a:schemeClr val="bg1"/>
                </a:solidFill>
              </a:rPr>
              <a:t>Conceptual View of the Metadata Model </a:t>
            </a:r>
          </a:p>
        </p:txBody>
      </p:sp>
      <p:sp>
        <p:nvSpPr>
          <p:cNvPr id="184" name="AutoShape 778"/>
          <p:cNvSpPr>
            <a:spLocks noChangeArrowheads="1"/>
          </p:cNvSpPr>
          <p:nvPr/>
        </p:nvSpPr>
        <p:spPr bwMode="auto">
          <a:xfrm>
            <a:off x="15208806" y="6193580"/>
            <a:ext cx="14844407" cy="12401335"/>
          </a:xfrm>
          <a:prstGeom prst="roundRect">
            <a:avLst>
              <a:gd name="adj" fmla="val 2625"/>
            </a:avLst>
          </a:prstGeom>
          <a:ln w="762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576000" tIns="576000" rIns="576000" bIns="576000"/>
          <a:lstStyle/>
          <a:p>
            <a:pPr marL="284163" indent="-284163" defTabSz="4176713"/>
            <a:r>
              <a:rPr lang="en-US" sz="5400" b="1" dirty="0">
                <a:solidFill>
                  <a:schemeClr val="bg1"/>
                </a:solidFill>
              </a:rPr>
              <a:t>Conceptual View of the Metadata Model </a:t>
            </a:r>
          </a:p>
        </p:txBody>
      </p:sp>
      <p:sp>
        <p:nvSpPr>
          <p:cNvPr id="185" name="AutoShape 778"/>
          <p:cNvSpPr>
            <a:spLocks noChangeArrowheads="1"/>
          </p:cNvSpPr>
          <p:nvPr/>
        </p:nvSpPr>
        <p:spPr bwMode="auto">
          <a:xfrm>
            <a:off x="15209381" y="4850913"/>
            <a:ext cx="14844405" cy="1084823"/>
          </a:xfrm>
          <a:prstGeom prst="roundRect">
            <a:avLst>
              <a:gd name="adj" fmla="val 17708"/>
            </a:avLst>
          </a:prstGeom>
          <a:solidFill>
            <a:schemeClr val="accent4">
              <a:lumMod val="75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/>
          <a:lstStyle/>
          <a:p>
            <a:pPr marL="284163" indent="-284163" algn="ctr" defTabSz="4176713"/>
            <a:r>
              <a:rPr lang="en-US" sz="5400" b="1" dirty="0">
                <a:solidFill>
                  <a:schemeClr val="bg1"/>
                </a:solidFill>
              </a:rPr>
              <a:t>Metadata Schema</a:t>
            </a:r>
            <a:r>
              <a:rPr lang="en-US" sz="54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AutoShape 778"/>
          <p:cNvSpPr>
            <a:spLocks noChangeArrowheads="1"/>
          </p:cNvSpPr>
          <p:nvPr/>
        </p:nvSpPr>
        <p:spPr bwMode="auto">
          <a:xfrm>
            <a:off x="101026" y="6193580"/>
            <a:ext cx="14844407" cy="12401335"/>
          </a:xfrm>
          <a:prstGeom prst="roundRect">
            <a:avLst>
              <a:gd name="adj" fmla="val 2625"/>
            </a:avLst>
          </a:prstGeom>
          <a:ln w="762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576000" tIns="576000" rIns="576000" bIns="576000"/>
          <a:lstStyle/>
          <a:p>
            <a:pPr marL="284163" indent="-284163" defTabSz="4176713"/>
            <a:endParaRPr lang="en-US" sz="3200" b="1" i="1" dirty="0"/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-574" y="657759"/>
            <a:ext cx="30275787" cy="1800000"/>
          </a:xfrm>
        </p:spPr>
        <p:txBody>
          <a:bodyPr/>
          <a:lstStyle/>
          <a:p>
            <a:r>
              <a:rPr lang="en-US" sz="7200" b="1" dirty="0">
                <a:latin typeface="Arial" charset="0"/>
                <a:ea typeface="+mn-ea"/>
                <a:cs typeface="+mn-cs"/>
              </a:rPr>
              <a:t>Metadata Extraction</a:t>
            </a:r>
            <a:endParaRPr lang="de-DE" sz="7200" b="1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-573" y="3052062"/>
            <a:ext cx="30275786" cy="109191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Abhishek Nadgeri</a:t>
            </a:r>
            <a:r>
              <a:rPr lang="en-US" sz="4800" i="1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, Omar Ejjeh</a:t>
            </a:r>
            <a:r>
              <a:rPr lang="en-US" sz="4800" i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48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Lei Wang</a:t>
            </a:r>
            <a:r>
              <a:rPr lang="en-US" sz="4800" i="1" baseline="30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, David Abdelsalam</a:t>
            </a:r>
            <a:r>
              <a:rPr lang="en-US" sz="4800" i="1" baseline="30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, Salman Tariq</a:t>
            </a:r>
            <a:r>
              <a:rPr lang="en-US" sz="4800" i="1" baseline="300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4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AutoShape 778"/>
          <p:cNvSpPr>
            <a:spLocks noChangeArrowheads="1"/>
          </p:cNvSpPr>
          <p:nvPr/>
        </p:nvSpPr>
        <p:spPr bwMode="auto">
          <a:xfrm>
            <a:off x="100800" y="4850913"/>
            <a:ext cx="14844405" cy="1084823"/>
          </a:xfrm>
          <a:prstGeom prst="roundRect">
            <a:avLst>
              <a:gd name="adj" fmla="val 17708"/>
            </a:avLst>
          </a:prstGeom>
          <a:solidFill>
            <a:schemeClr val="accent4">
              <a:lumMod val="75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/>
          <a:lstStyle/>
          <a:p>
            <a:pPr marL="284163" indent="-284163" algn="ctr" defTabSz="4176713"/>
            <a:r>
              <a:rPr lang="en-US" sz="5400" b="1" dirty="0">
                <a:solidFill>
                  <a:schemeClr val="bg1"/>
                </a:solidFill>
              </a:rPr>
              <a:t>Metadata Extraction Overview</a:t>
            </a:r>
            <a:r>
              <a:rPr lang="en-US" sz="5400" b="1" baseline="30000" dirty="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178" name="Textfeld 160"/>
          <p:cNvSpPr txBox="1"/>
          <p:nvPr/>
        </p:nvSpPr>
        <p:spPr>
          <a:xfrm>
            <a:off x="521861" y="14724877"/>
            <a:ext cx="14002282" cy="30469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Extract metadata from CSV files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Metadata is stored in RDF </a:t>
            </a:r>
            <a:r>
              <a:rPr lang="en-US" sz="3200" dirty="0" err="1"/>
              <a:t>triplestore</a:t>
            </a:r>
            <a:endParaRPr lang="en-US" sz="3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Users can query for relevant datasets based on their metadata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Users can submit new datasets for extraction and integration into the database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Users can download relevant metadata files from the frontend</a:t>
            </a:r>
          </a:p>
          <a:p>
            <a:pPr>
              <a:defRPr/>
            </a:pPr>
            <a:endParaRPr lang="en-GB" sz="3200" dirty="0"/>
          </a:p>
        </p:txBody>
      </p:sp>
      <p:sp>
        <p:nvSpPr>
          <p:cNvPr id="190" name="AutoShape 778"/>
          <p:cNvSpPr>
            <a:spLocks noChangeArrowheads="1"/>
          </p:cNvSpPr>
          <p:nvPr/>
        </p:nvSpPr>
        <p:spPr bwMode="auto">
          <a:xfrm>
            <a:off x="100800" y="18829096"/>
            <a:ext cx="29952413" cy="1084823"/>
          </a:xfrm>
          <a:prstGeom prst="roundRect">
            <a:avLst>
              <a:gd name="adj" fmla="val 17708"/>
            </a:avLst>
          </a:prstGeom>
          <a:solidFill>
            <a:schemeClr val="accent4">
              <a:lumMod val="75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/>
          <a:lstStyle/>
          <a:p>
            <a:pPr marL="284163" indent="-284163" algn="ctr" defTabSz="4176713"/>
            <a:r>
              <a:rPr lang="en-US" sz="5400" b="1" dirty="0">
                <a:solidFill>
                  <a:schemeClr val="bg1"/>
                </a:solidFill>
              </a:rPr>
              <a:t>Extractor</a:t>
            </a:r>
            <a:r>
              <a:rPr lang="en-US" sz="5400" b="1" baseline="30000" dirty="0">
                <a:solidFill>
                  <a:schemeClr val="bg1"/>
                </a:solidFill>
              </a:rPr>
              <a:t>1,3,4,5</a:t>
            </a:r>
          </a:p>
        </p:txBody>
      </p:sp>
      <p:sp>
        <p:nvSpPr>
          <p:cNvPr id="191" name="Textfeld 160"/>
          <p:cNvSpPr txBox="1"/>
          <p:nvPr/>
        </p:nvSpPr>
        <p:spPr>
          <a:xfrm>
            <a:off x="3744602" y="20382033"/>
            <a:ext cx="7660844" cy="5847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u="sng" dirty="0"/>
              <a:t>Overview of the extractor architecture</a:t>
            </a:r>
            <a:endParaRPr lang="en-US" altLang="zh-CN" sz="3200" b="1" u="sng" dirty="0"/>
          </a:p>
        </p:txBody>
      </p:sp>
      <p:sp>
        <p:nvSpPr>
          <p:cNvPr id="192" name="Textfeld 160"/>
          <p:cNvSpPr txBox="1"/>
          <p:nvPr/>
        </p:nvSpPr>
        <p:spPr>
          <a:xfrm>
            <a:off x="20599802" y="20383200"/>
            <a:ext cx="4062413" cy="5847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u="sng" dirty="0"/>
              <a:t>Extractor functionality</a:t>
            </a:r>
            <a:endParaRPr lang="en-US" altLang="zh-CN" sz="3200" b="1" u="sng" dirty="0"/>
          </a:p>
        </p:txBody>
      </p:sp>
      <p:sp>
        <p:nvSpPr>
          <p:cNvPr id="194" name="AutoShape 778"/>
          <p:cNvSpPr>
            <a:spLocks noChangeArrowheads="1"/>
          </p:cNvSpPr>
          <p:nvPr/>
        </p:nvSpPr>
        <p:spPr bwMode="auto">
          <a:xfrm>
            <a:off x="100800" y="30444737"/>
            <a:ext cx="14844405" cy="1084823"/>
          </a:xfrm>
          <a:prstGeom prst="roundRect">
            <a:avLst>
              <a:gd name="adj" fmla="val 17708"/>
            </a:avLst>
          </a:prstGeom>
          <a:solidFill>
            <a:schemeClr val="accent4">
              <a:lumMod val="75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/>
          <a:lstStyle/>
          <a:p>
            <a:pPr marL="284163" indent="-284163" algn="ctr" defTabSz="4176713"/>
            <a:r>
              <a:rPr lang="en-US" sz="5400" b="1" dirty="0">
                <a:solidFill>
                  <a:schemeClr val="bg1"/>
                </a:solidFill>
              </a:rPr>
              <a:t>Backend</a:t>
            </a:r>
            <a:r>
              <a:rPr lang="en-US" sz="5400" b="1" baseline="30000" dirty="0">
                <a:solidFill>
                  <a:schemeClr val="bg1"/>
                </a:solidFill>
              </a:rPr>
              <a:t>2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96" name="AutoShape 778"/>
          <p:cNvSpPr>
            <a:spLocks noChangeArrowheads="1"/>
          </p:cNvSpPr>
          <p:nvPr/>
        </p:nvSpPr>
        <p:spPr bwMode="auto">
          <a:xfrm>
            <a:off x="15210000" y="30444737"/>
            <a:ext cx="14842800" cy="1084823"/>
          </a:xfrm>
          <a:prstGeom prst="roundRect">
            <a:avLst>
              <a:gd name="adj" fmla="val 17708"/>
            </a:avLst>
          </a:prstGeom>
          <a:solidFill>
            <a:schemeClr val="accent4">
              <a:lumMod val="75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/>
          <a:lstStyle/>
          <a:p>
            <a:pPr marL="284163" indent="-284163" algn="ctr" defTabSz="4176713"/>
            <a:r>
              <a:rPr lang="en-US" sz="5400" b="1" dirty="0">
                <a:solidFill>
                  <a:schemeClr val="bg1"/>
                </a:solidFill>
              </a:rPr>
              <a:t>Frontend</a:t>
            </a:r>
            <a:r>
              <a:rPr lang="en-US" sz="5400" b="1" baseline="30000" dirty="0">
                <a:solidFill>
                  <a:schemeClr val="bg1"/>
                </a:solidFill>
              </a:rPr>
              <a:t>1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BAF1E-8388-4BF7-9456-A60E6027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0" y="21102619"/>
            <a:ext cx="12992070" cy="8631922"/>
          </a:xfrm>
          <a:prstGeom prst="rect">
            <a:avLst/>
          </a:prstGeom>
        </p:spPr>
      </p:pic>
      <p:sp>
        <p:nvSpPr>
          <p:cNvPr id="56" name="Textfeld 160">
            <a:extLst>
              <a:ext uri="{FF2B5EF4-FFF2-40B4-BE49-F238E27FC236}">
                <a16:creationId xmlns:a16="http://schemas.microsoft.com/office/drawing/2014/main" id="{B095A590-C137-4014-A667-0536B40EB68C}"/>
              </a:ext>
            </a:extLst>
          </p:cNvPr>
          <p:cNvSpPr txBox="1"/>
          <p:nvPr/>
        </p:nvSpPr>
        <p:spPr>
          <a:xfrm>
            <a:off x="14355241" y="21562278"/>
            <a:ext cx="14002282" cy="79714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b="1" dirty="0"/>
              <a:t>Keyword:  </a:t>
            </a:r>
          </a:p>
          <a:p>
            <a:pPr>
              <a:defRPr/>
            </a:pPr>
            <a:r>
              <a:rPr lang="en-US" sz="3200" dirty="0"/>
              <a:t>Use word2vec and </a:t>
            </a:r>
            <a:r>
              <a:rPr lang="en-US" sz="3200" dirty="0" err="1"/>
              <a:t>dbpedia</a:t>
            </a:r>
            <a:r>
              <a:rPr lang="en-US" sz="3200" dirty="0"/>
              <a:t> lookup to find relevant keywords without further user input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Quality: </a:t>
            </a:r>
          </a:p>
          <a:p>
            <a:pPr>
              <a:defRPr/>
            </a:pPr>
            <a:r>
              <a:rPr lang="en-US" sz="3200" dirty="0"/>
              <a:t>Calculate measure of data quality based on missing values etc.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Language: </a:t>
            </a:r>
          </a:p>
          <a:p>
            <a:pPr>
              <a:defRPr/>
            </a:pPr>
            <a:r>
              <a:rPr lang="en-US" sz="3200" dirty="0"/>
              <a:t>Use CLD3 to discover the language of the dataset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Timeframe: </a:t>
            </a:r>
          </a:p>
          <a:p>
            <a:pPr>
              <a:defRPr/>
            </a:pPr>
            <a:r>
              <a:rPr lang="en-US" sz="3200" dirty="0"/>
              <a:t>For datasets with time column, calculate the timeframe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File metadata: </a:t>
            </a:r>
          </a:p>
          <a:p>
            <a:pPr>
              <a:defRPr/>
            </a:pPr>
            <a:r>
              <a:rPr lang="en-US" sz="3200" dirty="0"/>
              <a:t>Use tika to extract </a:t>
            </a:r>
            <a:r>
              <a:rPr lang="en-US" sz="3200" dirty="0" err="1"/>
              <a:t>filesize</a:t>
            </a:r>
            <a:r>
              <a:rPr lang="en-US" sz="3200" dirty="0"/>
              <a:t>, filetype etc.</a:t>
            </a:r>
          </a:p>
          <a:p>
            <a:pPr>
              <a:defRPr/>
            </a:pP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32B2E-3083-4922-BA76-4B06A704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1" y="32623974"/>
            <a:ext cx="8986919" cy="6221136"/>
          </a:xfrm>
          <a:prstGeom prst="rect">
            <a:avLst/>
          </a:prstGeom>
        </p:spPr>
      </p:pic>
      <p:sp>
        <p:nvSpPr>
          <p:cNvPr id="57" name="Textfeld 160">
            <a:extLst>
              <a:ext uri="{FF2B5EF4-FFF2-40B4-BE49-F238E27FC236}">
                <a16:creationId xmlns:a16="http://schemas.microsoft.com/office/drawing/2014/main" id="{68646795-1668-4AB2-A58F-5F1E81DF5303}"/>
              </a:ext>
            </a:extLst>
          </p:cNvPr>
          <p:cNvSpPr txBox="1"/>
          <p:nvPr/>
        </p:nvSpPr>
        <p:spPr>
          <a:xfrm>
            <a:off x="1552731" y="31998024"/>
            <a:ext cx="7660844" cy="5847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u="sng" dirty="0"/>
              <a:t>Overview of the backend architecture</a:t>
            </a:r>
            <a:endParaRPr lang="en-US" altLang="zh-CN" sz="3200" b="1" u="sng" dirty="0"/>
          </a:p>
        </p:txBody>
      </p:sp>
      <p:sp>
        <p:nvSpPr>
          <p:cNvPr id="58" name="Textfeld 160">
            <a:extLst>
              <a:ext uri="{FF2B5EF4-FFF2-40B4-BE49-F238E27FC236}">
                <a16:creationId xmlns:a16="http://schemas.microsoft.com/office/drawing/2014/main" id="{6C9ACA67-F65F-4BC2-AAE3-CB515C6C14E7}"/>
              </a:ext>
            </a:extLst>
          </p:cNvPr>
          <p:cNvSpPr txBox="1"/>
          <p:nvPr/>
        </p:nvSpPr>
        <p:spPr>
          <a:xfrm>
            <a:off x="9420439" y="32623974"/>
            <a:ext cx="4548050" cy="60016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b="1" dirty="0"/>
              <a:t>Controller: </a:t>
            </a:r>
          </a:p>
          <a:p>
            <a:pPr>
              <a:defRPr/>
            </a:pPr>
            <a:r>
              <a:rPr lang="en-US" sz="3200" dirty="0"/>
              <a:t>One controller per API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Service: </a:t>
            </a:r>
          </a:p>
          <a:p>
            <a:pPr>
              <a:defRPr/>
            </a:pPr>
            <a:r>
              <a:rPr lang="en-US" sz="3200" dirty="0"/>
              <a:t>One service per API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Persistence: </a:t>
            </a:r>
            <a:r>
              <a:rPr lang="en-US" sz="3200" dirty="0" err="1"/>
              <a:t>FusekiProvider</a:t>
            </a:r>
            <a:r>
              <a:rPr lang="en-US" sz="3200" dirty="0"/>
              <a:t> initializes and queries database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Database: </a:t>
            </a:r>
          </a:p>
          <a:p>
            <a:pPr>
              <a:defRPr/>
            </a:pPr>
            <a:r>
              <a:rPr lang="en-US" sz="3200" dirty="0" err="1"/>
              <a:t>Fuseki</a:t>
            </a:r>
            <a:r>
              <a:rPr lang="en-US" sz="3200" dirty="0"/>
              <a:t>/TDB2 as database</a:t>
            </a:r>
            <a:endParaRPr lang="en-US" sz="3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FE0150-517D-40C3-B202-75206D608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31" y="6526422"/>
            <a:ext cx="11654719" cy="7907365"/>
          </a:xfrm>
          <a:prstGeom prst="rect">
            <a:avLst/>
          </a:prstGeom>
        </p:spPr>
      </p:pic>
      <p:sp>
        <p:nvSpPr>
          <p:cNvPr id="61" name="Textfeld 160">
            <a:extLst>
              <a:ext uri="{FF2B5EF4-FFF2-40B4-BE49-F238E27FC236}">
                <a16:creationId xmlns:a16="http://schemas.microsoft.com/office/drawing/2014/main" id="{9C97FEC2-648C-45A6-A1E7-977B337413E7}"/>
              </a:ext>
            </a:extLst>
          </p:cNvPr>
          <p:cNvSpPr txBox="1"/>
          <p:nvPr/>
        </p:nvSpPr>
        <p:spPr>
          <a:xfrm>
            <a:off x="15673116" y="14247367"/>
            <a:ext cx="14002282" cy="30469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Uses IDS Information Model to describe datasets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Datasets represented by resources of type </a:t>
            </a:r>
            <a:r>
              <a:rPr lang="en-US" sz="3200" dirty="0" err="1"/>
              <a:t>ids:TextResource</a:t>
            </a:r>
            <a:r>
              <a:rPr lang="en-US" sz="3200" dirty="0"/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Included metadata concerns: </a:t>
            </a:r>
            <a:r>
              <a:rPr lang="en-US" sz="3200" dirty="0" err="1"/>
              <a:t>ids:description</a:t>
            </a:r>
            <a:r>
              <a:rPr lang="en-US" sz="3200" dirty="0"/>
              <a:t>, </a:t>
            </a:r>
            <a:r>
              <a:rPr lang="en-US" sz="3200" dirty="0" err="1"/>
              <a:t>ids:title</a:t>
            </a:r>
            <a:r>
              <a:rPr lang="en-US" sz="3200" dirty="0"/>
              <a:t>, </a:t>
            </a:r>
            <a:r>
              <a:rPr lang="en-US" sz="3200" dirty="0" err="1"/>
              <a:t>ids:keyword</a:t>
            </a:r>
            <a:r>
              <a:rPr lang="en-US" sz="3200" dirty="0"/>
              <a:t>, </a:t>
            </a:r>
            <a:r>
              <a:rPr lang="en-US" sz="3200" dirty="0" err="1"/>
              <a:t>ids:language</a:t>
            </a:r>
            <a:r>
              <a:rPr lang="en-US" sz="3200" dirty="0"/>
              <a:t>, </a:t>
            </a:r>
            <a:r>
              <a:rPr lang="en-US" sz="3200" dirty="0" err="1"/>
              <a:t>ids:resourceEndpoint</a:t>
            </a:r>
            <a:r>
              <a:rPr lang="en-US" sz="3200" dirty="0"/>
              <a:t>, </a:t>
            </a:r>
            <a:r>
              <a:rPr lang="en-US" sz="3200" dirty="0" err="1"/>
              <a:t>ids:temporalCoverage</a:t>
            </a:r>
            <a:r>
              <a:rPr lang="en-US" sz="3200" dirty="0"/>
              <a:t>, </a:t>
            </a:r>
            <a:r>
              <a:rPr lang="en-US" sz="3200" dirty="0" err="1"/>
              <a:t>ids:Representation</a:t>
            </a:r>
            <a:r>
              <a:rPr lang="en-US" sz="3200" dirty="0"/>
              <a:t>,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New namespace </a:t>
            </a:r>
            <a:r>
              <a:rPr lang="en-US" sz="3200" dirty="0" err="1"/>
              <a:t>mdeprops</a:t>
            </a:r>
            <a:r>
              <a:rPr lang="en-US" sz="3200" dirty="0"/>
              <a:t> for custom </a:t>
            </a:r>
            <a:r>
              <a:rPr lang="en-US" sz="3200" dirty="0" err="1"/>
              <a:t>dataquality</a:t>
            </a:r>
            <a:r>
              <a:rPr lang="en-US" sz="3200" dirty="0"/>
              <a:t> properties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err="1"/>
              <a:t>Dataquality</a:t>
            </a:r>
            <a:r>
              <a:rPr lang="en-US" sz="3200" dirty="0"/>
              <a:t> represented using </a:t>
            </a:r>
            <a:r>
              <a:rPr lang="en-US" sz="3200" dirty="0" err="1"/>
              <a:t>dqv</a:t>
            </a:r>
            <a:r>
              <a:rPr lang="en-US" sz="3200" dirty="0"/>
              <a:t> vocabulary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F2EFC6-56BF-4A88-A2FC-263F490E5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0183" y="31998024"/>
            <a:ext cx="10771444" cy="6554260"/>
          </a:xfrm>
          <a:prstGeom prst="rect">
            <a:avLst/>
          </a:prstGeom>
        </p:spPr>
      </p:pic>
      <p:sp>
        <p:nvSpPr>
          <p:cNvPr id="64" name="Textfeld 160">
            <a:extLst>
              <a:ext uri="{FF2B5EF4-FFF2-40B4-BE49-F238E27FC236}">
                <a16:creationId xmlns:a16="http://schemas.microsoft.com/office/drawing/2014/main" id="{99DF0369-9113-486D-B0B7-0ACD2BA14CEE}"/>
              </a:ext>
            </a:extLst>
          </p:cNvPr>
          <p:cNvSpPr txBox="1"/>
          <p:nvPr/>
        </p:nvSpPr>
        <p:spPr>
          <a:xfrm>
            <a:off x="26448457" y="32290411"/>
            <a:ext cx="4548050" cy="5016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b="1" dirty="0"/>
              <a:t>Query page: </a:t>
            </a:r>
            <a:r>
              <a:rPr lang="en-US" sz="3200" dirty="0"/>
              <a:t>allows looking up datasets </a:t>
            </a:r>
          </a:p>
          <a:p>
            <a:pPr>
              <a:defRPr/>
            </a:pPr>
            <a:r>
              <a:rPr lang="en-US" sz="3200" dirty="0"/>
              <a:t>based on their </a:t>
            </a:r>
          </a:p>
          <a:p>
            <a:pPr>
              <a:defRPr/>
            </a:pPr>
            <a:r>
              <a:rPr lang="en-US" sz="3200" dirty="0"/>
              <a:t>Metadata and down-</a:t>
            </a:r>
          </a:p>
          <a:p>
            <a:pPr>
              <a:defRPr/>
            </a:pPr>
            <a:r>
              <a:rPr lang="en-US" sz="3200" dirty="0"/>
              <a:t>loading them</a:t>
            </a:r>
          </a:p>
          <a:p>
            <a:pPr>
              <a:defRPr/>
            </a:pPr>
            <a:r>
              <a:rPr lang="en-US" sz="3200" b="1" dirty="0"/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b="1" dirty="0"/>
              <a:t> Admin page: </a:t>
            </a:r>
            <a:r>
              <a:rPr lang="en-US" sz="3200" dirty="0"/>
              <a:t>allows</a:t>
            </a:r>
          </a:p>
          <a:p>
            <a:pPr>
              <a:defRPr/>
            </a:pPr>
            <a:r>
              <a:rPr lang="en-US" sz="3200" dirty="0"/>
              <a:t>users to upload new</a:t>
            </a:r>
          </a:p>
          <a:p>
            <a:pPr>
              <a:defRPr/>
            </a:pPr>
            <a:r>
              <a:rPr lang="en-US" sz="3200" dirty="0"/>
              <a:t>datasets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4E7B66-DF69-4FAD-88B4-CBF6A2F5E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15" y="6696587"/>
            <a:ext cx="14757085" cy="65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86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Bv3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EEBB84BC-A19A-49FD-A5D9-8A31497C2BC7}" vid="{5854D27E-CBDD-4A58-95D0-D7C35D8F71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DB_V31</Template>
  <TotalTime>66</TotalTime>
  <Words>295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Museo Sans 300</vt:lpstr>
      <vt:lpstr>Museo Sans 500</vt:lpstr>
      <vt:lpstr>Larissa</vt:lpstr>
      <vt:lpstr>Metadata Extraction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Martin Hahmann</dc:creator>
  <cp:lastModifiedBy>Omar Ejjeh</cp:lastModifiedBy>
  <cp:revision>110</cp:revision>
  <cp:lastPrinted>2015-05-08T12:19:03Z</cp:lastPrinted>
  <dcterms:created xsi:type="dcterms:W3CDTF">2015-05-08T11:02:15Z</dcterms:created>
  <dcterms:modified xsi:type="dcterms:W3CDTF">2021-08-01T21:08:40Z</dcterms:modified>
</cp:coreProperties>
</file>