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3" r:id="rId3"/>
    <p:sldId id="259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700"/>
  </p:normalViewPr>
  <p:slideViewPr>
    <p:cSldViewPr snapToGrid="0">
      <p:cViewPr>
        <p:scale>
          <a:sx n="57" d="100"/>
          <a:sy n="57" d="100"/>
        </p:scale>
        <p:origin x="2896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E96-A8AF-4745-AF4B-6EBCCA4A33F9}" type="datetimeFigureOut">
              <a:rPr lang="en-EG" smtClean="0"/>
              <a:t>11/12/2024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89F1AFD-0D2D-4840-9ACC-5C19D9AD8540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55279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E96-A8AF-4745-AF4B-6EBCCA4A33F9}" type="datetimeFigureOut">
              <a:rPr lang="en-EG" smtClean="0"/>
              <a:t>11/12/2024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AFD-0D2D-4840-9ACC-5C19D9AD8540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02639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E96-A8AF-4745-AF4B-6EBCCA4A33F9}" type="datetimeFigureOut">
              <a:rPr lang="en-EG" smtClean="0"/>
              <a:t>11/12/2024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AFD-0D2D-4840-9ACC-5C19D9AD8540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81435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E96-A8AF-4745-AF4B-6EBCCA4A33F9}" type="datetimeFigureOut">
              <a:rPr lang="en-EG" smtClean="0"/>
              <a:t>11/12/2024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AFD-0D2D-4840-9ACC-5C19D9AD8540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995861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B326E96-A8AF-4745-AF4B-6EBCCA4A33F9}" type="datetimeFigureOut">
              <a:rPr lang="en-EG" smtClean="0"/>
              <a:t>11/12/2024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EG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89F1AFD-0D2D-4840-9ACC-5C19D9AD8540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38491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E96-A8AF-4745-AF4B-6EBCCA4A33F9}" type="datetimeFigureOut">
              <a:rPr lang="en-EG" smtClean="0"/>
              <a:t>11/12/2024</a:t>
            </a:fld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AFD-0D2D-4840-9ACC-5C19D9AD8540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64092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E96-A8AF-4745-AF4B-6EBCCA4A33F9}" type="datetimeFigureOut">
              <a:rPr lang="en-EG" smtClean="0"/>
              <a:t>11/12/2024</a:t>
            </a:fld>
            <a:endParaRPr lang="en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AFD-0D2D-4840-9ACC-5C19D9AD8540}" type="slidenum">
              <a:rPr lang="en-EG" smtClean="0"/>
              <a:t>‹#›</a:t>
            </a:fld>
            <a:endParaRPr lang="en-EG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50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E96-A8AF-4745-AF4B-6EBCCA4A33F9}" type="datetimeFigureOut">
              <a:rPr lang="en-EG" smtClean="0"/>
              <a:t>11/12/2024</a:t>
            </a:fld>
            <a:endParaRPr lang="en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AFD-0D2D-4840-9ACC-5C19D9AD8540}" type="slidenum">
              <a:rPr lang="en-EG" smtClean="0"/>
              <a:t>‹#›</a:t>
            </a:fld>
            <a:endParaRPr lang="en-EG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6307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E96-A8AF-4745-AF4B-6EBCCA4A33F9}" type="datetimeFigureOut">
              <a:rPr lang="en-EG" smtClean="0"/>
              <a:t>11/12/2024</a:t>
            </a:fld>
            <a:endParaRPr lang="en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AFD-0D2D-4840-9ACC-5C19D9AD8540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1520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E96-A8AF-4745-AF4B-6EBCCA4A33F9}" type="datetimeFigureOut">
              <a:rPr lang="en-EG" smtClean="0"/>
              <a:t>11/12/2024</a:t>
            </a:fld>
            <a:endParaRPr lang="en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AFD-0D2D-4840-9ACC-5C19D9AD8540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36597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6E96-A8AF-4745-AF4B-6EBCCA4A33F9}" type="datetimeFigureOut">
              <a:rPr lang="en-EG" smtClean="0"/>
              <a:t>11/12/2024</a:t>
            </a:fld>
            <a:endParaRPr lang="en-EG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F1AFD-0D2D-4840-9ACC-5C19D9AD8540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36260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B326E96-A8AF-4745-AF4B-6EBCCA4A33F9}" type="datetimeFigureOut">
              <a:rPr lang="en-EG" smtClean="0"/>
              <a:t>11/12/2024</a:t>
            </a:fld>
            <a:endParaRPr lang="en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EG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89F1AFD-0D2D-4840-9ACC-5C19D9AD8540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64716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F8D4E-5259-29F7-5CC3-224AFF1D00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G" dirty="0"/>
              <a:t>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A63CA-BDAE-1D14-D148-9C55C2425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2183130"/>
          </a:xfrm>
        </p:spPr>
        <p:txBody>
          <a:bodyPr>
            <a:normAutofit/>
          </a:bodyPr>
          <a:lstStyle/>
          <a:p>
            <a:r>
              <a:rPr lang="en-EG" sz="1600" dirty="0"/>
              <a:t>Hassan ElMasry 52-2481</a:t>
            </a:r>
          </a:p>
          <a:p>
            <a:r>
              <a:rPr lang="en-EG" sz="1600" dirty="0"/>
              <a:t>Omar ElZaher 52-1672</a:t>
            </a:r>
          </a:p>
          <a:p>
            <a:r>
              <a:rPr lang="en-EG" sz="1600" dirty="0"/>
              <a:t>Fares Ebiede 52-7897</a:t>
            </a:r>
          </a:p>
          <a:p>
            <a:r>
              <a:rPr lang="en-EG" sz="1600" dirty="0"/>
              <a:t>Karim Essam 52-1434</a:t>
            </a:r>
          </a:p>
          <a:p>
            <a:r>
              <a:rPr lang="en-EG" sz="1600" dirty="0"/>
              <a:t>Bashar Menissy 52-2382</a:t>
            </a:r>
          </a:p>
          <a:p>
            <a:endParaRPr lang="en-EG" sz="1600" dirty="0"/>
          </a:p>
        </p:txBody>
      </p:sp>
    </p:spTree>
    <p:extLst>
      <p:ext uri="{BB962C8B-B14F-4D97-AF65-F5344CB8AC3E}">
        <p14:creationId xmlns:p14="http://schemas.microsoft.com/office/powerpoint/2010/main" val="194393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AA9B-72CB-D7D9-7792-10285DCE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Feature selection and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4C94C-5712-7BAC-54F7-CE3A3F94F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The loan id column was dropped as it serves no significance to the models.</a:t>
            </a:r>
          </a:p>
          <a:p>
            <a:r>
              <a:rPr lang="en-US" dirty="0"/>
              <a:t>T</a:t>
            </a:r>
            <a:r>
              <a:rPr lang="en-EG" dirty="0"/>
              <a:t>he 4 assets features were added together to create a new feature Total assets </a:t>
            </a:r>
          </a:p>
          <a:p>
            <a:r>
              <a:rPr lang="en-EG" dirty="0"/>
              <a:t>The total assets feature was divided by 4 to create a new feature Average Assets value.</a:t>
            </a:r>
          </a:p>
          <a:p>
            <a:r>
              <a:rPr lang="en-EG" dirty="0"/>
              <a:t>The 4 assets feature and the total assets were dropped from the dataset and replaced by the Average assets value.</a:t>
            </a:r>
          </a:p>
          <a:p>
            <a:r>
              <a:rPr lang="en-EG" dirty="0"/>
              <a:t>The PCA was used to select 5 features out of the 9 available features</a:t>
            </a:r>
          </a:p>
          <a:p>
            <a:r>
              <a:rPr lang="en-EG" dirty="0"/>
              <a:t>The data was then split into 20% testing and 80% training with a random state of 42 to insure the same split every time.</a:t>
            </a:r>
          </a:p>
        </p:txBody>
      </p:sp>
    </p:spTree>
    <p:extLst>
      <p:ext uri="{BB962C8B-B14F-4D97-AF65-F5344CB8AC3E}">
        <p14:creationId xmlns:p14="http://schemas.microsoft.com/office/powerpoint/2010/main" val="104177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C265-640C-E8A1-AD2E-93ADF434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K M</a:t>
            </a:r>
            <a:r>
              <a:rPr lang="en-US" dirty="0"/>
              <a:t>e</a:t>
            </a:r>
            <a:r>
              <a:rPr lang="en-EG" dirty="0"/>
              <a:t>ans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9EDE1-29C4-A243-E880-5EE79AD89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EG" dirty="0"/>
              <a:t>The elbow method was used to identify the optimal number of clusters which was 4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909117C-DAE4-8B1B-E116-A0098F46E5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34" y="685800"/>
            <a:ext cx="6471340" cy="507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27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4CE8-C80E-3EDC-18B1-7753E230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K Means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8BEF9-C657-FC77-2D29-75685F2FE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EG" dirty="0"/>
              <a:t>he topmost 2 PCA components were used to plot a scatter diagarm to visualize the clusters created and marked with an X. The Model scored an 42.5% on the silhoute scale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217750C-792C-3A8E-9A7F-99E3DF1131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45" y="685800"/>
            <a:ext cx="6670663" cy="544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C265-640C-E8A1-AD2E-93ADF434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Hierarchal Clustering</a:t>
            </a:r>
            <a:endParaRPr lang="en-E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9EDE1-29C4-A243-E880-5EE79AD899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EG" dirty="0"/>
              <a:t>A Dendogram was plotted to identify how many clusters should be created by cutting the graph from the middle there are 4 clusters.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BB4E09D-72BD-BE4A-63D7-CCAB9BDA2E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8"/>
          <a:stretch/>
        </p:blipFill>
        <p:spPr bwMode="auto">
          <a:xfrm>
            <a:off x="441960" y="514350"/>
            <a:ext cx="7175500" cy="552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84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4CE8-C80E-3EDC-18B1-7753E230C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Hierarchal Clustering</a:t>
            </a:r>
            <a:endParaRPr lang="en-E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8BEF9-C657-FC77-2D29-75685F2FE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EG" dirty="0"/>
              <a:t>he topmost 2 PCA components were used to plot a scatter diagarm to visualize the clusters created. The Model scored an 42.5% on the silhoute scale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8D42417-1207-94FB-5FE2-C2A54379DD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981" y="871331"/>
            <a:ext cx="5834542" cy="45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838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7D920B-6569-5056-64A8-F2159DD1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Logistic Regression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1D96AA-79FB-2A13-33EF-EF674DD053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12" y="119380"/>
            <a:ext cx="4635500" cy="39497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BBF117-A51B-A447-63A5-CCA1C38DE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39" y="2423160"/>
            <a:ext cx="3367377" cy="3291840"/>
          </a:xfrm>
        </p:spPr>
        <p:txBody>
          <a:bodyPr/>
          <a:lstStyle/>
          <a:p>
            <a:r>
              <a:rPr lang="en-US" dirty="0"/>
              <a:t>T</a:t>
            </a:r>
            <a:r>
              <a:rPr lang="en-EG" dirty="0"/>
              <a:t>he ROC Curve indicates that the model does not overfit and is considered a Good model for evaluation.</a:t>
            </a:r>
          </a:p>
          <a:p>
            <a:r>
              <a:rPr lang="en-EG" dirty="0"/>
              <a:t>The Confusion matrix shows that there are 170 missclassified instances.</a:t>
            </a:r>
          </a:p>
          <a:p>
            <a:r>
              <a:rPr lang="en-US" dirty="0"/>
              <a:t>Accuracy: 79.66507177033493 % Precision: 74.91408934707904 % Recall: 69.2063492063492 %</a:t>
            </a:r>
          </a:p>
          <a:p>
            <a:r>
              <a:rPr lang="en-US" dirty="0"/>
              <a:t>F1 score: 71.94719471947195 %</a:t>
            </a:r>
            <a:endParaRPr lang="en-E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FEBB4-5DE5-C222-AAF0-44D7A98E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372" y="2776420"/>
            <a:ext cx="6139898" cy="39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0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FA58-756B-F7C4-91FE-BC304F0D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Decision Tree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7CC27-EF99-7B2B-1820-E898A8624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EG" dirty="0"/>
              <a:t>The Confusion matrix shows that there are 95 missclassified instances.</a:t>
            </a:r>
          </a:p>
          <a:p>
            <a:r>
              <a:rPr lang="en-US" dirty="0"/>
              <a:t>Accuracy: 88.63636363636364 % Precision: 86.42384105960265 % Recall: 82.85714285714286 % </a:t>
            </a:r>
          </a:p>
          <a:p>
            <a:r>
              <a:rPr lang="en-US" dirty="0"/>
              <a:t>F1 score: 84.60291734197732 %</a:t>
            </a:r>
            <a:endParaRPr lang="en-EG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29705B2-D6C9-B1EC-A549-0221C30274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220787"/>
            <a:ext cx="46355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17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ED19-42B8-1317-3910-918DBF19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Random Forest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F91DC-BDD1-7DB3-CC39-4A532C72A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EG" dirty="0"/>
              <a:t>The Number of estimators for the random forest used was 10, the model was tried for 3 and 5 and 7 also but 10 achieved the best results.</a:t>
            </a:r>
          </a:p>
          <a:p>
            <a:endParaRPr lang="en-EG" dirty="0"/>
          </a:p>
          <a:p>
            <a:r>
              <a:rPr lang="en-EG" dirty="0"/>
              <a:t>The Confusion matrix shows that there are 89 missclassified instances.</a:t>
            </a:r>
          </a:p>
          <a:p>
            <a:r>
              <a:rPr lang="en-US" dirty="0"/>
              <a:t>Accuracy: 89.35406698564593 % Precision: 88.43537414965986 % Recall: 82.53968253968253 %</a:t>
            </a:r>
          </a:p>
          <a:p>
            <a:r>
              <a:rPr lang="en-US" dirty="0"/>
              <a:t> F1 score: 85.38587848932676 %</a:t>
            </a:r>
            <a:endParaRPr lang="en-EG" dirty="0"/>
          </a:p>
          <a:p>
            <a:endParaRPr lang="en-EG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C1B518A-CE6B-436F-3346-D3081EA016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220787"/>
            <a:ext cx="46355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114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277F-3865-F9F2-7860-095E62C5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5E8D2A-8DEB-C935-A907-272D53A88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62898"/>
              </p:ext>
            </p:extLst>
          </p:nvPr>
        </p:nvGraphicFramePr>
        <p:xfrm>
          <a:off x="1069975" y="2120900"/>
          <a:ext cx="100583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599">
                  <a:extLst>
                    <a:ext uri="{9D8B030D-6E8A-4147-A177-3AD203B41FA5}">
                      <a16:colId xmlns:a16="http://schemas.microsoft.com/office/drawing/2014/main" val="748704728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982800034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3734130262"/>
                    </a:ext>
                  </a:extLst>
                </a:gridCol>
                <a:gridCol w="2514599">
                  <a:extLst>
                    <a:ext uri="{9D8B030D-6E8A-4147-A177-3AD203B41FA5}">
                      <a16:colId xmlns:a16="http://schemas.microsoft.com/office/drawing/2014/main" val="2114491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627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G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79.7%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88.6%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89.4%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20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G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79.4%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86.4%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88.4%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82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G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62.2%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82.9%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82.5%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846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EG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71.9%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84.6%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G" dirty="0"/>
                        <a:t>85.4%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36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04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749E-D46C-2102-4BD5-8CDC63D7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F46E-8EAA-8804-9E68-1E3739940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The number of unsettled loans over the past few years have been significantly increasing.</a:t>
            </a:r>
          </a:p>
          <a:p>
            <a:r>
              <a:rPr lang="en-US" dirty="0"/>
              <a:t>B</a:t>
            </a:r>
            <a:r>
              <a:rPr lang="en-EG" dirty="0"/>
              <a:t>anks and financial instiutions are using ML algorithms to better improve the decision making behind the loan approval decisioning.</a:t>
            </a:r>
          </a:p>
          <a:p>
            <a:r>
              <a:rPr lang="en-EG" dirty="0"/>
              <a:t>This projects main aim is to tackle this problem using different models and decide which model fixes the problem better.</a:t>
            </a:r>
          </a:p>
        </p:txBody>
      </p:sp>
    </p:spTree>
    <p:extLst>
      <p:ext uri="{BB962C8B-B14F-4D97-AF65-F5344CB8AC3E}">
        <p14:creationId xmlns:p14="http://schemas.microsoft.com/office/powerpoint/2010/main" val="417860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B137-2069-B5E8-DE30-D2AE256C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C7540-A589-C36E-89C6-6B60725E1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EG" dirty="0"/>
              <a:t>1- Dataset</a:t>
            </a:r>
          </a:p>
          <a:p>
            <a:r>
              <a:rPr lang="en-EG" dirty="0"/>
              <a:t>2- Pre cleaning Visulization</a:t>
            </a:r>
          </a:p>
          <a:p>
            <a:r>
              <a:rPr lang="en-EG" dirty="0"/>
              <a:t>3- Data Cleaning</a:t>
            </a:r>
          </a:p>
          <a:p>
            <a:r>
              <a:rPr lang="en-EG" dirty="0"/>
              <a:t>4- After cleaning Visulization</a:t>
            </a:r>
          </a:p>
          <a:p>
            <a:r>
              <a:rPr lang="en-EG" dirty="0"/>
              <a:t>5- Feature Selection</a:t>
            </a:r>
          </a:p>
          <a:p>
            <a:r>
              <a:rPr lang="en-EG" dirty="0"/>
              <a:t>6- K-Means Clustering</a:t>
            </a:r>
          </a:p>
          <a:p>
            <a:r>
              <a:rPr lang="en-EG" dirty="0"/>
              <a:t>7- Hierarichal Clustering</a:t>
            </a:r>
          </a:p>
          <a:p>
            <a:r>
              <a:rPr lang="en-EG" dirty="0"/>
              <a:t>8- Logistic Regression</a:t>
            </a:r>
          </a:p>
          <a:p>
            <a:r>
              <a:rPr lang="en-EG" dirty="0"/>
              <a:t>9- Decision Tree</a:t>
            </a:r>
          </a:p>
          <a:p>
            <a:r>
              <a:rPr lang="en-EG" dirty="0"/>
              <a:t>10- Random Forrest</a:t>
            </a:r>
          </a:p>
          <a:p>
            <a:r>
              <a:rPr lang="en-EG" dirty="0"/>
              <a:t>11- 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38393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5BA06-E647-3446-E7BA-CC38A02D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9CA9-84D4-C310-F77C-597334649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Loan Approval Prediction Dataset</a:t>
            </a:r>
          </a:p>
          <a:p>
            <a:r>
              <a:rPr lang="en-EG" dirty="0"/>
              <a:t>Binary Classification task for the Loan Status Column (Approved or Rejected)</a:t>
            </a:r>
          </a:p>
          <a:p>
            <a:r>
              <a:rPr lang="en-EG" dirty="0"/>
              <a:t>Contains 13 Features and 4269 Instances</a:t>
            </a:r>
          </a:p>
          <a:p>
            <a:r>
              <a:rPr lang="en-EG" dirty="0"/>
              <a:t>Integer Features:  </a:t>
            </a:r>
            <a:r>
              <a:rPr lang="en-US" dirty="0" err="1"/>
              <a:t>loan_id</a:t>
            </a:r>
            <a:r>
              <a:rPr lang="en-US" dirty="0"/>
              <a:t>, </a:t>
            </a:r>
            <a:r>
              <a:rPr lang="en-US" dirty="0" err="1"/>
              <a:t>no_of_dependents</a:t>
            </a:r>
            <a:r>
              <a:rPr lang="en-US" dirty="0"/>
              <a:t>, </a:t>
            </a:r>
            <a:r>
              <a:rPr lang="en-US" dirty="0" err="1"/>
              <a:t>income_annum</a:t>
            </a:r>
            <a:r>
              <a:rPr lang="en-US" dirty="0"/>
              <a:t>, </a:t>
            </a:r>
            <a:r>
              <a:rPr lang="en-US" dirty="0" err="1"/>
              <a:t>loan_amount</a:t>
            </a:r>
            <a:r>
              <a:rPr lang="en-US" dirty="0"/>
              <a:t>, </a:t>
            </a:r>
            <a:r>
              <a:rPr lang="en-US" dirty="0" err="1"/>
              <a:t>loan_term</a:t>
            </a:r>
            <a:r>
              <a:rPr lang="en-US" dirty="0"/>
              <a:t>, </a:t>
            </a:r>
            <a:r>
              <a:rPr lang="en-US" dirty="0" err="1"/>
              <a:t>cibil_score</a:t>
            </a:r>
            <a:r>
              <a:rPr lang="en-US" dirty="0"/>
              <a:t>, </a:t>
            </a:r>
            <a:r>
              <a:rPr lang="en-US" dirty="0" err="1"/>
              <a:t>residential_assets_value</a:t>
            </a:r>
            <a:r>
              <a:rPr lang="en-US" dirty="0"/>
              <a:t>, </a:t>
            </a:r>
            <a:r>
              <a:rPr lang="en-US" dirty="0" err="1"/>
              <a:t>commercial_assets_value</a:t>
            </a:r>
            <a:r>
              <a:rPr lang="en-US" dirty="0"/>
              <a:t>, </a:t>
            </a:r>
            <a:r>
              <a:rPr lang="en-US" dirty="0" err="1"/>
              <a:t>luxury_assets_value</a:t>
            </a:r>
            <a:r>
              <a:rPr lang="en-US" dirty="0"/>
              <a:t>, </a:t>
            </a:r>
            <a:r>
              <a:rPr lang="en-US" dirty="0" err="1"/>
              <a:t>bank_asset_value</a:t>
            </a:r>
            <a:endParaRPr lang="en-US" dirty="0"/>
          </a:p>
          <a:p>
            <a:r>
              <a:rPr lang="en-US" dirty="0"/>
              <a:t>Object Features: education, </a:t>
            </a:r>
            <a:r>
              <a:rPr lang="en-US" dirty="0" err="1"/>
              <a:t>self_employed</a:t>
            </a:r>
            <a:r>
              <a:rPr lang="en-US" dirty="0"/>
              <a:t>, </a:t>
            </a:r>
            <a:r>
              <a:rPr lang="en-US" dirty="0" err="1"/>
              <a:t>loan_status</a:t>
            </a:r>
            <a:endParaRPr lang="en-US" dirty="0"/>
          </a:p>
          <a:p>
            <a:r>
              <a:rPr lang="en-EG" dirty="0"/>
              <a:t>The Target is the loan status which has 2656 Approvals and 1613 Rejections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5117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21E0-AC0F-0F5C-5C0A-00203B21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/>
          <a:lstStyle/>
          <a:p>
            <a:r>
              <a:rPr lang="en-EG" dirty="0"/>
              <a:t>Dataset: Descriptive statistics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ED26818-0F9A-7793-1D7B-93D3B3316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403350"/>
            <a:ext cx="10058400" cy="5103396"/>
          </a:xfrm>
        </p:spPr>
      </p:pic>
    </p:spTree>
    <p:extLst>
      <p:ext uri="{BB962C8B-B14F-4D97-AF65-F5344CB8AC3E}">
        <p14:creationId xmlns:p14="http://schemas.microsoft.com/office/powerpoint/2010/main" val="357015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E65E-DCBB-C54B-CE9B-2976BAFA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Pre cleaning visulization: categorcal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BC1EAB-0A46-AB5A-2570-E55D3686D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326" y="2653748"/>
            <a:ext cx="8393347" cy="274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39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12AF-79AE-AAEA-1D02-5161A08E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EG" dirty="0"/>
              <a:t>re cleaning visulization: numerical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9C497-A410-1208-65CD-A32B8ABBA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60" y="2093976"/>
            <a:ext cx="5154325" cy="405130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5C1C66-DD4C-21D6-8765-F42C23484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296" y="1725168"/>
            <a:ext cx="6197600" cy="464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1DE73B-036E-0345-9C28-A8E61F759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21" y="2144638"/>
            <a:ext cx="5025415" cy="3949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61C05-666E-F9C1-DBF0-83A5E9412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575" y="1725168"/>
            <a:ext cx="6311900" cy="4648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3ACFF3-47AC-C106-06F7-1F217D995D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214" y="1774745"/>
            <a:ext cx="6311900" cy="4648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9D8FCC-497D-7D92-1833-BA3A2FD566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275" y="2181705"/>
            <a:ext cx="4936579" cy="38801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5F73E8-6CCD-381A-702D-88F1B4C29A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2160" y="1624076"/>
            <a:ext cx="6350000" cy="4991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BD1BD5-F81F-48BC-053F-DF5E56AEAA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84100" y="2274545"/>
            <a:ext cx="5330187" cy="38707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F797A8-D631-677C-EDF6-FF8DC6358A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676" y="2143553"/>
            <a:ext cx="5095936" cy="40054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951F45-1053-B350-D33B-F87DCA51BD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0806" y="1996876"/>
            <a:ext cx="5653408" cy="41382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F178B5-021F-D2BB-E226-93823C38CC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02387" y="1749957"/>
            <a:ext cx="6311900" cy="46482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97539E-0375-1F0C-58CB-B39257FE67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3623" y="2233090"/>
            <a:ext cx="4663952" cy="36658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98D47E-809D-6465-FDE3-0511B9CB2B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3638" y="2156916"/>
            <a:ext cx="4782847" cy="37294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FBE46CE-E312-E1B7-134E-981FC266E35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09479" y="2181705"/>
            <a:ext cx="5169056" cy="37537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1E65B95-C544-E785-1C3C-9F84C64F5CB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78018" y="1725168"/>
            <a:ext cx="6311900" cy="46482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B132EC-B5BA-6DDA-8216-8850CAA63B6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7856" y="1999874"/>
            <a:ext cx="5277819" cy="41483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E3AEAC-5307-94E2-764E-29279A03CCE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2440" y="2035980"/>
            <a:ext cx="5088438" cy="39995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9E3D03-6EA3-3B9D-0113-7071B4EFE17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714904" y="2086099"/>
            <a:ext cx="5444058" cy="400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4B7D-92AB-A949-0A2E-7E8A44F4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EG" dirty="0"/>
              <a:t>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BB17-8224-8B50-5755-1A59FCF4D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G" dirty="0"/>
              <a:t>The Dataset does not contain any Null Values or Duplicate Rows</a:t>
            </a:r>
          </a:p>
          <a:p>
            <a:r>
              <a:rPr lang="en-EG" dirty="0"/>
              <a:t>Outliers were detected using the boundaries Q3 + 1.5*IQR and Q1 – 1.5*IQR then the detected outliers were removed from the dataset leaving 4178 Instances</a:t>
            </a:r>
          </a:p>
          <a:p>
            <a:r>
              <a:rPr lang="en-EG" dirty="0"/>
              <a:t>Residential Asset values and Commercial asset values contained negative value which made no sense hence were updated to a value of 0.</a:t>
            </a:r>
          </a:p>
          <a:p>
            <a:r>
              <a:rPr lang="en-EG" dirty="0"/>
              <a:t>All Numerical Values were normalized using the MinMax Scaler to range of 0 to 1</a:t>
            </a:r>
          </a:p>
          <a:p>
            <a:r>
              <a:rPr lang="en-EG" dirty="0"/>
              <a:t>Loan Status, Education and Self Employed were encoded using the Label encoding </a:t>
            </a:r>
          </a:p>
        </p:txBody>
      </p:sp>
    </p:spTree>
    <p:extLst>
      <p:ext uri="{BB962C8B-B14F-4D97-AF65-F5344CB8AC3E}">
        <p14:creationId xmlns:p14="http://schemas.microsoft.com/office/powerpoint/2010/main" val="67602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EA3D-F517-43C1-6D8B-F8E803C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After cleaning Visulization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E24C5-9393-EEC6-166A-8C4152411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EG" dirty="0"/>
              <a:t>The 4 features regarding the assets values were highly correlated overall.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671EA5A-258D-7A9A-E7E5-7EA16F9D74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6" y="273526"/>
            <a:ext cx="6669156" cy="607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3732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{9EBDDE98-8CE6-6742-958A-8C0DD14C47E0}tf10001070</Template>
  <TotalTime>648</TotalTime>
  <Words>738</Words>
  <Application>Microsoft Macintosh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Machine Learning</vt:lpstr>
      <vt:lpstr>Motivation</vt:lpstr>
      <vt:lpstr>Agenda</vt:lpstr>
      <vt:lpstr>Dataset</vt:lpstr>
      <vt:lpstr>Dataset: Descriptive statistics</vt:lpstr>
      <vt:lpstr>Pre cleaning visulization: categorcal</vt:lpstr>
      <vt:lpstr>Pre cleaning visulization: numerical</vt:lpstr>
      <vt:lpstr>Data cleaning</vt:lpstr>
      <vt:lpstr>After cleaning Visulization</vt:lpstr>
      <vt:lpstr>Feature selection and pca</vt:lpstr>
      <vt:lpstr>K Means Clustering</vt:lpstr>
      <vt:lpstr>K Means Clustering</vt:lpstr>
      <vt:lpstr>Hierarchal Clustering</vt:lpstr>
      <vt:lpstr>Hierarchal Clustering</vt:lpstr>
      <vt:lpstr>Logistic Regression</vt:lpstr>
      <vt:lpstr>Decision Tree</vt:lpstr>
      <vt:lpstr>Random Forest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hassan245372@gmail.com</dc:creator>
  <cp:lastModifiedBy>hassan245372@gmail.com</cp:lastModifiedBy>
  <cp:revision>2</cp:revision>
  <dcterms:created xsi:type="dcterms:W3CDTF">2024-12-11T15:41:28Z</dcterms:created>
  <dcterms:modified xsi:type="dcterms:W3CDTF">2024-12-12T02:29:46Z</dcterms:modified>
</cp:coreProperties>
</file>