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61E92-D39C-40FE-929D-A0B3D3759762}" v="2" dt="2025-05-26T12:23:20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Elborollosy" userId="0462ac9d18b01880" providerId="LiveId" clId="{7ED61E92-D39C-40FE-929D-A0B3D3759762}"/>
    <pc:docChg chg="custSel addSld modSld">
      <pc:chgData name="Omar Elborollosy" userId="0462ac9d18b01880" providerId="LiveId" clId="{7ED61E92-D39C-40FE-929D-A0B3D3759762}" dt="2025-05-26T12:24:04.761" v="96" actId="122"/>
      <pc:docMkLst>
        <pc:docMk/>
      </pc:docMkLst>
      <pc:sldChg chg="modSp mod">
        <pc:chgData name="Omar Elborollosy" userId="0462ac9d18b01880" providerId="LiveId" clId="{7ED61E92-D39C-40FE-929D-A0B3D3759762}" dt="2025-05-26T12:15:15.281" v="11" actId="20577"/>
        <pc:sldMkLst>
          <pc:docMk/>
          <pc:sldMk cId="927436610" sldId="262"/>
        </pc:sldMkLst>
        <pc:spChg chg="mod">
          <ac:chgData name="Omar Elborollosy" userId="0462ac9d18b01880" providerId="LiveId" clId="{7ED61E92-D39C-40FE-929D-A0B3D3759762}" dt="2025-05-26T12:15:15.281" v="11" actId="20577"/>
          <ac:spMkLst>
            <pc:docMk/>
            <pc:sldMk cId="927436610" sldId="262"/>
            <ac:spMk id="3" creationId="{ABA314FB-124A-1161-760E-1F14ECE9EB4A}"/>
          </ac:spMkLst>
        </pc:spChg>
      </pc:sldChg>
      <pc:sldChg chg="addSp delSp modSp new mod">
        <pc:chgData name="Omar Elborollosy" userId="0462ac9d18b01880" providerId="LiveId" clId="{7ED61E92-D39C-40FE-929D-A0B3D3759762}" dt="2025-05-26T12:23:48.059" v="78" actId="20577"/>
        <pc:sldMkLst>
          <pc:docMk/>
          <pc:sldMk cId="1476776700" sldId="266"/>
        </pc:sldMkLst>
        <pc:spChg chg="mod">
          <ac:chgData name="Omar Elborollosy" userId="0462ac9d18b01880" providerId="LiveId" clId="{7ED61E92-D39C-40FE-929D-A0B3D3759762}" dt="2025-05-26T12:23:48.059" v="78" actId="20577"/>
          <ac:spMkLst>
            <pc:docMk/>
            <pc:sldMk cId="1476776700" sldId="266"/>
            <ac:spMk id="2" creationId="{848C71A1-F6BA-093B-D574-BA20A3BAE08E}"/>
          </ac:spMkLst>
        </pc:spChg>
        <pc:spChg chg="del">
          <ac:chgData name="Omar Elborollosy" userId="0462ac9d18b01880" providerId="LiveId" clId="{7ED61E92-D39C-40FE-929D-A0B3D3759762}" dt="2025-05-26T12:22:56.888" v="32" actId="931"/>
          <ac:spMkLst>
            <pc:docMk/>
            <pc:sldMk cId="1476776700" sldId="266"/>
            <ac:spMk id="3" creationId="{9BFF5DCC-C487-CE81-79D3-EDF8EA4A5247}"/>
          </ac:spMkLst>
        </pc:spChg>
        <pc:picChg chg="add mod">
          <ac:chgData name="Omar Elborollosy" userId="0462ac9d18b01880" providerId="LiveId" clId="{7ED61E92-D39C-40FE-929D-A0B3D3759762}" dt="2025-05-26T12:23:11.353" v="37" actId="1076"/>
          <ac:picMkLst>
            <pc:docMk/>
            <pc:sldMk cId="1476776700" sldId="266"/>
            <ac:picMk id="5" creationId="{805C3292-3C39-6A6F-AA57-2A5F6F78904D}"/>
          </ac:picMkLst>
        </pc:picChg>
        <pc:picChg chg="add del mod">
          <ac:chgData name="Omar Elborollosy" userId="0462ac9d18b01880" providerId="LiveId" clId="{7ED61E92-D39C-40FE-929D-A0B3D3759762}" dt="2025-05-26T12:23:07.278" v="36" actId="478"/>
          <ac:picMkLst>
            <pc:docMk/>
            <pc:sldMk cId="1476776700" sldId="266"/>
            <ac:picMk id="7" creationId="{138F4939-CB57-AACF-AA57-5373635AB4DE}"/>
          </ac:picMkLst>
        </pc:picChg>
      </pc:sldChg>
      <pc:sldChg chg="addSp delSp modSp new mod">
        <pc:chgData name="Omar Elborollosy" userId="0462ac9d18b01880" providerId="LiveId" clId="{7ED61E92-D39C-40FE-929D-A0B3D3759762}" dt="2025-05-26T12:24:04.761" v="96" actId="122"/>
        <pc:sldMkLst>
          <pc:docMk/>
          <pc:sldMk cId="1499546308" sldId="267"/>
        </pc:sldMkLst>
        <pc:spChg chg="mod">
          <ac:chgData name="Omar Elborollosy" userId="0462ac9d18b01880" providerId="LiveId" clId="{7ED61E92-D39C-40FE-929D-A0B3D3759762}" dt="2025-05-26T12:24:04.761" v="96" actId="122"/>
          <ac:spMkLst>
            <pc:docMk/>
            <pc:sldMk cId="1499546308" sldId="267"/>
            <ac:spMk id="2" creationId="{F9DEA53E-109C-864C-47A7-7A8F9958FC3E}"/>
          </ac:spMkLst>
        </pc:spChg>
        <pc:spChg chg="del">
          <ac:chgData name="Omar Elborollosy" userId="0462ac9d18b01880" providerId="LiveId" clId="{7ED61E92-D39C-40FE-929D-A0B3D3759762}" dt="2025-05-26T12:23:20.679" v="39" actId="931"/>
          <ac:spMkLst>
            <pc:docMk/>
            <pc:sldMk cId="1499546308" sldId="267"/>
            <ac:spMk id="3" creationId="{F1E4E2C1-A6C5-EC40-B0C7-285517406E34}"/>
          </ac:spMkLst>
        </pc:spChg>
        <pc:picChg chg="add mod">
          <ac:chgData name="Omar Elborollosy" userId="0462ac9d18b01880" providerId="LiveId" clId="{7ED61E92-D39C-40FE-929D-A0B3D3759762}" dt="2025-05-26T12:23:20.679" v="39" actId="931"/>
          <ac:picMkLst>
            <pc:docMk/>
            <pc:sldMk cId="1499546308" sldId="267"/>
            <ac:picMk id="5" creationId="{FCCD1F96-0F8B-22B7-953F-3479129261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7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2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8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8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2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6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3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08D52E-56C9-4654-9764-ADE6C0F0E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4CC9B0D-E068-488B-A88F-E69A1B690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6E2E1E2-C875-4AF6-A6C4-67E7EA048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A6B7A7-3F20-B117-FC9C-30DFF69F7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4909"/>
            <a:ext cx="4800600" cy="3155419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Movies Hybrid Recommender System using Deep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41966-3B5D-D059-247F-CD81B50FD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784"/>
            <a:ext cx="4800599" cy="2054306"/>
          </a:xfrm>
        </p:spPr>
        <p:txBody>
          <a:bodyPr anchor="t">
            <a:normAutofit/>
          </a:bodyPr>
          <a:lstStyle/>
          <a:p>
            <a:pPr algn="l"/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804C1-6D6E-BA8A-D704-9E3674E7E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5864351" y="567942"/>
            <a:ext cx="5715000" cy="5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3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028A-6782-A329-1C72-9B2B927E6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Recommendation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EEE1-A3EA-054F-CFAD-99B234D8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Making Recommendations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Predict Rating</a:t>
            </a:r>
            <a:r>
              <a:rPr lang="en-US" dirty="0"/>
              <a:t>: Predicts rating for a user-movie pair (e.g., “User 123: </a:t>
            </a:r>
            <a:r>
              <a:rPr lang="en-US" i="1" dirty="0"/>
              <a:t>Toy Story</a:t>
            </a:r>
            <a:r>
              <a:rPr lang="en-US" dirty="0"/>
              <a:t> → 4.2”).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Top-N Recommendations</a:t>
            </a:r>
            <a:r>
              <a:rPr lang="en-US" dirty="0"/>
              <a:t>: Suggests top-N movies (rating &gt; 3.5 or highest-rated).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Similar Movies</a:t>
            </a:r>
            <a:r>
              <a:rPr lang="en-US" dirty="0"/>
              <a:t>: Finds movies similar to a given title (using Jaccard similarity), personalized by predicted ratings.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User History</a:t>
            </a:r>
            <a:r>
              <a:rPr lang="en-US" dirty="0"/>
              <a:t>: Displays rated movies with genres and overviews.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Visuals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Table: Top-5 recommendations for User 123 (Movie, Genres, Overview).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Example: “Similar to </a:t>
            </a:r>
            <a:r>
              <a:rPr lang="en-US" i="1" dirty="0"/>
              <a:t>Toy Story</a:t>
            </a:r>
            <a:r>
              <a:rPr lang="en-US" dirty="0"/>
              <a:t>: </a:t>
            </a:r>
            <a:r>
              <a:rPr lang="en-US" i="1" dirty="0"/>
              <a:t>Finding Nemo</a:t>
            </a:r>
            <a:r>
              <a:rPr lang="en-US" dirty="0"/>
              <a:t>, </a:t>
            </a:r>
            <a:r>
              <a:rPr lang="en-US" i="1" dirty="0"/>
              <a:t>Cars</a:t>
            </a:r>
            <a:r>
              <a:rPr lang="en-US" dirty="0"/>
              <a:t>.”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0ABB7-EC2E-451C-B8FF-509E55B1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35" y="4763523"/>
            <a:ext cx="10783529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4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FB419-CA39-76BC-0212-52537F2E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Research Context and Advantages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8831F-84DB-2EC6-7B57-6DA4DCF0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Why This System Stands Out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Research Context</a:t>
            </a:r>
            <a:r>
              <a:rPr lang="en-US" dirty="0"/>
              <a:t>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Aligns with hybrid models like HRS-IU-DL (Nature, 2024, Precision: 0.8127).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Uses embeddings like Neural Collaborative Filtering (He et al., 2017).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Handles cold-start with genre/keyword embeddings.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Multi-task learning improves accuracy.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Negative sampling balances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18E3-94F3-17DE-5BEA-EF086DE3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Conclusion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2A98-85FF-EB97-6915-DCCD2D4A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Conclusion and Next Steps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 A hybrid recommender system that personalizes movie suggestions using deep learning.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Key Strengths</a:t>
            </a:r>
            <a:r>
              <a:rPr lang="en-US" dirty="0"/>
              <a:t>: Combines user preferences and movie features, robust to cold-start, user-friendly.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Future Work</a:t>
            </a:r>
            <a:r>
              <a:rPr lang="en-US" dirty="0"/>
              <a:t>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Add sequential modeling (RNNs, Transformers).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Include more metadata (cast, director).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Improve scalability for larger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1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C71A1-F6BA-093B-D574-BA20A3BA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 (Top 5 Genres in Movies)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5C3292-3C39-6A6F-AA57-2A5F6F789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95" y="2183528"/>
            <a:ext cx="7559695" cy="3528366"/>
          </a:xfrm>
        </p:spPr>
      </p:pic>
    </p:spTree>
    <p:extLst>
      <p:ext uri="{BB962C8B-B14F-4D97-AF65-F5344CB8AC3E}">
        <p14:creationId xmlns:p14="http://schemas.microsoft.com/office/powerpoint/2010/main" val="147677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A53E-109C-864C-47A7-7A8F9958F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Most Common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D1F96-0F8B-22B7-953F-347912926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38" y="1949450"/>
            <a:ext cx="7472525" cy="4195763"/>
          </a:xfrm>
        </p:spPr>
      </p:pic>
    </p:spTree>
    <p:extLst>
      <p:ext uri="{BB962C8B-B14F-4D97-AF65-F5344CB8AC3E}">
        <p14:creationId xmlns:p14="http://schemas.microsoft.com/office/powerpoint/2010/main" val="149954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8AD9-6367-0887-4788-BAEF97B2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Introduction to Recommender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CDA3-D98D-BFC6-FB46-B6F9236AC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What Are Recommender Systems?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Systems that suggest items (e.g., movies, music) based on user preferences.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Types: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b="1" dirty="0"/>
              <a:t>Collaborative Filtering</a:t>
            </a:r>
            <a:r>
              <a:rPr lang="en-US" dirty="0"/>
              <a:t>: Uses user behavior (e.g., ratings) to find patterns.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b="1" dirty="0"/>
              <a:t>Content-Based Filtering</a:t>
            </a:r>
            <a:r>
              <a:rPr lang="en-US" dirty="0"/>
              <a:t>: Uses item features (e.g., genres) for recommendations.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b="1" dirty="0"/>
              <a:t>Hybrid</a:t>
            </a:r>
            <a:r>
              <a:rPr lang="en-US" dirty="0"/>
              <a:t>: Combines both for better accuracy.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Importance: Enhances user experience on platforms like Netflix, Amazon.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 our system we are using Hybrid Recommender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28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66A2-F47E-E9E9-48F6-6C105AAA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01D4-950A-EEB8-1CD2-A08EABBA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Our Movie Recommender System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Goal: Recommend movies users will enjoy using ratings and movie metadata.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Approach: Hybrid model combining: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Collaborative filtering (user ratings).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Content-based filtering (genres, keywords).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Features: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Predicts movie ratings (0.5 to 5).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Identifies relevant movies (rating &gt; 3.5).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Suggests top movies and similar films.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Built with Python, TensorFlow, and Pandas.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Flowchart: Data → Neural Network → Recommendations.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Example output: “User 123: Predicted rating </a:t>
            </a:r>
            <a:r>
              <a:rPr lang="en-US" i="1" dirty="0"/>
              <a:t>Finding Nemo</a:t>
            </a:r>
            <a:r>
              <a:rPr lang="en-US" dirty="0"/>
              <a:t> (4.2 stars).”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AA00B-9F26-068C-C920-6920640B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D09A6-5A11-53C8-4AA8-1B7313A0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Preparing the Data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Datasets</a:t>
            </a:r>
            <a:r>
              <a:rPr lang="en-US" dirty="0"/>
              <a:t> (from Kaggle’s </a:t>
            </a:r>
            <a:r>
              <a:rPr lang="en-US" dirty="0" err="1"/>
              <a:t>MovieLens</a:t>
            </a:r>
            <a:r>
              <a:rPr lang="en-US" dirty="0"/>
              <a:t>):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Movies: ~43,000 (ID, title, genres, overview).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Ratings: ~100,000 (user ID, movie ID, rating).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Keywords: Top 1000 keywords for movies.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Steps: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Clean data: Remove duplicates, missing values, for the missing values was Overview.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Parse genres/keywords from JSON-like strings.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Merge ratings with movie metadata.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Add negative sampling: Unrated movies (rating 0.5) to balance data.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Output: Clean dataset with user, movie, genre, and keyword indices.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Visuals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 showing sample data (e.g., Movie: </a:t>
            </a:r>
            <a:r>
              <a:rPr lang="en-US" i="1" dirty="0">
                <a:solidFill>
                  <a:schemeClr val="bg1"/>
                </a:solidFill>
              </a:rPr>
              <a:t>Toy Story</a:t>
            </a:r>
            <a:r>
              <a:rPr lang="en-US" dirty="0">
                <a:solidFill>
                  <a:schemeClr val="bg1"/>
                </a:solidFill>
              </a:rPr>
              <a:t>, Genres: Animation, Comedy, Rating: 4.0).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Diagram of data merging process.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002F1-FB6B-0E6F-5EE2-B39D14946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5067177"/>
            <a:ext cx="11110452" cy="1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3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92B7-FDCA-8849-D9B0-EBDB3FE6C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How Embeddings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C862-20DD-A8D0-EFE1-A3329513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Understanding Embeddings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What Are Embeddings?</a:t>
            </a:r>
            <a:r>
              <a:rPr lang="en-US" dirty="0"/>
              <a:t>: Numerical vectors representing users, movies, genres, keywords.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Role: Capture patterns (e.g., users who like action movies have similar vectors).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 Our Project: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b="1" dirty="0"/>
              <a:t>User/Movie Embeddings</a:t>
            </a:r>
            <a:r>
              <a:rPr lang="en-US" dirty="0"/>
              <a:t>: 256 dimensions, learned from ratings.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b="1" dirty="0"/>
              <a:t>Genre/Keyword Embeddings</a:t>
            </a:r>
            <a:r>
              <a:rPr lang="en-US" dirty="0"/>
              <a:t>: 32 dimensions, learned from movie features.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i="1" dirty="0"/>
              <a:t>Toy Story</a:t>
            </a:r>
            <a:r>
              <a:rPr lang="en-US" dirty="0"/>
              <a:t>’s genres (Animation, Comedy) → averaged vector.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Process: Embeddings are fed into a neural network to predict ratings.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6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A9C2-2BFA-EBFD-DF6C-B3448F9A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Neural Network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42241-74E4-2ECC-1C74-8CAD3E52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Building the Neural Network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Inputs</a:t>
            </a:r>
            <a:r>
              <a:rPr lang="en-US" dirty="0"/>
              <a:t>: User index, movie index, genre sequence, keyword sequence.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Embeddings</a:t>
            </a:r>
            <a:r>
              <a:rPr lang="en-US" dirty="0"/>
              <a:t>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Users/Movies: 256D vectors, L2 regularization to prevent overfitting.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Genres/Keywords: 32D vectors, averaged across sequences.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Layers</a:t>
            </a:r>
            <a:r>
              <a:rPr lang="en-US" dirty="0"/>
              <a:t>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Concatenate embeddings (576D vector).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Dense layers (128, 64, 32, 16 units) with ReLU, batch normalization, dropout (0.3).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Outputs</a:t>
            </a:r>
            <a:r>
              <a:rPr lang="en-US" dirty="0"/>
              <a:t>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Rating: Predicted score (0.5 to 5).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Relevance: Binary (1 if rating &gt; 3.5).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44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A845-5907-162A-0738-3732880F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Training and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14FB-124A-1161-760E-1F14ECE9E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Training and Evaluating the Model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Training</a:t>
            </a:r>
            <a:r>
              <a:rPr lang="en-US" dirty="0"/>
              <a:t>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80-20 train-test split, batch size 512.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Early stopping (patience 3) and learning rate reduction (factor 0.5).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Up to 20 epochs, Adam optimizer (learning rate 0.0001).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  <a:r>
              <a:rPr lang="en-US" dirty="0"/>
              <a:t>: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Precision@10: % of top-10 movies with true ratings &gt; 3.5.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Recall@10: % of relevant movies in top-10.</a:t>
            </a:r>
          </a:p>
          <a:p>
            <a:pPr marL="1143000" lvl="2" indent="-228600" rtl="0">
              <a:buFont typeface="Arial" panose="020B0604020202020204" pitchFamily="34" charset="0"/>
              <a:buChar char="•"/>
            </a:pPr>
            <a:r>
              <a:rPr lang="en-US" dirty="0"/>
              <a:t>Example: Precision@10: 0.38, Recall@10: 0.73.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Visuals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Plot of training/validation MAE over epochs.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Table: Metric | Value (e.g., Precision@10 | 0.7500).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992307-D194-77E3-E9B2-F3F6C43E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06" y="4876800"/>
            <a:ext cx="11061291" cy="172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43661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870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AvenirNext LT Pro Medium</vt:lpstr>
      <vt:lpstr>Sabon Next LT</vt:lpstr>
      <vt:lpstr>DappledVTI</vt:lpstr>
      <vt:lpstr>Movies Hybrid Recommender System using Deep</vt:lpstr>
      <vt:lpstr>Data Visualization (Top 5 Genres in Movies)</vt:lpstr>
      <vt:lpstr>Most Common Words</vt:lpstr>
      <vt:lpstr>Introduction to Recommender Systems</vt:lpstr>
      <vt:lpstr>Project Overview</vt:lpstr>
      <vt:lpstr>Data Preprocessing</vt:lpstr>
      <vt:lpstr>How Embeddings Work</vt:lpstr>
      <vt:lpstr>Neural Network Architecture</vt:lpstr>
      <vt:lpstr>Training and Evaluation</vt:lpstr>
      <vt:lpstr>Recommendation Functions</vt:lpstr>
      <vt:lpstr>Research Context and Advantages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Elborollosy</dc:creator>
  <cp:lastModifiedBy>Omar Elborollosy</cp:lastModifiedBy>
  <cp:revision>1</cp:revision>
  <dcterms:created xsi:type="dcterms:W3CDTF">2025-05-26T09:48:08Z</dcterms:created>
  <dcterms:modified xsi:type="dcterms:W3CDTF">2025-05-26T12:24:07Z</dcterms:modified>
</cp:coreProperties>
</file>