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74" r:id="rId3"/>
    <p:sldId id="375" r:id="rId4"/>
    <p:sldId id="381" r:id="rId5"/>
    <p:sldId id="377" r:id="rId6"/>
    <p:sldId id="378" r:id="rId7"/>
    <p:sldId id="379" r:id="rId8"/>
    <p:sldId id="380" r:id="rId9"/>
    <p:sldId id="275" r:id="rId10"/>
    <p:sldId id="356" r:id="rId11"/>
    <p:sldId id="357" r:id="rId12"/>
    <p:sldId id="372" r:id="rId13"/>
    <p:sldId id="3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126"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E3C78-C99C-4BF8-802E-8E1860E974F8}"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718D2-2AC1-4431-89B4-12C70266C88E}" type="slidenum">
              <a:rPr lang="en-US" smtClean="0"/>
              <a:t>‹#›</a:t>
            </a:fld>
            <a:endParaRPr lang="en-US"/>
          </a:p>
        </p:txBody>
      </p:sp>
    </p:spTree>
    <p:extLst>
      <p:ext uri="{BB962C8B-B14F-4D97-AF65-F5344CB8AC3E}">
        <p14:creationId xmlns:p14="http://schemas.microsoft.com/office/powerpoint/2010/main" val="7245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2</a:t>
            </a:fld>
            <a:endParaRPr lang="en-US"/>
          </a:p>
        </p:txBody>
      </p:sp>
    </p:spTree>
    <p:extLst>
      <p:ext uri="{BB962C8B-B14F-4D97-AF65-F5344CB8AC3E}">
        <p14:creationId xmlns:p14="http://schemas.microsoft.com/office/powerpoint/2010/main" val="213872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53FAC-B216-488F-A563-8FCC0B15D0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04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53FAC-B216-488F-A563-8FCC0B15D0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65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F628-EEED-ECA2-B4BE-F283062FA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F6646-CD66-051F-8F77-34265CB8B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7F1917-067C-8BA8-4C57-8F39BF86D87C}"/>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9068BA13-90AC-677B-C567-A5A80B6C6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4EE5-19AA-43C1-315C-E052169D7821}"/>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40522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E7DB-5B20-0DF5-B3FC-0403CE059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432E9E-A807-6135-8D9B-A761FEF99C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D5A85-1F4E-A758-4FE8-62C77CCECF28}"/>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DCC2BC74-AA60-80E9-B58C-A4FDCD5EA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B6172-864E-EE3E-4E52-E4A15B3F6EDD}"/>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173608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EACFA-0C1E-E2FB-4107-544D6CC9B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C7D4B-276B-F02D-9E96-D7148A4C9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7E2BB-F677-CE31-CE70-EE4073DCD1F5}"/>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F635FDB2-193A-3D44-0EAB-467ACA919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DE05-0D4C-AB31-3B27-47FB6A2DA48D}"/>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213895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6942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29669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70824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9875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3960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47B-7424-868C-9784-B8C4D87F5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752A3-9AFB-97CD-471A-E1E944CCCB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0373E-BDE4-F6F5-2969-A07CFF042EBF}"/>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A4B5815A-DAA8-54DC-B3EF-20639FB31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F8225-698C-BC3C-42B0-1B0A71EC422C}"/>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239283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6556-C01B-0753-DF7F-AF7DA9B84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2F2656-9DA5-BA0F-DA62-BF33F98FA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1FD2F-EAEC-15F0-F76F-D13770C630CE}"/>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50A10AC3-7A77-B77B-0DBC-648325FC7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59E7D-60AD-31B8-AD0F-65B0E43990BC}"/>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5498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E355-D17D-6E27-0163-F393B9D67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91EC3-1638-13CD-9D38-5335FF28C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FEC6D3-8703-5B1C-49E7-C74F796F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8D7CC9-85B7-4E82-09DC-7A894BF6F540}"/>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6" name="Footer Placeholder 5">
            <a:extLst>
              <a:ext uri="{FF2B5EF4-FFF2-40B4-BE49-F238E27FC236}">
                <a16:creationId xmlns:a16="http://schemas.microsoft.com/office/drawing/2014/main" id="{B3655191-70E5-0D20-7E56-A16D5C171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C7331-6441-6248-A9BC-5BE002230ABB}"/>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168353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5104-9E95-D5B2-AC7A-F304041541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8C2F24-B678-00DA-052A-A6BE104C0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E8A5E-9A64-980C-C77C-C52279BBF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9F03B0-8743-D45A-A9F1-F279CB28A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D566-FB31-D8D9-EA5C-7A61C1545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F0CC6-E37C-3E8A-C5F0-7FE952A8A60F}"/>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8" name="Footer Placeholder 7">
            <a:extLst>
              <a:ext uri="{FF2B5EF4-FFF2-40B4-BE49-F238E27FC236}">
                <a16:creationId xmlns:a16="http://schemas.microsoft.com/office/drawing/2014/main" id="{667C684B-ACC2-F508-F3E3-3D04F722AA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E1C60-6E43-1187-C696-651367765C44}"/>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345192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6B77-18FE-40B1-2814-272F473D9E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D0745-2011-96FD-1C08-001DC3F4461C}"/>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4" name="Footer Placeholder 3">
            <a:extLst>
              <a:ext uri="{FF2B5EF4-FFF2-40B4-BE49-F238E27FC236}">
                <a16:creationId xmlns:a16="http://schemas.microsoft.com/office/drawing/2014/main" id="{94A25786-F31B-07FB-C51A-8FF775CE59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1AAA7-5B1D-88B5-D69C-889E4935DEAA}"/>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109042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089DA-7A52-4D4D-1323-203302BE1A40}"/>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3" name="Footer Placeholder 2">
            <a:extLst>
              <a:ext uri="{FF2B5EF4-FFF2-40B4-BE49-F238E27FC236}">
                <a16:creationId xmlns:a16="http://schemas.microsoft.com/office/drawing/2014/main" id="{FF27D514-8A4A-281F-BD6A-F0AB9DAE97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A4DE97-F132-EF11-9511-D42BB1D8AF16}"/>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48314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9A5-CA96-DA85-E7BC-7AD1E3631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6D4F0-9E13-151B-0614-834489E6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8C066-BBCB-B47E-46FF-8024CAC0C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F7CF8-884F-8314-3C12-804D6688EEB1}"/>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6" name="Footer Placeholder 5">
            <a:extLst>
              <a:ext uri="{FF2B5EF4-FFF2-40B4-BE49-F238E27FC236}">
                <a16:creationId xmlns:a16="http://schemas.microsoft.com/office/drawing/2014/main" id="{74FAF19F-41AF-2F04-8287-A6AE48F62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669D9-3DC5-8021-692D-5AE409B61D61}"/>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209708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8FFC-0B26-40D9-61B7-40CADAF53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82A32E-AA59-22FB-4047-00D1162ED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BF8D8B-94CD-03BA-718F-89122CE3E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A5AF4-1687-5EF1-DC2B-E66630C477C8}"/>
              </a:ext>
            </a:extLst>
          </p:cNvPr>
          <p:cNvSpPr>
            <a:spLocks noGrp="1"/>
          </p:cNvSpPr>
          <p:nvPr>
            <p:ph type="dt" sz="half" idx="10"/>
          </p:nvPr>
        </p:nvSpPr>
        <p:spPr/>
        <p:txBody>
          <a:bodyPr/>
          <a:lstStyle/>
          <a:p>
            <a:fld id="{3484D591-1840-42D1-BC7B-265719501358}" type="datetimeFigureOut">
              <a:rPr lang="en-US" smtClean="0"/>
              <a:t>4/18/2023</a:t>
            </a:fld>
            <a:endParaRPr lang="en-US"/>
          </a:p>
        </p:txBody>
      </p:sp>
      <p:sp>
        <p:nvSpPr>
          <p:cNvPr id="6" name="Footer Placeholder 5">
            <a:extLst>
              <a:ext uri="{FF2B5EF4-FFF2-40B4-BE49-F238E27FC236}">
                <a16:creationId xmlns:a16="http://schemas.microsoft.com/office/drawing/2014/main" id="{EE74B201-5908-6087-695D-5756E93A9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D793F-C48F-30A7-D656-F0B843454100}"/>
              </a:ext>
            </a:extLst>
          </p:cNvPr>
          <p:cNvSpPr>
            <a:spLocks noGrp="1"/>
          </p:cNvSpPr>
          <p:nvPr>
            <p:ph type="sldNum" sz="quarter" idx="12"/>
          </p:nvPr>
        </p:nvSpPr>
        <p:spPr/>
        <p:txBody>
          <a:bodyPr/>
          <a:lstStyle/>
          <a:p>
            <a:fld id="{A2575A99-273A-4FF4-BF7A-0CC11737884C}" type="slidenum">
              <a:rPr lang="en-US" smtClean="0"/>
              <a:t>‹#›</a:t>
            </a:fld>
            <a:endParaRPr lang="en-US"/>
          </a:p>
        </p:txBody>
      </p:sp>
    </p:spTree>
    <p:extLst>
      <p:ext uri="{BB962C8B-B14F-4D97-AF65-F5344CB8AC3E}">
        <p14:creationId xmlns:p14="http://schemas.microsoft.com/office/powerpoint/2010/main" val="97545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FA008-2AC8-F88F-8091-8736DECCA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A25D7D-1BAB-2CFA-0C07-5E4D9F44F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DC4E1-65C3-EF93-3112-2B04D2884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4D591-1840-42D1-BC7B-265719501358}" type="datetimeFigureOut">
              <a:rPr lang="en-US" smtClean="0"/>
              <a:t>4/18/2023</a:t>
            </a:fld>
            <a:endParaRPr lang="en-US"/>
          </a:p>
        </p:txBody>
      </p:sp>
      <p:sp>
        <p:nvSpPr>
          <p:cNvPr id="5" name="Footer Placeholder 4">
            <a:extLst>
              <a:ext uri="{FF2B5EF4-FFF2-40B4-BE49-F238E27FC236}">
                <a16:creationId xmlns:a16="http://schemas.microsoft.com/office/drawing/2014/main" id="{1552AEC3-F2C0-6BFA-8FD3-D731EB7D0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FDBD0-E5B3-ED34-93F0-6EC88E0AF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75A99-273A-4FF4-BF7A-0CC11737884C}" type="slidenum">
              <a:rPr lang="en-US" smtClean="0"/>
              <a:t>‹#›</a:t>
            </a:fld>
            <a:endParaRPr lang="en-US"/>
          </a:p>
        </p:txBody>
      </p:sp>
    </p:spTree>
    <p:extLst>
      <p:ext uri="{BB962C8B-B14F-4D97-AF65-F5344CB8AC3E}">
        <p14:creationId xmlns:p14="http://schemas.microsoft.com/office/powerpoint/2010/main" val="99142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390643" y="231394"/>
            <a:ext cx="3410712" cy="513715"/>
          </a:xfrm>
          <a:prstGeom prst="rect">
            <a:avLst/>
          </a:prstGeom>
        </p:spPr>
        <p:txBody>
          <a:bodyPr wrap="square" lIns="0" tIns="0" rIns="0" bIns="0">
            <a:spAutoFit/>
          </a:bodyPr>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a:xfrm>
            <a:off x="1562861" y="1219326"/>
            <a:ext cx="9728200" cy="138303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0968608" y="6602731"/>
            <a:ext cx="1146175" cy="177800"/>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7123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3693319"/>
          </a:xfrm>
          <a:prstGeom prst="rect">
            <a:avLst/>
          </a:prstGeom>
        </p:spPr>
        <p:txBody>
          <a:bodyPr wrap="square">
            <a:spAutoFit/>
          </a:bodyPr>
          <a:lstStyle/>
          <a:p>
            <a:pPr marL="285750" indent="-285750">
              <a:buFont typeface="Arial" panose="020B0604020202020204" pitchFamily="34" charset="0"/>
              <a:buChar char="•"/>
            </a:pPr>
            <a:r>
              <a:rPr lang="en-US" dirty="0"/>
              <a:t>Before building our regression models, we need to make sure that the dataset is clean and ready-to-use.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Preprocessing</a:t>
            </a:r>
            <a:r>
              <a:rPr lang="en-US" dirty="0"/>
              <a:t> : </a:t>
            </a:r>
          </a:p>
          <a:p>
            <a:pPr marL="742950" lvl="1" indent="-285750">
              <a:buFont typeface="Arial" panose="020B0604020202020204" pitchFamily="34" charset="0"/>
              <a:buChar char="•"/>
            </a:pPr>
            <a:r>
              <a:rPr lang="en-US" dirty="0"/>
              <a:t>Analyze the samples and check if there are null values or not. </a:t>
            </a:r>
          </a:p>
          <a:p>
            <a:pPr marL="1200150" lvl="2" indent="-285750">
              <a:buFont typeface="Wingdings" panose="05000000000000000000" pitchFamily="2" charset="2"/>
              <a:buChar char="q"/>
            </a:pPr>
            <a:r>
              <a:rPr lang="en-US" dirty="0"/>
              <a:t>How can you deal with the missing values ??</a:t>
            </a:r>
          </a:p>
          <a:p>
            <a:pPr marL="742950" lvl="1" indent="-285750">
              <a:buFont typeface="Arial" panose="020B0604020202020204" pitchFamily="34" charset="0"/>
              <a:buChar char="•"/>
            </a:pPr>
            <a:r>
              <a:rPr lang="en-US" dirty="0"/>
              <a:t>Feature Scaling </a:t>
            </a:r>
          </a:p>
          <a:p>
            <a:pPr marL="742950" lvl="1" indent="-285750">
              <a:buFont typeface="Arial" panose="020B0604020202020204" pitchFamily="34" charset="0"/>
              <a:buChar char="•"/>
            </a:pPr>
            <a:r>
              <a:rPr lang="en-US" dirty="0"/>
              <a:t>Encode the text features to numerical values (</a:t>
            </a:r>
            <a:r>
              <a:rPr lang="en-US" dirty="0" err="1"/>
              <a:t>i.e</a:t>
            </a:r>
            <a:r>
              <a:rPr lang="en-US" dirty="0"/>
              <a:t> “Club”, “Nationality”)</a:t>
            </a:r>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b="1" dirty="0"/>
              <a:t>Feature understanding and Selection: </a:t>
            </a:r>
            <a:r>
              <a:rPr lang="en-US" dirty="0"/>
              <a:t>(Next Lab)</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Determine the best model that fit your data. How ?</a:t>
            </a:r>
          </a:p>
        </p:txBody>
      </p:sp>
    </p:spTree>
    <p:extLst>
      <p:ext uri="{BB962C8B-B14F-4D97-AF65-F5344CB8AC3E}">
        <p14:creationId xmlns:p14="http://schemas.microsoft.com/office/powerpoint/2010/main" val="332849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Feature Selection</a:t>
            </a:r>
            <a:endParaRPr spc="-260" dirty="0"/>
          </a:p>
        </p:txBody>
      </p:sp>
      <p:sp>
        <p:nvSpPr>
          <p:cNvPr id="9" name="object 9"/>
          <p:cNvSpPr/>
          <p:nvPr/>
        </p:nvSpPr>
        <p:spPr>
          <a:xfrm>
            <a:off x="1597152" y="1024127"/>
            <a:ext cx="9762744" cy="5943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Positive Correlation: </a:t>
            </a:r>
            <a:r>
              <a:rPr kumimoji="0" lang="en-US" sz="1800" b="0" i="0" u="none" strike="noStrike" kern="1200" cap="none" spc="0" normalizeH="0" baseline="0" noProof="0" dirty="0">
                <a:ln>
                  <a:noFill/>
                </a:ln>
                <a:solidFill>
                  <a:prstClr val="black"/>
                </a:solidFill>
                <a:effectLst/>
                <a:uLnTx/>
                <a:uFillTx/>
                <a:latin typeface="Calibri"/>
                <a:ea typeface="+mn-ea"/>
                <a:cs typeface="+mn-cs"/>
              </a:rPr>
              <a:t>means that if feature </a:t>
            </a:r>
            <a:r>
              <a:rPr kumimoji="0" lang="en-US" sz="1800" b="1"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a:ln>
                  <a:noFill/>
                </a:ln>
                <a:solidFill>
                  <a:prstClr val="black"/>
                </a:solidFill>
                <a:effectLst/>
                <a:uLnTx/>
                <a:uFillTx/>
                <a:latin typeface="Calibri"/>
                <a:ea typeface="+mn-ea"/>
                <a:cs typeface="+mn-cs"/>
              </a:rPr>
              <a:t> increases then feature </a:t>
            </a:r>
            <a:r>
              <a:rPr kumimoji="0" lang="en-US" sz="1800" b="1" i="0" u="none" strike="noStrike" kern="1200" cap="none" spc="0" normalizeH="0" baseline="0" noProof="0" dirty="0">
                <a:ln>
                  <a:noFill/>
                </a:ln>
                <a:solidFill>
                  <a:prstClr val="black"/>
                </a:solidFill>
                <a:effectLst/>
                <a:uLnTx/>
                <a:uFillTx/>
                <a:latin typeface="Calibri"/>
                <a:ea typeface="+mn-ea"/>
                <a:cs typeface="+mn-cs"/>
              </a:rPr>
              <a:t>B</a:t>
            </a:r>
            <a:r>
              <a:rPr kumimoji="0" lang="en-US" sz="1800" b="0" i="0" u="none" strike="noStrike" kern="1200" cap="none" spc="0" normalizeH="0" baseline="0" noProof="0" dirty="0">
                <a:ln>
                  <a:noFill/>
                </a:ln>
                <a:solidFill>
                  <a:prstClr val="black"/>
                </a:solidFill>
                <a:effectLst/>
                <a:uLnTx/>
                <a:uFillTx/>
                <a:latin typeface="Calibri"/>
                <a:ea typeface="+mn-ea"/>
                <a:cs typeface="+mn-cs"/>
              </a:rPr>
              <a:t> also increases or if feature </a:t>
            </a:r>
            <a:r>
              <a:rPr kumimoji="0" lang="en-US" sz="1800" b="1"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a:ln>
                  <a:noFill/>
                </a:ln>
                <a:solidFill>
                  <a:prstClr val="black"/>
                </a:solidFill>
                <a:effectLst/>
                <a:uLnTx/>
                <a:uFillTx/>
                <a:latin typeface="Calibri"/>
                <a:ea typeface="+mn-ea"/>
                <a:cs typeface="+mn-cs"/>
              </a:rPr>
              <a:t> decreases then feature </a:t>
            </a:r>
            <a:r>
              <a:rPr kumimoji="0" lang="en-US" sz="1800" b="1" i="0" u="none" strike="noStrike" kern="1200" cap="none" spc="0" normalizeH="0" baseline="0" noProof="0" dirty="0">
                <a:ln>
                  <a:noFill/>
                </a:ln>
                <a:solidFill>
                  <a:prstClr val="black"/>
                </a:solidFill>
                <a:effectLst/>
                <a:uLnTx/>
                <a:uFillTx/>
                <a:latin typeface="Calibri"/>
                <a:ea typeface="+mn-ea"/>
                <a:cs typeface="+mn-cs"/>
              </a:rPr>
              <a:t>B</a:t>
            </a:r>
            <a:r>
              <a:rPr kumimoji="0" lang="en-US" sz="1800" b="0" i="0" u="none" strike="noStrike" kern="1200" cap="none" spc="0" normalizeH="0" baseline="0" noProof="0" dirty="0">
                <a:ln>
                  <a:noFill/>
                </a:ln>
                <a:solidFill>
                  <a:prstClr val="black"/>
                </a:solidFill>
                <a:effectLst/>
                <a:uLnTx/>
                <a:uFillTx/>
                <a:latin typeface="Calibri"/>
                <a:ea typeface="+mn-ea"/>
                <a:cs typeface="+mn-cs"/>
              </a:rPr>
              <a:t> also decreases.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Negative Correlation: </a:t>
            </a:r>
            <a:r>
              <a:rPr kumimoji="0" lang="en-US" sz="1800" b="0" i="0" u="none" strike="noStrike" kern="1200" cap="none" spc="0" normalizeH="0" baseline="0" noProof="0" dirty="0">
                <a:ln>
                  <a:noFill/>
                </a:ln>
                <a:solidFill>
                  <a:prstClr val="black"/>
                </a:solidFill>
                <a:effectLst/>
                <a:uLnTx/>
                <a:uFillTx/>
                <a:latin typeface="Calibri"/>
                <a:ea typeface="+mn-ea"/>
                <a:cs typeface="+mn-cs"/>
              </a:rPr>
              <a:t>means that if feature </a:t>
            </a:r>
            <a:r>
              <a:rPr kumimoji="0" lang="en-US" sz="1800" b="1"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a:ln>
                  <a:noFill/>
                </a:ln>
                <a:solidFill>
                  <a:prstClr val="black"/>
                </a:solidFill>
                <a:effectLst/>
                <a:uLnTx/>
                <a:uFillTx/>
                <a:latin typeface="Calibri"/>
                <a:ea typeface="+mn-ea"/>
                <a:cs typeface="+mn-cs"/>
              </a:rPr>
              <a:t> increases then feature</a:t>
            </a:r>
            <a:r>
              <a:rPr kumimoji="0" lang="en-US" sz="1800" b="1" i="0" u="none" strike="noStrike" kern="1200" cap="none" spc="0" normalizeH="0" baseline="0" noProof="0" dirty="0">
                <a:ln>
                  <a:noFill/>
                </a:ln>
                <a:solidFill>
                  <a:prstClr val="black"/>
                </a:solidFill>
                <a:effectLst/>
                <a:uLnTx/>
                <a:uFillTx/>
                <a:latin typeface="Calibri"/>
                <a:ea typeface="+mn-ea"/>
                <a:cs typeface="+mn-cs"/>
              </a:rPr>
              <a:t> B</a:t>
            </a:r>
            <a:r>
              <a:rPr kumimoji="0" lang="en-US" sz="1800" b="0" i="0" u="none" strike="noStrike" kern="1200" cap="none" spc="0" normalizeH="0" baseline="0" noProof="0" dirty="0">
                <a:ln>
                  <a:noFill/>
                </a:ln>
                <a:solidFill>
                  <a:prstClr val="black"/>
                </a:solidFill>
                <a:effectLst/>
                <a:uLnTx/>
                <a:uFillTx/>
                <a:latin typeface="Calibri"/>
                <a:ea typeface="+mn-ea"/>
                <a:cs typeface="+mn-cs"/>
              </a:rPr>
              <a:t> decreases and vice versa.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No Correlation:</a:t>
            </a:r>
            <a:r>
              <a:rPr kumimoji="0" lang="en-US" sz="1800" b="0" i="0" u="none" strike="noStrike" kern="1200" cap="none" spc="0" normalizeH="0" baseline="0" noProof="0" dirty="0">
                <a:ln>
                  <a:noFill/>
                </a:ln>
                <a:solidFill>
                  <a:prstClr val="black"/>
                </a:solidFill>
                <a:effectLst/>
                <a:uLnTx/>
                <a:uFillTx/>
                <a:latin typeface="Calibri"/>
                <a:ea typeface="+mn-ea"/>
                <a:cs typeface="+mn-cs"/>
              </a:rPr>
              <a:t> No relationship between those two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python,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dataframe.corr</a:t>
            </a:r>
            <a:r>
              <a:rPr kumimoji="0" lang="en-US" sz="1800" b="1" i="0" u="none" strike="noStrike" kern="1200" cap="none" spc="0" normalizeH="0" baseline="0" noProof="0" dirty="0">
                <a:ln>
                  <a:noFill/>
                </a:ln>
                <a:solidFill>
                  <a:prstClr val="black"/>
                </a:solidFill>
                <a:effectLst/>
                <a:uLnTx/>
                <a:uFillTx/>
                <a:latin typeface="Calibri"/>
                <a:ea typeface="+mn-ea"/>
                <a:cs typeface="+mn-cs"/>
              </a:rPr>
              <a:t>()</a:t>
            </a:r>
            <a:r>
              <a:rPr kumimoji="0" lang="en-US" sz="1800" b="0" i="0" u="none" strike="noStrike" kern="1200" cap="none" spc="0" normalizeH="0" baseline="0" noProof="0" dirty="0">
                <a:ln>
                  <a:noFill/>
                </a:ln>
                <a:solidFill>
                  <a:prstClr val="black"/>
                </a:solidFill>
                <a:effectLst/>
                <a:uLnTx/>
                <a:uFillTx/>
                <a:latin typeface="Calibri"/>
                <a:ea typeface="+mn-ea"/>
                <a:cs typeface="+mn-cs"/>
              </a:rPr>
              <a:t> computes the correlation of the columns and returns the correlation matrix.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8B63D72B-932A-466F-B7A2-BA5E7AFDB29B}"/>
              </a:ext>
            </a:extLst>
          </p:cNvPr>
          <p:cNvPicPr>
            <a:picLocks noChangeAspect="1"/>
          </p:cNvPicPr>
          <p:nvPr/>
        </p:nvPicPr>
        <p:blipFill>
          <a:blip r:embed="rId4"/>
          <a:stretch>
            <a:fillRect/>
          </a:stretch>
        </p:blipFill>
        <p:spPr>
          <a:xfrm>
            <a:off x="3810000" y="3962400"/>
            <a:ext cx="4543424" cy="2776537"/>
          </a:xfrm>
          <a:prstGeom prst="rect">
            <a:avLst/>
          </a:prstGeom>
        </p:spPr>
      </p:pic>
    </p:spTree>
    <p:extLst>
      <p:ext uri="{BB962C8B-B14F-4D97-AF65-F5344CB8AC3E}">
        <p14:creationId xmlns:p14="http://schemas.microsoft.com/office/powerpoint/2010/main" val="333414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1ED3-5924-4FEB-B972-A6780776DAF5}"/>
              </a:ext>
            </a:extLst>
          </p:cNvPr>
          <p:cNvSpPr>
            <a:spLocks noGrp="1"/>
          </p:cNvSpPr>
          <p:nvPr>
            <p:ph type="title"/>
          </p:nvPr>
        </p:nvSpPr>
        <p:spPr>
          <a:xfrm>
            <a:off x="4390643" y="231394"/>
            <a:ext cx="3410712" cy="492443"/>
          </a:xfrm>
        </p:spPr>
        <p:txBody>
          <a:bodyPr/>
          <a:lstStyle/>
          <a:p>
            <a:r>
              <a:rPr lang="en-US" spc="-90" dirty="0"/>
              <a:t>Feature Selection</a:t>
            </a:r>
            <a:endParaRPr lang="en-US" dirty="0"/>
          </a:p>
        </p:txBody>
      </p:sp>
      <p:sp>
        <p:nvSpPr>
          <p:cNvPr id="3" name="Text Placeholder 2">
            <a:extLst>
              <a:ext uri="{FF2B5EF4-FFF2-40B4-BE49-F238E27FC236}">
                <a16:creationId xmlns:a16="http://schemas.microsoft.com/office/drawing/2014/main" id="{748B185E-576A-47F9-BF22-8AE55ADFFDD9}"/>
              </a:ext>
            </a:extLst>
          </p:cNvPr>
          <p:cNvSpPr>
            <a:spLocks noGrp="1"/>
          </p:cNvSpPr>
          <p:nvPr>
            <p:ph type="body" idx="1"/>
          </p:nvPr>
        </p:nvSpPr>
        <p:spPr>
          <a:xfrm>
            <a:off x="1562861" y="1219326"/>
            <a:ext cx="9728200" cy="1723549"/>
          </a:xfrm>
        </p:spPr>
        <p:txBody>
          <a:bodyPr/>
          <a:lstStyle/>
          <a:p>
            <a:pPr marL="342900" indent="-342900">
              <a:buFont typeface="Arial" panose="020B0604020202020204" pitchFamily="34" charset="0"/>
              <a:buChar char="•"/>
            </a:pPr>
            <a:r>
              <a:rPr lang="en-US" dirty="0"/>
              <a:t>There are four main types of feature selection methods:</a:t>
            </a:r>
          </a:p>
          <a:p>
            <a:pPr lvl="1" algn="l"/>
            <a:r>
              <a:rPr lang="en-US" b="1" i="0" dirty="0">
                <a:solidFill>
                  <a:srgbClr val="222222"/>
                </a:solidFill>
                <a:effectLst/>
                <a:latin typeface="Lato" panose="020F0502020204030203" pitchFamily="34" charset="0"/>
              </a:rPr>
              <a:t>A. Filter methods</a:t>
            </a:r>
            <a:endParaRPr lang="en-US" b="0" i="0" dirty="0">
              <a:solidFill>
                <a:srgbClr val="222222"/>
              </a:solidFill>
              <a:effectLst/>
              <a:latin typeface="Lato" panose="020F0502020204030203" pitchFamily="34" charset="0"/>
            </a:endParaRPr>
          </a:p>
          <a:p>
            <a:pPr lvl="1" algn="l"/>
            <a:r>
              <a:rPr lang="en-US" b="1" i="0" dirty="0">
                <a:solidFill>
                  <a:srgbClr val="222222"/>
                </a:solidFill>
                <a:effectLst/>
                <a:latin typeface="Lato" panose="020F0502020204030203" pitchFamily="34" charset="0"/>
              </a:rPr>
              <a:t>B. Wrapper methods</a:t>
            </a:r>
            <a:endParaRPr lang="en-US" b="0" i="0" dirty="0">
              <a:solidFill>
                <a:srgbClr val="222222"/>
              </a:solidFill>
              <a:effectLst/>
              <a:latin typeface="Lato" panose="020F0502020204030203" pitchFamily="34" charset="0"/>
            </a:endParaRPr>
          </a:p>
          <a:p>
            <a:pPr lvl="1" algn="l"/>
            <a:r>
              <a:rPr lang="en-US" b="1" i="0" dirty="0">
                <a:solidFill>
                  <a:srgbClr val="222222"/>
                </a:solidFill>
                <a:effectLst/>
                <a:latin typeface="Lato" panose="020F0502020204030203" pitchFamily="34" charset="0"/>
              </a:rPr>
              <a:t>C. Embedded methods such as Lasso Regularization </a:t>
            </a:r>
          </a:p>
          <a:p>
            <a:pPr lvl="1" algn="l"/>
            <a:r>
              <a:rPr lang="en-US" b="1" i="0" dirty="0">
                <a:solidFill>
                  <a:srgbClr val="222222"/>
                </a:solidFill>
                <a:effectLst/>
                <a:latin typeface="Lato" panose="020F0502020204030203" pitchFamily="34" charset="0"/>
              </a:rPr>
              <a:t>D. Hybrid methods</a:t>
            </a:r>
            <a:endParaRPr lang="en-US" b="0" i="0" dirty="0">
              <a:solidFill>
                <a:srgbClr val="222222"/>
              </a:solidFill>
              <a:effectLst/>
              <a:latin typeface="Lato" panose="020F0502020204030203" pitchFamily="34" charset="0"/>
            </a:endParaRPr>
          </a:p>
          <a:p>
            <a:endParaRPr lang="en-US" dirty="0"/>
          </a:p>
        </p:txBody>
      </p:sp>
      <p:sp>
        <p:nvSpPr>
          <p:cNvPr id="4" name="Text Placeholder 2">
            <a:extLst>
              <a:ext uri="{FF2B5EF4-FFF2-40B4-BE49-F238E27FC236}">
                <a16:creationId xmlns:a16="http://schemas.microsoft.com/office/drawing/2014/main" id="{E2707550-F9A9-4A3F-952E-8DDBF0C13169}"/>
              </a:ext>
            </a:extLst>
          </p:cNvPr>
          <p:cNvSpPr txBox="1">
            <a:spLocks/>
          </p:cNvSpPr>
          <p:nvPr/>
        </p:nvSpPr>
        <p:spPr>
          <a:xfrm>
            <a:off x="1556576" y="3561474"/>
            <a:ext cx="9728200" cy="307777"/>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Arial"/>
                <a:ea typeface="+mn-ea"/>
                <a:cs typeface="Arial"/>
              </a:rPr>
              <a:t>Filter Methods:</a:t>
            </a:r>
          </a:p>
        </p:txBody>
      </p:sp>
      <p:pic>
        <p:nvPicPr>
          <p:cNvPr id="6" name="Picture 5">
            <a:extLst>
              <a:ext uri="{FF2B5EF4-FFF2-40B4-BE49-F238E27FC236}">
                <a16:creationId xmlns:a16="http://schemas.microsoft.com/office/drawing/2014/main" id="{06FC95BF-80DF-4732-8414-4C9B80D32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018923"/>
            <a:ext cx="8877300" cy="876300"/>
          </a:xfrm>
          <a:prstGeom prst="rect">
            <a:avLst/>
          </a:prstGeom>
        </p:spPr>
      </p:pic>
      <p:sp>
        <p:nvSpPr>
          <p:cNvPr id="7" name="Text Placeholder 2">
            <a:extLst>
              <a:ext uri="{FF2B5EF4-FFF2-40B4-BE49-F238E27FC236}">
                <a16:creationId xmlns:a16="http://schemas.microsoft.com/office/drawing/2014/main" id="{83B636B9-9BC4-4649-992B-502016F1FDC5}"/>
              </a:ext>
            </a:extLst>
          </p:cNvPr>
          <p:cNvSpPr txBox="1">
            <a:spLocks/>
          </p:cNvSpPr>
          <p:nvPr/>
        </p:nvSpPr>
        <p:spPr>
          <a:xfrm>
            <a:off x="1520440" y="5181600"/>
            <a:ext cx="9728200" cy="615553"/>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Arial"/>
                <a:ea typeface="+mn-ea"/>
                <a:cs typeface="Arial"/>
              </a:rPr>
              <a:t>Filter Methods 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Arial"/>
                <a:ea typeface="+mn-ea"/>
                <a:cs typeface="Arial"/>
              </a:rPr>
              <a:t>     Chi-squared test, information gain, and correlation coefficient scores.</a:t>
            </a:r>
          </a:p>
        </p:txBody>
      </p:sp>
    </p:spTree>
    <p:extLst>
      <p:ext uri="{BB962C8B-B14F-4D97-AF65-F5344CB8AC3E}">
        <p14:creationId xmlns:p14="http://schemas.microsoft.com/office/powerpoint/2010/main" val="429038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9E5B-7EE6-4C5F-912B-61AE7B0CAF38}"/>
              </a:ext>
            </a:extLst>
          </p:cNvPr>
          <p:cNvSpPr>
            <a:spLocks noGrp="1"/>
          </p:cNvSpPr>
          <p:nvPr>
            <p:ph type="title"/>
          </p:nvPr>
        </p:nvSpPr>
        <p:spPr>
          <a:xfrm>
            <a:off x="4390643" y="231394"/>
            <a:ext cx="3410712" cy="492443"/>
          </a:xfrm>
        </p:spPr>
        <p:txBody>
          <a:bodyPr/>
          <a:lstStyle/>
          <a:p>
            <a:r>
              <a:rPr lang="en-US" spc="-90" dirty="0"/>
              <a:t>Feature Selection</a:t>
            </a:r>
            <a:endParaRPr lang="en-US" dirty="0"/>
          </a:p>
        </p:txBody>
      </p:sp>
      <p:sp>
        <p:nvSpPr>
          <p:cNvPr id="3" name="Text Placeholder 2">
            <a:extLst>
              <a:ext uri="{FF2B5EF4-FFF2-40B4-BE49-F238E27FC236}">
                <a16:creationId xmlns:a16="http://schemas.microsoft.com/office/drawing/2014/main" id="{FACCC13E-BC26-4921-8380-A5BD4A641320}"/>
              </a:ext>
            </a:extLst>
          </p:cNvPr>
          <p:cNvSpPr>
            <a:spLocks noGrp="1"/>
          </p:cNvSpPr>
          <p:nvPr>
            <p:ph type="body" idx="1"/>
          </p:nvPr>
        </p:nvSpPr>
        <p:spPr>
          <a:xfrm>
            <a:off x="1562861" y="1219326"/>
            <a:ext cx="9728200" cy="307777"/>
          </a:xfrm>
        </p:spPr>
        <p:txBody>
          <a:bodyPr/>
          <a:lstStyle/>
          <a:p>
            <a:pPr marL="342900" indent="-342900">
              <a:buFont typeface="Arial" panose="020B0604020202020204" pitchFamily="34" charset="0"/>
              <a:buChar char="•"/>
            </a:pPr>
            <a:r>
              <a:rPr lang="en-US" dirty="0"/>
              <a:t>Wrapper Methods: </a:t>
            </a:r>
          </a:p>
        </p:txBody>
      </p:sp>
      <p:pic>
        <p:nvPicPr>
          <p:cNvPr id="5" name="Picture 4" descr="Text, email, whiteboard&#10;&#10;Description automatically generated">
            <a:extLst>
              <a:ext uri="{FF2B5EF4-FFF2-40B4-BE49-F238E27FC236}">
                <a16:creationId xmlns:a16="http://schemas.microsoft.com/office/drawing/2014/main" id="{5BCD1D3A-DBCF-4C20-ADD1-BBFDCE450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61" y="1828800"/>
            <a:ext cx="8858250" cy="2483214"/>
          </a:xfrm>
          <a:prstGeom prst="rect">
            <a:avLst/>
          </a:prstGeom>
        </p:spPr>
      </p:pic>
      <p:sp>
        <p:nvSpPr>
          <p:cNvPr id="6" name="Text Placeholder 2">
            <a:extLst>
              <a:ext uri="{FF2B5EF4-FFF2-40B4-BE49-F238E27FC236}">
                <a16:creationId xmlns:a16="http://schemas.microsoft.com/office/drawing/2014/main" id="{D25CE298-55C5-4472-B2E3-04C7A8F37F0E}"/>
              </a:ext>
            </a:extLst>
          </p:cNvPr>
          <p:cNvSpPr txBox="1">
            <a:spLocks/>
          </p:cNvSpPr>
          <p:nvPr/>
        </p:nvSpPr>
        <p:spPr>
          <a:xfrm>
            <a:off x="1447800" y="5105400"/>
            <a:ext cx="9728200" cy="923330"/>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Arial"/>
                <a:ea typeface="+mn-ea"/>
                <a:cs typeface="Arial"/>
              </a:rPr>
              <a:t>Wrapper Methods Examples: </a:t>
            </a:r>
            <a:br>
              <a:rPr kumimoji="0" lang="en-US" sz="2000" b="0" i="0" u="none" strike="noStrike" kern="0" cap="none" spc="0" normalizeH="0" baseline="0" noProof="0" dirty="0">
                <a:ln>
                  <a:noFill/>
                </a:ln>
                <a:solidFill>
                  <a:prstClr val="black"/>
                </a:solidFill>
                <a:effectLst/>
                <a:uLnTx/>
                <a:uFillTx/>
                <a:latin typeface="Arial"/>
                <a:ea typeface="+mn-ea"/>
                <a:cs typeface="Arial"/>
              </a:rPr>
            </a:br>
            <a:r>
              <a:rPr kumimoji="0" lang="en-US" sz="2000" b="0" i="0" u="none" strike="noStrike" kern="0" cap="none" spc="0" normalizeH="0" baseline="0" noProof="0" dirty="0">
                <a:ln>
                  <a:noFill/>
                </a:ln>
                <a:solidFill>
                  <a:prstClr val="black"/>
                </a:solidFill>
                <a:effectLst/>
                <a:uLnTx/>
                <a:uFillTx/>
                <a:latin typeface="Arial"/>
                <a:ea typeface="+mn-ea"/>
                <a:cs typeface="Arial"/>
              </a:rPr>
              <a:t>forward feature selection, backward feature elimination, recursive feature elimination, </a:t>
            </a:r>
            <a:r>
              <a:rPr kumimoji="0" lang="en-US" sz="2000" b="0" i="0" u="none" strike="noStrike" kern="0" cap="none" spc="0" normalizeH="0" baseline="0" noProof="0" dirty="0" err="1">
                <a:ln>
                  <a:noFill/>
                </a:ln>
                <a:solidFill>
                  <a:prstClr val="black"/>
                </a:solidFill>
                <a:effectLst/>
                <a:uLnTx/>
                <a:uFillTx/>
                <a:latin typeface="Arial"/>
                <a:ea typeface="+mn-ea"/>
                <a:cs typeface="Arial"/>
              </a:rPr>
              <a:t>etc</a:t>
            </a:r>
            <a:endParaRPr kumimoji="0" lang="en-US" sz="2000" b="0" i="0" u="none" strike="noStrike" kern="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36981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0"/>
            <a:ext cx="1121760" cy="5328360"/>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50840" y="0"/>
            <a:ext cx="1116360" cy="527580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a:ln>
            <a:noFill/>
          </a:ln>
        </p:spPr>
        <p:style>
          <a:lnRef idx="0">
            <a:scrgbClr r="0" g="0" b="0"/>
          </a:lnRef>
          <a:fillRef idx="0">
            <a:scrgbClr r="0" g="0" b="0"/>
          </a:fillRef>
          <a:effectRef idx="0">
            <a:scrgbClr r="0" g="0" b="0"/>
          </a:effectRef>
          <a:fontRef idx="minor"/>
        </p:style>
      </p:sp>
      <p:sp>
        <p:nvSpPr>
          <p:cNvPr id="141" name="CustomShape 3"/>
          <p:cNvSpPr/>
          <p:nvPr/>
        </p:nvSpPr>
        <p:spPr>
          <a:xfrm>
            <a:off x="150840" y="5238720"/>
            <a:ext cx="1227600" cy="161820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42" name="CustomShape 4"/>
          <p:cNvSpPr/>
          <p:nvPr/>
        </p:nvSpPr>
        <p:spPr>
          <a:xfrm>
            <a:off x="457200" y="5291280"/>
            <a:ext cx="1494360" cy="156600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a:ln>
            <a:noFill/>
          </a:ln>
        </p:spPr>
        <p:style>
          <a:lnRef idx="0">
            <a:scrgbClr r="0" g="0" b="0"/>
          </a:lnRef>
          <a:fillRef idx="0">
            <a:scrgbClr r="0" g="0" b="0"/>
          </a:fillRef>
          <a:effectRef idx="0">
            <a:scrgbClr r="0" g="0" b="0"/>
          </a:effectRef>
          <a:fontRef idx="minor"/>
        </p:style>
      </p:sp>
      <p:sp>
        <p:nvSpPr>
          <p:cNvPr id="143" name="CustomShape 5"/>
          <p:cNvSpPr/>
          <p:nvPr/>
        </p:nvSpPr>
        <p:spPr>
          <a:xfrm>
            <a:off x="457200" y="5303996"/>
            <a:ext cx="2129400" cy="1570680"/>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150840" y="5238720"/>
            <a:ext cx="1694520" cy="161820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0" y="231480"/>
            <a:ext cx="1219104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gn="ctr">
              <a:lnSpc>
                <a:spcPct val="100000"/>
              </a:lnSpc>
              <a:spcBef>
                <a:spcPts val="99"/>
              </a:spcBef>
            </a:pPr>
            <a:r>
              <a:rPr lang="en-US" sz="3200" b="1" spc="-131" dirty="0">
                <a:solidFill>
                  <a:srgbClr val="CC9A1A"/>
                </a:solidFill>
                <a:latin typeface="Arial"/>
                <a:ea typeface="DejaVu Sans"/>
              </a:rPr>
              <a:t>How to choose feature selection Method</a:t>
            </a:r>
            <a:endParaRPr lang="en-US" sz="3200" b="0" strike="noStrike" spc="-1" dirty="0">
              <a:latin typeface="Arial"/>
            </a:endParaRPr>
          </a:p>
        </p:txBody>
      </p:sp>
      <p:sp>
        <p:nvSpPr>
          <p:cNvPr id="146" name="CustomShape 8"/>
          <p:cNvSpPr/>
          <p:nvPr/>
        </p:nvSpPr>
        <p:spPr>
          <a:xfrm>
            <a:off x="1597320" y="1024200"/>
            <a:ext cx="9761760" cy="58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7" name="CustomShape 9"/>
          <p:cNvSpPr/>
          <p:nvPr/>
        </p:nvSpPr>
        <p:spPr>
          <a:xfrm>
            <a:off x="1626840" y="1013040"/>
            <a:ext cx="9703080" cy="360"/>
          </a:xfrm>
          <a:custGeom>
            <a:avLst/>
            <a:gdLst/>
            <a:ahLst/>
            <a:cxnLst/>
            <a:rect l="l" t="t" r="r" b="b"/>
            <a:pathLst>
              <a:path w="9704070">
                <a:moveTo>
                  <a:pt x="0" y="0"/>
                </a:moveTo>
                <a:lnTo>
                  <a:pt x="9703689" y="0"/>
                </a:lnTo>
              </a:path>
            </a:pathLst>
          </a:custGeom>
          <a:noFill/>
          <a:ln w="28440">
            <a:solidFill>
              <a:srgbClr val="585858"/>
            </a:solidFill>
            <a:round/>
          </a:ln>
        </p:spPr>
        <p:style>
          <a:lnRef idx="0">
            <a:scrgbClr r="0" g="0" b="0"/>
          </a:lnRef>
          <a:fillRef idx="0">
            <a:scrgbClr r="0" g="0" b="0"/>
          </a:fillRef>
          <a:effectRef idx="0">
            <a:scrgbClr r="0" g="0" b="0"/>
          </a:effectRef>
          <a:fontRef idx="minor"/>
        </p:style>
      </p:sp>
      <p:pic>
        <p:nvPicPr>
          <p:cNvPr id="1026" name="Picture 2">
            <a:extLst>
              <a:ext uri="{FF2B5EF4-FFF2-40B4-BE49-F238E27FC236}">
                <a16:creationId xmlns:a16="http://schemas.microsoft.com/office/drawing/2014/main" id="{2C0B0F4F-6294-A397-4585-5B62DA230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312" y="1620000"/>
            <a:ext cx="88677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8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Missing Values</a:t>
            </a:r>
            <a:endParaRPr spc="-260" dirty="0"/>
          </a:p>
        </p:txBody>
      </p:sp>
      <p:sp>
        <p:nvSpPr>
          <p:cNvPr id="9" name="object 9"/>
          <p:cNvSpPr/>
          <p:nvPr/>
        </p:nvSpPr>
        <p:spPr>
          <a:xfrm>
            <a:off x="1597152" y="1024127"/>
            <a:ext cx="9762744" cy="594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1200329"/>
          </a:xfrm>
          <a:prstGeom prst="rect">
            <a:avLst/>
          </a:prstGeom>
        </p:spPr>
        <p:txBody>
          <a:bodyPr wrap="square">
            <a:spAutoFit/>
          </a:bodyPr>
          <a:lstStyle/>
          <a:p>
            <a:pPr marL="285750" indent="-285750">
              <a:buFont typeface="Arial" panose="020B0604020202020204" pitchFamily="34" charset="0"/>
              <a:buChar char="•"/>
            </a:pPr>
            <a:r>
              <a:rPr lang="en-US" dirty="0"/>
              <a:t>To know which columns have missing values: </a:t>
            </a:r>
            <a:r>
              <a:rPr lang="en-US" b="1" dirty="0" err="1"/>
              <a:t>DataFrame.isna</a:t>
            </a:r>
            <a:r>
              <a:rPr lang="en-US" b="1" dirty="0"/>
              <a:t>().sum()</a:t>
            </a:r>
          </a:p>
          <a:p>
            <a:endParaRPr lang="en-US" dirty="0"/>
          </a:p>
          <a:p>
            <a:pPr marL="285750" indent="-285750">
              <a:buFont typeface="Arial" panose="020B0604020202020204" pitchFamily="34" charset="0"/>
              <a:buChar char="•"/>
            </a:pPr>
            <a:r>
              <a:rPr lang="en-US" dirty="0"/>
              <a:t>To remove them: </a:t>
            </a:r>
            <a:r>
              <a:rPr lang="en-US" b="1" dirty="0" err="1"/>
              <a:t>DataFrame.dropna</a:t>
            </a:r>
            <a:r>
              <a:rPr lang="en-US" b="1" dirty="0"/>
              <a:t>(axis=0, how=‘any’, thresh=None, subset=None, </a:t>
            </a:r>
            <a:r>
              <a:rPr lang="en-US" b="1" dirty="0" err="1"/>
              <a:t>inplace</a:t>
            </a:r>
            <a:r>
              <a:rPr lang="en-US" b="1" dirty="0"/>
              <a:t>=False)</a:t>
            </a:r>
          </a:p>
          <a:p>
            <a:r>
              <a:rPr lang="en-US" dirty="0"/>
              <a:t>   </a:t>
            </a:r>
            <a:endParaRPr lang="en-US" b="1" dirty="0"/>
          </a:p>
        </p:txBody>
      </p:sp>
      <p:pic>
        <p:nvPicPr>
          <p:cNvPr id="13" name="Picture 12">
            <a:extLst>
              <a:ext uri="{FF2B5EF4-FFF2-40B4-BE49-F238E27FC236}">
                <a16:creationId xmlns:a16="http://schemas.microsoft.com/office/drawing/2014/main" id="{2264888C-8CA2-420B-AF12-999195C9E2A1}"/>
              </a:ext>
            </a:extLst>
          </p:cNvPr>
          <p:cNvPicPr>
            <a:picLocks noChangeAspect="1"/>
          </p:cNvPicPr>
          <p:nvPr/>
        </p:nvPicPr>
        <p:blipFill>
          <a:blip r:embed="rId4"/>
          <a:stretch>
            <a:fillRect/>
          </a:stretch>
        </p:blipFill>
        <p:spPr>
          <a:xfrm>
            <a:off x="1859883" y="2362200"/>
            <a:ext cx="9025396" cy="3200400"/>
          </a:xfrm>
          <a:prstGeom prst="rect">
            <a:avLst/>
          </a:prstGeom>
        </p:spPr>
      </p:pic>
    </p:spTree>
    <p:extLst>
      <p:ext uri="{BB962C8B-B14F-4D97-AF65-F5344CB8AC3E}">
        <p14:creationId xmlns:p14="http://schemas.microsoft.com/office/powerpoint/2010/main" val="404718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D8CC-5BFF-43E4-82D1-9F64E35E4C3F}"/>
              </a:ext>
            </a:extLst>
          </p:cNvPr>
          <p:cNvSpPr>
            <a:spLocks noGrp="1"/>
          </p:cNvSpPr>
          <p:nvPr>
            <p:ph type="title"/>
          </p:nvPr>
        </p:nvSpPr>
        <p:spPr>
          <a:xfrm>
            <a:off x="2667000" y="234441"/>
            <a:ext cx="6048755" cy="984885"/>
          </a:xfrm>
        </p:spPr>
        <p:txBody>
          <a:bodyPr/>
          <a:lstStyle/>
          <a:p>
            <a:r>
              <a:rPr lang="en-US" spc="-90" dirty="0"/>
              <a:t>Preprocessing – Missing Values</a:t>
            </a:r>
            <a:endParaRPr lang="en-US" dirty="0"/>
          </a:p>
        </p:txBody>
      </p:sp>
      <p:sp>
        <p:nvSpPr>
          <p:cNvPr id="4" name="Rectangle 3">
            <a:extLst>
              <a:ext uri="{FF2B5EF4-FFF2-40B4-BE49-F238E27FC236}">
                <a16:creationId xmlns:a16="http://schemas.microsoft.com/office/drawing/2014/main" id="{1A15B683-6B71-42E3-8377-FEA13832BA71}"/>
              </a:ext>
            </a:extLst>
          </p:cNvPr>
          <p:cNvSpPr/>
          <p:nvPr/>
        </p:nvSpPr>
        <p:spPr>
          <a:xfrm>
            <a:off x="1447800" y="1295400"/>
            <a:ext cx="10287000" cy="230832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Another method to deal with missing values is to fill the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NaN</a:t>
            </a:r>
            <a:r>
              <a:rPr kumimoji="0" lang="en-US" sz="1800" b="0" i="0" u="none" strike="noStrike" kern="1200" cap="none" spc="0" normalizeH="0" baseline="0" noProof="0" dirty="0">
                <a:ln>
                  <a:noFill/>
                </a:ln>
                <a:solidFill>
                  <a:prstClr val="black"/>
                </a:solidFill>
                <a:effectLst/>
                <a:uLnTx/>
                <a:uFillTx/>
                <a:latin typeface="Calibri"/>
                <a:ea typeface="+mn-ea"/>
                <a:cs typeface="+mn-cs"/>
              </a:rPr>
              <a:t> values in column with a value such as the mean, median or mode of the column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can choose which method to use to fill a column based on the nature of the column (numerical, categorical,..</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etc</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To fill the missing values:</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srgbClr val="273239"/>
                </a:solidFill>
                <a:effectLst/>
                <a:uLnTx/>
                <a:uFillTx/>
                <a:latin typeface="urw-din"/>
                <a:ea typeface="+mn-ea"/>
                <a:cs typeface="+mn-cs"/>
              </a:rPr>
              <a:t>DataFrame.fillna</a:t>
            </a:r>
            <a:r>
              <a:rPr kumimoji="0" lang="en-US" sz="1800" b="1" i="0" u="none" strike="noStrike" kern="1200" cap="none" spc="0" normalizeH="0" baseline="0" noProof="0" dirty="0">
                <a:ln>
                  <a:noFill/>
                </a:ln>
                <a:solidFill>
                  <a:srgbClr val="273239"/>
                </a:solidFill>
                <a:effectLst/>
                <a:uLnTx/>
                <a:uFillTx/>
                <a:latin typeface="urw-din"/>
                <a:ea typeface="+mn-ea"/>
                <a:cs typeface="+mn-cs"/>
              </a:rPr>
              <a:t>(value=None, method=None, axis=None, </a:t>
            </a:r>
            <a:r>
              <a:rPr kumimoji="0" lang="en-US" sz="1800" b="1" i="0" u="none" strike="noStrike" kern="1200" cap="none" spc="0" normalizeH="0" baseline="0" noProof="0" dirty="0" err="1">
                <a:ln>
                  <a:noFill/>
                </a:ln>
                <a:solidFill>
                  <a:srgbClr val="273239"/>
                </a:solidFill>
                <a:effectLst/>
                <a:uLnTx/>
                <a:uFillTx/>
                <a:latin typeface="urw-din"/>
                <a:ea typeface="+mn-ea"/>
                <a:cs typeface="+mn-cs"/>
              </a:rPr>
              <a:t>inplace</a:t>
            </a:r>
            <a:r>
              <a:rPr kumimoji="0" lang="en-US" sz="1800" b="1" i="0" u="none" strike="noStrike" kern="1200" cap="none" spc="0" normalizeH="0" baseline="0" noProof="0" dirty="0">
                <a:ln>
                  <a:noFill/>
                </a:ln>
                <a:solidFill>
                  <a:srgbClr val="273239"/>
                </a:solidFill>
                <a:effectLst/>
                <a:uLnTx/>
                <a:uFillTx/>
                <a:latin typeface="urw-din"/>
                <a:ea typeface="+mn-ea"/>
                <a:cs typeface="+mn-cs"/>
              </a:rPr>
              <a:t>=False, limit=None, downcast=None)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273239"/>
              </a:solidFill>
              <a:effectLst/>
              <a:uLnTx/>
              <a:uFillTx/>
              <a:latin typeface="urw-din"/>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descr="Text, application&#10;&#10;Description automatically generated">
            <a:extLst>
              <a:ext uri="{FF2B5EF4-FFF2-40B4-BE49-F238E27FC236}">
                <a16:creationId xmlns:a16="http://schemas.microsoft.com/office/drawing/2014/main" id="{248BD067-47D5-4C93-A14B-1EB869988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048000"/>
            <a:ext cx="6645216" cy="3680779"/>
          </a:xfrm>
          <a:prstGeom prst="rect">
            <a:avLst/>
          </a:prstGeom>
        </p:spPr>
      </p:pic>
    </p:spTree>
    <p:extLst>
      <p:ext uri="{BB962C8B-B14F-4D97-AF65-F5344CB8AC3E}">
        <p14:creationId xmlns:p14="http://schemas.microsoft.com/office/powerpoint/2010/main" val="301784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3785652"/>
          </a:xfrm>
          <a:prstGeom prst="rect">
            <a:avLst/>
          </a:prstGeom>
        </p:spPr>
        <p:txBody>
          <a:bodyPr wrap="square">
            <a:spAutoFit/>
          </a:bodyPr>
          <a:lstStyle/>
          <a:p>
            <a:pPr marL="285750" indent="-285750">
              <a:buFont typeface="Arial" panose="020B0604020202020204" pitchFamily="34" charset="0"/>
              <a:buChar char="•"/>
            </a:pPr>
            <a:r>
              <a:rPr lang="en-US" sz="2000" dirty="0"/>
              <a:t>Feature Scaling is a technique to standardize the independent features present in the data in a fixed range. It is performed during the data pre-processing to handle highly varying magnitudes or values or units.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feature scaling is not done, then a machine learning algorithm tends to weigh greater values, higher and consider smaller values as the lower values, regardless of the unit of the values.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Example:</a:t>
            </a:r>
            <a:r>
              <a:rPr lang="en-US" sz="2000" dirty="0"/>
              <a:t> If an algorithm is not using feature scaling method then it can consider the value 3000 meter to be greater than 5 km but that’s actually not true and in this case, the algorithm will give wrong predictions. So, we use Feature Scaling to bring all values to same magnitudes and thus, tackle this issue.</a:t>
            </a:r>
          </a:p>
        </p:txBody>
      </p:sp>
    </p:spTree>
    <p:extLst>
      <p:ext uri="{BB962C8B-B14F-4D97-AF65-F5344CB8AC3E}">
        <p14:creationId xmlns:p14="http://schemas.microsoft.com/office/powerpoint/2010/main" val="305088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3724096"/>
          </a:xfrm>
          <a:prstGeom prst="rect">
            <a:avLst/>
          </a:prstGeom>
        </p:spPr>
        <p:txBody>
          <a:bodyPr wrap="square">
            <a:spAutoFit/>
          </a:bodyPr>
          <a:lstStyle/>
          <a:p>
            <a:r>
              <a:rPr lang="en-US" b="1" dirty="0"/>
              <a:t>Techniques to perform Feature Scaling :-</a:t>
            </a:r>
          </a:p>
          <a:p>
            <a:endParaRPr lang="en-US" b="1" dirty="0"/>
          </a:p>
          <a:p>
            <a:r>
              <a:rPr lang="en-US" b="1" dirty="0"/>
              <a:t>Min-Max Normalization: </a:t>
            </a:r>
            <a:r>
              <a:rPr lang="en-US" dirty="0"/>
              <a:t>This technique re-scales a feature or observation value with distribution value between 0 and 1.</a:t>
            </a:r>
          </a:p>
          <a:p>
            <a:endParaRPr lang="en-US" b="1" dirty="0"/>
          </a:p>
          <a:p>
            <a:endParaRPr lang="en-US" b="1" dirty="0"/>
          </a:p>
          <a:p>
            <a:endParaRPr lang="en-US" b="1" dirty="0"/>
          </a:p>
          <a:p>
            <a:endParaRPr lang="en-US" b="1" dirty="0"/>
          </a:p>
          <a:p>
            <a:r>
              <a:rPr lang="en-US" b="1" dirty="0"/>
              <a:t>Standardization: </a:t>
            </a:r>
            <a:r>
              <a:rPr lang="en-US" dirty="0"/>
              <a:t>It is a very effective technique which re-scales a feature value so that it has distribution with 0 mean value and variance equals to 1.</a:t>
            </a:r>
            <a:br>
              <a:rPr lang="en-US" dirty="0"/>
            </a:br>
            <a:endParaRPr lang="en-US" dirty="0"/>
          </a:p>
          <a:p>
            <a:endParaRPr lang="en-US" b="1" dirty="0"/>
          </a:p>
          <a:p>
            <a:pPr marL="2857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C25CD766-DC73-44A5-B005-C7F57E82DF20}"/>
              </a:ext>
            </a:extLst>
          </p:cNvPr>
          <p:cNvPicPr>
            <a:picLocks noChangeAspect="1"/>
          </p:cNvPicPr>
          <p:nvPr/>
        </p:nvPicPr>
        <p:blipFill>
          <a:blip r:embed="rId3"/>
          <a:stretch>
            <a:fillRect/>
          </a:stretch>
        </p:blipFill>
        <p:spPr>
          <a:xfrm>
            <a:off x="4267200" y="2362200"/>
            <a:ext cx="2286000" cy="762000"/>
          </a:xfrm>
          <a:prstGeom prst="rect">
            <a:avLst/>
          </a:prstGeom>
        </p:spPr>
      </p:pic>
      <p:pic>
        <p:nvPicPr>
          <p:cNvPr id="13" name="Picture 12">
            <a:extLst>
              <a:ext uri="{FF2B5EF4-FFF2-40B4-BE49-F238E27FC236}">
                <a16:creationId xmlns:a16="http://schemas.microsoft.com/office/drawing/2014/main" id="{FFC4BB42-EB2A-48F3-9CC2-A5A0CE20BF8C}"/>
              </a:ext>
            </a:extLst>
          </p:cNvPr>
          <p:cNvPicPr>
            <a:picLocks noChangeAspect="1"/>
          </p:cNvPicPr>
          <p:nvPr/>
        </p:nvPicPr>
        <p:blipFill>
          <a:blip r:embed="rId4"/>
          <a:stretch>
            <a:fillRect/>
          </a:stretch>
        </p:blipFill>
        <p:spPr>
          <a:xfrm>
            <a:off x="4343400" y="4343400"/>
            <a:ext cx="2209800" cy="964007"/>
          </a:xfrm>
          <a:prstGeom prst="rect">
            <a:avLst/>
          </a:prstGeom>
        </p:spPr>
      </p:pic>
    </p:spTree>
    <p:extLst>
      <p:ext uri="{BB962C8B-B14F-4D97-AF65-F5344CB8AC3E}">
        <p14:creationId xmlns:p14="http://schemas.microsoft.com/office/powerpoint/2010/main" val="27783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a:t>
            </a:r>
            <a:r>
              <a:rPr lang="en-US" spc="-140" dirty="0"/>
              <a:t>Feature Scaling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pic>
        <p:nvPicPr>
          <p:cNvPr id="14" name="Picture 13">
            <a:extLst>
              <a:ext uri="{FF2B5EF4-FFF2-40B4-BE49-F238E27FC236}">
                <a16:creationId xmlns:a16="http://schemas.microsoft.com/office/drawing/2014/main" id="{75465EB6-4E14-449D-9E1C-A8CA418F4DFF}"/>
              </a:ext>
            </a:extLst>
          </p:cNvPr>
          <p:cNvPicPr>
            <a:picLocks noChangeAspect="1"/>
          </p:cNvPicPr>
          <p:nvPr/>
        </p:nvPicPr>
        <p:blipFill>
          <a:blip r:embed="rId3"/>
          <a:stretch>
            <a:fillRect/>
          </a:stretch>
        </p:blipFill>
        <p:spPr>
          <a:xfrm>
            <a:off x="2895600" y="1295400"/>
            <a:ext cx="7391400" cy="5279571"/>
          </a:xfrm>
          <a:prstGeom prst="rect">
            <a:avLst/>
          </a:prstGeom>
        </p:spPr>
      </p:pic>
    </p:spTree>
    <p:extLst>
      <p:ext uri="{BB962C8B-B14F-4D97-AF65-F5344CB8AC3E}">
        <p14:creationId xmlns:p14="http://schemas.microsoft.com/office/powerpoint/2010/main" val="420336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Preprocessing - Encoding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369332"/>
          </a:xfrm>
          <a:prstGeom prst="rect">
            <a:avLst/>
          </a:prstGeom>
        </p:spPr>
        <p:txBody>
          <a:bodyPr wrap="square">
            <a:spAutoFit/>
          </a:bodyPr>
          <a:lstStyle/>
          <a:p>
            <a:pPr marL="285750" indent="-285750">
              <a:buFont typeface="Arial" panose="020B0604020202020204" pitchFamily="34" charset="0"/>
              <a:buChar char="•"/>
            </a:pPr>
            <a:r>
              <a:rPr lang="en-US" b="1" dirty="0" err="1"/>
              <a:t>LabdelEncoder</a:t>
            </a:r>
            <a:r>
              <a:rPr lang="en-US" dirty="0"/>
              <a:t> : can be used to normalize labels.</a:t>
            </a:r>
          </a:p>
        </p:txBody>
      </p:sp>
      <p:pic>
        <p:nvPicPr>
          <p:cNvPr id="14" name="Picture 13">
            <a:extLst>
              <a:ext uri="{FF2B5EF4-FFF2-40B4-BE49-F238E27FC236}">
                <a16:creationId xmlns:a16="http://schemas.microsoft.com/office/drawing/2014/main" id="{F05E9143-6375-4B39-9C6E-2685324F894F}"/>
              </a:ext>
            </a:extLst>
          </p:cNvPr>
          <p:cNvPicPr>
            <a:picLocks noChangeAspect="1"/>
          </p:cNvPicPr>
          <p:nvPr/>
        </p:nvPicPr>
        <p:blipFill>
          <a:blip r:embed="rId3"/>
          <a:stretch>
            <a:fillRect/>
          </a:stretch>
        </p:blipFill>
        <p:spPr>
          <a:xfrm>
            <a:off x="3200400" y="1905000"/>
            <a:ext cx="5473148" cy="2133600"/>
          </a:xfrm>
          <a:prstGeom prst="rect">
            <a:avLst/>
          </a:prstGeom>
        </p:spPr>
      </p:pic>
      <p:sp>
        <p:nvSpPr>
          <p:cNvPr id="15" name="Rectangle 14">
            <a:extLst>
              <a:ext uri="{FF2B5EF4-FFF2-40B4-BE49-F238E27FC236}">
                <a16:creationId xmlns:a16="http://schemas.microsoft.com/office/drawing/2014/main" id="{4601DDEF-B183-41D9-A6D7-1F241E49C404}"/>
              </a:ext>
            </a:extLst>
          </p:cNvPr>
          <p:cNvSpPr/>
          <p:nvPr/>
        </p:nvSpPr>
        <p:spPr>
          <a:xfrm>
            <a:off x="1676400" y="4038600"/>
            <a:ext cx="10287000" cy="369332"/>
          </a:xfrm>
          <a:prstGeom prst="rect">
            <a:avLst/>
          </a:prstGeom>
        </p:spPr>
        <p:txBody>
          <a:bodyPr wrap="square">
            <a:spAutoFit/>
          </a:bodyPr>
          <a:lstStyle/>
          <a:p>
            <a:r>
              <a:rPr lang="en-US" dirty="0">
                <a:solidFill>
                  <a:srgbClr val="1D1F22"/>
                </a:solidFill>
                <a:latin typeface="Helvetica" panose="020B0604020202020204" pitchFamily="34" charset="0"/>
              </a:rPr>
              <a:t>It can also be used to transform non-numerical labels to numerical labels.</a:t>
            </a:r>
            <a:endParaRPr lang="en-US" dirty="0"/>
          </a:p>
        </p:txBody>
      </p:sp>
      <p:pic>
        <p:nvPicPr>
          <p:cNvPr id="16" name="Picture 15">
            <a:extLst>
              <a:ext uri="{FF2B5EF4-FFF2-40B4-BE49-F238E27FC236}">
                <a16:creationId xmlns:a16="http://schemas.microsoft.com/office/drawing/2014/main" id="{58EEC5B0-3872-49C4-B37F-AF240B0D046A}"/>
              </a:ext>
            </a:extLst>
          </p:cNvPr>
          <p:cNvPicPr>
            <a:picLocks noChangeAspect="1"/>
          </p:cNvPicPr>
          <p:nvPr/>
        </p:nvPicPr>
        <p:blipFill>
          <a:blip r:embed="rId4"/>
          <a:stretch>
            <a:fillRect/>
          </a:stretch>
        </p:blipFill>
        <p:spPr>
          <a:xfrm>
            <a:off x="3124199" y="4495800"/>
            <a:ext cx="6068291" cy="1981200"/>
          </a:xfrm>
          <a:prstGeom prst="rect">
            <a:avLst/>
          </a:prstGeom>
        </p:spPr>
      </p:pic>
    </p:spTree>
    <p:extLst>
      <p:ext uri="{BB962C8B-B14F-4D97-AF65-F5344CB8AC3E}">
        <p14:creationId xmlns:p14="http://schemas.microsoft.com/office/powerpoint/2010/main" val="133300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0"/>
            <a:ext cx="1121760" cy="5328360"/>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50840" y="0"/>
            <a:ext cx="1116360" cy="527580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a:ln>
            <a:noFill/>
          </a:ln>
        </p:spPr>
        <p:style>
          <a:lnRef idx="0">
            <a:scrgbClr r="0" g="0" b="0"/>
          </a:lnRef>
          <a:fillRef idx="0">
            <a:scrgbClr r="0" g="0" b="0"/>
          </a:fillRef>
          <a:effectRef idx="0">
            <a:scrgbClr r="0" g="0" b="0"/>
          </a:effectRef>
          <a:fontRef idx="minor"/>
        </p:style>
      </p:sp>
      <p:sp>
        <p:nvSpPr>
          <p:cNvPr id="141" name="CustomShape 3"/>
          <p:cNvSpPr/>
          <p:nvPr/>
        </p:nvSpPr>
        <p:spPr>
          <a:xfrm>
            <a:off x="150840" y="5238720"/>
            <a:ext cx="1227600" cy="161820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42" name="CustomShape 4"/>
          <p:cNvSpPr/>
          <p:nvPr/>
        </p:nvSpPr>
        <p:spPr>
          <a:xfrm>
            <a:off x="457200" y="5291280"/>
            <a:ext cx="1494360" cy="156600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a:ln>
            <a:noFill/>
          </a:ln>
        </p:spPr>
        <p:style>
          <a:lnRef idx="0">
            <a:scrgbClr r="0" g="0" b="0"/>
          </a:lnRef>
          <a:fillRef idx="0">
            <a:scrgbClr r="0" g="0" b="0"/>
          </a:fillRef>
          <a:effectRef idx="0">
            <a:scrgbClr r="0" g="0" b="0"/>
          </a:effectRef>
          <a:fontRef idx="minor"/>
        </p:style>
      </p:sp>
      <p:sp>
        <p:nvSpPr>
          <p:cNvPr id="143" name="CustomShape 5"/>
          <p:cNvSpPr/>
          <p:nvPr/>
        </p:nvSpPr>
        <p:spPr>
          <a:xfrm>
            <a:off x="457200" y="5286240"/>
            <a:ext cx="2129400" cy="1570680"/>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150840" y="5238720"/>
            <a:ext cx="1694520" cy="161820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0" y="231480"/>
            <a:ext cx="1219104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gn="ctr">
              <a:lnSpc>
                <a:spcPct val="100000"/>
              </a:lnSpc>
              <a:spcBef>
                <a:spcPts val="99"/>
              </a:spcBef>
            </a:pPr>
            <a:r>
              <a:rPr lang="en-US" sz="3200" b="1" spc="-131" dirty="0">
                <a:solidFill>
                  <a:srgbClr val="CC9A1A"/>
                </a:solidFill>
                <a:latin typeface="Arial"/>
                <a:ea typeface="DejaVu Sans"/>
              </a:rPr>
              <a:t>Testing Tips and Common Mistakes </a:t>
            </a:r>
            <a:endParaRPr lang="en-US" sz="3200" b="0" strike="noStrike" spc="-1" dirty="0">
              <a:latin typeface="Arial"/>
            </a:endParaRPr>
          </a:p>
        </p:txBody>
      </p:sp>
      <p:sp>
        <p:nvSpPr>
          <p:cNvPr id="146" name="CustomShape 8"/>
          <p:cNvSpPr/>
          <p:nvPr/>
        </p:nvSpPr>
        <p:spPr>
          <a:xfrm>
            <a:off x="1597320" y="1024200"/>
            <a:ext cx="9761760" cy="58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7" name="CustomShape 9"/>
          <p:cNvSpPr/>
          <p:nvPr/>
        </p:nvSpPr>
        <p:spPr>
          <a:xfrm>
            <a:off x="1626840" y="1013040"/>
            <a:ext cx="9703080" cy="360"/>
          </a:xfrm>
          <a:custGeom>
            <a:avLst/>
            <a:gdLst/>
            <a:ahLst/>
            <a:cxnLst/>
            <a:rect l="l" t="t" r="r" b="b"/>
            <a:pathLst>
              <a:path w="9704070">
                <a:moveTo>
                  <a:pt x="0" y="0"/>
                </a:moveTo>
                <a:lnTo>
                  <a:pt x="9703689" y="0"/>
                </a:lnTo>
              </a:path>
            </a:pathLst>
          </a:custGeom>
          <a:noFill/>
          <a:ln w="28440">
            <a:solidFill>
              <a:srgbClr val="585858"/>
            </a:solidFill>
            <a:round/>
          </a:ln>
        </p:spPr>
        <p:style>
          <a:lnRef idx="0">
            <a:scrgbClr r="0" g="0" b="0"/>
          </a:lnRef>
          <a:fillRef idx="0">
            <a:scrgbClr r="0" g="0" b="0"/>
          </a:fillRef>
          <a:effectRef idx="0">
            <a:scrgbClr r="0" g="0" b="0"/>
          </a:effectRef>
          <a:fontRef idx="minor"/>
        </p:style>
      </p:sp>
      <p:sp>
        <p:nvSpPr>
          <p:cNvPr id="12" name="object 11">
            <a:extLst>
              <a:ext uri="{FF2B5EF4-FFF2-40B4-BE49-F238E27FC236}">
                <a16:creationId xmlns:a16="http://schemas.microsoft.com/office/drawing/2014/main" id="{49A80D6D-ECDA-4F93-9386-48F6E2B55612}"/>
              </a:ext>
            </a:extLst>
          </p:cNvPr>
          <p:cNvSpPr txBox="1"/>
          <p:nvPr/>
        </p:nvSpPr>
        <p:spPr>
          <a:xfrm>
            <a:off x="1688275" y="1438893"/>
            <a:ext cx="9359900" cy="4013919"/>
          </a:xfrm>
          <a:prstGeom prst="rect">
            <a:avLst/>
          </a:prstGeom>
        </p:spPr>
        <p:txBody>
          <a:bodyPr vert="horz" wrap="square" lIns="0" tIns="12700" rIns="0" bIns="0" rtlCol="0">
            <a:spAutoFit/>
          </a:bodyPr>
          <a:lstStyle/>
          <a:p>
            <a:pPr marL="342900" indent="-342900">
              <a:lnSpc>
                <a:spcPct val="150000"/>
              </a:lnSpc>
              <a:buFont typeface="Arial" panose="020B0604020202020204" pitchFamily="34" charset="0"/>
              <a:buChar char="•"/>
            </a:pPr>
            <a:r>
              <a:rPr lang="en-US" altLang="zh-CN" sz="2000" dirty="0"/>
              <a:t>Split data to train and test before preprocessing</a:t>
            </a:r>
          </a:p>
          <a:p>
            <a:pPr marL="342900" indent="-342900">
              <a:lnSpc>
                <a:spcPct val="150000"/>
              </a:lnSpc>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Missing data </a:t>
            </a:r>
          </a:p>
          <a:p>
            <a:pPr marL="800100" lvl="1" indent="-342900">
              <a:buFont typeface="Arial" panose="020B0604020202020204" pitchFamily="34" charset="0"/>
              <a:buChar char="•"/>
            </a:pPr>
            <a:r>
              <a:rPr lang="en-US" altLang="zh-CN" dirty="0"/>
              <a:t>Don’t fill the data with values from the test-set (ex: mean-mod) instead use only the values used while training</a:t>
            </a:r>
          </a:p>
          <a:p>
            <a:pPr lvl="1"/>
            <a:r>
              <a:rPr lang="en-US" altLang="zh-CN" dirty="0"/>
              <a:t> </a:t>
            </a:r>
          </a:p>
          <a:p>
            <a:pPr marL="342900" indent="-342900">
              <a:buFont typeface="Arial" panose="020B0604020202020204" pitchFamily="34" charset="0"/>
              <a:buChar char="•"/>
            </a:pPr>
            <a:r>
              <a:rPr lang="en-US" altLang="zh-CN" dirty="0"/>
              <a:t>Feature scaling </a:t>
            </a:r>
          </a:p>
          <a:p>
            <a:pPr marL="800100" lvl="1" indent="-342900">
              <a:buFont typeface="Arial" panose="020B0604020202020204" pitchFamily="34" charset="0"/>
              <a:buChar char="•"/>
            </a:pPr>
            <a:r>
              <a:rPr lang="en-US" altLang="zh-CN" dirty="0"/>
              <a:t>Don’t learn scaling variables from test-set instead use the variables from training-set</a:t>
            </a:r>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Feature encoding </a:t>
            </a:r>
          </a:p>
          <a:p>
            <a:pPr marL="800100" lvl="1" indent="-342900">
              <a:buFont typeface="Arial" panose="020B0604020202020204" pitchFamily="34" charset="0"/>
              <a:buChar char="•"/>
            </a:pPr>
            <a:r>
              <a:rPr lang="en-US" altLang="zh-CN" dirty="0"/>
              <a:t>Don’t learn encoding values from test-set instead use values from training set </a:t>
            </a:r>
          </a:p>
          <a:p>
            <a:pPr marL="800100" lvl="1" indent="-342900">
              <a:buFont typeface="Arial" panose="020B0604020202020204" pitchFamily="34" charset="0"/>
              <a:buChar char="•"/>
            </a:pPr>
            <a:r>
              <a:rPr lang="en-US" altLang="zh-CN" dirty="0"/>
              <a:t>Handle the missing values  </a:t>
            </a:r>
          </a:p>
          <a:p>
            <a:pPr marL="800100" lvl="1" indent="-342900">
              <a:buFont typeface="Arial" panose="020B0604020202020204" pitchFamily="34" charset="0"/>
              <a:buChar char="•"/>
            </a:pPr>
            <a:endParaRPr lang="en-US" altLang="zh-CN" dirty="0"/>
          </a:p>
        </p:txBody>
      </p:sp>
    </p:spTree>
    <p:extLst>
      <p:ext uri="{BB962C8B-B14F-4D97-AF65-F5344CB8AC3E}">
        <p14:creationId xmlns:p14="http://schemas.microsoft.com/office/powerpoint/2010/main" val="285442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Feature Selection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Data Correlation: </a:t>
            </a:r>
            <a:r>
              <a:rPr kumimoji="0" lang="en-US" sz="1800" b="0" i="0" u="none" strike="noStrike" kern="1200" cap="none" spc="0" normalizeH="0" baseline="0" noProof="0" dirty="0">
                <a:ln>
                  <a:noFill/>
                </a:ln>
                <a:solidFill>
                  <a:prstClr val="black"/>
                </a:solidFill>
                <a:effectLst/>
                <a:uLnTx/>
                <a:uFillTx/>
                <a:latin typeface="Calibri"/>
                <a:ea typeface="+mn-ea"/>
                <a:cs typeface="+mn-cs"/>
              </a:rPr>
              <a:t>Is a way to understand the relationship between multiple variables and attributes in your dataset. Using Correlation, you can get some insights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One or multiple attributes depend on another attribute or a cause for another attribute.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One or multiple attributes are associated with other attributes.</a:t>
            </a:r>
          </a:p>
        </p:txBody>
      </p:sp>
      <p:sp>
        <p:nvSpPr>
          <p:cNvPr id="12" name="Rectangle 11">
            <a:extLst>
              <a:ext uri="{FF2B5EF4-FFF2-40B4-BE49-F238E27FC236}">
                <a16:creationId xmlns:a16="http://schemas.microsoft.com/office/drawing/2014/main" id="{DA912D74-765B-4A85-A760-8E98410A45CB}"/>
              </a:ext>
            </a:extLst>
          </p:cNvPr>
          <p:cNvSpPr/>
          <p:nvPr/>
        </p:nvSpPr>
        <p:spPr>
          <a:xfrm>
            <a:off x="1447800" y="2971800"/>
            <a:ext cx="9829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edium-content-sans-serif-font"/>
                <a:ea typeface="+mn-ea"/>
                <a:cs typeface="+mn-cs"/>
              </a:rPr>
              <a:t>Why is correlation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medium-content-sans-serif-fon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edium-content-serif-font"/>
                <a:ea typeface="+mn-ea"/>
                <a:cs typeface="+mn-cs"/>
              </a:rPr>
              <a:t>Correlation can help in predicting one attribute from another (Great way to impute missing 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edium-content-serif-font"/>
                <a:ea typeface="+mn-ea"/>
                <a:cs typeface="+mn-cs"/>
              </a:rPr>
              <a:t>Correlation can (sometimes) indicate the presence of a causal relationship.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edium-content-serif-font"/>
                <a:ea typeface="+mn-ea"/>
                <a:cs typeface="+mn-cs"/>
              </a:rPr>
              <a:t>Correlation is used as a basic quantity for many modelling techniques</a:t>
            </a:r>
          </a:p>
        </p:txBody>
      </p:sp>
    </p:spTree>
    <p:extLst>
      <p:ext uri="{BB962C8B-B14F-4D97-AF65-F5344CB8AC3E}">
        <p14:creationId xmlns:p14="http://schemas.microsoft.com/office/powerpoint/2010/main" val="338996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776</Words>
  <Application>Microsoft Office PowerPoint</Application>
  <PresentationFormat>Widescreen</PresentationFormat>
  <Paragraphs>89</Paragraphs>
  <Slides>13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Calibri Light</vt:lpstr>
      <vt:lpstr>Helvetica</vt:lpstr>
      <vt:lpstr>Lato</vt:lpstr>
      <vt:lpstr>medium-content-sans-serif-font</vt:lpstr>
      <vt:lpstr>medium-content-serif-font</vt:lpstr>
      <vt:lpstr>urw-din</vt:lpstr>
      <vt:lpstr>Wingdings</vt:lpstr>
      <vt:lpstr>Office Theme</vt:lpstr>
      <vt:lpstr>1_Office Theme</vt:lpstr>
      <vt:lpstr>Preprocessing</vt:lpstr>
      <vt:lpstr>Preprocessing – Missing Values</vt:lpstr>
      <vt:lpstr>Preprocessing – Missing Values</vt:lpstr>
      <vt:lpstr>Preprocessing - Feature Scaling</vt:lpstr>
      <vt:lpstr>Preprocessing - Feature Scaling</vt:lpstr>
      <vt:lpstr>Preprocessing - Feature Scaling</vt:lpstr>
      <vt:lpstr>Preprocessing - Encoding</vt:lpstr>
      <vt:lpstr>PowerPoint Presentation</vt:lpstr>
      <vt:lpstr>Feature Selection</vt:lpstr>
      <vt:lpstr>Feature Selection</vt:lpstr>
      <vt:lpstr>Feature Selection</vt:lpstr>
      <vt:lpstr>Feature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عمر احمد فاروق احمد الجبالى</dc:creator>
  <cp:lastModifiedBy>عمر احمد فاروق احمد الجبالى</cp:lastModifiedBy>
  <cp:revision>1</cp:revision>
  <dcterms:created xsi:type="dcterms:W3CDTF">2023-04-18T14:03:31Z</dcterms:created>
  <dcterms:modified xsi:type="dcterms:W3CDTF">2023-04-18T14:09:16Z</dcterms:modified>
</cp:coreProperties>
</file>