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sldIdLst>
    <p:sldId id="256" r:id="rId2"/>
    <p:sldId id="341" r:id="rId3"/>
    <p:sldId id="328" r:id="rId4"/>
    <p:sldId id="332" r:id="rId5"/>
    <p:sldId id="342" r:id="rId6"/>
    <p:sldId id="343" r:id="rId7"/>
    <p:sldId id="344" r:id="rId8"/>
    <p:sldId id="326" r:id="rId9"/>
    <p:sldId id="350" r:id="rId10"/>
    <p:sldId id="345" r:id="rId11"/>
    <p:sldId id="319" r:id="rId12"/>
    <p:sldId id="347" r:id="rId13"/>
    <p:sldId id="348" r:id="rId14"/>
    <p:sldId id="349"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4E6"/>
    <a:srgbClr val="0099FF"/>
    <a:srgbClr val="CC66FF"/>
    <a:srgbClr val="9900CC"/>
    <a:srgbClr val="E8D1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varScale="1">
        <p:scale>
          <a:sx n="68" d="100"/>
          <a:sy n="68" d="100"/>
        </p:scale>
        <p:origin x="732" y="72"/>
      </p:cViewPr>
      <p:guideLst/>
    </p:cSldViewPr>
  </p:slideViewPr>
  <p:notesTextViewPr>
    <p:cViewPr>
      <p:scale>
        <a:sx n="1" d="1"/>
        <a:sy n="1" d="1"/>
      </p:scale>
      <p:origin x="0" y="0"/>
    </p:cViewPr>
  </p:notesTextViewPr>
  <p:sorterViewPr>
    <p:cViewPr>
      <p:scale>
        <a:sx n="100" d="100"/>
        <a:sy n="100" d="100"/>
      </p:scale>
      <p:origin x="0" y="-52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C59BA7-76A9-4870-927D-0AC95611D83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EC0152C-3186-4955-ACC9-ACAD47C9E285}">
      <dgm:prSet custT="1"/>
      <dgm:spPr/>
      <dgm:t>
        <a:bodyPr/>
        <a:lstStyle/>
        <a:p>
          <a:pPr>
            <a:lnSpc>
              <a:spcPct val="100000"/>
            </a:lnSpc>
          </a:pPr>
          <a:r>
            <a:rPr lang="en-GB" sz="1600" dirty="0"/>
            <a:t>Identify and assign security Weaknesses</a:t>
          </a:r>
          <a:endParaRPr lang="en-US" sz="1600" dirty="0"/>
        </a:p>
      </dgm:t>
    </dgm:pt>
    <dgm:pt modelId="{CC704AE6-B801-4E19-919B-77289CD34150}" type="parTrans" cxnId="{38E9D24D-050F-46A7-96DC-DFB7C68D26E6}">
      <dgm:prSet/>
      <dgm:spPr/>
      <dgm:t>
        <a:bodyPr/>
        <a:lstStyle/>
        <a:p>
          <a:endParaRPr lang="en-US"/>
        </a:p>
      </dgm:t>
    </dgm:pt>
    <dgm:pt modelId="{AF1D12B4-5E42-4DF0-BB7C-9F9DBE65B419}" type="sibTrans" cxnId="{38E9D24D-050F-46A7-96DC-DFB7C68D26E6}">
      <dgm:prSet/>
      <dgm:spPr/>
      <dgm:t>
        <a:bodyPr/>
        <a:lstStyle/>
        <a:p>
          <a:endParaRPr lang="en-US"/>
        </a:p>
      </dgm:t>
    </dgm:pt>
    <dgm:pt modelId="{5A7603DD-A660-4ED0-B765-26D221FA0555}">
      <dgm:prSet custT="1"/>
      <dgm:spPr/>
      <dgm:t>
        <a:bodyPr/>
        <a:lstStyle/>
        <a:p>
          <a:pPr>
            <a:lnSpc>
              <a:spcPct val="100000"/>
            </a:lnSpc>
          </a:pPr>
          <a:r>
            <a:rPr lang="en-US" sz="1600" dirty="0"/>
            <a:t>What was secure yesterday may not be secure today </a:t>
          </a:r>
        </a:p>
      </dgm:t>
    </dgm:pt>
    <dgm:pt modelId="{AF19B428-16D3-478A-ABBA-59CBCE686277}" type="parTrans" cxnId="{A64BBDC6-D737-4622-9414-37AF8C5EB79D}">
      <dgm:prSet/>
      <dgm:spPr/>
      <dgm:t>
        <a:bodyPr/>
        <a:lstStyle/>
        <a:p>
          <a:endParaRPr lang="en-US"/>
        </a:p>
      </dgm:t>
    </dgm:pt>
    <dgm:pt modelId="{9BEE76CA-1DDF-45C4-A542-FAE1D2306482}" type="sibTrans" cxnId="{A64BBDC6-D737-4622-9414-37AF8C5EB79D}">
      <dgm:prSet/>
      <dgm:spPr/>
      <dgm:t>
        <a:bodyPr/>
        <a:lstStyle/>
        <a:p>
          <a:endParaRPr lang="en-US"/>
        </a:p>
      </dgm:t>
    </dgm:pt>
    <dgm:pt modelId="{BEEEC2CB-C0E4-4159-9836-0779E87ED148}">
      <dgm:prSet custT="1"/>
      <dgm:spPr/>
      <dgm:t>
        <a:bodyPr/>
        <a:lstStyle/>
        <a:p>
          <a:pPr>
            <a:lnSpc>
              <a:spcPct val="100000"/>
            </a:lnSpc>
          </a:pPr>
          <a:r>
            <a:rPr lang="en-US" sz="1600" dirty="0"/>
            <a:t>New software vulnerabilities discovered everyday</a:t>
          </a:r>
        </a:p>
      </dgm:t>
    </dgm:pt>
    <dgm:pt modelId="{CFD3DE35-55D0-49B1-9974-B9C7CB86AE78}" type="parTrans" cxnId="{0138AC27-9E02-464C-9A63-D95D4220A5C1}">
      <dgm:prSet/>
      <dgm:spPr/>
      <dgm:t>
        <a:bodyPr/>
        <a:lstStyle/>
        <a:p>
          <a:endParaRPr lang="en-US"/>
        </a:p>
      </dgm:t>
    </dgm:pt>
    <dgm:pt modelId="{00BF422F-1934-4B53-8AF8-F78FCD8F4E29}" type="sibTrans" cxnId="{0138AC27-9E02-464C-9A63-D95D4220A5C1}">
      <dgm:prSet/>
      <dgm:spPr/>
      <dgm:t>
        <a:bodyPr/>
        <a:lstStyle/>
        <a:p>
          <a:endParaRPr lang="en-US"/>
        </a:p>
      </dgm:t>
    </dgm:pt>
    <dgm:pt modelId="{08BB230E-F8AF-434F-BDAA-0F3D245A324C}">
      <dgm:prSet custT="1"/>
      <dgm:spPr/>
      <dgm:t>
        <a:bodyPr/>
        <a:lstStyle/>
        <a:p>
          <a:pPr>
            <a:lnSpc>
              <a:spcPct val="100000"/>
            </a:lnSpc>
          </a:pPr>
          <a:r>
            <a:rPr lang="en-US" sz="1600" b="0" dirty="0"/>
            <a:t>Proactive patch management</a:t>
          </a:r>
        </a:p>
      </dgm:t>
    </dgm:pt>
    <dgm:pt modelId="{1161A763-6598-4DCA-8142-9959F1768BAC}" type="parTrans" cxnId="{742C419A-D97A-4AEB-91D6-8F64D4F40F30}">
      <dgm:prSet/>
      <dgm:spPr/>
      <dgm:t>
        <a:bodyPr/>
        <a:lstStyle/>
        <a:p>
          <a:endParaRPr lang="en-US"/>
        </a:p>
      </dgm:t>
    </dgm:pt>
    <dgm:pt modelId="{A5E5327E-058A-4485-B4F2-988F8761CFEB}" type="sibTrans" cxnId="{742C419A-D97A-4AEB-91D6-8F64D4F40F30}">
      <dgm:prSet/>
      <dgm:spPr/>
      <dgm:t>
        <a:bodyPr/>
        <a:lstStyle/>
        <a:p>
          <a:endParaRPr lang="en-US"/>
        </a:p>
      </dgm:t>
    </dgm:pt>
    <dgm:pt modelId="{77FB0016-289F-4538-8FB2-4D7D973E6F45}">
      <dgm:prSet custT="1"/>
      <dgm:spPr/>
      <dgm:t>
        <a:bodyPr/>
        <a:lstStyle/>
        <a:p>
          <a:pPr>
            <a:lnSpc>
              <a:spcPct val="100000"/>
            </a:lnSpc>
          </a:pPr>
          <a:r>
            <a:rPr lang="en-US" sz="1600" dirty="0"/>
            <a:t>scan should be periodic</a:t>
          </a:r>
        </a:p>
      </dgm:t>
    </dgm:pt>
    <dgm:pt modelId="{1DA2425F-B2BB-483D-BF6D-56A8E8C32E87}" type="parTrans" cxnId="{E960C51A-82AE-4572-9D8C-7390A3552634}">
      <dgm:prSet/>
      <dgm:spPr/>
      <dgm:t>
        <a:bodyPr/>
        <a:lstStyle/>
        <a:p>
          <a:endParaRPr lang="en-US"/>
        </a:p>
      </dgm:t>
    </dgm:pt>
    <dgm:pt modelId="{9E7D9203-1BFD-4A3C-936A-21717DB3A63F}" type="sibTrans" cxnId="{E960C51A-82AE-4572-9D8C-7390A3552634}">
      <dgm:prSet/>
      <dgm:spPr/>
      <dgm:t>
        <a:bodyPr/>
        <a:lstStyle/>
        <a:p>
          <a:endParaRPr lang="en-US"/>
        </a:p>
      </dgm:t>
    </dgm:pt>
    <dgm:pt modelId="{F8D36D81-CA5A-4AFE-AAF0-6EA7D953A3BF}" type="pres">
      <dgm:prSet presAssocID="{9BC59BA7-76A9-4870-927D-0AC95611D83B}" presName="root" presStyleCnt="0">
        <dgm:presLayoutVars>
          <dgm:dir/>
          <dgm:resizeHandles val="exact"/>
        </dgm:presLayoutVars>
      </dgm:prSet>
      <dgm:spPr/>
    </dgm:pt>
    <dgm:pt modelId="{14FD1DD2-F1FE-4CDB-A994-EDDDC950DA43}" type="pres">
      <dgm:prSet presAssocID="{3EC0152C-3186-4955-ACC9-ACAD47C9E285}" presName="compNode" presStyleCnt="0"/>
      <dgm:spPr/>
    </dgm:pt>
    <dgm:pt modelId="{7B69246A-689B-4B06-928A-92F6338A91D9}" type="pres">
      <dgm:prSet presAssocID="{3EC0152C-3186-4955-ACC9-ACAD47C9E28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3E0FFFCB-2680-4209-A4EC-69BA349D3109}" type="pres">
      <dgm:prSet presAssocID="{3EC0152C-3186-4955-ACC9-ACAD47C9E285}" presName="spaceRect" presStyleCnt="0"/>
      <dgm:spPr/>
    </dgm:pt>
    <dgm:pt modelId="{AC1A4FF2-9756-48B7-BCE5-2006969DE51C}" type="pres">
      <dgm:prSet presAssocID="{3EC0152C-3186-4955-ACC9-ACAD47C9E285}" presName="textRect" presStyleLbl="revTx" presStyleIdx="0" presStyleCnt="5">
        <dgm:presLayoutVars>
          <dgm:chMax val="1"/>
          <dgm:chPref val="1"/>
        </dgm:presLayoutVars>
      </dgm:prSet>
      <dgm:spPr/>
    </dgm:pt>
    <dgm:pt modelId="{09F2B2AE-35B5-4511-B74D-DB8AAAEE4DBC}" type="pres">
      <dgm:prSet presAssocID="{AF1D12B4-5E42-4DF0-BB7C-9F9DBE65B419}" presName="sibTrans" presStyleCnt="0"/>
      <dgm:spPr/>
    </dgm:pt>
    <dgm:pt modelId="{2711C2D0-B5AB-4B63-BB84-D1B00DDAE184}" type="pres">
      <dgm:prSet presAssocID="{5A7603DD-A660-4ED0-B765-26D221FA0555}" presName="compNode" presStyleCnt="0"/>
      <dgm:spPr/>
    </dgm:pt>
    <dgm:pt modelId="{6BFA31CC-E336-4226-B7AB-7C8180E23183}" type="pres">
      <dgm:prSet presAssocID="{5A7603DD-A660-4ED0-B765-26D221FA055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EA4B464-F587-4E58-8146-7BAF52645646}" type="pres">
      <dgm:prSet presAssocID="{5A7603DD-A660-4ED0-B765-26D221FA0555}" presName="spaceRect" presStyleCnt="0"/>
      <dgm:spPr/>
    </dgm:pt>
    <dgm:pt modelId="{FF415B6E-AA47-47EB-9F64-3E0D0D42B29A}" type="pres">
      <dgm:prSet presAssocID="{5A7603DD-A660-4ED0-B765-26D221FA0555}" presName="textRect" presStyleLbl="revTx" presStyleIdx="1" presStyleCnt="5">
        <dgm:presLayoutVars>
          <dgm:chMax val="1"/>
          <dgm:chPref val="1"/>
        </dgm:presLayoutVars>
      </dgm:prSet>
      <dgm:spPr/>
    </dgm:pt>
    <dgm:pt modelId="{12A7309C-659A-4D70-947E-59D089824A21}" type="pres">
      <dgm:prSet presAssocID="{9BEE76CA-1DDF-45C4-A542-FAE1D2306482}" presName="sibTrans" presStyleCnt="0"/>
      <dgm:spPr/>
    </dgm:pt>
    <dgm:pt modelId="{650A8FF0-1FEF-4CDC-9074-C6A1A215BB4E}" type="pres">
      <dgm:prSet presAssocID="{BEEEC2CB-C0E4-4159-9836-0779E87ED148}" presName="compNode" presStyleCnt="0"/>
      <dgm:spPr/>
    </dgm:pt>
    <dgm:pt modelId="{2F2CB242-C4BC-48B2-BD73-C6CA51E09810}" type="pres">
      <dgm:prSet presAssocID="{BEEEC2CB-C0E4-4159-9836-0779E87ED14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E68A6F65-A64B-43C9-8F4D-A2E1CC44DA78}" type="pres">
      <dgm:prSet presAssocID="{BEEEC2CB-C0E4-4159-9836-0779E87ED148}" presName="spaceRect" presStyleCnt="0"/>
      <dgm:spPr/>
    </dgm:pt>
    <dgm:pt modelId="{BF662C5B-7A2D-416C-AD92-3036484A88D4}" type="pres">
      <dgm:prSet presAssocID="{BEEEC2CB-C0E4-4159-9836-0779E87ED148}" presName="textRect" presStyleLbl="revTx" presStyleIdx="2" presStyleCnt="5">
        <dgm:presLayoutVars>
          <dgm:chMax val="1"/>
          <dgm:chPref val="1"/>
        </dgm:presLayoutVars>
      </dgm:prSet>
      <dgm:spPr/>
    </dgm:pt>
    <dgm:pt modelId="{A3BD85A0-11DB-4E43-943A-E4693C144371}" type="pres">
      <dgm:prSet presAssocID="{00BF422F-1934-4B53-8AF8-F78FCD8F4E29}" presName="sibTrans" presStyleCnt="0"/>
      <dgm:spPr/>
    </dgm:pt>
    <dgm:pt modelId="{B1C06D39-DA4E-4540-A2E9-00911F0A46A4}" type="pres">
      <dgm:prSet presAssocID="{08BB230E-F8AF-434F-BDAA-0F3D245A324C}" presName="compNode" presStyleCnt="0"/>
      <dgm:spPr/>
    </dgm:pt>
    <dgm:pt modelId="{3C98ABDB-2DA6-4003-80A9-CBA419FC9BEB}" type="pres">
      <dgm:prSet presAssocID="{08BB230E-F8AF-434F-BDAA-0F3D245A324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F46F8A4D-6CF0-4E17-8C15-155E87C92172}" type="pres">
      <dgm:prSet presAssocID="{08BB230E-F8AF-434F-BDAA-0F3D245A324C}" presName="spaceRect" presStyleCnt="0"/>
      <dgm:spPr/>
    </dgm:pt>
    <dgm:pt modelId="{A3D26C97-1C75-4604-8E52-5A0DBF09AB75}" type="pres">
      <dgm:prSet presAssocID="{08BB230E-F8AF-434F-BDAA-0F3D245A324C}" presName="textRect" presStyleLbl="revTx" presStyleIdx="3" presStyleCnt="5">
        <dgm:presLayoutVars>
          <dgm:chMax val="1"/>
          <dgm:chPref val="1"/>
        </dgm:presLayoutVars>
      </dgm:prSet>
      <dgm:spPr/>
    </dgm:pt>
    <dgm:pt modelId="{0E9C81B5-352A-4D38-932F-E66C7C4D97EC}" type="pres">
      <dgm:prSet presAssocID="{A5E5327E-058A-4485-B4F2-988F8761CFEB}" presName="sibTrans" presStyleCnt="0"/>
      <dgm:spPr/>
    </dgm:pt>
    <dgm:pt modelId="{415C5A77-14C1-4583-A0D1-A379A60EA99A}" type="pres">
      <dgm:prSet presAssocID="{77FB0016-289F-4538-8FB2-4D7D973E6F45}" presName="compNode" presStyleCnt="0"/>
      <dgm:spPr/>
    </dgm:pt>
    <dgm:pt modelId="{9AFFA923-8A0E-42CA-A9A9-C549B39067F6}" type="pres">
      <dgm:prSet presAssocID="{77FB0016-289F-4538-8FB2-4D7D973E6F4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icroscope"/>
        </a:ext>
      </dgm:extLst>
    </dgm:pt>
    <dgm:pt modelId="{8E87AF23-E804-457E-BFAF-8FF05B7856E0}" type="pres">
      <dgm:prSet presAssocID="{77FB0016-289F-4538-8FB2-4D7D973E6F45}" presName="spaceRect" presStyleCnt="0"/>
      <dgm:spPr/>
    </dgm:pt>
    <dgm:pt modelId="{839A3428-0A79-4105-958D-1F1730E538B6}" type="pres">
      <dgm:prSet presAssocID="{77FB0016-289F-4538-8FB2-4D7D973E6F45}" presName="textRect" presStyleLbl="revTx" presStyleIdx="4" presStyleCnt="5">
        <dgm:presLayoutVars>
          <dgm:chMax val="1"/>
          <dgm:chPref val="1"/>
        </dgm:presLayoutVars>
      </dgm:prSet>
      <dgm:spPr/>
    </dgm:pt>
  </dgm:ptLst>
  <dgm:cxnLst>
    <dgm:cxn modelId="{9D2A220D-88C8-445E-AF29-6AC5F703E2BB}" type="presOf" srcId="{BEEEC2CB-C0E4-4159-9836-0779E87ED148}" destId="{BF662C5B-7A2D-416C-AD92-3036484A88D4}" srcOrd="0" destOrd="0" presId="urn:microsoft.com/office/officeart/2018/2/layout/IconLabelList"/>
    <dgm:cxn modelId="{E7936E0D-91B7-472D-B587-706024811C1E}" type="presOf" srcId="{08BB230E-F8AF-434F-BDAA-0F3D245A324C}" destId="{A3D26C97-1C75-4604-8E52-5A0DBF09AB75}" srcOrd="0" destOrd="0" presId="urn:microsoft.com/office/officeart/2018/2/layout/IconLabelList"/>
    <dgm:cxn modelId="{E960C51A-82AE-4572-9D8C-7390A3552634}" srcId="{9BC59BA7-76A9-4870-927D-0AC95611D83B}" destId="{77FB0016-289F-4538-8FB2-4D7D973E6F45}" srcOrd="4" destOrd="0" parTransId="{1DA2425F-B2BB-483D-BF6D-56A8E8C32E87}" sibTransId="{9E7D9203-1BFD-4A3C-936A-21717DB3A63F}"/>
    <dgm:cxn modelId="{0138AC27-9E02-464C-9A63-D95D4220A5C1}" srcId="{9BC59BA7-76A9-4870-927D-0AC95611D83B}" destId="{BEEEC2CB-C0E4-4159-9836-0779E87ED148}" srcOrd="2" destOrd="0" parTransId="{CFD3DE35-55D0-49B1-9974-B9C7CB86AE78}" sibTransId="{00BF422F-1934-4B53-8AF8-F78FCD8F4E29}"/>
    <dgm:cxn modelId="{38E9D24D-050F-46A7-96DC-DFB7C68D26E6}" srcId="{9BC59BA7-76A9-4870-927D-0AC95611D83B}" destId="{3EC0152C-3186-4955-ACC9-ACAD47C9E285}" srcOrd="0" destOrd="0" parTransId="{CC704AE6-B801-4E19-919B-77289CD34150}" sibTransId="{AF1D12B4-5E42-4DF0-BB7C-9F9DBE65B419}"/>
    <dgm:cxn modelId="{36FE6E56-FB0F-475F-9F26-B0C436D0EADD}" type="presOf" srcId="{3EC0152C-3186-4955-ACC9-ACAD47C9E285}" destId="{AC1A4FF2-9756-48B7-BCE5-2006969DE51C}" srcOrd="0" destOrd="0" presId="urn:microsoft.com/office/officeart/2018/2/layout/IconLabelList"/>
    <dgm:cxn modelId="{F4ABAB8C-2BB2-477C-9298-EEC79797C403}" type="presOf" srcId="{77FB0016-289F-4538-8FB2-4D7D973E6F45}" destId="{839A3428-0A79-4105-958D-1F1730E538B6}" srcOrd="0" destOrd="0" presId="urn:microsoft.com/office/officeart/2018/2/layout/IconLabelList"/>
    <dgm:cxn modelId="{742C419A-D97A-4AEB-91D6-8F64D4F40F30}" srcId="{9BC59BA7-76A9-4870-927D-0AC95611D83B}" destId="{08BB230E-F8AF-434F-BDAA-0F3D245A324C}" srcOrd="3" destOrd="0" parTransId="{1161A763-6598-4DCA-8142-9959F1768BAC}" sibTransId="{A5E5327E-058A-4485-B4F2-988F8761CFEB}"/>
    <dgm:cxn modelId="{B081C8A2-FE3C-452A-A64D-310E27BF3940}" type="presOf" srcId="{5A7603DD-A660-4ED0-B765-26D221FA0555}" destId="{FF415B6E-AA47-47EB-9F64-3E0D0D42B29A}" srcOrd="0" destOrd="0" presId="urn:microsoft.com/office/officeart/2018/2/layout/IconLabelList"/>
    <dgm:cxn modelId="{A64BBDC6-D737-4622-9414-37AF8C5EB79D}" srcId="{9BC59BA7-76A9-4870-927D-0AC95611D83B}" destId="{5A7603DD-A660-4ED0-B765-26D221FA0555}" srcOrd="1" destOrd="0" parTransId="{AF19B428-16D3-478A-ABBA-59CBCE686277}" sibTransId="{9BEE76CA-1DDF-45C4-A542-FAE1D2306482}"/>
    <dgm:cxn modelId="{56A058C7-DF08-45A0-828A-25EFA518719D}" type="presOf" srcId="{9BC59BA7-76A9-4870-927D-0AC95611D83B}" destId="{F8D36D81-CA5A-4AFE-AAF0-6EA7D953A3BF}" srcOrd="0" destOrd="0" presId="urn:microsoft.com/office/officeart/2018/2/layout/IconLabelList"/>
    <dgm:cxn modelId="{B1DB3349-6CF6-4999-AF0A-35AEDA97D037}" type="presParOf" srcId="{F8D36D81-CA5A-4AFE-AAF0-6EA7D953A3BF}" destId="{14FD1DD2-F1FE-4CDB-A994-EDDDC950DA43}" srcOrd="0" destOrd="0" presId="urn:microsoft.com/office/officeart/2018/2/layout/IconLabelList"/>
    <dgm:cxn modelId="{59A4AD2D-F156-41AD-A4C2-A45A77E0F3F8}" type="presParOf" srcId="{14FD1DD2-F1FE-4CDB-A994-EDDDC950DA43}" destId="{7B69246A-689B-4B06-928A-92F6338A91D9}" srcOrd="0" destOrd="0" presId="urn:microsoft.com/office/officeart/2018/2/layout/IconLabelList"/>
    <dgm:cxn modelId="{2FE64E4C-EAC9-4FED-B772-FF150AFFE401}" type="presParOf" srcId="{14FD1DD2-F1FE-4CDB-A994-EDDDC950DA43}" destId="{3E0FFFCB-2680-4209-A4EC-69BA349D3109}" srcOrd="1" destOrd="0" presId="urn:microsoft.com/office/officeart/2018/2/layout/IconLabelList"/>
    <dgm:cxn modelId="{7D3864D3-2F03-40F8-B207-1268B0A89151}" type="presParOf" srcId="{14FD1DD2-F1FE-4CDB-A994-EDDDC950DA43}" destId="{AC1A4FF2-9756-48B7-BCE5-2006969DE51C}" srcOrd="2" destOrd="0" presId="urn:microsoft.com/office/officeart/2018/2/layout/IconLabelList"/>
    <dgm:cxn modelId="{8D42E157-88CF-4F48-BB16-81366BEF46B8}" type="presParOf" srcId="{F8D36D81-CA5A-4AFE-AAF0-6EA7D953A3BF}" destId="{09F2B2AE-35B5-4511-B74D-DB8AAAEE4DBC}" srcOrd="1" destOrd="0" presId="urn:microsoft.com/office/officeart/2018/2/layout/IconLabelList"/>
    <dgm:cxn modelId="{7A312E5F-7186-4DA1-BA4C-A3205CAD3173}" type="presParOf" srcId="{F8D36D81-CA5A-4AFE-AAF0-6EA7D953A3BF}" destId="{2711C2D0-B5AB-4B63-BB84-D1B00DDAE184}" srcOrd="2" destOrd="0" presId="urn:microsoft.com/office/officeart/2018/2/layout/IconLabelList"/>
    <dgm:cxn modelId="{AEE36BC5-AC8A-4EEF-84E0-020A74881C79}" type="presParOf" srcId="{2711C2D0-B5AB-4B63-BB84-D1B00DDAE184}" destId="{6BFA31CC-E336-4226-B7AB-7C8180E23183}" srcOrd="0" destOrd="0" presId="urn:microsoft.com/office/officeart/2018/2/layout/IconLabelList"/>
    <dgm:cxn modelId="{87B6AE5F-9439-4671-8F3B-7656CE666165}" type="presParOf" srcId="{2711C2D0-B5AB-4B63-BB84-D1B00DDAE184}" destId="{EEA4B464-F587-4E58-8146-7BAF52645646}" srcOrd="1" destOrd="0" presId="urn:microsoft.com/office/officeart/2018/2/layout/IconLabelList"/>
    <dgm:cxn modelId="{F78FDE65-546D-42C0-8FE7-E12A6CF34697}" type="presParOf" srcId="{2711C2D0-B5AB-4B63-BB84-D1B00DDAE184}" destId="{FF415B6E-AA47-47EB-9F64-3E0D0D42B29A}" srcOrd="2" destOrd="0" presId="urn:microsoft.com/office/officeart/2018/2/layout/IconLabelList"/>
    <dgm:cxn modelId="{A411C61F-2B12-42CD-B608-D9320D9E5F8E}" type="presParOf" srcId="{F8D36D81-CA5A-4AFE-AAF0-6EA7D953A3BF}" destId="{12A7309C-659A-4D70-947E-59D089824A21}" srcOrd="3" destOrd="0" presId="urn:microsoft.com/office/officeart/2018/2/layout/IconLabelList"/>
    <dgm:cxn modelId="{7A96943C-8A24-4EB1-80DA-383ED6F4D470}" type="presParOf" srcId="{F8D36D81-CA5A-4AFE-AAF0-6EA7D953A3BF}" destId="{650A8FF0-1FEF-4CDC-9074-C6A1A215BB4E}" srcOrd="4" destOrd="0" presId="urn:microsoft.com/office/officeart/2018/2/layout/IconLabelList"/>
    <dgm:cxn modelId="{0041E800-597B-4F7E-B62E-940FA6C991F2}" type="presParOf" srcId="{650A8FF0-1FEF-4CDC-9074-C6A1A215BB4E}" destId="{2F2CB242-C4BC-48B2-BD73-C6CA51E09810}" srcOrd="0" destOrd="0" presId="urn:microsoft.com/office/officeart/2018/2/layout/IconLabelList"/>
    <dgm:cxn modelId="{45472E57-BD1C-479A-BDEB-B499FFEFE674}" type="presParOf" srcId="{650A8FF0-1FEF-4CDC-9074-C6A1A215BB4E}" destId="{E68A6F65-A64B-43C9-8F4D-A2E1CC44DA78}" srcOrd="1" destOrd="0" presId="urn:microsoft.com/office/officeart/2018/2/layout/IconLabelList"/>
    <dgm:cxn modelId="{035BA40E-60E3-4A3C-89E8-87487DDB2844}" type="presParOf" srcId="{650A8FF0-1FEF-4CDC-9074-C6A1A215BB4E}" destId="{BF662C5B-7A2D-416C-AD92-3036484A88D4}" srcOrd="2" destOrd="0" presId="urn:microsoft.com/office/officeart/2018/2/layout/IconLabelList"/>
    <dgm:cxn modelId="{DBDAC421-4719-495D-BD3B-96E2B138D876}" type="presParOf" srcId="{F8D36D81-CA5A-4AFE-AAF0-6EA7D953A3BF}" destId="{A3BD85A0-11DB-4E43-943A-E4693C144371}" srcOrd="5" destOrd="0" presId="urn:microsoft.com/office/officeart/2018/2/layout/IconLabelList"/>
    <dgm:cxn modelId="{BA9927D2-E1EF-4769-87FA-FBA0D3127AA1}" type="presParOf" srcId="{F8D36D81-CA5A-4AFE-AAF0-6EA7D953A3BF}" destId="{B1C06D39-DA4E-4540-A2E9-00911F0A46A4}" srcOrd="6" destOrd="0" presId="urn:microsoft.com/office/officeart/2018/2/layout/IconLabelList"/>
    <dgm:cxn modelId="{460A701C-C9D4-4ED5-B634-4B9BABE62A60}" type="presParOf" srcId="{B1C06D39-DA4E-4540-A2E9-00911F0A46A4}" destId="{3C98ABDB-2DA6-4003-80A9-CBA419FC9BEB}" srcOrd="0" destOrd="0" presId="urn:microsoft.com/office/officeart/2018/2/layout/IconLabelList"/>
    <dgm:cxn modelId="{1A1F7696-F67F-4D14-9679-9660415D8E8F}" type="presParOf" srcId="{B1C06D39-DA4E-4540-A2E9-00911F0A46A4}" destId="{F46F8A4D-6CF0-4E17-8C15-155E87C92172}" srcOrd="1" destOrd="0" presId="urn:microsoft.com/office/officeart/2018/2/layout/IconLabelList"/>
    <dgm:cxn modelId="{198E3751-0C32-4069-8C2A-4B860339405B}" type="presParOf" srcId="{B1C06D39-DA4E-4540-A2E9-00911F0A46A4}" destId="{A3D26C97-1C75-4604-8E52-5A0DBF09AB75}" srcOrd="2" destOrd="0" presId="urn:microsoft.com/office/officeart/2018/2/layout/IconLabelList"/>
    <dgm:cxn modelId="{04778F9D-7209-4D2D-A999-82CFAEB1ED99}" type="presParOf" srcId="{F8D36D81-CA5A-4AFE-AAF0-6EA7D953A3BF}" destId="{0E9C81B5-352A-4D38-932F-E66C7C4D97EC}" srcOrd="7" destOrd="0" presId="urn:microsoft.com/office/officeart/2018/2/layout/IconLabelList"/>
    <dgm:cxn modelId="{1250C7D4-AED7-4488-A254-8840607A82D3}" type="presParOf" srcId="{F8D36D81-CA5A-4AFE-AAF0-6EA7D953A3BF}" destId="{415C5A77-14C1-4583-A0D1-A379A60EA99A}" srcOrd="8" destOrd="0" presId="urn:microsoft.com/office/officeart/2018/2/layout/IconLabelList"/>
    <dgm:cxn modelId="{9FA9BEBA-6BC3-401F-8009-0587A2A655E5}" type="presParOf" srcId="{415C5A77-14C1-4583-A0D1-A379A60EA99A}" destId="{9AFFA923-8A0E-42CA-A9A9-C549B39067F6}" srcOrd="0" destOrd="0" presId="urn:microsoft.com/office/officeart/2018/2/layout/IconLabelList"/>
    <dgm:cxn modelId="{BA99D405-6017-4B23-8997-91A549073839}" type="presParOf" srcId="{415C5A77-14C1-4583-A0D1-A379A60EA99A}" destId="{8E87AF23-E804-457E-BFAF-8FF05B7856E0}" srcOrd="1" destOrd="0" presId="urn:microsoft.com/office/officeart/2018/2/layout/IconLabelList"/>
    <dgm:cxn modelId="{86E278E5-A397-4FBD-B506-E28D85EAB37A}" type="presParOf" srcId="{415C5A77-14C1-4583-A0D1-A379A60EA99A}" destId="{839A3428-0A79-4105-958D-1F1730E538B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9246A-689B-4B06-928A-92F6338A91D9}">
      <dsp:nvSpPr>
        <dsp:cNvPr id="0" name=""/>
        <dsp:cNvSpPr/>
      </dsp:nvSpPr>
      <dsp:spPr>
        <a:xfrm>
          <a:off x="1024697" y="85885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1A4FF2-9756-48B7-BCE5-2006969DE51C}">
      <dsp:nvSpPr>
        <dsp:cNvPr id="0" name=""/>
        <dsp:cNvSpPr/>
      </dsp:nvSpPr>
      <dsp:spPr>
        <a:xfrm>
          <a:off x="529697" y="1989337"/>
          <a:ext cx="1800000"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t>Identify and assign security Weaknesses</a:t>
          </a:r>
          <a:endParaRPr lang="en-US" sz="1600" kern="1200" dirty="0"/>
        </a:p>
      </dsp:txBody>
      <dsp:txXfrm>
        <a:off x="529697" y="1989337"/>
        <a:ext cx="1800000" cy="1004062"/>
      </dsp:txXfrm>
    </dsp:sp>
    <dsp:sp modelId="{6BFA31CC-E336-4226-B7AB-7C8180E23183}">
      <dsp:nvSpPr>
        <dsp:cNvPr id="0" name=""/>
        <dsp:cNvSpPr/>
      </dsp:nvSpPr>
      <dsp:spPr>
        <a:xfrm>
          <a:off x="3139697" y="85885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15B6E-AA47-47EB-9F64-3E0D0D42B29A}">
      <dsp:nvSpPr>
        <dsp:cNvPr id="0" name=""/>
        <dsp:cNvSpPr/>
      </dsp:nvSpPr>
      <dsp:spPr>
        <a:xfrm>
          <a:off x="2644697" y="1989337"/>
          <a:ext cx="1800000"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What was secure yesterday may not be secure today </a:t>
          </a:r>
        </a:p>
      </dsp:txBody>
      <dsp:txXfrm>
        <a:off x="2644697" y="1989337"/>
        <a:ext cx="1800000" cy="1004062"/>
      </dsp:txXfrm>
    </dsp:sp>
    <dsp:sp modelId="{2F2CB242-C4BC-48B2-BD73-C6CA51E09810}">
      <dsp:nvSpPr>
        <dsp:cNvPr id="0" name=""/>
        <dsp:cNvSpPr/>
      </dsp:nvSpPr>
      <dsp:spPr>
        <a:xfrm>
          <a:off x="5254698" y="85885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662C5B-7A2D-416C-AD92-3036484A88D4}">
      <dsp:nvSpPr>
        <dsp:cNvPr id="0" name=""/>
        <dsp:cNvSpPr/>
      </dsp:nvSpPr>
      <dsp:spPr>
        <a:xfrm>
          <a:off x="4759698" y="1989337"/>
          <a:ext cx="1800000"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New software vulnerabilities discovered everyday</a:t>
          </a:r>
        </a:p>
      </dsp:txBody>
      <dsp:txXfrm>
        <a:off x="4759698" y="1989337"/>
        <a:ext cx="1800000" cy="1004062"/>
      </dsp:txXfrm>
    </dsp:sp>
    <dsp:sp modelId="{3C98ABDB-2DA6-4003-80A9-CBA419FC9BEB}">
      <dsp:nvSpPr>
        <dsp:cNvPr id="0" name=""/>
        <dsp:cNvSpPr/>
      </dsp:nvSpPr>
      <dsp:spPr>
        <a:xfrm>
          <a:off x="7369698" y="85885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D26C97-1C75-4604-8E52-5A0DBF09AB75}">
      <dsp:nvSpPr>
        <dsp:cNvPr id="0" name=""/>
        <dsp:cNvSpPr/>
      </dsp:nvSpPr>
      <dsp:spPr>
        <a:xfrm>
          <a:off x="6874698" y="1989337"/>
          <a:ext cx="1800000"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kern="1200" dirty="0"/>
            <a:t>Proactive patch management</a:t>
          </a:r>
        </a:p>
      </dsp:txBody>
      <dsp:txXfrm>
        <a:off x="6874698" y="1989337"/>
        <a:ext cx="1800000" cy="1004062"/>
      </dsp:txXfrm>
    </dsp:sp>
    <dsp:sp modelId="{9AFFA923-8A0E-42CA-A9A9-C549B39067F6}">
      <dsp:nvSpPr>
        <dsp:cNvPr id="0" name=""/>
        <dsp:cNvSpPr/>
      </dsp:nvSpPr>
      <dsp:spPr>
        <a:xfrm>
          <a:off x="9484698" y="85885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9A3428-0A79-4105-958D-1F1730E538B6}">
      <dsp:nvSpPr>
        <dsp:cNvPr id="0" name=""/>
        <dsp:cNvSpPr/>
      </dsp:nvSpPr>
      <dsp:spPr>
        <a:xfrm>
          <a:off x="8989698" y="1989337"/>
          <a:ext cx="1800000"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scan should be periodic</a:t>
          </a:r>
        </a:p>
      </dsp:txBody>
      <dsp:txXfrm>
        <a:off x="8989698" y="1989337"/>
        <a:ext cx="1800000" cy="10040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34460-DB66-4B9C-9C41-58C6C64C09EE}" type="datetimeFigureOut">
              <a:rPr lang="en-US" smtClean="0"/>
              <a:t>10/24/2024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2A8ED-D4E9-4312-B370-BD75C36A30E2}" type="slidenum">
              <a:rPr lang="en-US" smtClean="0"/>
              <a:t>‹#›</a:t>
            </a:fld>
            <a:endParaRPr lang="en-US"/>
          </a:p>
        </p:txBody>
      </p:sp>
    </p:spTree>
    <p:extLst>
      <p:ext uri="{BB962C8B-B14F-4D97-AF65-F5344CB8AC3E}">
        <p14:creationId xmlns:p14="http://schemas.microsoft.com/office/powerpoint/2010/main" val="336070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662E75-0C9A-493E-A9C6-C2F4E6CA0488}" type="datetimeFigureOut">
              <a:rPr lang="en-GB" smtClean="0"/>
              <a:t>24/10/2024</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147072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662E75-0C9A-493E-A9C6-C2F4E6CA048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399178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662E75-0C9A-493E-A9C6-C2F4E6CA048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114413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662E75-0C9A-493E-A9C6-C2F4E6CA048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565339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662E75-0C9A-493E-A9C6-C2F4E6CA048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1129885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662E75-0C9A-493E-A9C6-C2F4E6CA0488}" type="datetimeFigureOut">
              <a:rPr lang="en-GB" smtClean="0"/>
              <a:t>24/10/2024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2579254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662E75-0C9A-493E-A9C6-C2F4E6CA0488}" type="datetimeFigureOut">
              <a:rPr lang="en-GB" smtClean="0"/>
              <a:t>24/10/2024</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4086471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662E75-0C9A-493E-A9C6-C2F4E6CA048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4140219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5662E75-0C9A-493E-A9C6-C2F4E6CA048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292082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62E75-0C9A-493E-A9C6-C2F4E6CA048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610038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662E75-0C9A-493E-A9C6-C2F4E6CA0488}"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188815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662E75-0C9A-493E-A9C6-C2F4E6CA048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267549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662E75-0C9A-493E-A9C6-C2F4E6CA0488}" type="datetimeFigureOut">
              <a:rPr lang="en-GB" smtClean="0"/>
              <a:t>24/10/2024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114198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662E75-0C9A-493E-A9C6-C2F4E6CA0488}" type="datetimeFigureOut">
              <a:rPr lang="en-GB" smtClean="0"/>
              <a:t>24/10/2024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32764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662E75-0C9A-493E-A9C6-C2F4E6CA0488}" type="datetimeFigureOut">
              <a:rPr lang="en-GB" smtClean="0"/>
              <a:t>24/10/2024</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260190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662E75-0C9A-493E-A9C6-C2F4E6CA048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248342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662E75-0C9A-493E-A9C6-C2F4E6CA0488}"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62A44B-0CB0-4239-99D4-3EFD69A18C95}" type="slidenum">
              <a:rPr lang="en-GB" smtClean="0"/>
              <a:t>‹#›</a:t>
            </a:fld>
            <a:endParaRPr lang="en-GB"/>
          </a:p>
        </p:txBody>
      </p:sp>
    </p:spTree>
    <p:extLst>
      <p:ext uri="{BB962C8B-B14F-4D97-AF65-F5344CB8AC3E}">
        <p14:creationId xmlns:p14="http://schemas.microsoft.com/office/powerpoint/2010/main" val="241875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662E75-0C9A-493E-A9C6-C2F4E6CA0488}" type="datetimeFigureOut">
              <a:rPr lang="en-GB" smtClean="0"/>
              <a:t>24/10/2024</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362A44B-0CB0-4239-99D4-3EFD69A18C95}" type="slidenum">
              <a:rPr lang="en-GB" smtClean="0"/>
              <a:t>‹#›</a:t>
            </a:fld>
            <a:endParaRPr lang="en-GB"/>
          </a:p>
        </p:txBody>
      </p:sp>
    </p:spTree>
    <p:extLst>
      <p:ext uri="{BB962C8B-B14F-4D97-AF65-F5344CB8AC3E}">
        <p14:creationId xmlns:p14="http://schemas.microsoft.com/office/powerpoint/2010/main" val="75890872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5A937A-9EB1-4FD5-958F-939AE396D7F9}"/>
              </a:ext>
            </a:extLst>
          </p:cNvPr>
          <p:cNvSpPr txBox="1"/>
          <p:nvPr/>
        </p:nvSpPr>
        <p:spPr>
          <a:xfrm>
            <a:off x="609598" y="1362265"/>
            <a:ext cx="10972801" cy="1754326"/>
          </a:xfrm>
          <a:prstGeom prst="rect">
            <a:avLst/>
          </a:prstGeom>
          <a:noFill/>
        </p:spPr>
        <p:txBody>
          <a:bodyPr wrap="square" rtlCol="0">
            <a:spAutoFit/>
          </a:bodyPr>
          <a:lstStyle/>
          <a:p>
            <a:pPr algn="ctr"/>
            <a:r>
              <a:rPr lang="en-US" sz="5400" b="1" dirty="0">
                <a:solidFill>
                  <a:schemeClr val="accent1"/>
                </a:solidFill>
                <a:latin typeface="+mj-lt"/>
                <a:ea typeface="+mj-ea"/>
                <a:cs typeface="+mj-cs"/>
              </a:rPr>
              <a:t>DEPI Incident Response Track</a:t>
            </a:r>
          </a:p>
          <a:p>
            <a:pPr algn="ctr"/>
            <a:r>
              <a:rPr lang="en-US" sz="5400" b="1" dirty="0">
                <a:solidFill>
                  <a:schemeClr val="accent1"/>
                </a:solidFill>
                <a:latin typeface="+mj-lt"/>
                <a:ea typeface="+mj-ea"/>
                <a:cs typeface="+mj-cs"/>
              </a:rPr>
              <a:t>Vulnerability Assessment Project</a:t>
            </a:r>
          </a:p>
        </p:txBody>
      </p:sp>
      <p:sp>
        <p:nvSpPr>
          <p:cNvPr id="2" name="Rectangle 1">
            <a:extLst>
              <a:ext uri="{FF2B5EF4-FFF2-40B4-BE49-F238E27FC236}">
                <a16:creationId xmlns:a16="http://schemas.microsoft.com/office/drawing/2014/main" id="{71B137B9-34CC-4F9D-BFD6-B42C30CF2AE8}"/>
              </a:ext>
            </a:extLst>
          </p:cNvPr>
          <p:cNvSpPr/>
          <p:nvPr/>
        </p:nvSpPr>
        <p:spPr>
          <a:xfrm>
            <a:off x="-553330" y="3676336"/>
            <a:ext cx="7418363" cy="2308324"/>
          </a:xfrm>
          <a:prstGeom prst="rect">
            <a:avLst/>
          </a:prstGeom>
        </p:spPr>
        <p:txBody>
          <a:bodyPr wrap="square">
            <a:spAutoFit/>
          </a:bodyPr>
          <a:lstStyle/>
          <a:p>
            <a:pPr algn="ctr"/>
            <a:r>
              <a:rPr lang="en-US" sz="3600" b="1" dirty="0">
                <a:solidFill>
                  <a:schemeClr val="accent1"/>
                </a:solidFill>
              </a:rPr>
              <a:t>By:</a:t>
            </a:r>
          </a:p>
          <a:p>
            <a:pPr algn="ctr"/>
            <a:r>
              <a:rPr lang="en-US" sz="3600" b="1" dirty="0">
                <a:solidFill>
                  <a:schemeClr val="accent1"/>
                </a:solidFill>
              </a:rPr>
              <a:t>Abdallah Bazeed</a:t>
            </a:r>
          </a:p>
          <a:p>
            <a:pPr algn="ctr"/>
            <a:r>
              <a:rPr lang="en-US" sz="3600" b="1" dirty="0">
                <a:solidFill>
                  <a:schemeClr val="accent1"/>
                </a:solidFill>
              </a:rPr>
              <a:t>Omar Elsenosy</a:t>
            </a:r>
          </a:p>
          <a:p>
            <a:pPr algn="ctr"/>
            <a:r>
              <a:rPr lang="en-US" sz="3600" b="1" dirty="0">
                <a:solidFill>
                  <a:schemeClr val="accent1"/>
                </a:solidFill>
              </a:rPr>
              <a:t>Fady Ashraf</a:t>
            </a:r>
          </a:p>
        </p:txBody>
      </p:sp>
      <p:pic>
        <p:nvPicPr>
          <p:cNvPr id="1026" name="Picture 2" descr="Vulnerability assessment Generic gradient outline icon | Freepik">
            <a:extLst>
              <a:ext uri="{FF2B5EF4-FFF2-40B4-BE49-F238E27FC236}">
                <a16:creationId xmlns:a16="http://schemas.microsoft.com/office/drawing/2014/main" id="{6376F90D-EB0E-4A4C-93D8-88C0539AB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308" y="3429000"/>
            <a:ext cx="2926080" cy="292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177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05081" y="710648"/>
            <a:ext cx="9353843" cy="707886"/>
          </a:xfrm>
          <a:prstGeom prst="rect">
            <a:avLst/>
          </a:prstGeom>
          <a:noFill/>
        </p:spPr>
        <p:txBody>
          <a:bodyPr wrap="none" rtlCol="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9B6BF2"/>
                </a:solidFill>
                <a:effectLst/>
                <a:uLnTx/>
                <a:uFillTx/>
                <a:latin typeface="Century Gothic" panose="020B0502020202020204"/>
                <a:ea typeface="+mn-ea"/>
                <a:cs typeface="+mn-cs"/>
              </a:rPr>
              <a:t>Remediation status after fixing issues </a:t>
            </a:r>
          </a:p>
        </p:txBody>
      </p:sp>
      <p:sp>
        <p:nvSpPr>
          <p:cNvPr id="19" name="Rectangle 2">
            <a:extLst>
              <a:ext uri="{FF2B5EF4-FFF2-40B4-BE49-F238E27FC236}">
                <a16:creationId xmlns:a16="http://schemas.microsoft.com/office/drawing/2014/main" id="{CB466C3B-7136-49BE-3D49-17F4D4A32856}"/>
              </a:ext>
            </a:extLst>
          </p:cNvPr>
          <p:cNvSpPr>
            <a:spLocks noChangeArrowheads="1"/>
          </p:cNvSpPr>
          <p:nvPr/>
        </p:nvSpPr>
        <p:spPr bwMode="auto">
          <a:xfrm>
            <a:off x="1787525" y="4137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EG" altLang="ar-EG" sz="1800" b="0" i="0" u="none" strike="noStrike" cap="none" normalizeH="0" baseline="0">
                <a:ln>
                  <a:noFill/>
                </a:ln>
                <a:solidFill>
                  <a:schemeClr val="tx1"/>
                </a:solidFill>
                <a:effectLst/>
                <a:latin typeface="Arial" panose="020B0604020202020204" pitchFamily="34" charset="0"/>
              </a:rPr>
            </a:br>
            <a:endParaRPr kumimoji="0" lang="ar-EG" altLang="ar-EG"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213F90C9-4279-1864-F373-46076B80A4C1}"/>
              </a:ext>
            </a:extLst>
          </p:cNvPr>
          <p:cNvSpPr>
            <a:spLocks noChangeArrowheads="1"/>
          </p:cNvSpPr>
          <p:nvPr/>
        </p:nvSpPr>
        <p:spPr bwMode="auto">
          <a:xfrm>
            <a:off x="1787525" y="4137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EG" altLang="ar-EG" sz="1800" b="0" i="0" u="none" strike="noStrike" cap="none" normalizeH="0" baseline="0">
                <a:ln>
                  <a:noFill/>
                </a:ln>
                <a:solidFill>
                  <a:schemeClr val="tx1"/>
                </a:solidFill>
                <a:effectLst/>
                <a:latin typeface="Arial" panose="020B0604020202020204" pitchFamily="34" charset="0"/>
              </a:rPr>
            </a:br>
            <a:endParaRPr kumimoji="0" lang="ar-EG" altLang="ar-EG" sz="1800" b="0" i="0" u="none" strike="noStrike" cap="none" normalizeH="0" baseline="0">
              <a:ln>
                <a:noFill/>
              </a:ln>
              <a:solidFill>
                <a:schemeClr val="tx1"/>
              </a:solidFill>
              <a:effectLst/>
              <a:latin typeface="Arial" panose="020B0604020202020204" pitchFamily="34" charset="0"/>
            </a:endParaRPr>
          </a:p>
        </p:txBody>
      </p:sp>
      <p:sp>
        <p:nvSpPr>
          <p:cNvPr id="2" name="Content Placeholder 2">
            <a:extLst>
              <a:ext uri="{FF2B5EF4-FFF2-40B4-BE49-F238E27FC236}">
                <a16:creationId xmlns:a16="http://schemas.microsoft.com/office/drawing/2014/main" id="{C462BC94-320C-9556-AA6F-9D8FE55E3B5F}"/>
              </a:ext>
            </a:extLst>
          </p:cNvPr>
          <p:cNvSpPr>
            <a:spLocks noGrp="1"/>
          </p:cNvSpPr>
          <p:nvPr>
            <p:ph idx="1"/>
          </p:nvPr>
        </p:nvSpPr>
        <p:spPr>
          <a:xfrm>
            <a:off x="491549" y="2632682"/>
            <a:ext cx="11208901" cy="3982125"/>
          </a:xfrm>
        </p:spPr>
        <p:txBody>
          <a:bodyPr>
            <a:normAutofit/>
          </a:bodyPr>
          <a:lstStyle/>
          <a:p>
            <a:pPr marL="0" indent="0">
              <a:buNone/>
            </a:pPr>
            <a:r>
              <a:rPr lang="en-US" sz="2400" dirty="0">
                <a:solidFill>
                  <a:schemeClr val="tx1"/>
                </a:solidFill>
              </a:rPr>
              <a:t>Now we have upgraded the Ubuntu server and FortiGate FW</a:t>
            </a:r>
          </a:p>
          <a:p>
            <a:r>
              <a:rPr lang="en-US" sz="2400" dirty="0">
                <a:solidFill>
                  <a:schemeClr val="tx1"/>
                </a:solidFill>
              </a:rPr>
              <a:t>Ubuntu Server: From Linux Kernel 5.4.0-84-generic on Ubuntu 18.04 to Linux Kernel 5.4.0-196-generic on Ubuntu 20.04</a:t>
            </a:r>
          </a:p>
          <a:p>
            <a:r>
              <a:rPr lang="en-US" sz="2400" dirty="0">
                <a:solidFill>
                  <a:schemeClr val="tx1"/>
                </a:solidFill>
              </a:rPr>
              <a:t> FortiGate Firewall: From FortiOS 6.4.5, build 1828,210217 to FortiOS 7.0.15,build0632,240401</a:t>
            </a:r>
          </a:p>
        </p:txBody>
      </p:sp>
    </p:spTree>
    <p:extLst>
      <p:ext uri="{BB962C8B-B14F-4D97-AF65-F5344CB8AC3E}">
        <p14:creationId xmlns:p14="http://schemas.microsoft.com/office/powerpoint/2010/main" val="408582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0899FF-9000-47FC-A79F-A45A13BE3498}"/>
              </a:ext>
            </a:extLst>
          </p:cNvPr>
          <p:cNvSpPr/>
          <p:nvPr/>
        </p:nvSpPr>
        <p:spPr>
          <a:xfrm>
            <a:off x="8938356" y="2586058"/>
            <a:ext cx="2406259" cy="11650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5415" y="622214"/>
            <a:ext cx="9475671" cy="1323439"/>
          </a:xfrm>
          <a:prstGeom prst="rect">
            <a:avLst/>
          </a:prstGeom>
          <a:noFill/>
        </p:spPr>
        <p:txBody>
          <a:bodyPr wrap="none" rtlCol="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9B6BF2"/>
                </a:solidFill>
                <a:effectLst/>
                <a:uLnTx/>
                <a:uFillTx/>
                <a:latin typeface="Century Gothic" panose="020B0502020202020204"/>
                <a:ea typeface="+mn-ea"/>
                <a:cs typeface="+mn-cs"/>
              </a:rPr>
              <a:t>Verifying fixes by conducting rescans</a:t>
            </a:r>
          </a:p>
          <a:p>
            <a:pPr marL="0" marR="0" lvl="0" indent="0" algn="ctr" defTabSz="457189" rtl="0" eaLnBrk="1" fontAlgn="auto" latinLnBrk="0" hangingPunct="1">
              <a:lnSpc>
                <a:spcPct val="100000"/>
              </a:lnSpc>
              <a:spcBef>
                <a:spcPts val="0"/>
              </a:spcBef>
              <a:spcAft>
                <a:spcPts val="0"/>
              </a:spcAft>
              <a:buClrTx/>
              <a:buSzTx/>
              <a:buFontTx/>
              <a:buNone/>
              <a:tabLst/>
              <a:defRPr/>
            </a:pPr>
            <a:r>
              <a:rPr lang="en-US" sz="4000" b="1" dirty="0">
                <a:solidFill>
                  <a:srgbClr val="9B6BF2"/>
                </a:solidFill>
                <a:latin typeface="Century Gothic" panose="020B0502020202020204"/>
              </a:rPr>
              <a:t>Ubuntu Server</a:t>
            </a:r>
            <a:endParaRPr kumimoji="0" lang="en-US" sz="4000" b="1" i="0" u="none" strike="noStrike" kern="1200" cap="none" spc="0" normalizeH="0" baseline="0" noProof="0" dirty="0">
              <a:ln>
                <a:noFill/>
              </a:ln>
              <a:solidFill>
                <a:srgbClr val="9B6BF2"/>
              </a:solidFill>
              <a:effectLst/>
              <a:uLnTx/>
              <a:uFillTx/>
              <a:latin typeface="Century Gothic" panose="020B0502020202020204"/>
              <a:ea typeface="+mn-ea"/>
              <a:cs typeface="+mn-cs"/>
            </a:endParaRPr>
          </a:p>
        </p:txBody>
      </p:sp>
      <p:pic>
        <p:nvPicPr>
          <p:cNvPr id="3" name="Picture 2">
            <a:extLst>
              <a:ext uri="{FF2B5EF4-FFF2-40B4-BE49-F238E27FC236}">
                <a16:creationId xmlns:a16="http://schemas.microsoft.com/office/drawing/2014/main" id="{EAE3DCEE-8A1A-4C6B-BC03-A8DD11BF7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38" y="2584644"/>
            <a:ext cx="7075037" cy="1516080"/>
          </a:xfrm>
          <a:prstGeom prst="rect">
            <a:avLst/>
          </a:prstGeom>
        </p:spPr>
      </p:pic>
      <p:sp>
        <p:nvSpPr>
          <p:cNvPr id="4" name="TextBox 3">
            <a:extLst>
              <a:ext uri="{FF2B5EF4-FFF2-40B4-BE49-F238E27FC236}">
                <a16:creationId xmlns:a16="http://schemas.microsoft.com/office/drawing/2014/main" id="{30863413-0E54-406B-9C6F-6EA96585E065}"/>
              </a:ext>
            </a:extLst>
          </p:cNvPr>
          <p:cNvSpPr txBox="1"/>
          <p:nvPr/>
        </p:nvSpPr>
        <p:spPr>
          <a:xfrm>
            <a:off x="1423943" y="2802229"/>
            <a:ext cx="1097279" cy="707886"/>
          </a:xfrm>
          <a:prstGeom prst="rect">
            <a:avLst/>
          </a:prstGeom>
          <a:noFill/>
        </p:spPr>
        <p:txBody>
          <a:bodyPr wrap="square" rtlCol="0">
            <a:spAutoFit/>
          </a:bodyPr>
          <a:lstStyle/>
          <a:p>
            <a:r>
              <a:rPr lang="en-US" sz="4000" b="1" dirty="0">
                <a:solidFill>
                  <a:schemeClr val="bg1"/>
                </a:solidFill>
              </a:rPr>
              <a:t>96</a:t>
            </a:r>
          </a:p>
        </p:txBody>
      </p:sp>
      <p:sp>
        <p:nvSpPr>
          <p:cNvPr id="8" name="TextBox 7">
            <a:extLst>
              <a:ext uri="{FF2B5EF4-FFF2-40B4-BE49-F238E27FC236}">
                <a16:creationId xmlns:a16="http://schemas.microsoft.com/office/drawing/2014/main" id="{41F3C2D2-3D70-4BF3-A9E9-C37129023DE3}"/>
              </a:ext>
            </a:extLst>
          </p:cNvPr>
          <p:cNvSpPr txBox="1"/>
          <p:nvPr/>
        </p:nvSpPr>
        <p:spPr>
          <a:xfrm>
            <a:off x="3581418" y="2802229"/>
            <a:ext cx="1097279" cy="707886"/>
          </a:xfrm>
          <a:prstGeom prst="rect">
            <a:avLst/>
          </a:prstGeom>
          <a:noFill/>
        </p:spPr>
        <p:txBody>
          <a:bodyPr wrap="square" rtlCol="0">
            <a:spAutoFit/>
          </a:bodyPr>
          <a:lstStyle/>
          <a:p>
            <a:r>
              <a:rPr lang="en-US" sz="4000" b="1" dirty="0">
                <a:solidFill>
                  <a:schemeClr val="bg1"/>
                </a:solidFill>
              </a:rPr>
              <a:t>236</a:t>
            </a:r>
          </a:p>
        </p:txBody>
      </p:sp>
      <p:sp>
        <p:nvSpPr>
          <p:cNvPr id="11" name="TextBox 10">
            <a:extLst>
              <a:ext uri="{FF2B5EF4-FFF2-40B4-BE49-F238E27FC236}">
                <a16:creationId xmlns:a16="http://schemas.microsoft.com/office/drawing/2014/main" id="{D31738AA-73B7-4B87-8042-DB6B78E5AEE2}"/>
              </a:ext>
            </a:extLst>
          </p:cNvPr>
          <p:cNvSpPr txBox="1"/>
          <p:nvPr/>
        </p:nvSpPr>
        <p:spPr>
          <a:xfrm>
            <a:off x="6018305" y="2802229"/>
            <a:ext cx="815116" cy="707886"/>
          </a:xfrm>
          <a:prstGeom prst="rect">
            <a:avLst/>
          </a:prstGeom>
          <a:noFill/>
        </p:spPr>
        <p:txBody>
          <a:bodyPr wrap="square" rtlCol="0">
            <a:spAutoFit/>
          </a:bodyPr>
          <a:lstStyle/>
          <a:p>
            <a:r>
              <a:rPr lang="en-US" sz="4000" b="1" dirty="0">
                <a:solidFill>
                  <a:schemeClr val="bg1"/>
                </a:solidFill>
              </a:rPr>
              <a:t>98</a:t>
            </a:r>
          </a:p>
        </p:txBody>
      </p:sp>
      <p:pic>
        <p:nvPicPr>
          <p:cNvPr id="14" name="Picture 13">
            <a:extLst>
              <a:ext uri="{FF2B5EF4-FFF2-40B4-BE49-F238E27FC236}">
                <a16:creationId xmlns:a16="http://schemas.microsoft.com/office/drawing/2014/main" id="{B2E7B297-38AB-492E-BD10-10FA20E66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392" y="2558044"/>
            <a:ext cx="948725" cy="1390195"/>
          </a:xfrm>
          <a:prstGeom prst="rect">
            <a:avLst/>
          </a:prstGeom>
        </p:spPr>
      </p:pic>
      <p:sp>
        <p:nvSpPr>
          <p:cNvPr id="15" name="TextBox 14">
            <a:extLst>
              <a:ext uri="{FF2B5EF4-FFF2-40B4-BE49-F238E27FC236}">
                <a16:creationId xmlns:a16="http://schemas.microsoft.com/office/drawing/2014/main" id="{1FB706E4-91EB-47A3-BD82-F071F458C0F4}"/>
              </a:ext>
            </a:extLst>
          </p:cNvPr>
          <p:cNvSpPr txBox="1"/>
          <p:nvPr/>
        </p:nvSpPr>
        <p:spPr>
          <a:xfrm>
            <a:off x="8349115" y="3751104"/>
            <a:ext cx="3584739" cy="461665"/>
          </a:xfrm>
          <a:prstGeom prst="rect">
            <a:avLst/>
          </a:prstGeom>
          <a:noFill/>
        </p:spPr>
        <p:txBody>
          <a:bodyPr wrap="square" rtlCol="0">
            <a:spAutoFit/>
          </a:bodyPr>
          <a:lstStyle/>
          <a:p>
            <a:pPr algn="ctr"/>
            <a:r>
              <a:rPr lang="en-US" sz="2400" dirty="0">
                <a:solidFill>
                  <a:schemeClr val="bg2">
                    <a:lumMod val="50000"/>
                  </a:schemeClr>
                </a:solidFill>
                <a:latin typeface="Calibri" panose="020F0502020204030204" pitchFamily="34" charset="0"/>
                <a:cs typeface="Calibri" panose="020F0502020204030204" pitchFamily="34" charset="0"/>
              </a:rPr>
              <a:t>Total Vulnerabilities</a:t>
            </a:r>
            <a:endParaRPr lang="en-US" sz="2000" dirty="0">
              <a:solidFill>
                <a:schemeClr val="bg2">
                  <a:lumMod val="50000"/>
                </a:schemeClr>
              </a:solidFill>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90430C96-2882-4B50-97A0-C0742E5F74A4}"/>
              </a:ext>
            </a:extLst>
          </p:cNvPr>
          <p:cNvSpPr txBox="1"/>
          <p:nvPr/>
        </p:nvSpPr>
        <p:spPr>
          <a:xfrm>
            <a:off x="9444797" y="2814638"/>
            <a:ext cx="1393371" cy="707886"/>
          </a:xfrm>
          <a:prstGeom prst="rect">
            <a:avLst/>
          </a:prstGeom>
          <a:noFill/>
        </p:spPr>
        <p:txBody>
          <a:bodyPr wrap="square" rtlCol="0">
            <a:spAutoFit/>
          </a:bodyPr>
          <a:lstStyle/>
          <a:p>
            <a:r>
              <a:rPr lang="en-US" sz="4000" b="1" dirty="0">
                <a:solidFill>
                  <a:schemeClr val="bg1"/>
                </a:solidFill>
              </a:rPr>
              <a:t>1249</a:t>
            </a:r>
          </a:p>
        </p:txBody>
      </p:sp>
      <p:sp>
        <p:nvSpPr>
          <p:cNvPr id="12" name="Rectangle 11">
            <a:extLst>
              <a:ext uri="{FF2B5EF4-FFF2-40B4-BE49-F238E27FC236}">
                <a16:creationId xmlns:a16="http://schemas.microsoft.com/office/drawing/2014/main" id="{733B86DE-16F8-4747-B6EB-2CAC60F5B563}"/>
              </a:ext>
            </a:extLst>
          </p:cNvPr>
          <p:cNvSpPr/>
          <p:nvPr/>
        </p:nvSpPr>
        <p:spPr>
          <a:xfrm>
            <a:off x="8938356" y="2581506"/>
            <a:ext cx="2406259" cy="11650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ECB904E-BDA0-4AC0-BF25-B9B12FA114C2}"/>
              </a:ext>
            </a:extLst>
          </p:cNvPr>
          <p:cNvSpPr txBox="1"/>
          <p:nvPr/>
        </p:nvSpPr>
        <p:spPr>
          <a:xfrm>
            <a:off x="9525371" y="2843373"/>
            <a:ext cx="1393371" cy="707886"/>
          </a:xfrm>
          <a:prstGeom prst="rect">
            <a:avLst/>
          </a:prstGeom>
          <a:noFill/>
        </p:spPr>
        <p:txBody>
          <a:bodyPr wrap="square" rtlCol="0">
            <a:spAutoFit/>
          </a:bodyPr>
          <a:lstStyle/>
          <a:p>
            <a:r>
              <a:rPr lang="en-US" sz="4000" b="1" dirty="0">
                <a:solidFill>
                  <a:schemeClr val="bg1"/>
                </a:solidFill>
              </a:rPr>
              <a:t>430</a:t>
            </a:r>
          </a:p>
        </p:txBody>
      </p:sp>
      <p:pic>
        <p:nvPicPr>
          <p:cNvPr id="23" name="Picture 22">
            <a:extLst>
              <a:ext uri="{FF2B5EF4-FFF2-40B4-BE49-F238E27FC236}">
                <a16:creationId xmlns:a16="http://schemas.microsoft.com/office/drawing/2014/main" id="{62984500-DF4C-41BA-A592-8BF345917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38" y="5018991"/>
            <a:ext cx="7075037" cy="1516080"/>
          </a:xfrm>
          <a:prstGeom prst="rect">
            <a:avLst/>
          </a:prstGeom>
        </p:spPr>
      </p:pic>
      <p:sp>
        <p:nvSpPr>
          <p:cNvPr id="24" name="TextBox 23">
            <a:extLst>
              <a:ext uri="{FF2B5EF4-FFF2-40B4-BE49-F238E27FC236}">
                <a16:creationId xmlns:a16="http://schemas.microsoft.com/office/drawing/2014/main" id="{C34F3C75-D69A-4923-8468-1C41E79318C9}"/>
              </a:ext>
            </a:extLst>
          </p:cNvPr>
          <p:cNvSpPr txBox="1"/>
          <p:nvPr/>
        </p:nvSpPr>
        <p:spPr>
          <a:xfrm>
            <a:off x="1423943" y="5322790"/>
            <a:ext cx="788219" cy="707886"/>
          </a:xfrm>
          <a:prstGeom prst="rect">
            <a:avLst/>
          </a:prstGeom>
          <a:noFill/>
        </p:spPr>
        <p:txBody>
          <a:bodyPr wrap="square" rtlCol="0">
            <a:spAutoFit/>
          </a:bodyPr>
          <a:lstStyle/>
          <a:p>
            <a:r>
              <a:rPr lang="en-US" sz="4000" b="1" dirty="0">
                <a:solidFill>
                  <a:schemeClr val="bg1"/>
                </a:solidFill>
              </a:rPr>
              <a:t>0</a:t>
            </a:r>
          </a:p>
        </p:txBody>
      </p:sp>
      <p:sp>
        <p:nvSpPr>
          <p:cNvPr id="25" name="TextBox 24">
            <a:extLst>
              <a:ext uri="{FF2B5EF4-FFF2-40B4-BE49-F238E27FC236}">
                <a16:creationId xmlns:a16="http://schemas.microsoft.com/office/drawing/2014/main" id="{6EB47020-9439-4E87-8605-2CE038743055}"/>
              </a:ext>
            </a:extLst>
          </p:cNvPr>
          <p:cNvSpPr txBox="1"/>
          <p:nvPr/>
        </p:nvSpPr>
        <p:spPr>
          <a:xfrm>
            <a:off x="3938058" y="5322283"/>
            <a:ext cx="1097279" cy="707886"/>
          </a:xfrm>
          <a:prstGeom prst="rect">
            <a:avLst/>
          </a:prstGeom>
          <a:noFill/>
        </p:spPr>
        <p:txBody>
          <a:bodyPr wrap="square" rtlCol="0">
            <a:spAutoFit/>
          </a:bodyPr>
          <a:lstStyle/>
          <a:p>
            <a:r>
              <a:rPr lang="en-US" sz="4000" b="1" dirty="0">
                <a:solidFill>
                  <a:schemeClr val="bg1"/>
                </a:solidFill>
              </a:rPr>
              <a:t>0</a:t>
            </a:r>
          </a:p>
        </p:txBody>
      </p:sp>
      <p:sp>
        <p:nvSpPr>
          <p:cNvPr id="26" name="TextBox 25">
            <a:extLst>
              <a:ext uri="{FF2B5EF4-FFF2-40B4-BE49-F238E27FC236}">
                <a16:creationId xmlns:a16="http://schemas.microsoft.com/office/drawing/2014/main" id="{6F385997-5416-45A4-AC9F-964A3399662D}"/>
              </a:ext>
            </a:extLst>
          </p:cNvPr>
          <p:cNvSpPr txBox="1"/>
          <p:nvPr/>
        </p:nvSpPr>
        <p:spPr>
          <a:xfrm>
            <a:off x="6185453" y="5332216"/>
            <a:ext cx="480819" cy="707886"/>
          </a:xfrm>
          <a:prstGeom prst="rect">
            <a:avLst/>
          </a:prstGeom>
          <a:noFill/>
        </p:spPr>
        <p:txBody>
          <a:bodyPr wrap="square" rtlCol="0">
            <a:spAutoFit/>
          </a:bodyPr>
          <a:lstStyle/>
          <a:p>
            <a:r>
              <a:rPr lang="en-US" sz="4000" b="1" dirty="0">
                <a:solidFill>
                  <a:schemeClr val="bg1"/>
                </a:solidFill>
              </a:rPr>
              <a:t>1</a:t>
            </a:r>
          </a:p>
        </p:txBody>
      </p:sp>
      <p:pic>
        <p:nvPicPr>
          <p:cNvPr id="27" name="Picture 26">
            <a:extLst>
              <a:ext uri="{FF2B5EF4-FFF2-40B4-BE49-F238E27FC236}">
                <a16:creationId xmlns:a16="http://schemas.microsoft.com/office/drawing/2014/main" id="{5227A388-D7A8-45FB-B89C-E1C679EC8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8490" y="4981129"/>
            <a:ext cx="948725" cy="1390195"/>
          </a:xfrm>
          <a:prstGeom prst="rect">
            <a:avLst/>
          </a:prstGeom>
        </p:spPr>
      </p:pic>
      <p:sp>
        <p:nvSpPr>
          <p:cNvPr id="28" name="TextBox 27">
            <a:extLst>
              <a:ext uri="{FF2B5EF4-FFF2-40B4-BE49-F238E27FC236}">
                <a16:creationId xmlns:a16="http://schemas.microsoft.com/office/drawing/2014/main" id="{05775DE8-3F42-4B89-B2CA-6ADF92F23C4F}"/>
              </a:ext>
            </a:extLst>
          </p:cNvPr>
          <p:cNvSpPr txBox="1"/>
          <p:nvPr/>
        </p:nvSpPr>
        <p:spPr>
          <a:xfrm>
            <a:off x="8349115" y="6271669"/>
            <a:ext cx="3584739" cy="461665"/>
          </a:xfrm>
          <a:prstGeom prst="rect">
            <a:avLst/>
          </a:prstGeom>
          <a:noFill/>
        </p:spPr>
        <p:txBody>
          <a:bodyPr wrap="square" rtlCol="0">
            <a:spAutoFit/>
          </a:bodyPr>
          <a:lstStyle/>
          <a:p>
            <a:pPr algn="ctr"/>
            <a:r>
              <a:rPr lang="en-US" sz="2400" dirty="0">
                <a:solidFill>
                  <a:schemeClr val="bg2">
                    <a:lumMod val="50000"/>
                  </a:schemeClr>
                </a:solidFill>
                <a:latin typeface="Calibri" panose="020F0502020204030204" pitchFamily="34" charset="0"/>
                <a:cs typeface="Calibri" panose="020F0502020204030204" pitchFamily="34" charset="0"/>
              </a:rPr>
              <a:t>Total Vulnerabilities</a:t>
            </a:r>
            <a:endParaRPr lang="en-US" sz="2000" dirty="0">
              <a:solidFill>
                <a:schemeClr val="bg2">
                  <a:lumMod val="50000"/>
                </a:schemeClr>
              </a:solidFill>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51453A96-30E0-47F6-9CE1-AB61967EF544}"/>
              </a:ext>
            </a:extLst>
          </p:cNvPr>
          <p:cNvSpPr/>
          <p:nvPr/>
        </p:nvSpPr>
        <p:spPr>
          <a:xfrm>
            <a:off x="8938356" y="5102069"/>
            <a:ext cx="2406259" cy="11650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D65C7DD-ED6F-4383-8EAD-48BC38678AC1}"/>
              </a:ext>
            </a:extLst>
          </p:cNvPr>
          <p:cNvSpPr txBox="1"/>
          <p:nvPr/>
        </p:nvSpPr>
        <p:spPr>
          <a:xfrm>
            <a:off x="9669359" y="5330650"/>
            <a:ext cx="1105392" cy="707886"/>
          </a:xfrm>
          <a:prstGeom prst="rect">
            <a:avLst/>
          </a:prstGeom>
          <a:noFill/>
        </p:spPr>
        <p:txBody>
          <a:bodyPr wrap="square" rtlCol="0">
            <a:spAutoFit/>
          </a:bodyPr>
          <a:lstStyle/>
          <a:p>
            <a:r>
              <a:rPr lang="en-US" sz="4000" b="1" dirty="0">
                <a:solidFill>
                  <a:schemeClr val="bg1"/>
                </a:solidFill>
              </a:rPr>
              <a:t>365</a:t>
            </a:r>
          </a:p>
        </p:txBody>
      </p:sp>
      <p:sp>
        <p:nvSpPr>
          <p:cNvPr id="6" name="TextBox 5">
            <a:extLst>
              <a:ext uri="{FF2B5EF4-FFF2-40B4-BE49-F238E27FC236}">
                <a16:creationId xmlns:a16="http://schemas.microsoft.com/office/drawing/2014/main" id="{C6BE0A56-A0E7-4F1D-93C4-8DF86EE0D3FB}"/>
              </a:ext>
            </a:extLst>
          </p:cNvPr>
          <p:cNvSpPr txBox="1"/>
          <p:nvPr/>
        </p:nvSpPr>
        <p:spPr>
          <a:xfrm>
            <a:off x="592538" y="4369033"/>
            <a:ext cx="9800159" cy="461665"/>
          </a:xfrm>
          <a:prstGeom prst="rect">
            <a:avLst/>
          </a:prstGeom>
          <a:noFill/>
        </p:spPr>
        <p:txBody>
          <a:bodyPr wrap="square" rtlCol="0">
            <a:spAutoFit/>
          </a:bodyPr>
          <a:lstStyle/>
          <a:p>
            <a:r>
              <a:rPr lang="en-US" sz="2400" b="1" dirty="0">
                <a:solidFill>
                  <a:srgbClr val="9B6BF2"/>
                </a:solidFill>
                <a:latin typeface="Century Gothic" panose="020B0502020202020204"/>
              </a:rPr>
              <a:t>After Rescan after remediation done on most of vulnerabilities</a:t>
            </a:r>
          </a:p>
        </p:txBody>
      </p:sp>
      <p:sp>
        <p:nvSpPr>
          <p:cNvPr id="35" name="Rectangle 34">
            <a:extLst>
              <a:ext uri="{FF2B5EF4-FFF2-40B4-BE49-F238E27FC236}">
                <a16:creationId xmlns:a16="http://schemas.microsoft.com/office/drawing/2014/main" id="{D7CC60AE-B3B4-4FF7-AFAA-A1237C9CAF52}"/>
              </a:ext>
            </a:extLst>
          </p:cNvPr>
          <p:cNvSpPr/>
          <p:nvPr/>
        </p:nvSpPr>
        <p:spPr>
          <a:xfrm>
            <a:off x="8938356" y="5054448"/>
            <a:ext cx="2406259" cy="11650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C37AFDE-0297-42A0-9FA9-26184C7F1DF0}"/>
              </a:ext>
            </a:extLst>
          </p:cNvPr>
          <p:cNvSpPr txBox="1"/>
          <p:nvPr/>
        </p:nvSpPr>
        <p:spPr>
          <a:xfrm>
            <a:off x="9894987" y="5283029"/>
            <a:ext cx="1105392" cy="707886"/>
          </a:xfrm>
          <a:prstGeom prst="rect">
            <a:avLst/>
          </a:prstGeom>
          <a:noFill/>
        </p:spPr>
        <p:txBody>
          <a:bodyPr wrap="square" rtlCol="0">
            <a:spAutoFit/>
          </a:bodyPr>
          <a:lstStyle/>
          <a:p>
            <a:r>
              <a:rPr lang="en-US" sz="4000" b="1" dirty="0">
                <a:solidFill>
                  <a:schemeClr val="bg1"/>
                </a:solidFill>
              </a:rPr>
              <a:t>1</a:t>
            </a:r>
          </a:p>
        </p:txBody>
      </p:sp>
    </p:spTree>
    <p:extLst>
      <p:ext uri="{BB962C8B-B14F-4D97-AF65-F5344CB8AC3E}">
        <p14:creationId xmlns:p14="http://schemas.microsoft.com/office/powerpoint/2010/main" val="2041484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0899FF-9000-47FC-A79F-A45A13BE3498}"/>
              </a:ext>
            </a:extLst>
          </p:cNvPr>
          <p:cNvSpPr/>
          <p:nvPr/>
        </p:nvSpPr>
        <p:spPr>
          <a:xfrm>
            <a:off x="8938356" y="2586058"/>
            <a:ext cx="2406259" cy="11650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5415" y="622214"/>
            <a:ext cx="9475671" cy="1323439"/>
          </a:xfrm>
          <a:prstGeom prst="rect">
            <a:avLst/>
          </a:prstGeom>
          <a:noFill/>
        </p:spPr>
        <p:txBody>
          <a:bodyPr wrap="none" rtlCol="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9B6BF2"/>
                </a:solidFill>
                <a:effectLst/>
                <a:uLnTx/>
                <a:uFillTx/>
                <a:latin typeface="Century Gothic" panose="020B0502020202020204"/>
                <a:ea typeface="+mn-ea"/>
                <a:cs typeface="+mn-cs"/>
              </a:rPr>
              <a:t>Verifying fixes by conducting rescans</a:t>
            </a:r>
          </a:p>
          <a:p>
            <a:pPr marL="0" marR="0" lvl="0" indent="0" algn="ctr" defTabSz="457189" rtl="0" eaLnBrk="1" fontAlgn="auto" latinLnBrk="0" hangingPunct="1">
              <a:lnSpc>
                <a:spcPct val="100000"/>
              </a:lnSpc>
              <a:spcBef>
                <a:spcPts val="0"/>
              </a:spcBef>
              <a:spcAft>
                <a:spcPts val="0"/>
              </a:spcAft>
              <a:buClrTx/>
              <a:buSzTx/>
              <a:buFontTx/>
              <a:buNone/>
              <a:tabLst/>
              <a:defRPr/>
            </a:pPr>
            <a:r>
              <a:rPr lang="en-US" sz="4000" b="1" dirty="0">
                <a:solidFill>
                  <a:srgbClr val="9B6BF2"/>
                </a:solidFill>
                <a:latin typeface="Century Gothic" panose="020B0502020202020204"/>
              </a:rPr>
              <a:t>FortiGate Firewall</a:t>
            </a:r>
            <a:endParaRPr kumimoji="0" lang="en-US" sz="4000" b="1" i="0" u="none" strike="noStrike" kern="1200" cap="none" spc="0" normalizeH="0" baseline="0" noProof="0" dirty="0">
              <a:ln>
                <a:noFill/>
              </a:ln>
              <a:solidFill>
                <a:srgbClr val="9B6BF2"/>
              </a:solidFill>
              <a:effectLst/>
              <a:uLnTx/>
              <a:uFillTx/>
              <a:latin typeface="Century Gothic" panose="020B0502020202020204"/>
              <a:ea typeface="+mn-ea"/>
              <a:cs typeface="+mn-cs"/>
            </a:endParaRPr>
          </a:p>
        </p:txBody>
      </p:sp>
      <p:pic>
        <p:nvPicPr>
          <p:cNvPr id="3" name="Picture 2">
            <a:extLst>
              <a:ext uri="{FF2B5EF4-FFF2-40B4-BE49-F238E27FC236}">
                <a16:creationId xmlns:a16="http://schemas.microsoft.com/office/drawing/2014/main" id="{EAE3DCEE-8A1A-4C6B-BC03-A8DD11BF7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38" y="2584644"/>
            <a:ext cx="7075037" cy="1516080"/>
          </a:xfrm>
          <a:prstGeom prst="rect">
            <a:avLst/>
          </a:prstGeom>
        </p:spPr>
      </p:pic>
      <p:sp>
        <p:nvSpPr>
          <p:cNvPr id="4" name="TextBox 3">
            <a:extLst>
              <a:ext uri="{FF2B5EF4-FFF2-40B4-BE49-F238E27FC236}">
                <a16:creationId xmlns:a16="http://schemas.microsoft.com/office/drawing/2014/main" id="{30863413-0E54-406B-9C6F-6EA96585E065}"/>
              </a:ext>
            </a:extLst>
          </p:cNvPr>
          <p:cNvSpPr txBox="1"/>
          <p:nvPr/>
        </p:nvSpPr>
        <p:spPr>
          <a:xfrm>
            <a:off x="1538339" y="2802229"/>
            <a:ext cx="1097279" cy="707886"/>
          </a:xfrm>
          <a:prstGeom prst="rect">
            <a:avLst/>
          </a:prstGeom>
          <a:noFill/>
        </p:spPr>
        <p:txBody>
          <a:bodyPr wrap="square" rtlCol="0">
            <a:spAutoFit/>
          </a:bodyPr>
          <a:lstStyle/>
          <a:p>
            <a:r>
              <a:rPr lang="en-US" sz="4000" b="1" dirty="0">
                <a:solidFill>
                  <a:schemeClr val="bg1"/>
                </a:solidFill>
              </a:rPr>
              <a:t>3</a:t>
            </a:r>
          </a:p>
        </p:txBody>
      </p:sp>
      <p:sp>
        <p:nvSpPr>
          <p:cNvPr id="8" name="TextBox 7">
            <a:extLst>
              <a:ext uri="{FF2B5EF4-FFF2-40B4-BE49-F238E27FC236}">
                <a16:creationId xmlns:a16="http://schemas.microsoft.com/office/drawing/2014/main" id="{41F3C2D2-3D70-4BF3-A9E9-C37129023DE3}"/>
              </a:ext>
            </a:extLst>
          </p:cNvPr>
          <p:cNvSpPr txBox="1"/>
          <p:nvPr/>
        </p:nvSpPr>
        <p:spPr>
          <a:xfrm>
            <a:off x="3773474" y="2814638"/>
            <a:ext cx="1097279" cy="707886"/>
          </a:xfrm>
          <a:prstGeom prst="rect">
            <a:avLst/>
          </a:prstGeom>
          <a:noFill/>
        </p:spPr>
        <p:txBody>
          <a:bodyPr wrap="square" rtlCol="0">
            <a:spAutoFit/>
          </a:bodyPr>
          <a:lstStyle/>
          <a:p>
            <a:r>
              <a:rPr lang="en-US" sz="4000" b="1" dirty="0">
                <a:solidFill>
                  <a:schemeClr val="bg1"/>
                </a:solidFill>
              </a:rPr>
              <a:t>20</a:t>
            </a:r>
          </a:p>
        </p:txBody>
      </p:sp>
      <p:sp>
        <p:nvSpPr>
          <p:cNvPr id="11" name="TextBox 10">
            <a:extLst>
              <a:ext uri="{FF2B5EF4-FFF2-40B4-BE49-F238E27FC236}">
                <a16:creationId xmlns:a16="http://schemas.microsoft.com/office/drawing/2014/main" id="{D31738AA-73B7-4B87-8042-DB6B78E5AEE2}"/>
              </a:ext>
            </a:extLst>
          </p:cNvPr>
          <p:cNvSpPr txBox="1"/>
          <p:nvPr/>
        </p:nvSpPr>
        <p:spPr>
          <a:xfrm>
            <a:off x="6018305" y="2802229"/>
            <a:ext cx="815116" cy="707886"/>
          </a:xfrm>
          <a:prstGeom prst="rect">
            <a:avLst/>
          </a:prstGeom>
          <a:noFill/>
        </p:spPr>
        <p:txBody>
          <a:bodyPr wrap="square" rtlCol="0">
            <a:spAutoFit/>
          </a:bodyPr>
          <a:lstStyle/>
          <a:p>
            <a:r>
              <a:rPr lang="en-US" sz="4000" b="1" dirty="0">
                <a:solidFill>
                  <a:schemeClr val="bg1"/>
                </a:solidFill>
              </a:rPr>
              <a:t>37</a:t>
            </a:r>
          </a:p>
        </p:txBody>
      </p:sp>
      <p:pic>
        <p:nvPicPr>
          <p:cNvPr id="14" name="Picture 13">
            <a:extLst>
              <a:ext uri="{FF2B5EF4-FFF2-40B4-BE49-F238E27FC236}">
                <a16:creationId xmlns:a16="http://schemas.microsoft.com/office/drawing/2014/main" id="{B2E7B297-38AB-492E-BD10-10FA20E66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392" y="2558044"/>
            <a:ext cx="948725" cy="1390195"/>
          </a:xfrm>
          <a:prstGeom prst="rect">
            <a:avLst/>
          </a:prstGeom>
        </p:spPr>
      </p:pic>
      <p:sp>
        <p:nvSpPr>
          <p:cNvPr id="15" name="TextBox 14">
            <a:extLst>
              <a:ext uri="{FF2B5EF4-FFF2-40B4-BE49-F238E27FC236}">
                <a16:creationId xmlns:a16="http://schemas.microsoft.com/office/drawing/2014/main" id="{1FB706E4-91EB-47A3-BD82-F071F458C0F4}"/>
              </a:ext>
            </a:extLst>
          </p:cNvPr>
          <p:cNvSpPr txBox="1"/>
          <p:nvPr/>
        </p:nvSpPr>
        <p:spPr>
          <a:xfrm>
            <a:off x="8349115" y="3751104"/>
            <a:ext cx="3584739" cy="461665"/>
          </a:xfrm>
          <a:prstGeom prst="rect">
            <a:avLst/>
          </a:prstGeom>
          <a:noFill/>
        </p:spPr>
        <p:txBody>
          <a:bodyPr wrap="square" rtlCol="0">
            <a:spAutoFit/>
          </a:bodyPr>
          <a:lstStyle/>
          <a:p>
            <a:pPr algn="ctr"/>
            <a:r>
              <a:rPr lang="en-US" sz="2400" dirty="0">
                <a:solidFill>
                  <a:schemeClr val="bg2">
                    <a:lumMod val="50000"/>
                  </a:schemeClr>
                </a:solidFill>
                <a:latin typeface="Calibri" panose="020F0502020204030204" pitchFamily="34" charset="0"/>
                <a:cs typeface="Calibri" panose="020F0502020204030204" pitchFamily="34" charset="0"/>
              </a:rPr>
              <a:t>Total Vulnerabilities</a:t>
            </a:r>
            <a:endParaRPr lang="en-US" sz="2000" dirty="0">
              <a:solidFill>
                <a:schemeClr val="bg2">
                  <a:lumMod val="50000"/>
                </a:schemeClr>
              </a:solidFill>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90430C96-2882-4B50-97A0-C0742E5F74A4}"/>
              </a:ext>
            </a:extLst>
          </p:cNvPr>
          <p:cNvSpPr txBox="1"/>
          <p:nvPr/>
        </p:nvSpPr>
        <p:spPr>
          <a:xfrm>
            <a:off x="9444797" y="2814638"/>
            <a:ext cx="1393371" cy="707886"/>
          </a:xfrm>
          <a:prstGeom prst="rect">
            <a:avLst/>
          </a:prstGeom>
          <a:noFill/>
        </p:spPr>
        <p:txBody>
          <a:bodyPr wrap="square" rtlCol="0">
            <a:spAutoFit/>
          </a:bodyPr>
          <a:lstStyle/>
          <a:p>
            <a:r>
              <a:rPr lang="en-US" sz="4000" b="1" dirty="0">
                <a:solidFill>
                  <a:schemeClr val="bg1"/>
                </a:solidFill>
              </a:rPr>
              <a:t>1249</a:t>
            </a:r>
          </a:p>
        </p:txBody>
      </p:sp>
      <p:sp>
        <p:nvSpPr>
          <p:cNvPr id="12" name="Rectangle 11">
            <a:extLst>
              <a:ext uri="{FF2B5EF4-FFF2-40B4-BE49-F238E27FC236}">
                <a16:creationId xmlns:a16="http://schemas.microsoft.com/office/drawing/2014/main" id="{733B86DE-16F8-4747-B6EB-2CAC60F5B563}"/>
              </a:ext>
            </a:extLst>
          </p:cNvPr>
          <p:cNvSpPr/>
          <p:nvPr/>
        </p:nvSpPr>
        <p:spPr>
          <a:xfrm>
            <a:off x="8938356" y="2581506"/>
            <a:ext cx="2406259" cy="11650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ECB904E-BDA0-4AC0-BF25-B9B12FA114C2}"/>
              </a:ext>
            </a:extLst>
          </p:cNvPr>
          <p:cNvSpPr txBox="1"/>
          <p:nvPr/>
        </p:nvSpPr>
        <p:spPr>
          <a:xfrm>
            <a:off x="9750997" y="2854925"/>
            <a:ext cx="1393371" cy="707886"/>
          </a:xfrm>
          <a:prstGeom prst="rect">
            <a:avLst/>
          </a:prstGeom>
          <a:noFill/>
        </p:spPr>
        <p:txBody>
          <a:bodyPr wrap="square" rtlCol="0">
            <a:spAutoFit/>
          </a:bodyPr>
          <a:lstStyle/>
          <a:p>
            <a:r>
              <a:rPr lang="en-US" sz="4000" b="1" dirty="0">
                <a:solidFill>
                  <a:schemeClr val="bg1"/>
                </a:solidFill>
              </a:rPr>
              <a:t>60</a:t>
            </a:r>
          </a:p>
        </p:txBody>
      </p:sp>
      <p:pic>
        <p:nvPicPr>
          <p:cNvPr id="23" name="Picture 22">
            <a:extLst>
              <a:ext uri="{FF2B5EF4-FFF2-40B4-BE49-F238E27FC236}">
                <a16:creationId xmlns:a16="http://schemas.microsoft.com/office/drawing/2014/main" id="{62984500-DF4C-41BA-A592-8BF345917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38" y="5018991"/>
            <a:ext cx="7075037" cy="1516080"/>
          </a:xfrm>
          <a:prstGeom prst="rect">
            <a:avLst/>
          </a:prstGeom>
        </p:spPr>
      </p:pic>
      <p:sp>
        <p:nvSpPr>
          <p:cNvPr id="24" name="TextBox 23">
            <a:extLst>
              <a:ext uri="{FF2B5EF4-FFF2-40B4-BE49-F238E27FC236}">
                <a16:creationId xmlns:a16="http://schemas.microsoft.com/office/drawing/2014/main" id="{C34F3C75-D69A-4923-8468-1C41E79318C9}"/>
              </a:ext>
            </a:extLst>
          </p:cNvPr>
          <p:cNvSpPr txBox="1"/>
          <p:nvPr/>
        </p:nvSpPr>
        <p:spPr>
          <a:xfrm>
            <a:off x="1423943" y="5322790"/>
            <a:ext cx="788219" cy="707886"/>
          </a:xfrm>
          <a:prstGeom prst="rect">
            <a:avLst/>
          </a:prstGeom>
          <a:noFill/>
        </p:spPr>
        <p:txBody>
          <a:bodyPr wrap="square" rtlCol="0">
            <a:spAutoFit/>
          </a:bodyPr>
          <a:lstStyle/>
          <a:p>
            <a:r>
              <a:rPr lang="en-US" sz="4000" b="1" dirty="0">
                <a:solidFill>
                  <a:schemeClr val="bg1"/>
                </a:solidFill>
              </a:rPr>
              <a:t>0</a:t>
            </a:r>
          </a:p>
        </p:txBody>
      </p:sp>
      <p:sp>
        <p:nvSpPr>
          <p:cNvPr id="25" name="TextBox 24">
            <a:extLst>
              <a:ext uri="{FF2B5EF4-FFF2-40B4-BE49-F238E27FC236}">
                <a16:creationId xmlns:a16="http://schemas.microsoft.com/office/drawing/2014/main" id="{6EB47020-9439-4E87-8605-2CE038743055}"/>
              </a:ext>
            </a:extLst>
          </p:cNvPr>
          <p:cNvSpPr txBox="1"/>
          <p:nvPr/>
        </p:nvSpPr>
        <p:spPr>
          <a:xfrm>
            <a:off x="3938058" y="5322283"/>
            <a:ext cx="1097279" cy="707886"/>
          </a:xfrm>
          <a:prstGeom prst="rect">
            <a:avLst/>
          </a:prstGeom>
          <a:noFill/>
        </p:spPr>
        <p:txBody>
          <a:bodyPr wrap="square" rtlCol="0">
            <a:spAutoFit/>
          </a:bodyPr>
          <a:lstStyle/>
          <a:p>
            <a:r>
              <a:rPr lang="en-US" sz="4000" b="1" dirty="0">
                <a:solidFill>
                  <a:schemeClr val="bg1"/>
                </a:solidFill>
              </a:rPr>
              <a:t>0</a:t>
            </a:r>
          </a:p>
        </p:txBody>
      </p:sp>
      <p:sp>
        <p:nvSpPr>
          <p:cNvPr id="26" name="TextBox 25">
            <a:extLst>
              <a:ext uri="{FF2B5EF4-FFF2-40B4-BE49-F238E27FC236}">
                <a16:creationId xmlns:a16="http://schemas.microsoft.com/office/drawing/2014/main" id="{6F385997-5416-45A4-AC9F-964A3399662D}"/>
              </a:ext>
            </a:extLst>
          </p:cNvPr>
          <p:cNvSpPr txBox="1"/>
          <p:nvPr/>
        </p:nvSpPr>
        <p:spPr>
          <a:xfrm>
            <a:off x="6185453" y="5332216"/>
            <a:ext cx="480819" cy="707886"/>
          </a:xfrm>
          <a:prstGeom prst="rect">
            <a:avLst/>
          </a:prstGeom>
          <a:noFill/>
        </p:spPr>
        <p:txBody>
          <a:bodyPr wrap="square" rtlCol="0">
            <a:spAutoFit/>
          </a:bodyPr>
          <a:lstStyle/>
          <a:p>
            <a:r>
              <a:rPr lang="en-US" sz="4000" b="1" dirty="0">
                <a:solidFill>
                  <a:schemeClr val="bg1"/>
                </a:solidFill>
              </a:rPr>
              <a:t>2</a:t>
            </a:r>
          </a:p>
        </p:txBody>
      </p:sp>
      <p:pic>
        <p:nvPicPr>
          <p:cNvPr id="27" name="Picture 26">
            <a:extLst>
              <a:ext uri="{FF2B5EF4-FFF2-40B4-BE49-F238E27FC236}">
                <a16:creationId xmlns:a16="http://schemas.microsoft.com/office/drawing/2014/main" id="{5227A388-D7A8-45FB-B89C-E1C679EC8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8490" y="4981129"/>
            <a:ext cx="948725" cy="1390195"/>
          </a:xfrm>
          <a:prstGeom prst="rect">
            <a:avLst/>
          </a:prstGeom>
        </p:spPr>
      </p:pic>
      <p:sp>
        <p:nvSpPr>
          <p:cNvPr id="28" name="TextBox 27">
            <a:extLst>
              <a:ext uri="{FF2B5EF4-FFF2-40B4-BE49-F238E27FC236}">
                <a16:creationId xmlns:a16="http://schemas.microsoft.com/office/drawing/2014/main" id="{05775DE8-3F42-4B89-B2CA-6ADF92F23C4F}"/>
              </a:ext>
            </a:extLst>
          </p:cNvPr>
          <p:cNvSpPr txBox="1"/>
          <p:nvPr/>
        </p:nvSpPr>
        <p:spPr>
          <a:xfrm>
            <a:off x="8349115" y="6271669"/>
            <a:ext cx="3584739" cy="461665"/>
          </a:xfrm>
          <a:prstGeom prst="rect">
            <a:avLst/>
          </a:prstGeom>
          <a:noFill/>
        </p:spPr>
        <p:txBody>
          <a:bodyPr wrap="square" rtlCol="0">
            <a:spAutoFit/>
          </a:bodyPr>
          <a:lstStyle/>
          <a:p>
            <a:pPr algn="ctr"/>
            <a:r>
              <a:rPr lang="en-US" sz="2400" dirty="0">
                <a:solidFill>
                  <a:schemeClr val="bg2">
                    <a:lumMod val="50000"/>
                  </a:schemeClr>
                </a:solidFill>
                <a:latin typeface="Calibri" panose="020F0502020204030204" pitchFamily="34" charset="0"/>
                <a:cs typeface="Calibri" panose="020F0502020204030204" pitchFamily="34" charset="0"/>
              </a:rPr>
              <a:t>Total Vulnerabilities</a:t>
            </a:r>
            <a:endParaRPr lang="en-US" sz="2000" dirty="0">
              <a:solidFill>
                <a:schemeClr val="bg2">
                  <a:lumMod val="50000"/>
                </a:schemeClr>
              </a:solidFill>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51453A96-30E0-47F6-9CE1-AB61967EF544}"/>
              </a:ext>
            </a:extLst>
          </p:cNvPr>
          <p:cNvSpPr/>
          <p:nvPr/>
        </p:nvSpPr>
        <p:spPr>
          <a:xfrm>
            <a:off x="8938356" y="5102069"/>
            <a:ext cx="2406259" cy="11650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D65C7DD-ED6F-4383-8EAD-48BC38678AC1}"/>
              </a:ext>
            </a:extLst>
          </p:cNvPr>
          <p:cNvSpPr txBox="1"/>
          <p:nvPr/>
        </p:nvSpPr>
        <p:spPr>
          <a:xfrm>
            <a:off x="9669359" y="5330650"/>
            <a:ext cx="1105392" cy="707886"/>
          </a:xfrm>
          <a:prstGeom prst="rect">
            <a:avLst/>
          </a:prstGeom>
          <a:noFill/>
        </p:spPr>
        <p:txBody>
          <a:bodyPr wrap="square" rtlCol="0">
            <a:spAutoFit/>
          </a:bodyPr>
          <a:lstStyle/>
          <a:p>
            <a:r>
              <a:rPr lang="en-US" sz="4000" b="1" dirty="0">
                <a:solidFill>
                  <a:schemeClr val="bg1"/>
                </a:solidFill>
              </a:rPr>
              <a:t>365</a:t>
            </a:r>
          </a:p>
        </p:txBody>
      </p:sp>
      <p:sp>
        <p:nvSpPr>
          <p:cNvPr id="6" name="TextBox 5">
            <a:extLst>
              <a:ext uri="{FF2B5EF4-FFF2-40B4-BE49-F238E27FC236}">
                <a16:creationId xmlns:a16="http://schemas.microsoft.com/office/drawing/2014/main" id="{C6BE0A56-A0E7-4F1D-93C4-8DF86EE0D3FB}"/>
              </a:ext>
            </a:extLst>
          </p:cNvPr>
          <p:cNvSpPr txBox="1"/>
          <p:nvPr/>
        </p:nvSpPr>
        <p:spPr>
          <a:xfrm>
            <a:off x="592538" y="4369033"/>
            <a:ext cx="9800159" cy="461665"/>
          </a:xfrm>
          <a:prstGeom prst="rect">
            <a:avLst/>
          </a:prstGeom>
          <a:noFill/>
        </p:spPr>
        <p:txBody>
          <a:bodyPr wrap="square" rtlCol="0">
            <a:spAutoFit/>
          </a:bodyPr>
          <a:lstStyle/>
          <a:p>
            <a:r>
              <a:rPr lang="en-US" sz="2400" b="1" dirty="0">
                <a:solidFill>
                  <a:srgbClr val="9B6BF2"/>
                </a:solidFill>
                <a:latin typeface="Century Gothic" panose="020B0502020202020204"/>
              </a:rPr>
              <a:t>After Rescan after remediation done on most of vulnerabilities</a:t>
            </a:r>
          </a:p>
        </p:txBody>
      </p:sp>
      <p:sp>
        <p:nvSpPr>
          <p:cNvPr id="35" name="Rectangle 34">
            <a:extLst>
              <a:ext uri="{FF2B5EF4-FFF2-40B4-BE49-F238E27FC236}">
                <a16:creationId xmlns:a16="http://schemas.microsoft.com/office/drawing/2014/main" id="{D7CC60AE-B3B4-4FF7-AFAA-A1237C9CAF52}"/>
              </a:ext>
            </a:extLst>
          </p:cNvPr>
          <p:cNvSpPr/>
          <p:nvPr/>
        </p:nvSpPr>
        <p:spPr>
          <a:xfrm>
            <a:off x="8938356" y="5054448"/>
            <a:ext cx="2406259" cy="116504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C37AFDE-0297-42A0-9FA9-26184C7F1DF0}"/>
              </a:ext>
            </a:extLst>
          </p:cNvPr>
          <p:cNvSpPr txBox="1"/>
          <p:nvPr/>
        </p:nvSpPr>
        <p:spPr>
          <a:xfrm>
            <a:off x="9894987" y="5283029"/>
            <a:ext cx="1105392" cy="707886"/>
          </a:xfrm>
          <a:prstGeom prst="rect">
            <a:avLst/>
          </a:prstGeom>
          <a:noFill/>
        </p:spPr>
        <p:txBody>
          <a:bodyPr wrap="square" rtlCol="0">
            <a:spAutoFit/>
          </a:bodyPr>
          <a:lstStyle/>
          <a:p>
            <a:r>
              <a:rPr lang="en-US" sz="4000" b="1" dirty="0">
                <a:solidFill>
                  <a:schemeClr val="bg1"/>
                </a:solidFill>
              </a:rPr>
              <a:t>2</a:t>
            </a:r>
          </a:p>
        </p:txBody>
      </p:sp>
    </p:spTree>
    <p:extLst>
      <p:ext uri="{BB962C8B-B14F-4D97-AF65-F5344CB8AC3E}">
        <p14:creationId xmlns:p14="http://schemas.microsoft.com/office/powerpoint/2010/main" val="138840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05081" y="710648"/>
            <a:ext cx="9002786" cy="707886"/>
          </a:xfrm>
          <a:prstGeom prst="rect">
            <a:avLst/>
          </a:prstGeom>
          <a:noFill/>
        </p:spPr>
        <p:txBody>
          <a:bodyPr wrap="none" rtlCol="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9B6BF2"/>
                </a:solidFill>
                <a:effectLst/>
                <a:uLnTx/>
                <a:uFillTx/>
                <a:latin typeface="Century Gothic" panose="020B0502020202020204"/>
                <a:ea typeface="+mn-ea"/>
                <a:cs typeface="+mn-cs"/>
              </a:rPr>
              <a:t>Vulnerability Intelligence and Alerts</a:t>
            </a:r>
          </a:p>
        </p:txBody>
      </p:sp>
      <p:sp>
        <p:nvSpPr>
          <p:cNvPr id="19" name="Rectangle 2">
            <a:extLst>
              <a:ext uri="{FF2B5EF4-FFF2-40B4-BE49-F238E27FC236}">
                <a16:creationId xmlns:a16="http://schemas.microsoft.com/office/drawing/2014/main" id="{CB466C3B-7136-49BE-3D49-17F4D4A32856}"/>
              </a:ext>
            </a:extLst>
          </p:cNvPr>
          <p:cNvSpPr>
            <a:spLocks noChangeArrowheads="1"/>
          </p:cNvSpPr>
          <p:nvPr/>
        </p:nvSpPr>
        <p:spPr bwMode="auto">
          <a:xfrm>
            <a:off x="1787525" y="4137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EG" altLang="ar-EG" sz="1800" b="0" i="0" u="none" strike="noStrike" cap="none" normalizeH="0" baseline="0">
                <a:ln>
                  <a:noFill/>
                </a:ln>
                <a:solidFill>
                  <a:schemeClr val="tx1"/>
                </a:solidFill>
                <a:effectLst/>
                <a:latin typeface="Arial" panose="020B0604020202020204" pitchFamily="34" charset="0"/>
              </a:rPr>
            </a:br>
            <a:endParaRPr kumimoji="0" lang="ar-EG" altLang="ar-EG"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213F90C9-4279-1864-F373-46076B80A4C1}"/>
              </a:ext>
            </a:extLst>
          </p:cNvPr>
          <p:cNvSpPr>
            <a:spLocks noChangeArrowheads="1"/>
          </p:cNvSpPr>
          <p:nvPr/>
        </p:nvSpPr>
        <p:spPr bwMode="auto">
          <a:xfrm>
            <a:off x="1787525" y="4137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EG" altLang="ar-EG" sz="1800" b="0" i="0" u="none" strike="noStrike" cap="none" normalizeH="0" baseline="0">
                <a:ln>
                  <a:noFill/>
                </a:ln>
                <a:solidFill>
                  <a:schemeClr val="tx1"/>
                </a:solidFill>
                <a:effectLst/>
                <a:latin typeface="Arial" panose="020B0604020202020204" pitchFamily="34" charset="0"/>
              </a:rPr>
            </a:br>
            <a:endParaRPr kumimoji="0" lang="ar-EG" altLang="ar-EG" sz="1800" b="0" i="0" u="none" strike="noStrike" cap="none" normalizeH="0" baseline="0">
              <a:ln>
                <a:noFill/>
              </a:ln>
              <a:solidFill>
                <a:schemeClr val="tx1"/>
              </a:solidFill>
              <a:effectLst/>
              <a:latin typeface="Arial" panose="020B0604020202020204" pitchFamily="34" charset="0"/>
            </a:endParaRPr>
          </a:p>
        </p:txBody>
      </p:sp>
      <p:sp>
        <p:nvSpPr>
          <p:cNvPr id="2" name="Content Placeholder 2">
            <a:extLst>
              <a:ext uri="{FF2B5EF4-FFF2-40B4-BE49-F238E27FC236}">
                <a16:creationId xmlns:a16="http://schemas.microsoft.com/office/drawing/2014/main" id="{C462BC94-320C-9556-AA6F-9D8FE55E3B5F}"/>
              </a:ext>
            </a:extLst>
          </p:cNvPr>
          <p:cNvSpPr>
            <a:spLocks noGrp="1"/>
          </p:cNvSpPr>
          <p:nvPr>
            <p:ph idx="1"/>
          </p:nvPr>
        </p:nvSpPr>
        <p:spPr>
          <a:xfrm>
            <a:off x="491549" y="2632682"/>
            <a:ext cx="11208901" cy="3982125"/>
          </a:xfrm>
        </p:spPr>
        <p:txBody>
          <a:bodyPr>
            <a:normAutofit/>
          </a:bodyPr>
          <a:lstStyle/>
          <a:p>
            <a:r>
              <a:rPr lang="en-US" sz="2400" dirty="0">
                <a:solidFill>
                  <a:schemeClr val="tx1"/>
                </a:solidFill>
              </a:rPr>
              <a:t>Stay informed: Follow Vulnerability alert services from sources like the National Vulnerability Database (NVD), Vendors and Security researchers to stay informed about new threats</a:t>
            </a:r>
          </a:p>
          <a:p>
            <a:r>
              <a:rPr lang="en-US" sz="2400" dirty="0">
                <a:solidFill>
                  <a:schemeClr val="tx1"/>
                </a:solidFill>
              </a:rPr>
              <a:t>Threat Intelligence Platforms: Use these platforms to gather intelligence on emerging threats relevant to our infrastructure</a:t>
            </a:r>
          </a:p>
        </p:txBody>
      </p:sp>
    </p:spTree>
    <p:extLst>
      <p:ext uri="{BB962C8B-B14F-4D97-AF65-F5344CB8AC3E}">
        <p14:creationId xmlns:p14="http://schemas.microsoft.com/office/powerpoint/2010/main" val="2579808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05081" y="710648"/>
            <a:ext cx="8630889" cy="707886"/>
          </a:xfrm>
          <a:prstGeom prst="rect">
            <a:avLst/>
          </a:prstGeom>
          <a:noFill/>
        </p:spPr>
        <p:txBody>
          <a:bodyPr wrap="none" rtlCol="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9B6BF2"/>
                </a:solidFill>
                <a:effectLst/>
                <a:uLnTx/>
                <a:uFillTx/>
                <a:latin typeface="Century Gothic" panose="020B0502020202020204"/>
                <a:ea typeface="+mn-ea"/>
                <a:cs typeface="+mn-cs"/>
              </a:rPr>
              <a:t>Security Frameworks and Auditing</a:t>
            </a:r>
          </a:p>
        </p:txBody>
      </p:sp>
      <p:sp>
        <p:nvSpPr>
          <p:cNvPr id="19" name="Rectangle 2">
            <a:extLst>
              <a:ext uri="{FF2B5EF4-FFF2-40B4-BE49-F238E27FC236}">
                <a16:creationId xmlns:a16="http://schemas.microsoft.com/office/drawing/2014/main" id="{CB466C3B-7136-49BE-3D49-17F4D4A32856}"/>
              </a:ext>
            </a:extLst>
          </p:cNvPr>
          <p:cNvSpPr>
            <a:spLocks noChangeArrowheads="1"/>
          </p:cNvSpPr>
          <p:nvPr/>
        </p:nvSpPr>
        <p:spPr bwMode="auto">
          <a:xfrm>
            <a:off x="1787525" y="4137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EG" altLang="ar-EG" sz="1800" b="0" i="0" u="none" strike="noStrike" cap="none" normalizeH="0" baseline="0">
                <a:ln>
                  <a:noFill/>
                </a:ln>
                <a:solidFill>
                  <a:schemeClr val="tx1"/>
                </a:solidFill>
                <a:effectLst/>
                <a:latin typeface="Arial" panose="020B0604020202020204" pitchFamily="34" charset="0"/>
              </a:rPr>
            </a:br>
            <a:endParaRPr kumimoji="0" lang="ar-EG" altLang="ar-EG"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213F90C9-4279-1864-F373-46076B80A4C1}"/>
              </a:ext>
            </a:extLst>
          </p:cNvPr>
          <p:cNvSpPr>
            <a:spLocks noChangeArrowheads="1"/>
          </p:cNvSpPr>
          <p:nvPr/>
        </p:nvSpPr>
        <p:spPr bwMode="auto">
          <a:xfrm>
            <a:off x="1787525" y="4137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EG" altLang="ar-EG" sz="1800" b="0" i="0" u="none" strike="noStrike" cap="none" normalizeH="0" baseline="0">
                <a:ln>
                  <a:noFill/>
                </a:ln>
                <a:solidFill>
                  <a:schemeClr val="tx1"/>
                </a:solidFill>
                <a:effectLst/>
                <a:latin typeface="Arial" panose="020B0604020202020204" pitchFamily="34" charset="0"/>
              </a:rPr>
            </a:br>
            <a:endParaRPr kumimoji="0" lang="ar-EG" altLang="ar-EG" sz="1800" b="0" i="0" u="none" strike="noStrike" cap="none" normalizeH="0" baseline="0">
              <a:ln>
                <a:noFill/>
              </a:ln>
              <a:solidFill>
                <a:schemeClr val="tx1"/>
              </a:solidFill>
              <a:effectLst/>
              <a:latin typeface="Arial" panose="020B0604020202020204" pitchFamily="34" charset="0"/>
            </a:endParaRPr>
          </a:p>
        </p:txBody>
      </p:sp>
      <p:sp>
        <p:nvSpPr>
          <p:cNvPr id="2" name="Content Placeholder 2">
            <a:extLst>
              <a:ext uri="{FF2B5EF4-FFF2-40B4-BE49-F238E27FC236}">
                <a16:creationId xmlns:a16="http://schemas.microsoft.com/office/drawing/2014/main" id="{C462BC94-320C-9556-AA6F-9D8FE55E3B5F}"/>
              </a:ext>
            </a:extLst>
          </p:cNvPr>
          <p:cNvSpPr>
            <a:spLocks noGrp="1"/>
          </p:cNvSpPr>
          <p:nvPr>
            <p:ph idx="1"/>
          </p:nvPr>
        </p:nvSpPr>
        <p:spPr>
          <a:xfrm>
            <a:off x="491549" y="2632682"/>
            <a:ext cx="11208901" cy="3982125"/>
          </a:xfrm>
        </p:spPr>
        <p:txBody>
          <a:bodyPr>
            <a:normAutofit/>
          </a:bodyPr>
          <a:lstStyle/>
          <a:p>
            <a:r>
              <a:rPr lang="en-US" sz="2400" dirty="0">
                <a:solidFill>
                  <a:schemeClr val="tx1"/>
                </a:solidFill>
              </a:rPr>
              <a:t>Adopt Framework such as CIS benchmark to apply the best practices and guidelines for our organization to manage security risks effectively and reduce the attack surface</a:t>
            </a:r>
          </a:p>
          <a:p>
            <a:r>
              <a:rPr lang="en-US" sz="2400" dirty="0">
                <a:solidFill>
                  <a:schemeClr val="tx1"/>
                </a:solidFill>
              </a:rPr>
              <a:t>Regular security audits to identify the security gaps</a:t>
            </a:r>
          </a:p>
          <a:p>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269637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8AB9-84FA-D92A-B02E-A0360A42DC47}"/>
              </a:ext>
            </a:extLst>
          </p:cNvPr>
          <p:cNvSpPr>
            <a:spLocks noGrp="1"/>
          </p:cNvSpPr>
          <p:nvPr>
            <p:ph type="ctrTitle"/>
          </p:nvPr>
        </p:nvSpPr>
        <p:spPr/>
        <p:txBody>
          <a:bodyPr vert="horz" lIns="91440" tIns="45720" rIns="91440" bIns="45720" rtlCol="0" anchor="ctr">
            <a:normAutofit/>
          </a:bodyPr>
          <a:lstStyle/>
          <a:p>
            <a:r>
              <a:rPr lang="en-US" sz="8800" dirty="0">
                <a:solidFill>
                  <a:schemeClr val="tx1"/>
                </a:solidFill>
              </a:rPr>
              <a:t>Thanks</a:t>
            </a:r>
            <a:endParaRPr lang="en-US" sz="6600" dirty="0">
              <a:solidFill>
                <a:schemeClr val="tx1"/>
              </a:solidFill>
            </a:endParaRPr>
          </a:p>
        </p:txBody>
      </p:sp>
    </p:spTree>
    <p:extLst>
      <p:ext uri="{BB962C8B-B14F-4D97-AF65-F5344CB8AC3E}">
        <p14:creationId xmlns:p14="http://schemas.microsoft.com/office/powerpoint/2010/main" val="42368680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BA00-BCC3-8E27-011E-BE77878BB1DD}"/>
              </a:ext>
            </a:extLst>
          </p:cNvPr>
          <p:cNvSpPr>
            <a:spLocks noGrp="1"/>
          </p:cNvSpPr>
          <p:nvPr>
            <p:ph type="title"/>
          </p:nvPr>
        </p:nvSpPr>
        <p:spPr>
          <a:xfrm>
            <a:off x="785303" y="973668"/>
            <a:ext cx="8761413" cy="706964"/>
          </a:xfrm>
        </p:spPr>
        <p:txBody>
          <a:bodyPr>
            <a:normAutofit/>
          </a:bodyPr>
          <a:lstStyle/>
          <a:p>
            <a:r>
              <a:rPr lang="en-GB" b="1" dirty="0">
                <a:solidFill>
                  <a:schemeClr val="accent1"/>
                </a:solidFill>
              </a:rPr>
              <a:t>Vulnerability Assessment</a:t>
            </a:r>
          </a:p>
        </p:txBody>
      </p:sp>
      <p:graphicFrame>
        <p:nvGraphicFramePr>
          <p:cNvPr id="2052" name="Content Placeholder 2">
            <a:extLst>
              <a:ext uri="{FF2B5EF4-FFF2-40B4-BE49-F238E27FC236}">
                <a16:creationId xmlns:a16="http://schemas.microsoft.com/office/drawing/2014/main" id="{1BBA2374-33A3-5515-696E-8F75B10F3BB4}"/>
              </a:ext>
            </a:extLst>
          </p:cNvPr>
          <p:cNvGraphicFramePr>
            <a:graphicFrameLocks noGrp="1"/>
          </p:cNvGraphicFramePr>
          <p:nvPr>
            <p:ph idx="1"/>
            <p:extLst>
              <p:ext uri="{D42A27DB-BD31-4B8C-83A1-F6EECF244321}">
                <p14:modId xmlns:p14="http://schemas.microsoft.com/office/powerpoint/2010/main" val="1004228723"/>
              </p:ext>
            </p:extLst>
          </p:nvPr>
        </p:nvGraphicFramePr>
        <p:xfrm>
          <a:off x="459649" y="2558374"/>
          <a:ext cx="11319396" cy="3852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8000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7B51-D4FF-E011-FB56-C1BAE080082E}"/>
              </a:ext>
            </a:extLst>
          </p:cNvPr>
          <p:cNvSpPr>
            <a:spLocks noGrp="1"/>
          </p:cNvSpPr>
          <p:nvPr>
            <p:ph type="title"/>
          </p:nvPr>
        </p:nvSpPr>
        <p:spPr>
          <a:xfrm>
            <a:off x="902035" y="954213"/>
            <a:ext cx="8761413" cy="706964"/>
          </a:xfrm>
        </p:spPr>
        <p:txBody>
          <a:bodyPr/>
          <a:lstStyle/>
          <a:p>
            <a:r>
              <a:rPr lang="en-US" b="1" dirty="0">
                <a:solidFill>
                  <a:schemeClr val="accent1"/>
                </a:solidFill>
              </a:rPr>
              <a:t>Vulnerability Assessment Cont.</a:t>
            </a:r>
          </a:p>
        </p:txBody>
      </p:sp>
      <p:sp>
        <p:nvSpPr>
          <p:cNvPr id="3" name="Content Placeholder 2">
            <a:extLst>
              <a:ext uri="{FF2B5EF4-FFF2-40B4-BE49-F238E27FC236}">
                <a16:creationId xmlns:a16="http://schemas.microsoft.com/office/drawing/2014/main" id="{8104B8D3-642B-AC15-F892-A52836EDBFF7}"/>
              </a:ext>
            </a:extLst>
          </p:cNvPr>
          <p:cNvSpPr>
            <a:spLocks noGrp="1"/>
          </p:cNvSpPr>
          <p:nvPr>
            <p:ph idx="1"/>
          </p:nvPr>
        </p:nvSpPr>
        <p:spPr>
          <a:xfrm>
            <a:off x="491549" y="2632682"/>
            <a:ext cx="11208901" cy="3982125"/>
          </a:xfrm>
        </p:spPr>
        <p:txBody>
          <a:bodyPr>
            <a:normAutofit/>
          </a:bodyPr>
          <a:lstStyle/>
          <a:p>
            <a:pPr marL="0" indent="0">
              <a:buNone/>
            </a:pPr>
            <a:r>
              <a:rPr lang="en-US" sz="2400" dirty="0">
                <a:solidFill>
                  <a:schemeClr val="tx1"/>
                </a:solidFill>
              </a:rPr>
              <a:t>We are performing the VA</a:t>
            </a:r>
            <a:endParaRPr lang="en-US" sz="2400" dirty="0">
              <a:solidFill>
                <a:srgbClr val="FF0000"/>
              </a:solidFill>
              <a:effectLst/>
              <a:ea typeface="Calibri" panose="020F0502020204030204" pitchFamily="34" charset="0"/>
            </a:endParaRPr>
          </a:p>
          <a:p>
            <a:r>
              <a:rPr lang="en-US" sz="2400" dirty="0">
                <a:solidFill>
                  <a:schemeClr val="tx1"/>
                </a:solidFill>
                <a:ea typeface="Calibri" panose="020F0502020204030204" pitchFamily="34" charset="0"/>
              </a:rPr>
              <a:t>Regarding Assessment plan:</a:t>
            </a:r>
            <a:endParaRPr lang="en-US" sz="2400" dirty="0">
              <a:solidFill>
                <a:schemeClr val="tx1"/>
              </a:solidFill>
              <a:latin typeface="Calibri" panose="020F0502020204030204" pitchFamily="34" charset="0"/>
              <a:ea typeface="Calibri" panose="020F0502020204030204" pitchFamily="34" charset="0"/>
            </a:endParaRPr>
          </a:p>
          <a:p>
            <a:pPr>
              <a:buFont typeface="Courier New" panose="02070309020205020404" pitchFamily="49" charset="0"/>
              <a:buChar char="o"/>
            </a:pPr>
            <a:r>
              <a:rPr lang="en-US" sz="2400" dirty="0">
                <a:solidFill>
                  <a:schemeClr val="tx1"/>
                </a:solidFill>
                <a:effectLst/>
                <a:ea typeface="Calibri" panose="020F0502020204030204" pitchFamily="34" charset="0"/>
              </a:rPr>
              <a:t>For servers that are replicated on more than one site, we can choose one site and apply the finding to the others.</a:t>
            </a:r>
            <a:endParaRPr lang="en-US" sz="2400" dirty="0">
              <a:solidFill>
                <a:schemeClr val="tx1"/>
              </a:solidFill>
              <a:ea typeface="Calibri" panose="020F0502020204030204" pitchFamily="34" charset="0"/>
            </a:endParaRPr>
          </a:p>
          <a:p>
            <a:pPr>
              <a:buFont typeface="Courier New" panose="02070309020205020404" pitchFamily="49" charset="0"/>
              <a:buChar char="o"/>
            </a:pPr>
            <a:r>
              <a:rPr lang="en-US" sz="2400" dirty="0">
                <a:solidFill>
                  <a:schemeClr val="tx1"/>
                </a:solidFill>
                <a:effectLst/>
                <a:ea typeface="Calibri" panose="020F0502020204030204" pitchFamily="34" charset="0"/>
              </a:rPr>
              <a:t>For servers with the same function on the same site, we are going to apply the same approach (Scan one server and apply the findings to the other servers)</a:t>
            </a:r>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369839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05081" y="848299"/>
            <a:ext cx="9369873" cy="1323439"/>
          </a:xfrm>
          <a:prstGeom prst="rect">
            <a:avLst/>
          </a:prstGeom>
          <a:noFill/>
        </p:spPr>
        <p:txBody>
          <a:bodyPr wrap="none" rtlCol="0">
            <a:spAutoFit/>
          </a:bodyPr>
          <a:lstStyle/>
          <a:p>
            <a:pPr defTabSz="457189">
              <a:defRPr/>
            </a:pPr>
            <a:r>
              <a:rPr lang="en-US" sz="4000" b="1" dirty="0">
                <a:solidFill>
                  <a:srgbClr val="9B6BF2"/>
                </a:solidFill>
                <a:latin typeface="Century Gothic" panose="020B0502020202020204"/>
              </a:rPr>
              <a:t>Vulnerability Assessment preparation</a:t>
            </a:r>
          </a:p>
          <a:p>
            <a:pPr algn="ctr" defTabSz="457189">
              <a:defRPr/>
            </a:pPr>
            <a:r>
              <a:rPr lang="en-US" sz="4000" b="1" dirty="0">
                <a:solidFill>
                  <a:srgbClr val="9B6BF2"/>
                </a:solidFill>
                <a:latin typeface="Century Gothic" panose="020B0502020202020204"/>
              </a:rPr>
              <a:t>On 15-9-2024</a:t>
            </a:r>
          </a:p>
        </p:txBody>
      </p:sp>
      <p:sp>
        <p:nvSpPr>
          <p:cNvPr id="9" name="Content Placeholder 2">
            <a:extLst>
              <a:ext uri="{FF2B5EF4-FFF2-40B4-BE49-F238E27FC236}">
                <a16:creationId xmlns:a16="http://schemas.microsoft.com/office/drawing/2014/main" id="{B1521D38-9A96-44FB-E1A1-AE187DE1347A}"/>
              </a:ext>
            </a:extLst>
          </p:cNvPr>
          <p:cNvSpPr>
            <a:spLocks noGrp="1"/>
          </p:cNvSpPr>
          <p:nvPr>
            <p:ph idx="1"/>
          </p:nvPr>
        </p:nvSpPr>
        <p:spPr>
          <a:xfrm>
            <a:off x="491549" y="2632682"/>
            <a:ext cx="11208901" cy="3982125"/>
          </a:xfrm>
        </p:spPr>
        <p:txBody>
          <a:bodyPr>
            <a:normAutofit/>
          </a:bodyPr>
          <a:lstStyle/>
          <a:p>
            <a:pPr marL="0" indent="0">
              <a:buNone/>
            </a:pPr>
            <a:r>
              <a:rPr lang="en-US" sz="2400" dirty="0">
                <a:solidFill>
                  <a:schemeClr val="tx1"/>
                </a:solidFill>
              </a:rPr>
              <a:t>We are performing the VA through Tenable Nessus scanner</a:t>
            </a:r>
            <a:endParaRPr lang="en-US" sz="2400" dirty="0">
              <a:solidFill>
                <a:srgbClr val="FF0000"/>
              </a:solidFill>
              <a:effectLst/>
              <a:ea typeface="Calibri" panose="020F0502020204030204" pitchFamily="34" charset="0"/>
            </a:endParaRPr>
          </a:p>
          <a:p>
            <a:pPr>
              <a:lnSpc>
                <a:spcPct val="150000"/>
              </a:lnSpc>
            </a:pPr>
            <a:r>
              <a:rPr lang="en-US" sz="2400" dirty="0">
                <a:solidFill>
                  <a:schemeClr val="tx1"/>
                </a:solidFill>
              </a:rPr>
              <a:t>Nessus Scanner is a popular vulnerability assessment tool designed to help organizations identify and mitigate potential security risks in their network infrastructure. Developed by Tenable, Nessus performs automated scans to detect vulnerabilities such as missing patches, configuration issues, and exploitable flaws across a wide range of systems including servers, network devices, firewalls, and applications.</a:t>
            </a:r>
          </a:p>
        </p:txBody>
      </p:sp>
    </p:spTree>
    <p:extLst>
      <p:ext uri="{BB962C8B-B14F-4D97-AF65-F5344CB8AC3E}">
        <p14:creationId xmlns:p14="http://schemas.microsoft.com/office/powerpoint/2010/main" val="229001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05081" y="710648"/>
            <a:ext cx="9514143" cy="1323439"/>
          </a:xfrm>
          <a:prstGeom prst="rect">
            <a:avLst/>
          </a:prstGeom>
          <a:noFill/>
        </p:spPr>
        <p:txBody>
          <a:bodyPr wrap="none" rtlCol="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9B6BF2"/>
                </a:solidFill>
                <a:effectLst/>
                <a:uLnTx/>
                <a:uFillTx/>
                <a:latin typeface="Century Gothic" panose="020B0502020202020204"/>
                <a:ea typeface="+mn-ea"/>
                <a:cs typeface="+mn-cs"/>
              </a:rPr>
              <a:t>Vulnerability Assessment preparation </a:t>
            </a:r>
          </a:p>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9B6BF2"/>
                </a:solidFill>
                <a:effectLst/>
                <a:uLnTx/>
                <a:uFillTx/>
                <a:latin typeface="Century Gothic" panose="020B0502020202020204"/>
                <a:ea typeface="+mn-ea"/>
                <a:cs typeface="+mn-cs"/>
              </a:rPr>
              <a:t>Cont.</a:t>
            </a:r>
          </a:p>
        </p:txBody>
      </p:sp>
      <p:sp>
        <p:nvSpPr>
          <p:cNvPr id="9" name="Content Placeholder 2">
            <a:extLst>
              <a:ext uri="{FF2B5EF4-FFF2-40B4-BE49-F238E27FC236}">
                <a16:creationId xmlns:a16="http://schemas.microsoft.com/office/drawing/2014/main" id="{B1521D38-9A96-44FB-E1A1-AE187DE1347A}"/>
              </a:ext>
            </a:extLst>
          </p:cNvPr>
          <p:cNvSpPr>
            <a:spLocks noGrp="1"/>
          </p:cNvSpPr>
          <p:nvPr>
            <p:ph idx="1"/>
          </p:nvPr>
        </p:nvSpPr>
        <p:spPr>
          <a:xfrm>
            <a:off x="491549" y="2632682"/>
            <a:ext cx="11208901" cy="3982125"/>
          </a:xfrm>
        </p:spPr>
        <p:txBody>
          <a:bodyPr>
            <a:normAutofit/>
          </a:bodyPr>
          <a:lstStyle/>
          <a:p>
            <a:pPr marL="0" indent="0">
              <a:buNone/>
            </a:pPr>
            <a:r>
              <a:rPr lang="en-US" sz="2400" dirty="0">
                <a:solidFill>
                  <a:schemeClr val="tx1"/>
                </a:solidFill>
              </a:rPr>
              <a:t>The systems we assessed :</a:t>
            </a:r>
          </a:p>
          <a:p>
            <a:r>
              <a:rPr lang="en-US" sz="2400" dirty="0">
                <a:solidFill>
                  <a:schemeClr val="tx1"/>
                </a:solidFill>
              </a:rPr>
              <a:t>Ubuntu server</a:t>
            </a:r>
          </a:p>
          <a:p>
            <a:r>
              <a:rPr lang="en-US" sz="2400" dirty="0">
                <a:solidFill>
                  <a:schemeClr val="tx1"/>
                </a:solidFill>
              </a:rPr>
              <a:t>FortiGate Firewall</a:t>
            </a:r>
          </a:p>
          <a:p>
            <a:pPr marL="0" indent="0">
              <a:buNone/>
            </a:pPr>
            <a:r>
              <a:rPr lang="en-US" sz="2400" dirty="0">
                <a:solidFill>
                  <a:schemeClr val="tx1"/>
                </a:solidFill>
              </a:rPr>
              <a:t>Our scope and objectives of the assessment:</a:t>
            </a:r>
          </a:p>
          <a:p>
            <a:r>
              <a:rPr lang="en-US" sz="2400" dirty="0">
                <a:solidFill>
                  <a:schemeClr val="tx1"/>
                </a:solidFill>
              </a:rPr>
              <a:t>put a remediation plan to fix and mitigate all the risks and vulnerabilities identified on the various systems </a:t>
            </a:r>
          </a:p>
        </p:txBody>
      </p:sp>
    </p:spTree>
    <p:extLst>
      <p:ext uri="{BB962C8B-B14F-4D97-AF65-F5344CB8AC3E}">
        <p14:creationId xmlns:p14="http://schemas.microsoft.com/office/powerpoint/2010/main" val="94378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05081" y="710648"/>
            <a:ext cx="9526967" cy="1323439"/>
          </a:xfrm>
          <a:prstGeom prst="rect">
            <a:avLst/>
          </a:prstGeom>
          <a:noFill/>
        </p:spPr>
        <p:txBody>
          <a:bodyPr wrap="none" rtlCol="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9B6BF2"/>
                </a:solidFill>
                <a:effectLst/>
                <a:uLnTx/>
                <a:uFillTx/>
                <a:latin typeface="Century Gothic" panose="020B0502020202020204"/>
                <a:ea typeface="+mn-ea"/>
                <a:cs typeface="+mn-cs"/>
              </a:rPr>
              <a:t>Conducting Vulnerability Assessment </a:t>
            </a:r>
          </a:p>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9B6BF2"/>
                </a:solidFill>
                <a:effectLst/>
                <a:uLnTx/>
                <a:uFillTx/>
                <a:latin typeface="Century Gothic" panose="020B0502020202020204"/>
                <a:ea typeface="+mn-ea"/>
                <a:cs typeface="+mn-cs"/>
              </a:rPr>
              <a:t>on 26-9-2024</a:t>
            </a:r>
          </a:p>
        </p:txBody>
      </p:sp>
      <p:pic>
        <p:nvPicPr>
          <p:cNvPr id="3" name="Content Placeholder 2">
            <a:extLst>
              <a:ext uri="{FF2B5EF4-FFF2-40B4-BE49-F238E27FC236}">
                <a16:creationId xmlns:a16="http://schemas.microsoft.com/office/drawing/2014/main" id="{D44DF6CD-AB5E-1C72-E8C7-D6384E833EBE}"/>
              </a:ext>
            </a:extLst>
          </p:cNvPr>
          <p:cNvPicPr>
            <a:picLocks noGrp="1" noChangeAspect="1"/>
          </p:cNvPicPr>
          <p:nvPr>
            <p:ph idx="1"/>
          </p:nvPr>
        </p:nvPicPr>
        <p:blipFill>
          <a:blip r:embed="rId2"/>
          <a:stretch>
            <a:fillRect/>
          </a:stretch>
        </p:blipFill>
        <p:spPr>
          <a:xfrm>
            <a:off x="92182" y="3626617"/>
            <a:ext cx="9478698" cy="2353003"/>
          </a:xfrm>
        </p:spPr>
      </p:pic>
      <p:sp>
        <p:nvSpPr>
          <p:cNvPr id="11" name="Rectangle 10">
            <a:extLst>
              <a:ext uri="{FF2B5EF4-FFF2-40B4-BE49-F238E27FC236}">
                <a16:creationId xmlns:a16="http://schemas.microsoft.com/office/drawing/2014/main" id="{84FE79D8-2AF6-CF0E-7E2F-0C610BCEDB0E}"/>
              </a:ext>
            </a:extLst>
          </p:cNvPr>
          <p:cNvSpPr/>
          <p:nvPr/>
        </p:nvSpPr>
        <p:spPr>
          <a:xfrm>
            <a:off x="9727996" y="4473681"/>
            <a:ext cx="2253199" cy="941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6323F2A-BF47-67CE-6D41-81E1B6F56FBE}"/>
              </a:ext>
            </a:extLst>
          </p:cNvPr>
          <p:cNvSpPr txBox="1"/>
          <p:nvPr/>
        </p:nvSpPr>
        <p:spPr>
          <a:xfrm>
            <a:off x="10369719" y="4618605"/>
            <a:ext cx="1611476" cy="707886"/>
          </a:xfrm>
          <a:prstGeom prst="rect">
            <a:avLst/>
          </a:prstGeom>
          <a:noFill/>
        </p:spPr>
        <p:txBody>
          <a:bodyPr wrap="square" rtlCol="0">
            <a:spAutoFit/>
          </a:bodyPr>
          <a:lstStyle/>
          <a:p>
            <a:r>
              <a:rPr lang="en-US" sz="4000" dirty="0">
                <a:solidFill>
                  <a:schemeClr val="bg1"/>
                </a:solidFill>
              </a:rPr>
              <a:t>411</a:t>
            </a:r>
          </a:p>
        </p:txBody>
      </p:sp>
      <p:sp>
        <p:nvSpPr>
          <p:cNvPr id="13" name="TextBox 12">
            <a:extLst>
              <a:ext uri="{FF2B5EF4-FFF2-40B4-BE49-F238E27FC236}">
                <a16:creationId xmlns:a16="http://schemas.microsoft.com/office/drawing/2014/main" id="{A035217F-1105-5CFE-630D-116663902F56}"/>
              </a:ext>
            </a:extLst>
          </p:cNvPr>
          <p:cNvSpPr txBox="1"/>
          <p:nvPr/>
        </p:nvSpPr>
        <p:spPr>
          <a:xfrm>
            <a:off x="9176236" y="5337076"/>
            <a:ext cx="3356717" cy="400110"/>
          </a:xfrm>
          <a:prstGeom prst="rect">
            <a:avLst/>
          </a:prstGeom>
          <a:noFill/>
        </p:spPr>
        <p:txBody>
          <a:bodyPr wrap="square" rtlCol="0">
            <a:spAutoFit/>
          </a:bodyPr>
          <a:lstStyle/>
          <a:p>
            <a:pPr algn="ctr"/>
            <a:r>
              <a:rPr lang="en-US" sz="2000" dirty="0">
                <a:solidFill>
                  <a:schemeClr val="bg2">
                    <a:lumMod val="50000"/>
                  </a:schemeClr>
                </a:solidFill>
                <a:latin typeface="Calibri" panose="020F0502020204030204" pitchFamily="34" charset="0"/>
                <a:cs typeface="Calibri" panose="020F0502020204030204" pitchFamily="34" charset="0"/>
              </a:rPr>
              <a:t>Total Vulnerabilities</a:t>
            </a:r>
            <a:endParaRPr lang="en-US" dirty="0">
              <a:solidFill>
                <a:schemeClr val="bg2">
                  <a:lumMod val="50000"/>
                </a:schemeClr>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BC6D3076-0B1D-7CCE-EA6A-905BA1B57A0F}"/>
              </a:ext>
            </a:extLst>
          </p:cNvPr>
          <p:cNvSpPr txBox="1"/>
          <p:nvPr/>
        </p:nvSpPr>
        <p:spPr>
          <a:xfrm>
            <a:off x="518268" y="2540416"/>
            <a:ext cx="7839151" cy="830997"/>
          </a:xfrm>
          <a:prstGeom prst="rect">
            <a:avLst/>
          </a:prstGeom>
          <a:noFill/>
        </p:spPr>
        <p:txBody>
          <a:bodyPr wrap="square" rtlCol="1">
            <a:spAutoFit/>
          </a:bodyPr>
          <a:lstStyle/>
          <a:p>
            <a:r>
              <a:rPr lang="en-US" sz="2400" dirty="0"/>
              <a:t>Started with Ubuntu server </a:t>
            </a:r>
          </a:p>
          <a:p>
            <a:r>
              <a:rPr lang="en-US" sz="2400" dirty="0"/>
              <a:t>OS: Linux Kernel 5.4.0-84-generic on Ubuntu 18.04</a:t>
            </a:r>
            <a:endParaRPr lang="ar-EG" sz="2400" dirty="0"/>
          </a:p>
        </p:txBody>
      </p:sp>
      <p:sp>
        <p:nvSpPr>
          <p:cNvPr id="19" name="Rectangle 2">
            <a:extLst>
              <a:ext uri="{FF2B5EF4-FFF2-40B4-BE49-F238E27FC236}">
                <a16:creationId xmlns:a16="http://schemas.microsoft.com/office/drawing/2014/main" id="{CB466C3B-7136-49BE-3D49-17F4D4A32856}"/>
              </a:ext>
            </a:extLst>
          </p:cNvPr>
          <p:cNvSpPr>
            <a:spLocks noChangeArrowheads="1"/>
          </p:cNvSpPr>
          <p:nvPr/>
        </p:nvSpPr>
        <p:spPr bwMode="auto">
          <a:xfrm>
            <a:off x="1787525" y="4137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EG" altLang="ar-EG" sz="1800" b="0" i="0" u="none" strike="noStrike" cap="none" normalizeH="0" baseline="0">
                <a:ln>
                  <a:noFill/>
                </a:ln>
                <a:solidFill>
                  <a:schemeClr val="tx1"/>
                </a:solidFill>
                <a:effectLst/>
                <a:latin typeface="Arial" panose="020B0604020202020204" pitchFamily="34" charset="0"/>
              </a:rPr>
            </a:br>
            <a:endParaRPr kumimoji="0" lang="ar-EG" altLang="ar-EG"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057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05081" y="710648"/>
            <a:ext cx="9526967" cy="1323439"/>
          </a:xfrm>
          <a:prstGeom prst="rect">
            <a:avLst/>
          </a:prstGeom>
          <a:noFill/>
        </p:spPr>
        <p:txBody>
          <a:bodyPr wrap="none" rtlCol="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9B6BF2"/>
                </a:solidFill>
                <a:effectLst/>
                <a:uLnTx/>
                <a:uFillTx/>
                <a:latin typeface="Century Gothic" panose="020B0502020202020204"/>
                <a:ea typeface="+mn-ea"/>
                <a:cs typeface="+mn-cs"/>
              </a:rPr>
              <a:t>Conducting Vulnerability Assessment </a:t>
            </a:r>
          </a:p>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9B6BF2"/>
                </a:solidFill>
                <a:effectLst/>
                <a:uLnTx/>
                <a:uFillTx/>
                <a:latin typeface="Century Gothic" panose="020B0502020202020204"/>
                <a:ea typeface="+mn-ea"/>
                <a:cs typeface="+mn-cs"/>
              </a:rPr>
              <a:t>on 26-9-2024 Cont.</a:t>
            </a:r>
          </a:p>
        </p:txBody>
      </p:sp>
      <p:sp>
        <p:nvSpPr>
          <p:cNvPr id="11" name="Rectangle 10">
            <a:extLst>
              <a:ext uri="{FF2B5EF4-FFF2-40B4-BE49-F238E27FC236}">
                <a16:creationId xmlns:a16="http://schemas.microsoft.com/office/drawing/2014/main" id="{84FE79D8-2AF6-CF0E-7E2F-0C610BCEDB0E}"/>
              </a:ext>
            </a:extLst>
          </p:cNvPr>
          <p:cNvSpPr/>
          <p:nvPr/>
        </p:nvSpPr>
        <p:spPr>
          <a:xfrm>
            <a:off x="9727996" y="4414687"/>
            <a:ext cx="2253199" cy="9223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6323F2A-BF47-67CE-6D41-81E1B6F56FBE}"/>
              </a:ext>
            </a:extLst>
          </p:cNvPr>
          <p:cNvSpPr txBox="1"/>
          <p:nvPr/>
        </p:nvSpPr>
        <p:spPr>
          <a:xfrm>
            <a:off x="10427265" y="4521939"/>
            <a:ext cx="1611476" cy="707886"/>
          </a:xfrm>
          <a:prstGeom prst="rect">
            <a:avLst/>
          </a:prstGeom>
          <a:noFill/>
        </p:spPr>
        <p:txBody>
          <a:bodyPr wrap="square" rtlCol="0">
            <a:spAutoFit/>
          </a:bodyPr>
          <a:lstStyle/>
          <a:p>
            <a:r>
              <a:rPr lang="en-US" sz="4000" dirty="0">
                <a:solidFill>
                  <a:schemeClr val="bg1"/>
                </a:solidFill>
              </a:rPr>
              <a:t>67</a:t>
            </a:r>
          </a:p>
        </p:txBody>
      </p:sp>
      <p:sp>
        <p:nvSpPr>
          <p:cNvPr id="13" name="TextBox 12">
            <a:extLst>
              <a:ext uri="{FF2B5EF4-FFF2-40B4-BE49-F238E27FC236}">
                <a16:creationId xmlns:a16="http://schemas.microsoft.com/office/drawing/2014/main" id="{A035217F-1105-5CFE-630D-116663902F56}"/>
              </a:ext>
            </a:extLst>
          </p:cNvPr>
          <p:cNvSpPr txBox="1"/>
          <p:nvPr/>
        </p:nvSpPr>
        <p:spPr>
          <a:xfrm>
            <a:off x="9176236" y="5337076"/>
            <a:ext cx="3356717" cy="400110"/>
          </a:xfrm>
          <a:prstGeom prst="rect">
            <a:avLst/>
          </a:prstGeom>
          <a:noFill/>
        </p:spPr>
        <p:txBody>
          <a:bodyPr wrap="square" rtlCol="0">
            <a:spAutoFit/>
          </a:bodyPr>
          <a:lstStyle/>
          <a:p>
            <a:pPr algn="ctr"/>
            <a:r>
              <a:rPr lang="en-US" sz="2000" dirty="0">
                <a:solidFill>
                  <a:schemeClr val="bg2">
                    <a:lumMod val="50000"/>
                  </a:schemeClr>
                </a:solidFill>
                <a:latin typeface="Calibri" panose="020F0502020204030204" pitchFamily="34" charset="0"/>
                <a:cs typeface="Calibri" panose="020F0502020204030204" pitchFamily="34" charset="0"/>
              </a:rPr>
              <a:t>Total Vulnerabilities</a:t>
            </a:r>
            <a:endParaRPr lang="en-US" dirty="0">
              <a:solidFill>
                <a:schemeClr val="bg2">
                  <a:lumMod val="50000"/>
                </a:schemeClr>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BC6D3076-0B1D-7CCE-EA6A-905BA1B57A0F}"/>
              </a:ext>
            </a:extLst>
          </p:cNvPr>
          <p:cNvSpPr txBox="1"/>
          <p:nvPr/>
        </p:nvSpPr>
        <p:spPr>
          <a:xfrm>
            <a:off x="518268" y="2540416"/>
            <a:ext cx="7839151" cy="830997"/>
          </a:xfrm>
          <a:prstGeom prst="rect">
            <a:avLst/>
          </a:prstGeom>
          <a:noFill/>
        </p:spPr>
        <p:txBody>
          <a:bodyPr wrap="square" rtlCol="1">
            <a:spAutoFit/>
          </a:bodyPr>
          <a:lstStyle/>
          <a:p>
            <a:r>
              <a:rPr lang="en-US" sz="2400" dirty="0"/>
              <a:t>Then FortiGate Firewall</a:t>
            </a:r>
          </a:p>
          <a:p>
            <a:r>
              <a:rPr lang="en-US" sz="2400" dirty="0"/>
              <a:t>OS: FortiOS 6.4.5, build 1828,210217</a:t>
            </a:r>
            <a:endParaRPr lang="ar-EG" sz="2400" dirty="0"/>
          </a:p>
        </p:txBody>
      </p:sp>
      <p:sp>
        <p:nvSpPr>
          <p:cNvPr id="19" name="Rectangle 2">
            <a:extLst>
              <a:ext uri="{FF2B5EF4-FFF2-40B4-BE49-F238E27FC236}">
                <a16:creationId xmlns:a16="http://schemas.microsoft.com/office/drawing/2014/main" id="{CB466C3B-7136-49BE-3D49-17F4D4A32856}"/>
              </a:ext>
            </a:extLst>
          </p:cNvPr>
          <p:cNvSpPr>
            <a:spLocks noChangeArrowheads="1"/>
          </p:cNvSpPr>
          <p:nvPr/>
        </p:nvSpPr>
        <p:spPr bwMode="auto">
          <a:xfrm>
            <a:off x="1787525" y="4137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EG" altLang="ar-EG" sz="1800" b="0" i="0" u="none" strike="noStrike" cap="none" normalizeH="0" baseline="0">
                <a:ln>
                  <a:noFill/>
                </a:ln>
                <a:solidFill>
                  <a:schemeClr val="tx1"/>
                </a:solidFill>
                <a:effectLst/>
                <a:latin typeface="Arial" panose="020B0604020202020204" pitchFamily="34" charset="0"/>
              </a:rPr>
            </a:br>
            <a:endParaRPr kumimoji="0" lang="ar-EG" altLang="ar-EG"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0CFF8A9-F136-CF49-82CE-747E742E4EBC}"/>
              </a:ext>
            </a:extLst>
          </p:cNvPr>
          <p:cNvPicPr>
            <a:picLocks noChangeAspect="1"/>
          </p:cNvPicPr>
          <p:nvPr/>
        </p:nvPicPr>
        <p:blipFill>
          <a:blip r:embed="rId2"/>
          <a:stretch>
            <a:fillRect/>
          </a:stretch>
        </p:blipFill>
        <p:spPr>
          <a:xfrm>
            <a:off x="210805" y="3552853"/>
            <a:ext cx="9459645" cy="2381582"/>
          </a:xfrm>
          <a:prstGeom prst="rect">
            <a:avLst/>
          </a:prstGeom>
        </p:spPr>
      </p:pic>
      <p:sp>
        <p:nvSpPr>
          <p:cNvPr id="9" name="Rectangle 1">
            <a:extLst>
              <a:ext uri="{FF2B5EF4-FFF2-40B4-BE49-F238E27FC236}">
                <a16:creationId xmlns:a16="http://schemas.microsoft.com/office/drawing/2014/main" id="{213F90C9-4279-1864-F373-46076B80A4C1}"/>
              </a:ext>
            </a:extLst>
          </p:cNvPr>
          <p:cNvSpPr>
            <a:spLocks noChangeArrowheads="1"/>
          </p:cNvSpPr>
          <p:nvPr/>
        </p:nvSpPr>
        <p:spPr bwMode="auto">
          <a:xfrm>
            <a:off x="1787525" y="4137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EG" altLang="ar-EG" sz="1800" b="0" i="0" u="none" strike="noStrike" cap="none" normalizeH="0" baseline="0">
                <a:ln>
                  <a:noFill/>
                </a:ln>
                <a:solidFill>
                  <a:schemeClr val="tx1"/>
                </a:solidFill>
                <a:effectLst/>
                <a:latin typeface="Arial" panose="020B0604020202020204" pitchFamily="34" charset="0"/>
              </a:rPr>
            </a:br>
            <a:endParaRPr kumimoji="0" lang="ar-EG" altLang="ar-EG"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465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05080" y="848299"/>
            <a:ext cx="4536819" cy="707886"/>
          </a:xfrm>
          <a:prstGeom prst="rect">
            <a:avLst/>
          </a:prstGeom>
          <a:noFill/>
        </p:spPr>
        <p:txBody>
          <a:bodyPr wrap="none" rtlCol="0">
            <a:spAutoFit/>
          </a:bodyPr>
          <a:lstStyle/>
          <a:p>
            <a:pPr defTabSz="457189">
              <a:defRPr/>
            </a:pPr>
            <a:r>
              <a:rPr lang="en-US" sz="4000" b="1" dirty="0">
                <a:solidFill>
                  <a:srgbClr val="9B6BF2"/>
                </a:solidFill>
                <a:latin typeface="Century Gothic" panose="020B0502020202020204"/>
              </a:rPr>
              <a:t>Remediation Plan</a:t>
            </a:r>
          </a:p>
        </p:txBody>
      </p:sp>
      <p:sp>
        <p:nvSpPr>
          <p:cNvPr id="6" name="Content Placeholder 2">
            <a:extLst>
              <a:ext uri="{FF2B5EF4-FFF2-40B4-BE49-F238E27FC236}">
                <a16:creationId xmlns:a16="http://schemas.microsoft.com/office/drawing/2014/main" id="{CC709AD8-F290-7260-7975-C44475472565}"/>
              </a:ext>
            </a:extLst>
          </p:cNvPr>
          <p:cNvSpPr>
            <a:spLocks noGrp="1"/>
          </p:cNvSpPr>
          <p:nvPr>
            <p:ph idx="1"/>
          </p:nvPr>
        </p:nvSpPr>
        <p:spPr>
          <a:xfrm>
            <a:off x="491549" y="2632682"/>
            <a:ext cx="11208901" cy="3982125"/>
          </a:xfrm>
        </p:spPr>
        <p:txBody>
          <a:bodyPr>
            <a:normAutofit/>
          </a:bodyPr>
          <a:lstStyle/>
          <a:p>
            <a:pPr marL="0" indent="0">
              <a:buNone/>
            </a:pPr>
            <a:r>
              <a:rPr lang="en-US" sz="2400" dirty="0">
                <a:solidFill>
                  <a:schemeClr val="tx1"/>
                </a:solidFill>
              </a:rPr>
              <a:t>We put a remediation plan for the assessed various systems </a:t>
            </a:r>
          </a:p>
          <a:p>
            <a:r>
              <a:rPr lang="en-US" sz="2400" dirty="0">
                <a:solidFill>
                  <a:schemeClr val="tx1"/>
                </a:solidFill>
              </a:rPr>
              <a:t>Ubuntu server: 2 phases for the remediation</a:t>
            </a:r>
          </a:p>
          <a:p>
            <a:pPr marL="0" indent="0">
              <a:buNone/>
            </a:pPr>
            <a:r>
              <a:rPr lang="en-US" sz="2400" dirty="0">
                <a:solidFill>
                  <a:schemeClr val="tx1"/>
                </a:solidFill>
              </a:rPr>
              <a:t>First phase on: 28 September 2024 and the second phase to upgrade the server on 10 October 2024 to remediate most of vulnerabilities</a:t>
            </a:r>
          </a:p>
          <a:p>
            <a:r>
              <a:rPr lang="en-US" sz="2400" dirty="0">
                <a:solidFill>
                  <a:schemeClr val="tx1"/>
                </a:solidFill>
              </a:rPr>
              <a:t>FortiGate Firewall: 1 phase to upgrade the FG firewall</a:t>
            </a:r>
          </a:p>
        </p:txBody>
      </p:sp>
    </p:spTree>
    <p:extLst>
      <p:ext uri="{BB962C8B-B14F-4D97-AF65-F5344CB8AC3E}">
        <p14:creationId xmlns:p14="http://schemas.microsoft.com/office/powerpoint/2010/main" val="244506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05080" y="848299"/>
            <a:ext cx="5368777" cy="707886"/>
          </a:xfrm>
          <a:prstGeom prst="rect">
            <a:avLst/>
          </a:prstGeom>
          <a:noFill/>
        </p:spPr>
        <p:txBody>
          <a:bodyPr wrap="none" rtlCol="0">
            <a:spAutoFit/>
          </a:bodyPr>
          <a:lstStyle/>
          <a:p>
            <a:pPr defTabSz="457189">
              <a:defRPr/>
            </a:pPr>
            <a:r>
              <a:rPr lang="en-US" sz="4000" b="1" dirty="0">
                <a:solidFill>
                  <a:srgbClr val="9B6BF2"/>
                </a:solidFill>
                <a:latin typeface="Century Gothic" panose="020B0502020202020204"/>
              </a:rPr>
              <a:t>Remediation Process</a:t>
            </a:r>
          </a:p>
        </p:txBody>
      </p:sp>
      <p:sp>
        <p:nvSpPr>
          <p:cNvPr id="6" name="Content Placeholder 2">
            <a:extLst>
              <a:ext uri="{FF2B5EF4-FFF2-40B4-BE49-F238E27FC236}">
                <a16:creationId xmlns:a16="http://schemas.microsoft.com/office/drawing/2014/main" id="{CC709AD8-F290-7260-7975-C44475472565}"/>
              </a:ext>
            </a:extLst>
          </p:cNvPr>
          <p:cNvSpPr>
            <a:spLocks noGrp="1"/>
          </p:cNvSpPr>
          <p:nvPr>
            <p:ph idx="1"/>
          </p:nvPr>
        </p:nvSpPr>
        <p:spPr>
          <a:xfrm>
            <a:off x="491549" y="2632682"/>
            <a:ext cx="11208901" cy="3982125"/>
          </a:xfrm>
        </p:spPr>
        <p:txBody>
          <a:bodyPr>
            <a:normAutofit/>
          </a:bodyPr>
          <a:lstStyle/>
          <a:p>
            <a:r>
              <a:rPr lang="en-US" sz="2400" dirty="0">
                <a:solidFill>
                  <a:schemeClr val="tx1"/>
                </a:solidFill>
              </a:rPr>
              <a:t>Apply patches and Upgrades</a:t>
            </a:r>
          </a:p>
          <a:p>
            <a:r>
              <a:rPr lang="en-US" sz="2400" dirty="0">
                <a:solidFill>
                  <a:schemeClr val="tx1"/>
                </a:solidFill>
              </a:rPr>
              <a:t>Mitigation for Un-patchable vulnerabilities: Disabling vulnerable services or features, Restricting access to systems using Firewall, VPNs or ACLs and Applying Workarounds provided by the vendor</a:t>
            </a:r>
          </a:p>
          <a:p>
            <a:r>
              <a:rPr lang="en-US" sz="2400" dirty="0">
                <a:solidFill>
                  <a:schemeClr val="tx1"/>
                </a:solidFill>
              </a:rPr>
              <a:t>Configuration changes: Weak encryption, remove default credentials and use secure protocols</a:t>
            </a:r>
          </a:p>
          <a:p>
            <a:r>
              <a:rPr lang="en-US" sz="2400" dirty="0">
                <a:solidFill>
                  <a:schemeClr val="tx1"/>
                </a:solidFill>
              </a:rPr>
              <a:t>Verification and Testing</a:t>
            </a:r>
          </a:p>
        </p:txBody>
      </p:sp>
    </p:spTree>
    <p:extLst>
      <p:ext uri="{BB962C8B-B14F-4D97-AF65-F5344CB8AC3E}">
        <p14:creationId xmlns:p14="http://schemas.microsoft.com/office/powerpoint/2010/main" val="3458347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on Boardroom">
  <a:themeElements>
    <a:clrScheme name="Custom 2">
      <a:dk1>
        <a:sysClr val="windowText" lastClr="000000"/>
      </a:dk1>
      <a:lt1>
        <a:sysClr val="window" lastClr="FFFFFF"/>
      </a:lt1>
      <a:dk2>
        <a:srgbClr val="3B3059"/>
      </a:dk2>
      <a:lt2>
        <a:srgbClr val="EBEBEB"/>
      </a:lt2>
      <a:accent1>
        <a:srgbClr val="9B6BF2"/>
      </a:accent1>
      <a:accent2>
        <a:srgbClr val="9B6BF2"/>
      </a:accent2>
      <a:accent3>
        <a:srgbClr val="9B6BF2"/>
      </a:accent3>
      <a:accent4>
        <a:srgbClr val="9B6BF2"/>
      </a:accent4>
      <a:accent5>
        <a:srgbClr val="9B6BF2"/>
      </a:accent5>
      <a:accent6>
        <a:srgbClr val="9B6BF2"/>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5125</TotalTime>
  <Words>575</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Courier New</vt:lpstr>
      <vt:lpstr>Wingdings 3</vt:lpstr>
      <vt:lpstr>1_Ion Boardroom</vt:lpstr>
      <vt:lpstr>PowerPoint Presentation</vt:lpstr>
      <vt:lpstr>Vulnerability Assessment</vt:lpstr>
      <vt:lpstr>Vulnerability Assessment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Ahmed Elsnossy</dc:creator>
  <cp:lastModifiedBy>Omar Ahmed Elsenosy</cp:lastModifiedBy>
  <cp:revision>128</cp:revision>
  <dcterms:created xsi:type="dcterms:W3CDTF">2023-05-06T14:09:25Z</dcterms:created>
  <dcterms:modified xsi:type="dcterms:W3CDTF">2024-10-24T18:38:17Z</dcterms:modified>
</cp:coreProperties>
</file>