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68BA00D-A59F-4900-824E-DDA0CDBEB02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E5C3A2B-B30E-4354-8DF9-F14EAEE34F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0168718-DD7B-4A89-AEA9-B344BDF459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DE98DBE-6EC3-4C19-B3E9-E2000D3593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C11118C-8BA4-402B-B1CF-9CC4F9EAC7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A924F5A-0A0A-4CE5-8684-3F2A59B436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17BDB24-AF29-42E2-A5E3-CCAD34F156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2BC1E32-292D-4EBF-9390-2496C5A6D4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E5F9302-E6CB-4AC3-B819-537208C06A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EEEC2F-4856-43B0-A213-838937D19CB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- Righ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440F8A-D7C8-4664-81D9-EA1D5FB681A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- Lef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FB4653C-B95A-4C02-968D-0742510D4C9D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4A4086-4A3F-4A47-A926-3618E574A2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A7BE98-E389-4D2E-B30F-97B5FA600F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://www.showeet.com/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3f9fc"/>
            </a:gs>
            <a:gs pos="100000">
              <a:srgbClr val="deded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4"/>
          <p:cNvSpPr/>
          <p:nvPr/>
        </p:nvSpPr>
        <p:spPr>
          <a:xfrm rot="5400000">
            <a:off x="11501280" y="5802120"/>
            <a:ext cx="20498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roup 5"/>
          <p:cNvGrpSpPr/>
          <p:nvPr/>
        </p:nvGrpSpPr>
        <p:grpSpPr>
          <a:xfrm>
            <a:off x="328320" y="6237360"/>
            <a:ext cx="438120" cy="438120"/>
            <a:chOff x="328320" y="6237360"/>
            <a:chExt cx="438120" cy="438120"/>
          </a:xfrm>
        </p:grpSpPr>
        <p:sp>
          <p:nvSpPr>
            <p:cNvPr id="2" name="Rectangle 6"/>
            <p:cNvSpPr/>
            <p:nvPr/>
          </p:nvSpPr>
          <p:spPr>
            <a:xfrm>
              <a:off x="328320" y="6237360"/>
              <a:ext cx="438120" cy="438120"/>
            </a:xfrm>
            <a:prstGeom prst="rect">
              <a:avLst/>
            </a:prstGeom>
            <a:solidFill>
              <a:schemeClr val="bg1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600" spc="-1" strike="noStrike">
                <a:solidFill>
                  <a:schemeClr val="lt1"/>
                </a:solidFill>
                <a:latin typeface="GeosansLight"/>
              </a:endParaRPr>
            </a:p>
          </p:txBody>
        </p:sp>
        <p:sp>
          <p:nvSpPr>
            <p:cNvPr id="3" name="Rectangle 7"/>
            <p:cNvSpPr/>
            <p:nvPr/>
          </p:nvSpPr>
          <p:spPr>
            <a:xfrm>
              <a:off x="328320" y="6627600"/>
              <a:ext cx="438120" cy="47880"/>
            </a:xfrm>
            <a:prstGeom prst="rect">
              <a:avLst/>
            </a:prstGeom>
            <a:solidFill>
              <a:schemeClr val="bg1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960" bIns="39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4" name="Picture 10" descr=""/>
          <p:cNvPicPr/>
          <p:nvPr/>
        </p:nvPicPr>
        <p:blipFill>
          <a:blip r:embed="rId2"/>
          <a:srcRect l="0" t="0" r="18504" b="19389"/>
          <a:stretch/>
        </p:blipFill>
        <p:spPr>
          <a:xfrm>
            <a:off x="11096640" y="5774400"/>
            <a:ext cx="1094400" cy="1082520"/>
          </a:xfrm>
          <a:prstGeom prst="rect">
            <a:avLst/>
          </a:prstGeom>
          <a:ln w="0">
            <a:noFill/>
          </a:ln>
        </p:spPr>
      </p:pic>
      <p:pic>
        <p:nvPicPr>
          <p:cNvPr id="5" name="Picture 11" descr=""/>
          <p:cNvPicPr/>
          <p:nvPr/>
        </p:nvPicPr>
        <p:blipFill>
          <a:blip r:embed="rId3"/>
          <a:stretch/>
        </p:blipFill>
        <p:spPr>
          <a:xfrm>
            <a:off x="156960" y="229680"/>
            <a:ext cx="1626840" cy="450000"/>
          </a:xfrm>
          <a:prstGeom prst="rect">
            <a:avLst/>
          </a:prstGeom>
          <a:ln w="0">
            <a:noFill/>
          </a:ln>
        </p:spPr>
      </p:pic>
      <p:sp>
        <p:nvSpPr>
          <p:cNvPr id="6" name="Rectangle 12"/>
          <p:cNvSpPr/>
          <p:nvPr/>
        </p:nvSpPr>
        <p:spPr>
          <a:xfrm>
            <a:off x="173880" y="95760"/>
            <a:ext cx="1592280" cy="71892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sldNum" idx="1"/>
          </p:nvPr>
        </p:nvSpPr>
        <p:spPr>
          <a:xfrm>
            <a:off x="328320" y="6237360"/>
            <a:ext cx="43812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2f3a46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A2BCFA4-88C5-4872-99DD-BD56C6778B47}" type="slidenum">
              <a:rPr b="0" lang="en-US" sz="1400" spc="-1" strike="noStrike">
                <a:solidFill>
                  <a:srgbClr val="2f3a46"/>
                </a:solid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deded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669437C-766B-4CB0-B1FD-C68233534E93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deded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F9D7244-1AC5-4086-AA95-B5AD1A67BA4C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deded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BFED7C4-1135-45F3-AB53-D590DEDA896F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deded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58A2ABE-EB1F-42C1-B2CF-9117FDB0973D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deded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4F3DC08-5D24-4232-AF0C-360BB75A14CA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deded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4AFE99-B4A9-4996-AAE4-E332BF8C0F09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deded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deded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5F51FE0-8BE3-4AE6-B5F9-A42FBF55C54D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deded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CFA469C-AED8-45F1-B8A8-A347F369E4F5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3f9fc"/>
            </a:gs>
            <a:gs pos="100000">
              <a:srgbClr val="deded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4"/>
          <p:cNvSpPr/>
          <p:nvPr/>
        </p:nvSpPr>
        <p:spPr>
          <a:xfrm rot="5400000">
            <a:off x="11501280" y="5802120"/>
            <a:ext cx="20498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" name="Group 5"/>
          <p:cNvGrpSpPr/>
          <p:nvPr/>
        </p:nvGrpSpPr>
        <p:grpSpPr>
          <a:xfrm>
            <a:off x="328320" y="6237360"/>
            <a:ext cx="438120" cy="438120"/>
            <a:chOff x="328320" y="6237360"/>
            <a:chExt cx="438120" cy="438120"/>
          </a:xfrm>
        </p:grpSpPr>
        <p:sp>
          <p:nvSpPr>
            <p:cNvPr id="10" name="Rectangle 6"/>
            <p:cNvSpPr/>
            <p:nvPr/>
          </p:nvSpPr>
          <p:spPr>
            <a:xfrm>
              <a:off x="328320" y="6237360"/>
              <a:ext cx="438120" cy="438120"/>
            </a:xfrm>
            <a:prstGeom prst="rect">
              <a:avLst/>
            </a:prstGeom>
            <a:solidFill>
              <a:schemeClr val="bg1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600" spc="-1" strike="noStrike">
                <a:solidFill>
                  <a:schemeClr val="lt1"/>
                </a:solidFill>
                <a:latin typeface="GeosansLight"/>
              </a:endParaRPr>
            </a:p>
          </p:txBody>
        </p:sp>
        <p:sp>
          <p:nvSpPr>
            <p:cNvPr id="11" name="Rectangle 7"/>
            <p:cNvSpPr/>
            <p:nvPr/>
          </p:nvSpPr>
          <p:spPr>
            <a:xfrm>
              <a:off x="328320" y="6627600"/>
              <a:ext cx="438120" cy="47880"/>
            </a:xfrm>
            <a:prstGeom prst="rect">
              <a:avLst/>
            </a:prstGeom>
            <a:solidFill>
              <a:schemeClr val="bg1">
                <a:lumMod val="7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960" bIns="39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12" name="Picture 10" descr=""/>
          <p:cNvPicPr/>
          <p:nvPr/>
        </p:nvPicPr>
        <p:blipFill>
          <a:blip r:embed="rId2"/>
          <a:srcRect l="0" t="0" r="18504" b="19389"/>
          <a:stretch/>
        </p:blipFill>
        <p:spPr>
          <a:xfrm>
            <a:off x="11096640" y="5774400"/>
            <a:ext cx="1094400" cy="1082520"/>
          </a:xfrm>
          <a:prstGeom prst="rect">
            <a:avLst/>
          </a:prstGeom>
          <a:ln w="0">
            <a:noFill/>
          </a:ln>
        </p:spPr>
      </p:pic>
      <p:pic>
        <p:nvPicPr>
          <p:cNvPr id="13" name="Picture 11" descr=""/>
          <p:cNvPicPr/>
          <p:nvPr/>
        </p:nvPicPr>
        <p:blipFill>
          <a:blip r:embed="rId3"/>
          <a:stretch/>
        </p:blipFill>
        <p:spPr>
          <a:xfrm>
            <a:off x="10488600" y="229680"/>
            <a:ext cx="1626840" cy="450000"/>
          </a:xfrm>
          <a:prstGeom prst="rect">
            <a:avLst/>
          </a:prstGeom>
          <a:ln w="0">
            <a:noFill/>
          </a:ln>
        </p:spPr>
      </p:pic>
      <p:sp>
        <p:nvSpPr>
          <p:cNvPr id="14" name="Rectangle 12"/>
          <p:cNvSpPr/>
          <p:nvPr/>
        </p:nvSpPr>
        <p:spPr>
          <a:xfrm>
            <a:off x="10522800" y="95760"/>
            <a:ext cx="1592280" cy="718920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sldNum" idx="2"/>
          </p:nvPr>
        </p:nvSpPr>
        <p:spPr>
          <a:xfrm>
            <a:off x="328320" y="6237360"/>
            <a:ext cx="43812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2f3a46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A71BD4E-415D-49D6-B0B7-08620BFB4465}" type="slidenum">
              <a:rPr b="0" lang="en-US" sz="1400" spc="-1" strike="noStrike">
                <a:solidFill>
                  <a:srgbClr val="2f3a46"/>
                </a:solid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3f9fc"/>
            </a:gs>
            <a:gs pos="100000">
              <a:srgbClr val="deded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4"/>
          <p:cNvSpPr/>
          <p:nvPr/>
        </p:nvSpPr>
        <p:spPr>
          <a:xfrm rot="5400000">
            <a:off x="11501280" y="5802120"/>
            <a:ext cx="20498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" name="Picture 10" descr=""/>
          <p:cNvPicPr/>
          <p:nvPr/>
        </p:nvPicPr>
        <p:blipFill>
          <a:blip r:embed="rId2"/>
          <a:srcRect l="0" t="0" r="18504" b="19389"/>
          <a:stretch/>
        </p:blipFill>
        <p:spPr>
          <a:xfrm>
            <a:off x="11096640" y="5774400"/>
            <a:ext cx="1094400" cy="1082520"/>
          </a:xfrm>
          <a:prstGeom prst="rect">
            <a:avLst/>
          </a:prstGeom>
          <a:ln w="0">
            <a:noFill/>
          </a:ln>
        </p:spPr>
      </p:pic>
      <p:grpSp>
        <p:nvGrpSpPr>
          <p:cNvPr id="18" name="Group 11"/>
          <p:cNvGrpSpPr/>
          <p:nvPr/>
        </p:nvGrpSpPr>
        <p:grpSpPr>
          <a:xfrm>
            <a:off x="328320" y="6237360"/>
            <a:ext cx="438120" cy="438120"/>
            <a:chOff x="328320" y="6237360"/>
            <a:chExt cx="438120" cy="438120"/>
          </a:xfrm>
        </p:grpSpPr>
        <p:sp>
          <p:nvSpPr>
            <p:cNvPr id="19" name="Rectangle 12"/>
            <p:cNvSpPr/>
            <p:nvPr/>
          </p:nvSpPr>
          <p:spPr>
            <a:xfrm>
              <a:off x="328320" y="6237360"/>
              <a:ext cx="438120" cy="438120"/>
            </a:xfrm>
            <a:prstGeom prst="rect">
              <a:avLst/>
            </a:pr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600" spc="-1" strike="noStrike">
                <a:solidFill>
                  <a:schemeClr val="lt1"/>
                </a:solidFill>
                <a:latin typeface="GeosansLight"/>
              </a:endParaRPr>
            </a:p>
          </p:txBody>
        </p:sp>
        <p:sp>
          <p:nvSpPr>
            <p:cNvPr id="20" name="Rectangle 13"/>
            <p:cNvSpPr/>
            <p:nvPr/>
          </p:nvSpPr>
          <p:spPr>
            <a:xfrm>
              <a:off x="328320" y="6627600"/>
              <a:ext cx="438120" cy="47880"/>
            </a:xfrm>
            <a:prstGeom prst="rect">
              <a:avLst/>
            </a:pr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960" bIns="39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21" name="Picture 9" descr=""/>
          <p:cNvPicPr/>
          <p:nvPr/>
        </p:nvPicPr>
        <p:blipFill>
          <a:blip r:embed="rId3"/>
          <a:stretch/>
        </p:blipFill>
        <p:spPr>
          <a:xfrm>
            <a:off x="156960" y="229680"/>
            <a:ext cx="1621440" cy="447120"/>
          </a:xfrm>
          <a:prstGeom prst="rect">
            <a:avLst/>
          </a:prstGeom>
          <a:ln w="0">
            <a:noFill/>
          </a:ln>
        </p:spPr>
      </p:pic>
      <p:sp>
        <p:nvSpPr>
          <p:cNvPr id="22" name="Rectangle 16"/>
          <p:cNvSpPr/>
          <p:nvPr/>
        </p:nvSpPr>
        <p:spPr>
          <a:xfrm>
            <a:off x="173880" y="95760"/>
            <a:ext cx="1592280" cy="71892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sldNum" idx="3"/>
          </p:nvPr>
        </p:nvSpPr>
        <p:spPr>
          <a:xfrm>
            <a:off x="328320" y="6237360"/>
            <a:ext cx="43812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72D1F9E-59BA-4FDE-B09D-0FAC72054F78}" type="slidenum">
              <a:rPr b="0" lang="en-US" sz="14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3f9fc"/>
            </a:gs>
            <a:gs pos="100000">
              <a:srgbClr val="deded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4"/>
          <p:cNvSpPr/>
          <p:nvPr/>
        </p:nvSpPr>
        <p:spPr>
          <a:xfrm rot="5400000">
            <a:off x="11501280" y="5802120"/>
            <a:ext cx="20498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Picture 10" descr=""/>
          <p:cNvPicPr/>
          <p:nvPr/>
        </p:nvPicPr>
        <p:blipFill>
          <a:blip r:embed="rId2"/>
          <a:srcRect l="0" t="0" r="18504" b="19389"/>
          <a:stretch/>
        </p:blipFill>
        <p:spPr>
          <a:xfrm>
            <a:off x="11096640" y="5774400"/>
            <a:ext cx="1094400" cy="1082520"/>
          </a:xfrm>
          <a:prstGeom prst="rect">
            <a:avLst/>
          </a:prstGeom>
          <a:ln w="0">
            <a:noFill/>
          </a:ln>
        </p:spPr>
      </p:pic>
      <p:grpSp>
        <p:nvGrpSpPr>
          <p:cNvPr id="26" name="Group 12"/>
          <p:cNvGrpSpPr/>
          <p:nvPr/>
        </p:nvGrpSpPr>
        <p:grpSpPr>
          <a:xfrm>
            <a:off x="328320" y="6237360"/>
            <a:ext cx="438120" cy="438120"/>
            <a:chOff x="328320" y="6237360"/>
            <a:chExt cx="438120" cy="438120"/>
          </a:xfrm>
        </p:grpSpPr>
        <p:sp>
          <p:nvSpPr>
            <p:cNvPr id="27" name="Rectangle 13"/>
            <p:cNvSpPr/>
            <p:nvPr/>
          </p:nvSpPr>
          <p:spPr>
            <a:xfrm>
              <a:off x="328320" y="6237360"/>
              <a:ext cx="438120" cy="438120"/>
            </a:xfrm>
            <a:prstGeom prst="rect">
              <a:avLst/>
            </a:pr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600" spc="-1" strike="noStrike">
                <a:solidFill>
                  <a:schemeClr val="lt1"/>
                </a:solidFill>
                <a:latin typeface="GeosansLight"/>
              </a:endParaRPr>
            </a:p>
          </p:txBody>
        </p:sp>
        <p:sp>
          <p:nvSpPr>
            <p:cNvPr id="28" name="Rectangle 14"/>
            <p:cNvSpPr/>
            <p:nvPr/>
          </p:nvSpPr>
          <p:spPr>
            <a:xfrm>
              <a:off x="328320" y="6627600"/>
              <a:ext cx="438120" cy="47880"/>
            </a:xfrm>
            <a:prstGeom prst="rect">
              <a:avLst/>
            </a:prstGeom>
            <a:solidFill>
              <a:schemeClr val="bg1">
                <a:lumMod val="95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960" bIns="39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29" name="Picture 9" descr=""/>
          <p:cNvPicPr/>
          <p:nvPr/>
        </p:nvPicPr>
        <p:blipFill>
          <a:blip r:embed="rId3"/>
          <a:stretch/>
        </p:blipFill>
        <p:spPr>
          <a:xfrm>
            <a:off x="10493640" y="229680"/>
            <a:ext cx="1621440" cy="447120"/>
          </a:xfrm>
          <a:prstGeom prst="rect">
            <a:avLst/>
          </a:prstGeom>
          <a:ln w="0">
            <a:noFill/>
          </a:ln>
        </p:spPr>
      </p:pic>
      <p:sp>
        <p:nvSpPr>
          <p:cNvPr id="30" name="Rectangle 16"/>
          <p:cNvSpPr/>
          <p:nvPr/>
        </p:nvSpPr>
        <p:spPr>
          <a:xfrm>
            <a:off x="10522800" y="95760"/>
            <a:ext cx="1592280" cy="718920"/>
          </a:xfrm>
          <a:prstGeom prst="rect">
            <a:avLst/>
          </a:prstGeom>
          <a:solidFill>
            <a:srgbClr val="222a35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sldNum" idx="4"/>
          </p:nvPr>
        </p:nvSpPr>
        <p:spPr>
          <a:xfrm>
            <a:off x="328320" y="6237360"/>
            <a:ext cx="438120" cy="389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8EE913D-66C6-4141-9974-F04F5C4057D1}" type="slidenum">
              <a:rPr b="0" lang="en-US" sz="14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3f9fc"/>
            </a:gs>
            <a:gs pos="100000">
              <a:srgbClr val="deded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4"/>
          <p:cNvSpPr/>
          <p:nvPr/>
        </p:nvSpPr>
        <p:spPr>
          <a:xfrm rot="5400000">
            <a:off x="11501280" y="5802120"/>
            <a:ext cx="20498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" name="Picture 2" descr=""/>
          <p:cNvPicPr/>
          <p:nvPr/>
        </p:nvPicPr>
        <p:blipFill>
          <a:blip r:embed="rId2"/>
          <a:srcRect l="0" t="0" r="18504" b="19389"/>
          <a:stretch/>
        </p:blipFill>
        <p:spPr>
          <a:xfrm>
            <a:off x="11096640" y="5774400"/>
            <a:ext cx="1094400" cy="10825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3f9fc"/>
            </a:gs>
            <a:gs pos="100000">
              <a:srgbClr val="deded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4"/>
          <p:cNvSpPr/>
          <p:nvPr/>
        </p:nvSpPr>
        <p:spPr>
          <a:xfrm rot="5400000">
            <a:off x="11501280" y="5802120"/>
            <a:ext cx="20498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© Copyright Showeet.com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Rectangle 6"/>
          <p:cNvSpPr/>
          <p:nvPr/>
        </p:nvSpPr>
        <p:spPr>
          <a:xfrm>
            <a:off x="0" y="6021360"/>
            <a:ext cx="12191040" cy="835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35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6" name="Picture 7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0200600" y="6213960"/>
            <a:ext cx="1626840" cy="450000"/>
          </a:xfrm>
          <a:prstGeom prst="rect">
            <a:avLst/>
          </a:prstGeom>
          <a:ln w="0">
            <a:noFill/>
          </a:ln>
        </p:spPr>
      </p:pic>
      <p:pic>
        <p:nvPicPr>
          <p:cNvPr id="37" name="Picture 3" descr=""/>
          <p:cNvPicPr/>
          <p:nvPr/>
        </p:nvPicPr>
        <p:blipFill>
          <a:blip r:embed="rId4"/>
          <a:stretch/>
        </p:blipFill>
        <p:spPr>
          <a:xfrm>
            <a:off x="1128960" y="1426320"/>
            <a:ext cx="6337440" cy="5237640"/>
          </a:xfrm>
          <a:prstGeom prst="rect">
            <a:avLst/>
          </a:prstGeom>
          <a:ln w="0">
            <a:noFill/>
          </a:ln>
          <a:effectLst>
            <a:reflection algn="bl" blurRad="6350" dir="5400000" endA="300" endPos="35000" rotWithShape="0" stA="52000" sy="-100000"/>
          </a:effectLst>
        </p:spPr>
      </p:pic>
      <p:pic>
        <p:nvPicPr>
          <p:cNvPr id="38" name="Picture 9" descr=""/>
          <p:cNvPicPr/>
          <p:nvPr/>
        </p:nvPicPr>
        <p:blipFill>
          <a:blip r:embed="rId5"/>
          <a:srcRect l="0" t="0" r="18504" b="19389"/>
          <a:stretch/>
        </p:blipFill>
        <p:spPr>
          <a:xfrm>
            <a:off x="11096640" y="4937760"/>
            <a:ext cx="1094400" cy="10825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6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3f9fc"/>
            </a:gs>
            <a:gs pos="100000">
              <a:srgbClr val="deded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15" descr=""/>
          <p:cNvPicPr/>
          <p:nvPr/>
        </p:nvPicPr>
        <p:blipFill>
          <a:blip r:embed="rId2"/>
          <a:stretch/>
        </p:blipFill>
        <p:spPr>
          <a:xfrm>
            <a:off x="4638960" y="340920"/>
            <a:ext cx="2913120" cy="803520"/>
          </a:xfrm>
          <a:prstGeom prst="rect">
            <a:avLst/>
          </a:prstGeom>
          <a:ln w="0">
            <a:noFill/>
          </a:ln>
        </p:spPr>
      </p:pic>
      <p:sp>
        <p:nvSpPr>
          <p:cNvPr id="40" name="Rectangle 4"/>
          <p:cNvSpPr/>
          <p:nvPr/>
        </p:nvSpPr>
        <p:spPr>
          <a:xfrm>
            <a:off x="2185920" y="1765080"/>
            <a:ext cx="7819200" cy="42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5400" spc="-1" strike="noStrike">
                <a:solidFill>
                  <a:schemeClr val="lt1"/>
                </a:solidFill>
                <a:latin typeface="Calibri Light"/>
              </a:rPr>
              <a:t>Free creative templates, charts, diagrams and maps for your outstanding presentations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" name="Picture 1" descr=""/>
          <p:cNvPicPr/>
          <p:nvPr/>
        </p:nvPicPr>
        <p:blipFill>
          <a:blip r:embed="rId3"/>
          <a:srcRect l="0" t="0" r="18504" b="19389"/>
          <a:stretch/>
        </p:blipFill>
        <p:spPr>
          <a:xfrm>
            <a:off x="11096640" y="5774400"/>
            <a:ext cx="1094400" cy="10825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deded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D23F71F-5F34-4F0F-801C-8AFACC0687CE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8fc"/>
            </a:gs>
            <a:gs pos="100000">
              <a:srgbClr val="dedede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48E3095-B923-4444-83E2-646C6A224F85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65040" y="2413440"/>
            <a:ext cx="9660960" cy="238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202124"/>
                </a:solidFill>
                <a:latin typeface="Roboto"/>
                <a:ea typeface="Roboto"/>
              </a:rPr>
              <a:t>CSE 322 – Software Engineering</a:t>
            </a:r>
            <a:br>
              <a:rPr sz="4000"/>
            </a:br>
            <a:r>
              <a:rPr b="0" lang="en-US" sz="4000" spc="-1" strike="noStrike">
                <a:solidFill>
                  <a:srgbClr val="202124"/>
                </a:solidFill>
                <a:latin typeface="Roboto"/>
                <a:ea typeface="Roboto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Picture 4" descr=""/>
          <p:cNvPicPr/>
          <p:nvPr/>
        </p:nvPicPr>
        <p:blipFill>
          <a:blip r:embed="rId1"/>
          <a:srcRect l="0" t="0" r="9896" b="0"/>
          <a:stretch/>
        </p:blipFill>
        <p:spPr>
          <a:xfrm>
            <a:off x="4033080" y="1524240"/>
            <a:ext cx="4124880" cy="2288520"/>
          </a:xfrm>
          <a:prstGeom prst="rect">
            <a:avLst/>
          </a:prstGeom>
          <a:ln w="0">
            <a:noFill/>
          </a:ln>
        </p:spPr>
      </p:pic>
      <p:sp>
        <p:nvSpPr>
          <p:cNvPr id="92" name="TextBox 3"/>
          <p:cNvSpPr/>
          <p:nvPr/>
        </p:nvSpPr>
        <p:spPr>
          <a:xfrm flipH="1">
            <a:off x="3454200" y="4455360"/>
            <a:ext cx="52794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3200" spc="-1" strike="noStrike">
                <a:solidFill>
                  <a:srgbClr val="c00000"/>
                </a:solidFill>
                <a:latin typeface="Roboto"/>
                <a:ea typeface="Roboto"/>
              </a:rPr>
              <a:t>Final Project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9"/>
          <p:cNvSpPr/>
          <p:nvPr/>
        </p:nvSpPr>
        <p:spPr>
          <a:xfrm>
            <a:off x="914400" y="731520"/>
            <a:ext cx="457128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IV. </a:t>
            </a: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	</a:t>
            </a: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UML Diagrams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IV.II</a:t>
            </a: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	</a:t>
            </a: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Activity Diagrams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Box 10"/>
          <p:cNvSpPr/>
          <p:nvPr/>
        </p:nvSpPr>
        <p:spPr>
          <a:xfrm>
            <a:off x="1253520" y="5765760"/>
            <a:ext cx="9684360" cy="80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5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Admin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Picture 7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0667880" y="387360"/>
            <a:ext cx="1108440" cy="40176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3468960" y="2057400"/>
            <a:ext cx="5253120" cy="4192920"/>
          </a:xfrm>
          <a:prstGeom prst="rect">
            <a:avLst/>
          </a:prstGeom>
          <a:ln w="38160">
            <a:solidFill>
              <a:srgbClr val="a7074b"/>
            </a:solidFill>
            <a:round/>
          </a:ln>
          <a:effectLst>
            <a:outerShdw blurRad="0" dir="2700000" dist="53966" rotWithShape="0">
              <a:srgbClr val="808080"/>
            </a:outerShdw>
          </a:effectLst>
        </p:spPr>
      </p:pic>
      <p:sp>
        <p:nvSpPr>
          <p:cNvPr id="140" name="TextBox 13"/>
          <p:cNvSpPr/>
          <p:nvPr/>
        </p:nvSpPr>
        <p:spPr>
          <a:xfrm>
            <a:off x="914400" y="1838880"/>
            <a:ext cx="9684360" cy="12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800"/>
    </mc:Choice>
    <mc:Fallback>
      <p:transition spd="med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7"/>
          <p:cNvSpPr/>
          <p:nvPr/>
        </p:nvSpPr>
        <p:spPr>
          <a:xfrm>
            <a:off x="914400" y="731520"/>
            <a:ext cx="457128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III. </a:t>
            </a: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	</a:t>
            </a: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UML Diagrams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IV.II</a:t>
            </a: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	</a:t>
            </a: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Activity Diagrams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18"/>
          <p:cNvSpPr/>
          <p:nvPr/>
        </p:nvSpPr>
        <p:spPr>
          <a:xfrm>
            <a:off x="1253520" y="5765760"/>
            <a:ext cx="9684360" cy="80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5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Student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Picture 10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0667880" y="387360"/>
            <a:ext cx="1108440" cy="40176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3468960" y="2057400"/>
            <a:ext cx="5253120" cy="4192920"/>
          </a:xfrm>
          <a:prstGeom prst="rect">
            <a:avLst/>
          </a:prstGeom>
          <a:ln w="38160">
            <a:solidFill>
              <a:srgbClr val="a7074b"/>
            </a:solidFill>
            <a:round/>
          </a:ln>
          <a:effectLst>
            <a:outerShdw blurRad="0" dir="2700000" dist="53966" rotWithShape="0">
              <a:srgbClr val="808080"/>
            </a:outerShdw>
          </a:effectLst>
        </p:spPr>
      </p:pic>
      <p:sp>
        <p:nvSpPr>
          <p:cNvPr id="145" name="TextBox 19"/>
          <p:cNvSpPr/>
          <p:nvPr/>
        </p:nvSpPr>
        <p:spPr>
          <a:xfrm>
            <a:off x="914400" y="1838880"/>
            <a:ext cx="9684360" cy="12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800"/>
    </mc:Choice>
    <mc:Fallback>
      <p:transition spd="med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14"/>
          <p:cNvSpPr/>
          <p:nvPr/>
        </p:nvSpPr>
        <p:spPr>
          <a:xfrm>
            <a:off x="914400" y="731520"/>
            <a:ext cx="457128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III. </a:t>
            </a: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	</a:t>
            </a: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UML Diagrams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IV.II</a:t>
            </a: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	</a:t>
            </a: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Activity Diagrams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5"/>
          <p:cNvSpPr/>
          <p:nvPr/>
        </p:nvSpPr>
        <p:spPr>
          <a:xfrm>
            <a:off x="1253520" y="5765760"/>
            <a:ext cx="9684360" cy="80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50000"/>
              </a:lnSpc>
            </a:pPr>
            <a:r>
              <a:rPr b="1" lang="en-US" sz="1000" spc="-1" strike="noStrike">
                <a:solidFill>
                  <a:srgbClr val="000000"/>
                </a:solidFill>
                <a:latin typeface="Calibri"/>
                <a:ea typeface="Calibri"/>
              </a:rPr>
              <a:t>Instructor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Picture 9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0667880" y="387360"/>
            <a:ext cx="1108440" cy="40176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3468960" y="2057400"/>
            <a:ext cx="5253120" cy="4192920"/>
          </a:xfrm>
          <a:prstGeom prst="rect">
            <a:avLst/>
          </a:prstGeom>
          <a:ln w="38160">
            <a:solidFill>
              <a:srgbClr val="a7074b"/>
            </a:solidFill>
            <a:round/>
          </a:ln>
          <a:effectLst>
            <a:outerShdw blurRad="0" dir="2700000" dist="53966" rotWithShape="0">
              <a:srgbClr val="808080"/>
            </a:outerShdw>
          </a:effectLst>
        </p:spPr>
      </p:pic>
      <p:sp>
        <p:nvSpPr>
          <p:cNvPr id="150" name="TextBox 16"/>
          <p:cNvSpPr/>
          <p:nvPr/>
        </p:nvSpPr>
        <p:spPr>
          <a:xfrm>
            <a:off x="914400" y="1838880"/>
            <a:ext cx="9684360" cy="12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800"/>
    </mc:Choice>
    <mc:Fallback>
      <p:transition spd="med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30"/>
          <p:cNvSpPr/>
          <p:nvPr/>
        </p:nvSpPr>
        <p:spPr>
          <a:xfrm>
            <a:off x="914400" y="731520"/>
            <a:ext cx="457128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III. </a:t>
            </a: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	</a:t>
            </a: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UML Diagrams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IV.III</a:t>
            </a: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	</a:t>
            </a: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Class Diagram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Picture 12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0667880" y="387360"/>
            <a:ext cx="1108440" cy="40176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1866960" y="2057400"/>
            <a:ext cx="8457840" cy="4192920"/>
          </a:xfrm>
          <a:prstGeom prst="rect">
            <a:avLst/>
          </a:prstGeom>
          <a:ln w="38160">
            <a:solidFill>
              <a:srgbClr val="a7074b"/>
            </a:solidFill>
            <a:round/>
          </a:ln>
          <a:effectLst>
            <a:outerShdw blurRad="0" dir="2700000" dist="53966" rotWithShape="0">
              <a:srgbClr val="808080"/>
            </a:outerShdw>
          </a:effectLst>
        </p:spPr>
      </p:pic>
      <p:sp>
        <p:nvSpPr>
          <p:cNvPr id="154" name="TextBox 32"/>
          <p:cNvSpPr/>
          <p:nvPr/>
        </p:nvSpPr>
        <p:spPr>
          <a:xfrm>
            <a:off x="914400" y="1838880"/>
            <a:ext cx="9684360" cy="12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800"/>
    </mc:Choice>
    <mc:Fallback>
      <p:transition spd="med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"/>
          <p:cNvSpPr/>
          <p:nvPr/>
        </p:nvSpPr>
        <p:spPr>
          <a:xfrm>
            <a:off x="2662200" y="3013560"/>
            <a:ext cx="68666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4800" spc="-1" strike="noStrike">
                <a:solidFill>
                  <a:srgbClr val="c00000"/>
                </a:solidFill>
                <a:latin typeface="Roboto"/>
                <a:ea typeface="Roboto"/>
              </a:rPr>
              <a:t>Thank you for listening!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4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Table 9"/>
          <p:cNvGraphicFramePr/>
          <p:nvPr/>
        </p:nvGraphicFramePr>
        <p:xfrm>
          <a:off x="3065040" y="2712240"/>
          <a:ext cx="6563160" cy="3054960"/>
        </p:xfrm>
        <a:graphic>
          <a:graphicData uri="http://schemas.openxmlformats.org/drawingml/2006/table">
            <a:tbl>
              <a:tblPr/>
              <a:tblGrid>
                <a:gridCol w="6563520"/>
              </a:tblGrid>
              <a:tr h="470880">
                <a:tc>
                  <a:txBody>
                    <a:bodyPr lIns="68400" rIns="68400" anchor="t">
                      <a:noAutofit/>
                    </a:bodyPr>
                    <a:p>
                      <a:endParaRPr b="0" lang="en-GB" sz="1100" spc="-1" strike="noStrike">
                        <a:solidFill>
                          <a:schemeClr val="dk1"/>
                        </a:solidFill>
                        <a:latin typeface="Calibri"/>
                        <a:ea typeface="Times New Roman"/>
                      </a:endParaRPr>
                    </a:p>
                  </a:txBody>
                  <a:tcPr anchor="t" marL="68400" marR="684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969480">
                <a:tc>
                  <a:txBody>
                    <a:bodyPr lIns="68400" rIns="68400" anchor="t">
                      <a:noAutofit/>
                    </a:bodyPr>
                    <a:p>
                      <a:endParaRPr b="1" lang="en-US" sz="3200" spc="-1" strike="noStrike">
                        <a:solidFill>
                          <a:srgbClr val="c00000"/>
                        </a:solidFill>
                        <a:latin typeface="Calibri"/>
                        <a:ea typeface="Times New Roman"/>
                      </a:endParaRPr>
                    </a:p>
                  </a:txBody>
                  <a:tcPr anchor="t" marL="68400" marR="684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969480">
                <a:tc>
                  <a:txBody>
                    <a:bodyPr lIns="68400" rIns="68400" anchor="t">
                      <a:noAutofit/>
                    </a:bodyPr>
                    <a:p>
                      <a:endParaRPr b="1" lang="en-GB" sz="1200" spc="-1" strike="noStrike">
                        <a:solidFill>
                          <a:srgbClr val="c00000"/>
                        </a:solidFill>
                        <a:latin typeface="Calibri"/>
                        <a:ea typeface="Times New Roman"/>
                      </a:endParaRPr>
                    </a:p>
                  </a:txBody>
                  <a:tcPr anchor="t" marL="68400" marR="684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470880">
                <a:tc>
                  <a:txBody>
                    <a:bodyPr lIns="68400" rIns="68400" anchor="t">
                      <a:noAutofit/>
                    </a:bodyPr>
                    <a:p>
                      <a:endParaRPr b="1" lang="en-GB" sz="3200" spc="-1" strike="noStrike">
                        <a:solidFill>
                          <a:srgbClr val="c00000"/>
                        </a:solidFill>
                        <a:latin typeface="Calibri"/>
                        <a:ea typeface="Times New Roman"/>
                      </a:endParaRPr>
                    </a:p>
                  </a:txBody>
                  <a:tcPr anchor="t" marL="68400" marR="684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4" name="TextBox 11"/>
          <p:cNvSpPr/>
          <p:nvPr/>
        </p:nvSpPr>
        <p:spPr>
          <a:xfrm>
            <a:off x="4760280" y="1559520"/>
            <a:ext cx="267048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PRESENTED BY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4"/>
          <p:cNvSpPr/>
          <p:nvPr/>
        </p:nvSpPr>
        <p:spPr>
          <a:xfrm>
            <a:off x="4421520" y="4743000"/>
            <a:ext cx="33483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PRESENTED TO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GB" sz="2800" spc="-1" strike="noStrike">
                <a:solidFill>
                  <a:schemeClr val="dk1"/>
                </a:solidFill>
                <a:latin typeface="Calibri"/>
              </a:rPr>
              <a:t>Prof. Ehab Elshazly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6" name=""/>
          <p:cNvGraphicFramePr/>
          <p:nvPr/>
        </p:nvGraphicFramePr>
        <p:xfrm>
          <a:off x="2899800" y="2831760"/>
          <a:ext cx="6576840" cy="1677960"/>
        </p:xfrm>
        <a:graphic>
          <a:graphicData uri="http://schemas.openxmlformats.org/drawingml/2006/table">
            <a:tbl>
              <a:tblPr/>
              <a:tblGrid>
                <a:gridCol w="3663000"/>
                <a:gridCol w="2913840"/>
              </a:tblGrid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Name</a:t>
                      </a:r>
                      <a:endParaRPr b="1" lang="en-US" sz="1800" spc="-1" strike="noStrike">
                        <a:solidFill>
                          <a:srgbClr val="c9211e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800" spc="-1" strike="noStrike">
                          <a:solidFill>
                            <a:srgbClr val="c9211e"/>
                          </a:solidFill>
                          <a:latin typeface="Arial"/>
                        </a:rPr>
                        <a:t>ID</a:t>
                      </a:r>
                      <a:endParaRPr b="1" lang="en-US" sz="1800" spc="-1" strike="noStrike">
                        <a:solidFill>
                          <a:srgbClr val="c9211e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Hassan Essam Hashem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120210068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Anas Osama Ali Dorgham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120210156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Omar Eslam Abdelhamid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120210190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med" p14:dur="8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1"/>
          <p:cNvSpPr/>
          <p:nvPr/>
        </p:nvSpPr>
        <p:spPr>
          <a:xfrm>
            <a:off x="101520" y="1742400"/>
            <a:ext cx="606996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DejaVu Sans"/>
                <a:ea typeface="DejaVu Sans"/>
              </a:rPr>
              <a:t>UNIVERSITY MANAGEMENT SYSTEM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Freeform: Shape 9"/>
          <p:cNvSpPr/>
          <p:nvPr/>
        </p:nvSpPr>
        <p:spPr>
          <a:xfrm rot="19294200">
            <a:off x="6352560" y="534960"/>
            <a:ext cx="7909560" cy="6827040"/>
          </a:xfrm>
          <a:custGeom>
            <a:avLst/>
            <a:gdLst>
              <a:gd name="textAreaLeft" fmla="*/ 0 w 7909560"/>
              <a:gd name="textAreaRight" fmla="*/ 7910640 w 7909560"/>
              <a:gd name="textAreaTop" fmla="*/ 0 h 6827040"/>
              <a:gd name="textAreaBottom" fmla="*/ 6828120 h 6827040"/>
            </a:gdLst>
            <a:ahLst/>
            <a:rect l="textAreaLeft" t="textAreaTop" r="textAreaRight" b="textAreaBottom"/>
            <a:pathLst>
              <a:path w="7910588" h="6828298">
                <a:moveTo>
                  <a:pt x="6075537" y="0"/>
                </a:moveTo>
                <a:lnTo>
                  <a:pt x="7910588" y="1456125"/>
                </a:lnTo>
                <a:lnTo>
                  <a:pt x="3647734" y="6828298"/>
                </a:lnTo>
                <a:lnTo>
                  <a:pt x="0" y="3933797"/>
                </a:lnTo>
                <a:lnTo>
                  <a:pt x="0" y="1308532"/>
                </a:lnTo>
                <a:cubicBezTo>
                  <a:pt x="0" y="585850"/>
                  <a:pt x="585850" y="0"/>
                  <a:pt x="1308532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solidFill>
                <a:srgbClr val="ffffff"/>
              </a:solidFill>
              <a:latin typeface="Calibri"/>
            </a:endParaRPr>
          </a:p>
        </p:txBody>
      </p:sp>
      <p:grpSp>
        <p:nvGrpSpPr>
          <p:cNvPr id="99" name="Group 19"/>
          <p:cNvGrpSpPr/>
          <p:nvPr/>
        </p:nvGrpSpPr>
        <p:grpSpPr>
          <a:xfrm>
            <a:off x="6302160" y="2187720"/>
            <a:ext cx="2980080" cy="2980080"/>
            <a:chOff x="6302160" y="2187720"/>
            <a:chExt cx="2980080" cy="2980080"/>
          </a:xfrm>
        </p:grpSpPr>
        <p:sp>
          <p:nvSpPr>
            <p:cNvPr id="100" name="Oval 12"/>
            <p:cNvSpPr/>
            <p:nvPr/>
          </p:nvSpPr>
          <p:spPr>
            <a:xfrm>
              <a:off x="6756840" y="2632680"/>
              <a:ext cx="2090160" cy="20901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GB" sz="180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01" name="Oval 14"/>
            <p:cNvSpPr/>
            <p:nvPr/>
          </p:nvSpPr>
          <p:spPr>
            <a:xfrm>
              <a:off x="6504120" y="2379600"/>
              <a:ext cx="2595960" cy="259596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GB" sz="1800" spc="-1" strike="noStrike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02" name="Oval 15"/>
            <p:cNvSpPr/>
            <p:nvPr/>
          </p:nvSpPr>
          <p:spPr>
            <a:xfrm>
              <a:off x="6302160" y="2187720"/>
              <a:ext cx="2980080" cy="298008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GB" sz="1800" spc="-1" strike="noStrike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103" name="TextBox 20"/>
          <p:cNvSpPr/>
          <p:nvPr/>
        </p:nvSpPr>
        <p:spPr>
          <a:xfrm>
            <a:off x="8701560" y="2121480"/>
            <a:ext cx="23299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ffffff"/>
                </a:solidFill>
                <a:latin typeface="Roboto"/>
                <a:ea typeface="Roboto"/>
              </a:rPr>
              <a:t>I. Introduction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Oval 23"/>
          <p:cNvSpPr/>
          <p:nvPr/>
        </p:nvSpPr>
        <p:spPr>
          <a:xfrm>
            <a:off x="8412840" y="2233800"/>
            <a:ext cx="240120" cy="240120"/>
          </a:xfrm>
          <a:prstGeom prst="ellipse">
            <a:avLst/>
          </a:prstGeom>
          <a:solidFill>
            <a:schemeClr val="bg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5" name="Picture 3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359640" y="6077880"/>
            <a:ext cx="1108440" cy="401760"/>
          </a:xfrm>
          <a:prstGeom prst="rect">
            <a:avLst/>
          </a:prstGeom>
          <a:ln w="0">
            <a:noFill/>
          </a:ln>
        </p:spPr>
      </p:pic>
      <p:sp>
        <p:nvSpPr>
          <p:cNvPr id="106" name="Oval 2"/>
          <p:cNvSpPr/>
          <p:nvPr/>
        </p:nvSpPr>
        <p:spPr>
          <a:xfrm>
            <a:off x="9100440" y="3876120"/>
            <a:ext cx="240120" cy="240120"/>
          </a:xfrm>
          <a:prstGeom prst="ellipse">
            <a:avLst/>
          </a:prstGeom>
          <a:solidFill>
            <a:schemeClr val="bg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7" name="TextBox 5"/>
          <p:cNvSpPr/>
          <p:nvPr/>
        </p:nvSpPr>
        <p:spPr>
          <a:xfrm>
            <a:off x="9470160" y="3750840"/>
            <a:ext cx="2720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ffffff"/>
                </a:solidFill>
                <a:latin typeface="Roboto"/>
                <a:ea typeface="Roboto"/>
              </a:rPr>
              <a:t>III. Scrum Sprints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Oval 6"/>
          <p:cNvSpPr/>
          <p:nvPr/>
        </p:nvSpPr>
        <p:spPr>
          <a:xfrm>
            <a:off x="8458200" y="4848120"/>
            <a:ext cx="240120" cy="240120"/>
          </a:xfrm>
          <a:prstGeom prst="ellipse">
            <a:avLst/>
          </a:prstGeom>
          <a:solidFill>
            <a:schemeClr val="bg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GB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9" name="TextBox 7"/>
          <p:cNvSpPr/>
          <p:nvPr/>
        </p:nvSpPr>
        <p:spPr>
          <a:xfrm>
            <a:off x="8752320" y="4712760"/>
            <a:ext cx="2720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ffffff"/>
                </a:solidFill>
                <a:latin typeface="Roboto"/>
                <a:ea typeface="Roboto"/>
              </a:rPr>
              <a:t>IV. UML Diagrams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9"/>
          <p:cNvSpPr/>
          <p:nvPr/>
        </p:nvSpPr>
        <p:spPr>
          <a:xfrm>
            <a:off x="9432720" y="2973600"/>
            <a:ext cx="2682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ffffff"/>
                </a:solidFill>
                <a:latin typeface="Roboto"/>
                <a:ea typeface="Roboto"/>
              </a:rPr>
              <a:t>II.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Oval 1"/>
          <p:cNvSpPr/>
          <p:nvPr/>
        </p:nvSpPr>
        <p:spPr>
          <a:xfrm>
            <a:off x="9144000" y="3085920"/>
            <a:ext cx="240120" cy="240120"/>
          </a:xfrm>
          <a:prstGeom prst="ellipse">
            <a:avLst/>
          </a:prstGeom>
          <a:solidFill>
            <a:schemeClr val="bg1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Calibri"/>
            </a:endParaRPr>
          </a:p>
        </p:txBody>
      </p:sp>
    </p:spTree>
  </p:cSld>
  <mc:AlternateContent>
    <mc:Choice Requires="p14">
      <p:transition spd="med" p14:dur="800">
        <p14:rippl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1"/>
          <p:cNvSpPr/>
          <p:nvPr/>
        </p:nvSpPr>
        <p:spPr>
          <a:xfrm>
            <a:off x="914400" y="731520"/>
            <a:ext cx="70426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57160" indent="-857160" defTabSz="914400">
              <a:lnSpc>
                <a:spcPct val="100000"/>
              </a:lnSpc>
              <a:buClr>
                <a:srgbClr val="ff0000"/>
              </a:buClr>
              <a:buFont typeface="OpenSymbol"/>
              <a:buAutoNum type="romanUcPeriod"/>
            </a:pP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Introduction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0667880" y="387360"/>
            <a:ext cx="1108440" cy="401760"/>
          </a:xfrm>
          <a:prstGeom prst="rect">
            <a:avLst/>
          </a:prstGeom>
          <a:ln w="0">
            <a:noFill/>
          </a:ln>
        </p:spPr>
      </p:pic>
      <p:sp>
        <p:nvSpPr>
          <p:cNvPr id="114" name="TextBox 5"/>
          <p:cNvSpPr/>
          <p:nvPr/>
        </p:nvSpPr>
        <p:spPr>
          <a:xfrm>
            <a:off x="914400" y="1838880"/>
            <a:ext cx="9684360" cy="21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University Management System is a software solution designed to provide an interface to streamline and manage key academic and administrative processes within a university environment.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800"/>
    </mc:Choice>
    <mc:Fallback>
      <p:transition spd="med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6"/>
          <p:cNvSpPr/>
          <p:nvPr/>
        </p:nvSpPr>
        <p:spPr>
          <a:xfrm>
            <a:off x="914400" y="731520"/>
            <a:ext cx="70426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857160" indent="-857160" defTabSz="914400">
              <a:lnSpc>
                <a:spcPct val="100000"/>
              </a:lnSpc>
              <a:buClr>
                <a:srgbClr val="ff0000"/>
              </a:buClr>
              <a:buFont typeface="OpenSymbol"/>
              <a:buAutoNum type="romanUcPeriod"/>
            </a:pP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Introduction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Picture 2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0667880" y="387360"/>
            <a:ext cx="1108440" cy="401760"/>
          </a:xfrm>
          <a:prstGeom prst="rect">
            <a:avLst/>
          </a:prstGeom>
          <a:ln w="0">
            <a:noFill/>
          </a:ln>
        </p:spPr>
      </p:pic>
      <p:sp>
        <p:nvSpPr>
          <p:cNvPr id="117" name="TextBox 8"/>
          <p:cNvSpPr/>
          <p:nvPr/>
        </p:nvSpPr>
        <p:spPr>
          <a:xfrm>
            <a:off x="914400" y="1838880"/>
            <a:ext cx="9684360" cy="21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University Management System is a software solution designed to provide an interface to streamline and manage key academic and administrative processes within a university environment.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1143000" y="3429000"/>
            <a:ext cx="3199680" cy="203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c9211e"/>
                </a:solidFill>
                <a:latin typeface="Calibri"/>
                <a:ea typeface="Calibri"/>
              </a:rPr>
              <a:t>Actors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  <a:ea typeface="Calibri"/>
              </a:rPr>
              <a:t>Administrators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Students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Calibri"/>
              </a:rPr>
              <a:t>Instructors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8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1"/>
          <p:cNvSpPr/>
          <p:nvPr/>
        </p:nvSpPr>
        <p:spPr>
          <a:xfrm>
            <a:off x="914400" y="731520"/>
            <a:ext cx="525744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II. </a:t>
            </a: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	</a:t>
            </a: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Requirements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II.I</a:t>
            </a: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	</a:t>
            </a: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Functional Requirements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Box 2"/>
          <p:cNvSpPr/>
          <p:nvPr/>
        </p:nvSpPr>
        <p:spPr>
          <a:xfrm>
            <a:off x="914400" y="1838880"/>
            <a:ext cx="9684360" cy="12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0667880" y="387360"/>
            <a:ext cx="1108440" cy="401760"/>
          </a:xfrm>
          <a:prstGeom prst="rect">
            <a:avLst/>
          </a:prstGeom>
          <a:ln w="0">
            <a:noFill/>
          </a:ln>
        </p:spPr>
      </p:pic>
      <p:sp>
        <p:nvSpPr>
          <p:cNvPr id="122" name="TextBox 23"/>
          <p:cNvSpPr/>
          <p:nvPr/>
        </p:nvSpPr>
        <p:spPr>
          <a:xfrm>
            <a:off x="914400" y="1838880"/>
            <a:ext cx="9684360" cy="12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Box 24"/>
          <p:cNvSpPr/>
          <p:nvPr/>
        </p:nvSpPr>
        <p:spPr>
          <a:xfrm>
            <a:off x="914400" y="2286000"/>
            <a:ext cx="9684360" cy="248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Student registration and enrollment management.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Course creation, scheduling, and management.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Faculty profile management and course assignment.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Grade recording, calculation, and reporting.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Academic advising and degree planning support.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8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25"/>
          <p:cNvSpPr/>
          <p:nvPr/>
        </p:nvSpPr>
        <p:spPr>
          <a:xfrm>
            <a:off x="914400" y="731520"/>
            <a:ext cx="662904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II. </a:t>
            </a: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	</a:t>
            </a: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Requirements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II.II</a:t>
            </a: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	</a:t>
            </a: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Non-Functional Requirements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Box 26"/>
          <p:cNvSpPr/>
          <p:nvPr/>
        </p:nvSpPr>
        <p:spPr>
          <a:xfrm>
            <a:off x="914400" y="1838880"/>
            <a:ext cx="9684360" cy="12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Picture 11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0667880" y="387360"/>
            <a:ext cx="1108440" cy="401760"/>
          </a:xfrm>
          <a:prstGeom prst="rect">
            <a:avLst/>
          </a:prstGeom>
          <a:ln w="0">
            <a:noFill/>
          </a:ln>
        </p:spPr>
      </p:pic>
      <p:sp>
        <p:nvSpPr>
          <p:cNvPr id="127" name="TextBox 27"/>
          <p:cNvSpPr/>
          <p:nvPr/>
        </p:nvSpPr>
        <p:spPr>
          <a:xfrm>
            <a:off x="914400" y="1838880"/>
            <a:ext cx="9684360" cy="12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Box 28"/>
          <p:cNvSpPr/>
          <p:nvPr/>
        </p:nvSpPr>
        <p:spPr>
          <a:xfrm>
            <a:off x="914400" y="2286000"/>
            <a:ext cx="10743840" cy="237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Usability: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The system should have an intuitive and user-friendly interface.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Security: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system must ensure data protection.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Performance: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The system should provide fast response times.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Scalability: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system should be able to handle increased user load and data volume as the university grows.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med" p14:dur="8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2"/>
          <p:cNvSpPr/>
          <p:nvPr/>
        </p:nvSpPr>
        <p:spPr>
          <a:xfrm>
            <a:off x="914400" y="731520"/>
            <a:ext cx="52570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III. </a:t>
            </a: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	</a:t>
            </a: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Scrum Sprints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Picture 6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0667880" y="387360"/>
            <a:ext cx="1108440" cy="40176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1497240" y="1642320"/>
            <a:ext cx="9262080" cy="466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8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21"/>
          <p:cNvSpPr/>
          <p:nvPr/>
        </p:nvSpPr>
        <p:spPr>
          <a:xfrm>
            <a:off x="914400" y="731520"/>
            <a:ext cx="4571280" cy="11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IV. </a:t>
            </a: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	</a:t>
            </a:r>
            <a:r>
              <a:rPr b="0" lang="en-GB" sz="4000" spc="-1" strike="noStrike">
                <a:solidFill>
                  <a:srgbClr val="ff0000"/>
                </a:solidFill>
                <a:latin typeface="Roboto"/>
                <a:ea typeface="Roboto"/>
              </a:rPr>
              <a:t>UML Diagrams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IV.I</a:t>
            </a: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	</a:t>
            </a:r>
            <a:r>
              <a:rPr b="0" lang="en-GB" sz="2800" spc="-1" strike="noStrike">
                <a:solidFill>
                  <a:srgbClr val="611729"/>
                </a:solidFill>
                <a:latin typeface="Roboto"/>
                <a:ea typeface="Roboto"/>
              </a:rPr>
              <a:t>Use Case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Box 22"/>
          <p:cNvSpPr/>
          <p:nvPr/>
        </p:nvSpPr>
        <p:spPr>
          <a:xfrm>
            <a:off x="914400" y="1838880"/>
            <a:ext cx="9684360" cy="12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Picture 8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0667880" y="387360"/>
            <a:ext cx="1108440" cy="40176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4229280" y="2057400"/>
            <a:ext cx="3732840" cy="4342680"/>
          </a:xfrm>
          <a:prstGeom prst="rect">
            <a:avLst/>
          </a:prstGeom>
          <a:ln w="38160">
            <a:solidFill>
              <a:srgbClr val="a7074b"/>
            </a:solidFill>
            <a:round/>
          </a:ln>
          <a:effectLst>
            <a:outerShdw blurRad="0" dir="2700000" dist="53966" rotWithShape="0">
              <a:srgbClr val="808080"/>
            </a:outerShdw>
          </a:effectLst>
        </p:spPr>
      </p:pic>
    </p:spTree>
  </p:cSld>
  <mc:AlternateContent>
    <mc:Choice Requires="p14">
      <p:transition spd="med" p14:dur="800"/>
    </mc:Choice>
    <mc:Fallback>
      <p:transition spd="med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oweet theme">
  <a:themeElements>
    <a:clrScheme name="Showeet">
      <a:dk1>
        <a:srgbClr val="95a5a6"/>
      </a:dk1>
      <a:lt1>
        <a:srgbClr val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oweet theme">
  <a:themeElements>
    <a:clrScheme name="Showeet">
      <a:dk1>
        <a:srgbClr val="95a5a6"/>
      </a:dk1>
      <a:lt1>
        <a:srgbClr val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oweet theme">
  <a:themeElements>
    <a:clrScheme name="Showeet">
      <a:dk1>
        <a:srgbClr val="95a5a6"/>
      </a:dk1>
      <a:lt1>
        <a:srgbClr val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howeet theme">
  <a:themeElements>
    <a:clrScheme name="Showeet">
      <a:dk1>
        <a:srgbClr val="95a5a6"/>
      </a:dk1>
      <a:lt1>
        <a:srgbClr val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howeet theme">
  <a:themeElements>
    <a:clrScheme name="Showeet">
      <a:dk1>
        <a:srgbClr val="95a5a6"/>
      </a:dk1>
      <a:lt1>
        <a:srgbClr val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howeet theme">
  <a:themeElements>
    <a:clrScheme name="Showeet">
      <a:dk1>
        <a:srgbClr val="95a5a6"/>
      </a:dk1>
      <a:lt1>
        <a:srgbClr val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howeet">
  <a:themeElements>
    <a:clrScheme name="Showeet">
      <a:dk1>
        <a:srgbClr val="95a5a6"/>
      </a:dk1>
      <a:lt1>
        <a:srgbClr val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16a085"/>
      </a:hlink>
      <a:folHlink>
        <a:srgbClr val="107863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Application>LibreOffice/24.2.7.2$Linux_X86_64 LibreOffice_project/420$Build-2</Application>
  <AppVersion>15.0000</AppVersion>
  <Words>262</Words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2022-09-03T16:18:39Z</dcterms:created>
  <dc:creator/>
  <dc:description/>
  <dc:language>en-US</dc:language>
  <cp:lastModifiedBy/>
  <dcterms:modified xsi:type="dcterms:W3CDTF">2025-05-26T23:38:37Z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PresentationFormat">
    <vt:lpwstr>Widescreen</vt:lpwstr>
  </property>
  <property fmtid="{D5CDD505-2E9C-101B-9397-08002B2CF9AE}" pid="4" name="Slides">
    <vt:i4>12</vt:i4>
  </property>
</Properties>
</file>