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77" r:id="rId7"/>
    <p:sldId id="279" r:id="rId8"/>
    <p:sldId id="290" r:id="rId9"/>
    <p:sldId id="280" r:id="rId10"/>
    <p:sldId id="291" r:id="rId11"/>
    <p:sldId id="288" r:id="rId12"/>
    <p:sldId id="292" r:id="rId13"/>
    <p:sldId id="289" r:id="rId14"/>
    <p:sldId id="293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essam" userId="fb284b9639a77c99" providerId="LiveId" clId="{D81AA81D-F341-4773-8B5C-8DCEA8ECC39D}"/>
    <pc:docChg chg="modSld">
      <pc:chgData name="omar essam" userId="fb284b9639a77c99" providerId="LiveId" clId="{D81AA81D-F341-4773-8B5C-8DCEA8ECC39D}" dt="2024-07-24T20:28:24.465" v="4" actId="20577"/>
      <pc:docMkLst>
        <pc:docMk/>
      </pc:docMkLst>
      <pc:sldChg chg="modSp mod">
        <pc:chgData name="omar essam" userId="fb284b9639a77c99" providerId="LiveId" clId="{D81AA81D-F341-4773-8B5C-8DCEA8ECC39D}" dt="2024-07-24T20:28:24.465" v="4" actId="20577"/>
        <pc:sldMkLst>
          <pc:docMk/>
          <pc:sldMk cId="2387849042" sldId="256"/>
        </pc:sldMkLst>
        <pc:spChg chg="mod">
          <ac:chgData name="omar essam" userId="fb284b9639a77c99" providerId="LiveId" clId="{D81AA81D-F341-4773-8B5C-8DCEA8ECC39D}" dt="2024-07-24T20:28:24.465" v="4" actId="20577"/>
          <ac:spMkLst>
            <pc:docMk/>
            <pc:sldMk cId="2387849042" sldId="256"/>
            <ac:spMk id="2" creationId="{C4300AEF-1595-4419-801B-6E36A33BB8C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284b9639a77c99/Desktop/project%20DA/03%20Project/03%20Project/Insigh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284b9639a77c99/Desktop/project%20DA/03%20Project/03%20Project/Insigh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284b9639a77c99/Desktop/project%20DA/03%20Project/03%20Project/Insigh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284b9639a77c99/Desktop/project%20DA/03%20Project/03%20Project/Insigh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[Insights.xlsx]Sum of Population &amp;Sum of Death!Sum of Population &amp; Sum of Deaths</c:name>
    <c:fmtId val="15"/>
  </c:pivotSource>
  <c:chart>
    <c:autoTitleDeleted val="1"/>
    <c:pivotFmts>
      <c:pivotFmt>
        <c:idx val="0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solidFill>
              <a:schemeClr val="bg2">
                <a:lumMod val="9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</a:schemeClr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solidFill>
              <a:schemeClr val="bg2">
                <a:lumMod val="9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solidFill>
              <a:schemeClr val="bg2">
                <a:lumMod val="9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dk1">
              <a:tint val="88500"/>
            </a:schemeClr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390922597555326E-2"/>
          <c:y val="2.7897014955430538E-2"/>
          <c:w val="0.85909849170790764"/>
          <c:h val="0.84990144846305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'Sum of Population &amp;Sum of Death'!$B$1</c:f>
              <c:strCache>
                <c:ptCount val="1"/>
                <c:pt idx="0">
                  <c:v>Sum of Population</c:v>
                </c:pt>
              </c:strCache>
            </c:strRef>
          </c:tx>
          <c:spPr>
            <a:gradFill>
              <a:gsLst>
                <a:gs pos="1000">
                  <a:srgbClr val="036C5F"/>
                </a:gs>
                <a:gs pos="84000">
                  <a:srgbClr val="E1AD01"/>
                </a:gs>
              </a:gsLst>
              <a:lin ang="5400000" scaled="1"/>
            </a:gradFill>
            <a:ln>
              <a:solidFill>
                <a:schemeClr val="bg2">
                  <a:lumMod val="90000"/>
                </a:schemeClr>
              </a:solidFill>
            </a:ln>
            <a:effectLst/>
          </c:spPr>
          <c:invertIfNegative val="0"/>
          <c:cat>
            <c:strRef>
              <c:f>'Sum of Population &amp;Sum of Death'!$A$2:$A$28</c:f>
              <c:strCache>
                <c:ptCount val="26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</c:strCache>
            </c:strRef>
          </c:cat>
          <c:val>
            <c:numRef>
              <c:f>'Sum of Population &amp;Sum of Death'!$B$2:$B$28</c:f>
              <c:numCache>
                <c:formatCode>General</c:formatCode>
                <c:ptCount val="26"/>
                <c:pt idx="0">
                  <c:v>5102210</c:v>
                </c:pt>
                <c:pt idx="1">
                  <c:v>5103690</c:v>
                </c:pt>
                <c:pt idx="2">
                  <c:v>5092190</c:v>
                </c:pt>
                <c:pt idx="3">
                  <c:v>5083340</c:v>
                </c:pt>
                <c:pt idx="4">
                  <c:v>5077070</c:v>
                </c:pt>
                <c:pt idx="5">
                  <c:v>5071950</c:v>
                </c:pt>
                <c:pt idx="6">
                  <c:v>5062940</c:v>
                </c:pt>
                <c:pt idx="7">
                  <c:v>5064200</c:v>
                </c:pt>
                <c:pt idx="8">
                  <c:v>5066000</c:v>
                </c:pt>
                <c:pt idx="9">
                  <c:v>5068500</c:v>
                </c:pt>
                <c:pt idx="10">
                  <c:v>5084300</c:v>
                </c:pt>
                <c:pt idx="11">
                  <c:v>5110200</c:v>
                </c:pt>
                <c:pt idx="12">
                  <c:v>5133000</c:v>
                </c:pt>
                <c:pt idx="13">
                  <c:v>5170000</c:v>
                </c:pt>
                <c:pt idx="14">
                  <c:v>5202900</c:v>
                </c:pt>
                <c:pt idx="15">
                  <c:v>5231900</c:v>
                </c:pt>
                <c:pt idx="16">
                  <c:v>5262200</c:v>
                </c:pt>
                <c:pt idx="17">
                  <c:v>5299900</c:v>
                </c:pt>
                <c:pt idx="18">
                  <c:v>5313600</c:v>
                </c:pt>
                <c:pt idx="19">
                  <c:v>5327700</c:v>
                </c:pt>
                <c:pt idx="20">
                  <c:v>5347600</c:v>
                </c:pt>
                <c:pt idx="21">
                  <c:v>5373000</c:v>
                </c:pt>
                <c:pt idx="22">
                  <c:v>5404700</c:v>
                </c:pt>
                <c:pt idx="23">
                  <c:v>5424800</c:v>
                </c:pt>
                <c:pt idx="24">
                  <c:v>5438100</c:v>
                </c:pt>
                <c:pt idx="25">
                  <c:v>5463300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70-45E9-B14B-45F4E3D90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8151359"/>
        <c:axId val="348618191"/>
      </c:barChart>
      <c:lineChart>
        <c:grouping val="standard"/>
        <c:varyColors val="0"/>
        <c:ser>
          <c:idx val="1"/>
          <c:order val="1"/>
          <c:tx>
            <c:strRef>
              <c:f>'Sum of Population &amp;Sum of Death'!$C$1</c:f>
              <c:strCache>
                <c:ptCount val="1"/>
                <c:pt idx="0">
                  <c:v>Sum of Deaths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'Sum of Population &amp;Sum of Death'!$A$2:$A$28</c:f>
              <c:strCache>
                <c:ptCount val="26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</c:strCache>
            </c:strRef>
          </c:cat>
          <c:val>
            <c:numRef>
              <c:f>'Sum of Population &amp;Sum of Death'!$C$2:$C$28</c:f>
              <c:numCache>
                <c:formatCode>General</c:formatCode>
                <c:ptCount val="26"/>
                <c:pt idx="0">
                  <c:v>31404</c:v>
                </c:pt>
                <c:pt idx="1">
                  <c:v>31600</c:v>
                </c:pt>
                <c:pt idx="2">
                  <c:v>31060</c:v>
                </c:pt>
                <c:pt idx="3">
                  <c:v>30600</c:v>
                </c:pt>
                <c:pt idx="4">
                  <c:v>30392</c:v>
                </c:pt>
                <c:pt idx="5">
                  <c:v>30730</c:v>
                </c:pt>
                <c:pt idx="6">
                  <c:v>31048</c:v>
                </c:pt>
                <c:pt idx="7">
                  <c:v>31532</c:v>
                </c:pt>
                <c:pt idx="8">
                  <c:v>31202</c:v>
                </c:pt>
                <c:pt idx="9">
                  <c:v>31361</c:v>
                </c:pt>
                <c:pt idx="10">
                  <c:v>31335</c:v>
                </c:pt>
                <c:pt idx="11">
                  <c:v>31686</c:v>
                </c:pt>
                <c:pt idx="12">
                  <c:v>31388</c:v>
                </c:pt>
                <c:pt idx="13">
                  <c:v>31982</c:v>
                </c:pt>
                <c:pt idx="14">
                  <c:v>32042</c:v>
                </c:pt>
                <c:pt idx="15">
                  <c:v>32030</c:v>
                </c:pt>
                <c:pt idx="16">
                  <c:v>31987</c:v>
                </c:pt>
                <c:pt idx="17">
                  <c:v>32747</c:v>
                </c:pt>
                <c:pt idx="18">
                  <c:v>33530</c:v>
                </c:pt>
                <c:pt idx="19">
                  <c:v>33674</c:v>
                </c:pt>
                <c:pt idx="20">
                  <c:v>33140</c:v>
                </c:pt>
                <c:pt idx="21">
                  <c:v>33785</c:v>
                </c:pt>
                <c:pt idx="22">
                  <c:v>33933</c:v>
                </c:pt>
                <c:pt idx="23">
                  <c:v>34816</c:v>
                </c:pt>
                <c:pt idx="24">
                  <c:v>34720</c:v>
                </c:pt>
                <c:pt idx="25">
                  <c:v>35514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70-45E9-B14B-45F4E3D90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9090447"/>
        <c:axId val="449092847"/>
      </c:lineChart>
      <c:catAx>
        <c:axId val="3481513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Agency FB" panose="020B05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618191"/>
        <c:crosses val="autoZero"/>
        <c:auto val="1"/>
        <c:lblAlgn val="ctr"/>
        <c:lblOffset val="100"/>
        <c:noMultiLvlLbl val="0"/>
      </c:catAx>
      <c:valAx>
        <c:axId val="348618191"/>
        <c:scaling>
          <c:orientation val="minMax"/>
          <c:min val="5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Agency FB" panose="020B05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151359"/>
        <c:crosses val="autoZero"/>
        <c:crossBetween val="between"/>
        <c:majorUnit val="200000"/>
      </c:valAx>
      <c:valAx>
        <c:axId val="449092847"/>
        <c:scaling>
          <c:orientation val="minMax"/>
          <c:min val="30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Agency FB" panose="020B05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090447"/>
        <c:crosses val="max"/>
        <c:crossBetween val="between"/>
        <c:majorUnit val="2000"/>
      </c:valAx>
      <c:catAx>
        <c:axId val="4490904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9092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[Insights.xlsx]Sum of Deaths by Genders!Sum of Deaths by Genders</c:name>
    <c:fmtId val="15"/>
  </c:pivotSource>
  <c:chart>
    <c:autoTitleDeleted val="1"/>
    <c:pivotFmts>
      <c:pivotFmt>
        <c:idx val="0"/>
        <c:spPr>
          <a:solidFill>
            <a:schemeClr val="dk1">
              <a:tint val="88500"/>
            </a:schemeClr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>
              <a:lumMod val="6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0.19216762605830778"/>
              <c:y val="2.8125188002943641E-2"/>
            </c:manualLayout>
          </c:layout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4798355369224925E-2"/>
                  <c:h val="9.0936295559185032E-2"/>
                </c:manualLayout>
              </c15:layout>
            </c:ext>
          </c:extLst>
        </c:dLbl>
      </c:pivotFmt>
      <c:pivotFmt>
        <c:idx val="2"/>
        <c:spPr>
          <a:solidFill>
            <a:schemeClr val="bg1">
              <a:lumMod val="5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0.11826968428767345"/>
              <c:y val="0.16885748382833393"/>
            </c:manualLayout>
          </c:layout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6.6297879745114155E-2"/>
                  <c:h val="9.5175772709222131E-2"/>
                </c:manualLayout>
              </c15:layout>
            </c:ext>
          </c:extLst>
        </c:dLbl>
      </c:pivotFmt>
      <c:pivotFmt>
        <c:idx val="3"/>
        <c:spPr>
          <a:solidFill>
            <a:schemeClr val="bg1"/>
          </a:solidFill>
          <a:ln w="19050">
            <a:noFill/>
          </a:ln>
          <a:effectLst/>
        </c:spPr>
        <c:dLbl>
          <c:idx val="0"/>
          <c:layout>
            <c:manualLayout>
              <c:x val="-0.11096896308359447"/>
              <c:y val="-0.21201926882110328"/>
            </c:manualLayout>
          </c:layout>
          <c:spPr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5.7787240496704133E-2"/>
                  <c:h val="7.3371471974005148E-2"/>
                </c:manualLayout>
              </c15:layout>
            </c:ext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5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0.11826968428767345"/>
              <c:y val="0.16885748382833393"/>
            </c:manualLayout>
          </c:layout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6.6297879745114155E-2"/>
                  <c:h val="9.5175772709222131E-2"/>
                </c:manualLayout>
              </c15:layout>
            </c:ext>
          </c:extLst>
        </c:dLbl>
      </c:pivotFmt>
      <c:pivotFmt>
        <c:idx val="6"/>
        <c:spPr>
          <a:solidFill>
            <a:schemeClr val="bg1"/>
          </a:solidFill>
          <a:ln w="19050">
            <a:noFill/>
          </a:ln>
          <a:effectLst/>
        </c:spPr>
        <c:dLbl>
          <c:idx val="0"/>
          <c:layout>
            <c:manualLayout>
              <c:x val="-0.11096896308359447"/>
              <c:y val="-0.21201926882110328"/>
            </c:manualLayout>
          </c:layout>
          <c:spPr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5.7787240496704133E-2"/>
                  <c:h val="7.3371471974005148E-2"/>
                </c:manualLayout>
              </c15:layout>
            </c:ext>
          </c:extLst>
        </c:dLbl>
      </c:pivotFmt>
      <c:pivotFmt>
        <c:idx val="7"/>
        <c:spPr>
          <a:solidFill>
            <a:schemeClr val="bg1">
              <a:lumMod val="6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0.19216762605830778"/>
              <c:y val="2.8125188002943641E-2"/>
            </c:manualLayout>
          </c:layout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4798355369224925E-2"/>
                  <c:h val="9.0936295559185032E-2"/>
                </c:manualLayout>
              </c15:layout>
            </c:ext>
          </c:extLst>
        </c:dLbl>
      </c:pivotFmt>
      <c:pivotFmt>
        <c:idx val="8"/>
        <c:spPr>
          <a:solidFill>
            <a:schemeClr val="dk1">
              <a:tint val="88500"/>
            </a:schemeClr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bg1">
              <a:lumMod val="5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0.11826968428767345"/>
              <c:y val="0.16885748382833393"/>
            </c:manualLayout>
          </c:layout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6.6297879745114155E-2"/>
                  <c:h val="9.5175772709222131E-2"/>
                </c:manualLayout>
              </c15:layout>
            </c:ext>
          </c:extLst>
        </c:dLbl>
      </c:pivotFmt>
      <c:pivotFmt>
        <c:idx val="10"/>
        <c:spPr>
          <a:solidFill>
            <a:schemeClr val="bg1"/>
          </a:solidFill>
          <a:ln w="19050">
            <a:noFill/>
          </a:ln>
          <a:effectLst/>
        </c:spPr>
        <c:dLbl>
          <c:idx val="0"/>
          <c:layout>
            <c:manualLayout>
              <c:x val="-0.11096896308359447"/>
              <c:y val="-0.21201926882110328"/>
            </c:manualLayout>
          </c:layout>
          <c:spPr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5.7787240496704133E-2"/>
                  <c:h val="7.3371471974005148E-2"/>
                </c:manualLayout>
              </c15:layout>
            </c:ext>
          </c:extLst>
        </c:dLbl>
      </c:pivotFmt>
      <c:pivotFmt>
        <c:idx val="11"/>
        <c:spPr>
          <a:solidFill>
            <a:schemeClr val="bg1">
              <a:lumMod val="6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0.19216762605830778"/>
              <c:y val="2.8125188002943641E-2"/>
            </c:manualLayout>
          </c:layout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4798355369224925E-2"/>
                  <c:h val="9.0936295559185032E-2"/>
                </c:manualLayout>
              </c15:layout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'Sum of Deaths by Genders'!$B$1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2B-49AA-90BB-46BFC2CCA9C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2B-49AA-90BB-46BFC2CCA9C6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2B-49AA-90BB-46BFC2CCA9C6}"/>
              </c:ext>
            </c:extLst>
          </c:dPt>
          <c:dLbls>
            <c:dLbl>
              <c:idx val="0"/>
              <c:layout>
                <c:manualLayout>
                  <c:x val="-0.11826968428767345"/>
                  <c:y val="0.16885748382833393"/>
                </c:manualLayout>
              </c:layout>
              <c:spPr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297879745114155E-2"/>
                      <c:h val="9.51757727092221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82B-49AA-90BB-46BFC2CCA9C6}"/>
                </c:ext>
              </c:extLst>
            </c:dLbl>
            <c:dLbl>
              <c:idx val="1"/>
              <c:layout>
                <c:manualLayout>
                  <c:x val="-0.11096896308359447"/>
                  <c:y val="-0.21201926882110328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787240496704133E-2"/>
                      <c:h val="7.337147197400514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82B-49AA-90BB-46BFC2CCA9C6}"/>
                </c:ext>
              </c:extLst>
            </c:dLbl>
            <c:dLbl>
              <c:idx val="2"/>
              <c:layout>
                <c:manualLayout>
                  <c:x val="0.19216762605830778"/>
                  <c:y val="2.8125188002943641E-2"/>
                </c:manualLayout>
              </c:layout>
              <c:spPr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4798355369224925E-2"/>
                      <c:h val="9.0936295559185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82B-49AA-90BB-46BFC2CCA9C6}"/>
                </c:ext>
              </c:extLst>
            </c:dLbl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'Sum of Deaths by Genders'!$A$2:$A$4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Not specified</c:v>
                </c:pt>
              </c:strCache>
            </c:strRef>
          </c:cat>
          <c:val>
            <c:numRef>
              <c:f>'Sum of Deaths by Genders'!$B$2:$B$4</c:f>
              <c:numCache>
                <c:formatCode>0%</c:formatCode>
                <c:ptCount val="3"/>
                <c:pt idx="0">
                  <c:v>0.24862315576749386</c:v>
                </c:pt>
                <c:pt idx="1">
                  <c:v>0.29484961357803152</c:v>
                </c:pt>
                <c:pt idx="2">
                  <c:v>0.45652723065447465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2B-49AA-90BB-46BFC2CCA9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122365258430643"/>
          <c:y val="0.31687690513082234"/>
          <c:w val="0.12056759852775505"/>
          <c:h val="0.28082996414344968"/>
        </c:manualLayout>
      </c:layout>
      <c:overlay val="0"/>
      <c:spPr>
        <a:solidFill>
          <a:schemeClr val="tx1">
            <a:lumMod val="75000"/>
            <a:lumOff val="2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Agency FB" panose="020B05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[Insights.xlsx]Top 5 Deaths By Cancer Type!PivotTable3</c:name>
    <c:fmtId val="8"/>
  </c:pivotSource>
  <c:chart>
    <c:autoTitleDeleted val="1"/>
    <c:pivotFmts>
      <c:pivotFmt>
        <c:idx val="0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709070457101951E-2"/>
          <c:y val="9.1705529371078676E-2"/>
          <c:w val="0.85636238517590313"/>
          <c:h val="0.806256787757913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5 Deaths By Cancer Type'!$B$1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">
                  <a:srgbClr val="036C5F"/>
                </a:gs>
                <a:gs pos="84000">
                  <a:srgbClr val="E1AD01"/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c:spPr>
          <c:invertIfNegative val="0"/>
          <c:cat>
            <c:strRef>
              <c:f>'Top 5 Deaths By Cancer Type'!$A$2:$A$7</c:f>
              <c:strCache>
                <c:ptCount val="5"/>
                <c:pt idx="0">
                  <c:v>Trachea, bronchus and lung</c:v>
                </c:pt>
                <c:pt idx="1">
                  <c:v>Rectum and rectosigmoid junction</c:v>
                </c:pt>
                <c:pt idx="2">
                  <c:v>Head and neck</c:v>
                </c:pt>
                <c:pt idx="3">
                  <c:v>Breast</c:v>
                </c:pt>
                <c:pt idx="4">
                  <c:v>Oesophagus</c:v>
                </c:pt>
              </c:strCache>
            </c:strRef>
          </c:cat>
          <c:val>
            <c:numRef>
              <c:f>'Top 5 Deaths By Cancer Type'!$B$2:$B$7</c:f>
              <c:numCache>
                <c:formatCode>General</c:formatCode>
                <c:ptCount val="5"/>
                <c:pt idx="0">
                  <c:v>211300</c:v>
                </c:pt>
                <c:pt idx="1">
                  <c:v>167560</c:v>
                </c:pt>
                <c:pt idx="2">
                  <c:v>61090</c:v>
                </c:pt>
                <c:pt idx="3">
                  <c:v>56592</c:v>
                </c:pt>
                <c:pt idx="4">
                  <c:v>40934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1-4BE1-B954-9154AA6D6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435343"/>
        <c:axId val="291431983"/>
      </c:barChart>
      <c:catAx>
        <c:axId val="291435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291431983"/>
        <c:crosses val="autoZero"/>
        <c:auto val="1"/>
        <c:lblAlgn val="ctr"/>
        <c:lblOffset val="100"/>
        <c:noMultiLvlLbl val="0"/>
      </c:catAx>
      <c:valAx>
        <c:axId val="291431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43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[Insights.xlsx]Top 3 Deaths By Age Range!PivotTable3</c:name>
    <c:fmtId val="9"/>
  </c:pivotSource>
  <c:chart>
    <c:autoTitleDeleted val="1"/>
    <c:pivotFmts>
      <c:pivotFmt>
        <c:idx val="0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840945897236731E-2"/>
          <c:y val="9.6938803596574294E-2"/>
          <c:w val="0.91597465693964275"/>
          <c:h val="0.85093990363858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3 Deaths By Age Range'!$B$1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">
                  <a:srgbClr val="036C5F"/>
                </a:gs>
                <a:gs pos="84000">
                  <a:srgbClr val="E1AD01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'Top 3 Deaths By Age Range'!$A$2:$A$5</c:f>
              <c:strCache>
                <c:ptCount val="3"/>
                <c:pt idx="0">
                  <c:v>75 - 79</c:v>
                </c:pt>
                <c:pt idx="1">
                  <c:v>70 - 74</c:v>
                </c:pt>
                <c:pt idx="2">
                  <c:v>80 - 84</c:v>
                </c:pt>
              </c:strCache>
            </c:strRef>
          </c:cat>
          <c:val>
            <c:numRef>
              <c:f>'Top 3 Deaths By Age Range'!$B$2:$B$5</c:f>
              <c:numCache>
                <c:formatCode>General</c:formatCode>
                <c:ptCount val="3"/>
                <c:pt idx="0">
                  <c:v>138310</c:v>
                </c:pt>
                <c:pt idx="1">
                  <c:v>134057</c:v>
                </c:pt>
                <c:pt idx="2">
                  <c:v>120120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F9-4804-98F1-9BA5FBB83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8031920"/>
        <c:axId val="1728031440"/>
      </c:barChart>
      <c:catAx>
        <c:axId val="172803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031440"/>
        <c:crosses val="autoZero"/>
        <c:auto val="1"/>
        <c:lblAlgn val="ctr"/>
        <c:lblOffset val="100"/>
        <c:noMultiLvlLbl val="0"/>
      </c:catAx>
      <c:valAx>
        <c:axId val="172803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03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92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1">
              <a:lumMod val="75000"/>
              <a:lumOff val="2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Cancer_Mortality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 Top 3</a:t>
            </a:r>
            <a:r>
              <a:rPr lang="en-US" sz="2400" b="1" baseline="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Deaths By Age</a:t>
            </a:r>
            <a:r>
              <a:rPr lang="en-US" sz="2400" b="1" baseline="0" dirty="0">
                <a:solidFill>
                  <a:schemeClr val="bg1"/>
                </a:solidFill>
                <a:latin typeface="Agency FB" panose="020B0503020202020204" pitchFamily="34" charset="0"/>
              </a:rPr>
              <a:t> Range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64DC577-40CD-EEDF-3FAB-66B139D9DF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909875"/>
              </p:ext>
            </p:extLst>
          </p:nvPr>
        </p:nvGraphicFramePr>
        <p:xfrm>
          <a:off x="671242" y="741873"/>
          <a:ext cx="10543097" cy="580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024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9B7750-34D3-0468-9096-AFBDD63F4595}"/>
              </a:ext>
            </a:extLst>
          </p:cNvPr>
          <p:cNvSpPr txBox="1"/>
          <p:nvPr/>
        </p:nvSpPr>
        <p:spPr>
          <a:xfrm>
            <a:off x="506437" y="436098"/>
            <a:ext cx="558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3 ages with highest Deaths By Cancer 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75 - 79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80 - 84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85 - 89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106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tx1">
              <a:lumMod val="75000"/>
              <a:lumOff val="25000"/>
            </a:schemeClr>
          </a:fgClr>
          <a:bgClr>
            <a:schemeClr val="accent5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72962" y="1613877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pattFill prst="pct75">
            <a:fgClr>
              <a:schemeClr val="tx1">
                <a:lumMod val="75000"/>
                <a:lumOff val="25000"/>
              </a:schemeClr>
            </a:fgClr>
            <a:bgClr>
              <a:schemeClr val="accent5">
                <a:lumMod val="50000"/>
              </a:schemeClr>
            </a:bgClr>
          </a:pattFill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Project Analysis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401" y="554746"/>
            <a:ext cx="40862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Profiling</a:t>
            </a:r>
            <a:r>
              <a:rPr lang="en-US" sz="1600" dirty="0"/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407572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Cleaning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18364" y="397632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5099" y="397632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Visualization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5746" y="387692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732697" y="427238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12767" y="4173941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D5B969-4875-8280-AA52-9E5B29753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080376" y="565469"/>
            <a:ext cx="404908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1">
              <a:lumMod val="75000"/>
              <a:lumOff val="25000"/>
            </a:schemeClr>
          </a:fgClr>
          <a:bgClr>
            <a:schemeClr val="accent5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Cancer Types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+mn-lt"/>
              </a:rPr>
              <a:t>23 types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85339" y="264211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45611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Head cancer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Leukemias (Blood)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Brain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Rectum and uterus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There are 9 types of head cancer types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About 5 types of blood cancer type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There are 3 cancer types of bone and connective tissue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2 Types of brain cancer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Around 3 types of Rectum and rectosigmoid  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And there is 6 cancer types for uterus</a:t>
            </a:r>
          </a:p>
        </p:txBody>
      </p:sp>
      <p:pic>
        <p:nvPicPr>
          <p:cNvPr id="5" name="Graphic 4" descr="Brain in head with solid fill">
            <a:extLst>
              <a:ext uri="{FF2B5EF4-FFF2-40B4-BE49-F238E27FC236}">
                <a16:creationId xmlns:a16="http://schemas.microsoft.com/office/drawing/2014/main" id="{4E8278B1-B97B-0132-2B06-536E00248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3601" y="2100970"/>
            <a:ext cx="633286" cy="633286"/>
          </a:xfrm>
          <a:prstGeom prst="rect">
            <a:avLst/>
          </a:prstGeom>
        </p:spPr>
      </p:pic>
      <p:pic>
        <p:nvPicPr>
          <p:cNvPr id="7" name="Graphic 6" descr="IV with solid fill">
            <a:extLst>
              <a:ext uri="{FF2B5EF4-FFF2-40B4-BE49-F238E27FC236}">
                <a16:creationId xmlns:a16="http://schemas.microsoft.com/office/drawing/2014/main" id="{38BFEF06-5550-1198-AECA-3F04B66AF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0337" y="2100515"/>
            <a:ext cx="737731" cy="737731"/>
          </a:xfrm>
          <a:prstGeom prst="rect">
            <a:avLst/>
          </a:prstGeom>
        </p:spPr>
      </p:pic>
      <p:pic>
        <p:nvPicPr>
          <p:cNvPr id="12" name="Picture 11" descr="A black background with a black rectangle">
            <a:extLst>
              <a:ext uri="{FF2B5EF4-FFF2-40B4-BE49-F238E27FC236}">
                <a16:creationId xmlns:a16="http://schemas.microsoft.com/office/drawing/2014/main" id="{55F86835-7985-BC90-421C-BA05F536AB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08" y="2150094"/>
            <a:ext cx="535037" cy="535037"/>
          </a:xfrm>
          <a:prstGeom prst="rect">
            <a:avLst/>
          </a:prstGeom>
        </p:spPr>
      </p:pic>
      <p:pic>
        <p:nvPicPr>
          <p:cNvPr id="15" name="Graphic 14" descr="Brain outline">
            <a:extLst>
              <a:ext uri="{FF2B5EF4-FFF2-40B4-BE49-F238E27FC236}">
                <a16:creationId xmlns:a16="http://schemas.microsoft.com/office/drawing/2014/main" id="{03A626E2-BB75-29CF-A3AC-4B469E65A3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1048" y="1953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17598" y="269795"/>
            <a:ext cx="3597215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Sum of Population &amp; Sum of Death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19FC9E5-975C-7EC7-C55A-C765D13666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006465"/>
              </p:ext>
            </p:extLst>
          </p:nvPr>
        </p:nvGraphicFramePr>
        <p:xfrm>
          <a:off x="310551" y="681487"/>
          <a:ext cx="11652849" cy="5909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AA612-099D-F20E-92BE-A4E59D53B8CE}"/>
              </a:ext>
            </a:extLst>
          </p:cNvPr>
          <p:cNvSpPr txBox="1"/>
          <p:nvPr/>
        </p:nvSpPr>
        <p:spPr>
          <a:xfrm>
            <a:off x="401780" y="734291"/>
            <a:ext cx="929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2019 was the year with the highest Number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2000 was the year with the lowest Number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2019 was the year with highest Number of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1998 was the year with the lowest Number of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F5BBB-5ADC-DB8D-9896-71DA7D6DBF07}"/>
              </a:ext>
            </a:extLst>
          </p:cNvPr>
          <p:cNvSpPr txBox="1"/>
          <p:nvPr/>
        </p:nvSpPr>
        <p:spPr>
          <a:xfrm>
            <a:off x="554182" y="2327564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1994 – 2019 Overall Mortality Rate = Sum of Deaths by cancer / Number of Population =</a:t>
            </a:r>
          </a:p>
          <a:p>
            <a:r>
              <a:rPr lang="en-US" b="1" dirty="0">
                <a:solidFill>
                  <a:schemeClr val="bg1"/>
                </a:solidFill>
              </a:rPr>
              <a:t>839238 / 135379290 =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</a:rPr>
              <a:t>0.60%</a:t>
            </a:r>
          </a:p>
        </p:txBody>
      </p:sp>
    </p:spTree>
    <p:extLst>
      <p:ext uri="{BB962C8B-B14F-4D97-AF65-F5344CB8AC3E}">
        <p14:creationId xmlns:p14="http://schemas.microsoft.com/office/powerpoint/2010/main" val="305088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Sum of Deaths by Genders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8894141-7172-99E5-57F8-58D39508B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749366"/>
              </p:ext>
            </p:extLst>
          </p:nvPr>
        </p:nvGraphicFramePr>
        <p:xfrm>
          <a:off x="1619250" y="715137"/>
          <a:ext cx="8953499" cy="582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0A9095-D097-8112-195C-E4C693FCE374}"/>
              </a:ext>
            </a:extLst>
          </p:cNvPr>
          <p:cNvSpPr txBox="1"/>
          <p:nvPr/>
        </p:nvSpPr>
        <p:spPr>
          <a:xfrm>
            <a:off x="554182" y="734291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When it comes to Deaths by Gender: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Not specified are in 1</a:t>
            </a:r>
            <a:r>
              <a:rPr lang="en-US" b="1" baseline="30000" dirty="0">
                <a:solidFill>
                  <a:schemeClr val="bg1"/>
                </a:solidFill>
              </a:rPr>
              <a:t>st</a:t>
            </a:r>
            <a:r>
              <a:rPr lang="en-US" b="1" dirty="0">
                <a:solidFill>
                  <a:schemeClr val="bg1"/>
                </a:solidFill>
              </a:rPr>
              <a:t> place With a percentage of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</a:rPr>
              <a:t>46%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Males are in 2</a:t>
            </a:r>
            <a:r>
              <a:rPr lang="en-US" b="1" baseline="30000" dirty="0">
                <a:solidFill>
                  <a:schemeClr val="bg1"/>
                </a:solidFill>
              </a:rPr>
              <a:t>nd</a:t>
            </a:r>
            <a:r>
              <a:rPr lang="en-US" b="1" dirty="0">
                <a:solidFill>
                  <a:schemeClr val="bg1"/>
                </a:solidFill>
              </a:rPr>
              <a:t> Place. With a percentage of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</a:rPr>
              <a:t>29%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Females are in 3</a:t>
            </a:r>
            <a:r>
              <a:rPr lang="en-US" b="1" baseline="30000" dirty="0">
                <a:solidFill>
                  <a:schemeClr val="bg1"/>
                </a:solidFill>
              </a:rPr>
              <a:t>rd</a:t>
            </a:r>
            <a:r>
              <a:rPr lang="en-US" b="1" dirty="0">
                <a:solidFill>
                  <a:schemeClr val="bg1"/>
                </a:solidFill>
              </a:rPr>
              <a:t>  Place. With a percentage of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</a:rPr>
              <a:t>25%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42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defRPr sz="2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r>
              <a:rPr lang="en-US" sz="2400" b="1" i="0" u="none" strike="noStrike" kern="1200" spc="0" baseline="0" dirty="0">
                <a:solidFill>
                  <a:schemeClr val="bg1"/>
                </a:solidFill>
                <a:latin typeface="Agency FB" panose="020B0503020202020204" pitchFamily="34" charset="0"/>
              </a:rPr>
              <a:t>Top 5 Deaths By Cancer Type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B74DE27-A415-BF89-2050-0EFC05739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173309"/>
              </p:ext>
            </p:extLst>
          </p:nvPr>
        </p:nvGraphicFramePr>
        <p:xfrm>
          <a:off x="228600" y="793631"/>
          <a:ext cx="11734800" cy="5676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994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8311F-6F41-A491-804A-93D03FBF2EBD}"/>
              </a:ext>
            </a:extLst>
          </p:cNvPr>
          <p:cNvSpPr txBox="1"/>
          <p:nvPr/>
        </p:nvSpPr>
        <p:spPr>
          <a:xfrm>
            <a:off x="914400" y="540327"/>
            <a:ext cx="9060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5 cancer types that causes death: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Trachea, bronchus and lung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Rectum and rectosigmoid junction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Head and neck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Breast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Esophagus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82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3">
    <a:dk1>
      <a:srgbClr val="000000"/>
    </a:dk1>
    <a:lt1>
      <a:sysClr val="window" lastClr="FFFFFF"/>
    </a:lt1>
    <a:dk2>
      <a:srgbClr val="585858"/>
    </a:dk2>
    <a:lt2>
      <a:srgbClr val="E3E3E3"/>
    </a:lt2>
    <a:accent1>
      <a:srgbClr val="E20613"/>
    </a:accent1>
    <a:accent2>
      <a:srgbClr val="A9C038"/>
    </a:accent2>
    <a:accent3>
      <a:srgbClr val="11AEC7"/>
    </a:accent3>
    <a:accent4>
      <a:srgbClr val="F59F26"/>
    </a:accent4>
    <a:accent5>
      <a:srgbClr val="0062A9"/>
    </a:accent5>
    <a:accent6>
      <a:srgbClr val="EB6047"/>
    </a:accent6>
    <a:hlink>
      <a:srgbClr val="8ED9F6"/>
    </a:hlink>
    <a:folHlink>
      <a:srgbClr val="C00000"/>
    </a:folHlink>
  </a:clrScheme>
</a:themeOverride>
</file>

<file path=ppt/theme/themeOverride2.xml><?xml version="1.0" encoding="utf-8"?>
<a:themeOverride xmlns:a="http://schemas.openxmlformats.org/drawingml/2006/main">
  <a:clrScheme name="Custom 73">
    <a:dk1>
      <a:srgbClr val="000000"/>
    </a:dk1>
    <a:lt1>
      <a:sysClr val="window" lastClr="FFFFFF"/>
    </a:lt1>
    <a:dk2>
      <a:srgbClr val="585858"/>
    </a:dk2>
    <a:lt2>
      <a:srgbClr val="E3E3E3"/>
    </a:lt2>
    <a:accent1>
      <a:srgbClr val="E20613"/>
    </a:accent1>
    <a:accent2>
      <a:srgbClr val="A9C038"/>
    </a:accent2>
    <a:accent3>
      <a:srgbClr val="11AEC7"/>
    </a:accent3>
    <a:accent4>
      <a:srgbClr val="F59F26"/>
    </a:accent4>
    <a:accent5>
      <a:srgbClr val="0062A9"/>
    </a:accent5>
    <a:accent6>
      <a:srgbClr val="EB6047"/>
    </a:accent6>
    <a:hlink>
      <a:srgbClr val="8ED9F6"/>
    </a:hlink>
    <a:folHlink>
      <a:srgbClr val="C00000"/>
    </a:folHlink>
  </a:clrScheme>
</a:themeOverride>
</file>

<file path=ppt/theme/themeOverride3.xml><?xml version="1.0" encoding="utf-8"?>
<a:themeOverride xmlns:a="http://schemas.openxmlformats.org/drawingml/2006/main">
  <a:clrScheme name="Custom 73">
    <a:dk1>
      <a:srgbClr val="000000"/>
    </a:dk1>
    <a:lt1>
      <a:sysClr val="window" lastClr="FFFFFF"/>
    </a:lt1>
    <a:dk2>
      <a:srgbClr val="585858"/>
    </a:dk2>
    <a:lt2>
      <a:srgbClr val="E3E3E3"/>
    </a:lt2>
    <a:accent1>
      <a:srgbClr val="E20613"/>
    </a:accent1>
    <a:accent2>
      <a:srgbClr val="A9C038"/>
    </a:accent2>
    <a:accent3>
      <a:srgbClr val="11AEC7"/>
    </a:accent3>
    <a:accent4>
      <a:srgbClr val="F59F26"/>
    </a:accent4>
    <a:accent5>
      <a:srgbClr val="0062A9"/>
    </a:accent5>
    <a:accent6>
      <a:srgbClr val="EB6047"/>
    </a:accent6>
    <a:hlink>
      <a:srgbClr val="8ED9F6"/>
    </a:hlink>
    <a:folHlink>
      <a:srgbClr val="C00000"/>
    </a:folHlink>
  </a:clrScheme>
</a:themeOverride>
</file>

<file path=ppt/theme/themeOverride4.xml><?xml version="1.0" encoding="utf-8"?>
<a:themeOverride xmlns:a="http://schemas.openxmlformats.org/drawingml/2006/main">
  <a:clrScheme name="Custom 73">
    <a:dk1>
      <a:srgbClr val="000000"/>
    </a:dk1>
    <a:lt1>
      <a:sysClr val="window" lastClr="FFFFFF"/>
    </a:lt1>
    <a:dk2>
      <a:srgbClr val="585858"/>
    </a:dk2>
    <a:lt2>
      <a:srgbClr val="E3E3E3"/>
    </a:lt2>
    <a:accent1>
      <a:srgbClr val="E20613"/>
    </a:accent1>
    <a:accent2>
      <a:srgbClr val="A9C038"/>
    </a:accent2>
    <a:accent3>
      <a:srgbClr val="11AEC7"/>
    </a:accent3>
    <a:accent4>
      <a:srgbClr val="F59F26"/>
    </a:accent4>
    <a:accent5>
      <a:srgbClr val="0062A9"/>
    </a:accent5>
    <a:accent6>
      <a:srgbClr val="EB6047"/>
    </a:accent6>
    <a:hlink>
      <a:srgbClr val="8ED9F6"/>
    </a:hlink>
    <a:folHlink>
      <a:srgbClr val="C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281</Words>
  <Application>Microsoft Office PowerPoint</Application>
  <PresentationFormat>Widescreen</PresentationFormat>
  <Paragraphs>62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Arial</vt:lpstr>
      <vt:lpstr>Calibri</vt:lpstr>
      <vt:lpstr>Century Gothic</vt:lpstr>
      <vt:lpstr>Segoe UI</vt:lpstr>
      <vt:lpstr>Segoe UI Light</vt:lpstr>
      <vt:lpstr>Office Theme</vt:lpstr>
      <vt:lpstr>Cancer_Mortality Presentation</vt:lpstr>
      <vt:lpstr>Project analysis slide 2</vt:lpstr>
      <vt:lpstr>Project analysis slide 3</vt:lpstr>
      <vt:lpstr>Project analysis slide 5</vt:lpstr>
      <vt:lpstr>PowerPoint Presentation</vt:lpstr>
      <vt:lpstr>Project analysis slide 6</vt:lpstr>
      <vt:lpstr>PowerPoint Presentation</vt:lpstr>
      <vt:lpstr>Project analysis slide 6</vt:lpstr>
      <vt:lpstr>PowerPoint Presentation</vt:lpstr>
      <vt:lpstr>Project analysis slide 6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essam</dc:creator>
  <cp:lastModifiedBy>omar essam</cp:lastModifiedBy>
  <cp:revision>4</cp:revision>
  <dcterms:created xsi:type="dcterms:W3CDTF">2024-07-23T13:49:59Z</dcterms:created>
  <dcterms:modified xsi:type="dcterms:W3CDTF">2024-07-24T20:34:37Z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