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40"/>
  </p:notesMasterIdLst>
  <p:sldIdLst>
    <p:sldId id="256" r:id="rId2"/>
    <p:sldId id="257" r:id="rId3"/>
    <p:sldId id="258" r:id="rId4"/>
    <p:sldId id="259" r:id="rId5"/>
    <p:sldId id="348" r:id="rId6"/>
    <p:sldId id="349" r:id="rId7"/>
    <p:sldId id="355" r:id="rId8"/>
    <p:sldId id="359" r:id="rId9"/>
    <p:sldId id="260" r:id="rId10"/>
    <p:sldId id="263" r:id="rId11"/>
    <p:sldId id="261" r:id="rId12"/>
    <p:sldId id="344" r:id="rId13"/>
    <p:sldId id="340" r:id="rId14"/>
    <p:sldId id="343" r:id="rId15"/>
    <p:sldId id="345" r:id="rId16"/>
    <p:sldId id="341" r:id="rId17"/>
    <p:sldId id="342" r:id="rId18"/>
    <p:sldId id="346" r:id="rId19"/>
    <p:sldId id="350" r:id="rId20"/>
    <p:sldId id="358" r:id="rId21"/>
    <p:sldId id="262" r:id="rId22"/>
    <p:sldId id="347" r:id="rId23"/>
    <p:sldId id="354" r:id="rId24"/>
    <p:sldId id="357" r:id="rId25"/>
    <p:sldId id="365" r:id="rId26"/>
    <p:sldId id="367" r:id="rId27"/>
    <p:sldId id="361" r:id="rId28"/>
    <p:sldId id="360" r:id="rId29"/>
    <p:sldId id="362" r:id="rId30"/>
    <p:sldId id="363" r:id="rId31"/>
    <p:sldId id="364" r:id="rId32"/>
    <p:sldId id="366" r:id="rId33"/>
    <p:sldId id="368" r:id="rId34"/>
    <p:sldId id="369" r:id="rId35"/>
    <p:sldId id="371" r:id="rId36"/>
    <p:sldId id="372" r:id="rId37"/>
    <p:sldId id="370" r:id="rId38"/>
    <p:sldId id="373" r:id="rId39"/>
  </p:sldIdLst>
  <p:sldSz cx="9144000" cy="5143500" type="screen16x9"/>
  <p:notesSz cx="6858000" cy="9144000"/>
  <p:embeddedFontLst>
    <p:embeddedFont>
      <p:font typeface="Abadi" panose="020B0604020104020204" pitchFamily="34" charset="0"/>
      <p:regular r:id="rId41"/>
    </p:embeddedFont>
    <p:embeddedFont>
      <p:font typeface="Fjalla One" panose="02000506040000020004" pitchFamily="2" charset="0"/>
      <p:regular r:id="rId42"/>
    </p:embeddedFont>
    <p:embeddedFont>
      <p:font typeface="Lato" panose="020F0502020204030203" pitchFamily="34" charset="0"/>
      <p:regular r:id="rId43"/>
      <p:bold r:id="rId44"/>
      <p:italic r:id="rId45"/>
      <p:boldItalic r:id="rId46"/>
    </p:embeddedFont>
    <p:embeddedFont>
      <p:font typeface="Roboto Condensed Light" panose="02000000000000000000" pitchFamily="2"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7472AD-0344-4A86-B0A5-94C406E2F32D}">
  <a:tblStyle styleId="{457472AD-0344-4A86-B0A5-94C406E2F3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61" autoAdjust="0"/>
    <p:restoredTop sz="92023" autoAdjust="0"/>
  </p:normalViewPr>
  <p:slideViewPr>
    <p:cSldViewPr snapToGrid="0">
      <p:cViewPr varScale="1">
        <p:scale>
          <a:sx n="134" d="100"/>
          <a:sy n="134" d="100"/>
        </p:scale>
        <p:origin x="87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46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97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028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31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836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191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25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a:extLst>
            <a:ext uri="{FF2B5EF4-FFF2-40B4-BE49-F238E27FC236}">
              <a16:creationId xmlns:a16="http://schemas.microsoft.com/office/drawing/2014/main" id="{5AAA82AA-001D-739D-F9B9-5616F9CDE431}"/>
            </a:ext>
          </a:extLst>
        </p:cNvPr>
        <p:cNvGrpSpPr/>
        <p:nvPr/>
      </p:nvGrpSpPr>
      <p:grpSpPr>
        <a:xfrm>
          <a:off x="0" y="0"/>
          <a:ext cx="0" cy="0"/>
          <a:chOff x="0" y="0"/>
          <a:chExt cx="0" cy="0"/>
        </a:xfrm>
      </p:grpSpPr>
      <p:sp>
        <p:nvSpPr>
          <p:cNvPr id="448" name="Google Shape;448;g11059340824_0_10:notes">
            <a:extLst>
              <a:ext uri="{FF2B5EF4-FFF2-40B4-BE49-F238E27FC236}">
                <a16:creationId xmlns:a16="http://schemas.microsoft.com/office/drawing/2014/main" id="{3DBF7227-9115-685E-2ED9-DD623A916B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59340824_0_10:notes">
            <a:extLst>
              <a:ext uri="{FF2B5EF4-FFF2-40B4-BE49-F238E27FC236}">
                <a16:creationId xmlns:a16="http://schemas.microsoft.com/office/drawing/2014/main" id="{6F7732DC-2503-7917-4DD3-3151FCA54F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121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765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105934082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105934082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864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a:extLst>
            <a:ext uri="{FF2B5EF4-FFF2-40B4-BE49-F238E27FC236}">
              <a16:creationId xmlns:a16="http://schemas.microsoft.com/office/drawing/2014/main" id="{AD9F890B-3F66-E500-D825-00DB470197B3}"/>
            </a:ext>
          </a:extLst>
        </p:cNvPr>
        <p:cNvGrpSpPr/>
        <p:nvPr/>
      </p:nvGrpSpPr>
      <p:grpSpPr>
        <a:xfrm>
          <a:off x="0" y="0"/>
          <a:ext cx="0" cy="0"/>
          <a:chOff x="0" y="0"/>
          <a:chExt cx="0" cy="0"/>
        </a:xfrm>
      </p:grpSpPr>
      <p:sp>
        <p:nvSpPr>
          <p:cNvPr id="486" name="Google Shape;486;g11059340824_0_62:notes">
            <a:extLst>
              <a:ext uri="{FF2B5EF4-FFF2-40B4-BE49-F238E27FC236}">
                <a16:creationId xmlns:a16="http://schemas.microsoft.com/office/drawing/2014/main" id="{711B1362-0887-D3C1-86A9-22DA063E6B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a:extLst>
              <a:ext uri="{FF2B5EF4-FFF2-40B4-BE49-F238E27FC236}">
                <a16:creationId xmlns:a16="http://schemas.microsoft.com/office/drawing/2014/main" id="{11D78149-49C6-763F-1986-452DB38671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773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676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a:extLst>
            <a:ext uri="{FF2B5EF4-FFF2-40B4-BE49-F238E27FC236}">
              <a16:creationId xmlns:a16="http://schemas.microsoft.com/office/drawing/2014/main" id="{3C4A8092-0F8D-7901-CAC7-AABB7FFA0D90}"/>
            </a:ext>
          </a:extLst>
        </p:cNvPr>
        <p:cNvGrpSpPr/>
        <p:nvPr/>
      </p:nvGrpSpPr>
      <p:grpSpPr>
        <a:xfrm>
          <a:off x="0" y="0"/>
          <a:ext cx="0" cy="0"/>
          <a:chOff x="0" y="0"/>
          <a:chExt cx="0" cy="0"/>
        </a:xfrm>
      </p:grpSpPr>
      <p:sp>
        <p:nvSpPr>
          <p:cNvPr id="486" name="Google Shape;486;g11059340824_0_62:notes">
            <a:extLst>
              <a:ext uri="{FF2B5EF4-FFF2-40B4-BE49-F238E27FC236}">
                <a16:creationId xmlns:a16="http://schemas.microsoft.com/office/drawing/2014/main" id="{9CDF80E7-0681-59BD-90BE-59BF4B0CD0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a:extLst>
              <a:ext uri="{FF2B5EF4-FFF2-40B4-BE49-F238E27FC236}">
                <a16:creationId xmlns:a16="http://schemas.microsoft.com/office/drawing/2014/main" id="{9CC4B209-28F6-C175-6EC9-F845154F80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335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a:extLst>
            <a:ext uri="{FF2B5EF4-FFF2-40B4-BE49-F238E27FC236}">
              <a16:creationId xmlns:a16="http://schemas.microsoft.com/office/drawing/2014/main" id="{380651D6-878E-9C22-0FF9-DF82BD19F5A2}"/>
            </a:ext>
          </a:extLst>
        </p:cNvPr>
        <p:cNvGrpSpPr/>
        <p:nvPr/>
      </p:nvGrpSpPr>
      <p:grpSpPr>
        <a:xfrm>
          <a:off x="0" y="0"/>
          <a:ext cx="0" cy="0"/>
          <a:chOff x="0" y="0"/>
          <a:chExt cx="0" cy="0"/>
        </a:xfrm>
      </p:grpSpPr>
      <p:sp>
        <p:nvSpPr>
          <p:cNvPr id="486" name="Google Shape;486;g11059340824_0_62:notes">
            <a:extLst>
              <a:ext uri="{FF2B5EF4-FFF2-40B4-BE49-F238E27FC236}">
                <a16:creationId xmlns:a16="http://schemas.microsoft.com/office/drawing/2014/main" id="{92FE759C-4F68-BC8C-2524-99240998D9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1059340824_0_62:notes">
            <a:extLst>
              <a:ext uri="{FF2B5EF4-FFF2-40B4-BE49-F238E27FC236}">
                <a16:creationId xmlns:a16="http://schemas.microsoft.com/office/drawing/2014/main" id="{CF393134-E297-A064-D6A7-8594D25424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245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a:extLst>
            <a:ext uri="{FF2B5EF4-FFF2-40B4-BE49-F238E27FC236}">
              <a16:creationId xmlns:a16="http://schemas.microsoft.com/office/drawing/2014/main" id="{6ACA5B51-6613-27EB-C355-811FB287DD61}"/>
            </a:ext>
          </a:extLst>
        </p:cNvPr>
        <p:cNvGrpSpPr/>
        <p:nvPr/>
      </p:nvGrpSpPr>
      <p:grpSpPr>
        <a:xfrm>
          <a:off x="0" y="0"/>
          <a:ext cx="0" cy="0"/>
          <a:chOff x="0" y="0"/>
          <a:chExt cx="0" cy="0"/>
        </a:xfrm>
      </p:grpSpPr>
      <p:sp>
        <p:nvSpPr>
          <p:cNvPr id="454" name="Google Shape;454;gbd6c00e730_0_89:notes">
            <a:extLst>
              <a:ext uri="{FF2B5EF4-FFF2-40B4-BE49-F238E27FC236}">
                <a16:creationId xmlns:a16="http://schemas.microsoft.com/office/drawing/2014/main" id="{4F238D2E-D765-9905-1EDE-75DD3BCB74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a:extLst>
              <a:ext uri="{FF2B5EF4-FFF2-40B4-BE49-F238E27FC236}">
                <a16:creationId xmlns:a16="http://schemas.microsoft.com/office/drawing/2014/main" id="{6AE2EA45-77A1-1AA3-683F-11F85EDFC6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186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6F68312D-CBB0-79F1-24BA-A7DD14473258}"/>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C3494A0A-EE2E-AB58-A236-9489F73827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01B94350-4F02-0BAC-3F9F-CBF0706184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182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B492A8BD-C45B-C6EC-C277-3184B968F04F}"/>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B217365D-33E4-704A-223F-DFA98CDF16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38681FA2-CC0E-C395-4CA6-DF36D20AE3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09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5BF2DB38-768C-416B-9A32-AEB1482165DF}"/>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AA3C7832-10AB-D814-C289-8CE5C8557C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4C34FEAB-6512-7920-4389-E7F56C20A2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426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DB3FA9F4-DE8C-0BC8-625A-8975243C1761}"/>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08531600-6981-A8B6-D8E5-B489AD6BF9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D021501E-E6A1-8471-E938-254FFBC3D0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867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D4598371-8F74-9BFF-F597-CA80EC0D82B4}"/>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FE618333-A517-B824-077F-5E9F31879C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CD3FD133-0AAC-D128-DCEE-771B12D484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9015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27D4FF86-1AC9-2C25-A82E-5A3821EB8691}"/>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BA2729B4-F7BE-241A-7C57-5278AE747D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C48DC236-A9D9-D1FC-DAB1-FADF3479A9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365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C5C421EA-A65E-FF39-4000-C15E40E7206F}"/>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BB319328-94CA-6BFA-02E2-C27FF900B1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40FBFC44-909B-B508-B6A9-0BBEB3A15D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728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FDD18DD4-70BE-1544-06E4-5539B7271AFD}"/>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69B86F83-0367-58AF-F506-DEE60659C4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73B6ECDE-A725-0240-77A7-195EBCDCF5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534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2B47804C-2D3C-03B3-B1F4-D1E18A906934}"/>
            </a:ext>
          </a:extLst>
        </p:cNvPr>
        <p:cNvGrpSpPr/>
        <p:nvPr/>
      </p:nvGrpSpPr>
      <p:grpSpPr>
        <a:xfrm>
          <a:off x="0" y="0"/>
          <a:ext cx="0" cy="0"/>
          <a:chOff x="0" y="0"/>
          <a:chExt cx="0" cy="0"/>
        </a:xfrm>
      </p:grpSpPr>
      <p:sp>
        <p:nvSpPr>
          <p:cNvPr id="463" name="Google Shape;463;gbd6c00e730_0_143:notes">
            <a:extLst>
              <a:ext uri="{FF2B5EF4-FFF2-40B4-BE49-F238E27FC236}">
                <a16:creationId xmlns:a16="http://schemas.microsoft.com/office/drawing/2014/main" id="{D597E818-E7EE-0402-2A2D-F0331FC2F3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a:extLst>
              <a:ext uri="{FF2B5EF4-FFF2-40B4-BE49-F238E27FC236}">
                <a16:creationId xmlns:a16="http://schemas.microsoft.com/office/drawing/2014/main" id="{D7F5AB59-F4E5-0C6A-436A-251D697CC1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151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a:extLst>
            <a:ext uri="{FF2B5EF4-FFF2-40B4-BE49-F238E27FC236}">
              <a16:creationId xmlns:a16="http://schemas.microsoft.com/office/drawing/2014/main" id="{E41B2BD7-0D4C-E38B-A86D-AA7F947FF40F}"/>
            </a:ext>
          </a:extLst>
        </p:cNvPr>
        <p:cNvGrpSpPr/>
        <p:nvPr/>
      </p:nvGrpSpPr>
      <p:grpSpPr>
        <a:xfrm>
          <a:off x="0" y="0"/>
          <a:ext cx="0" cy="0"/>
          <a:chOff x="0" y="0"/>
          <a:chExt cx="0" cy="0"/>
        </a:xfrm>
      </p:grpSpPr>
      <p:sp>
        <p:nvSpPr>
          <p:cNvPr id="419" name="Google Shape;419;g99f2f57a71_0_0:notes">
            <a:extLst>
              <a:ext uri="{FF2B5EF4-FFF2-40B4-BE49-F238E27FC236}">
                <a16:creationId xmlns:a16="http://schemas.microsoft.com/office/drawing/2014/main" id="{A50FC569-563C-69E2-91DC-D96A691139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a:extLst>
              <a:ext uri="{FF2B5EF4-FFF2-40B4-BE49-F238E27FC236}">
                <a16:creationId xmlns:a16="http://schemas.microsoft.com/office/drawing/2014/main" id="{6F140959-5C9B-D639-6271-45C7B7E272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397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a:extLst>
            <a:ext uri="{FF2B5EF4-FFF2-40B4-BE49-F238E27FC236}">
              <a16:creationId xmlns:a16="http://schemas.microsoft.com/office/drawing/2014/main" id="{DBEE796B-442B-A2B1-8AD7-94970700045A}"/>
            </a:ext>
          </a:extLst>
        </p:cNvPr>
        <p:cNvGrpSpPr/>
        <p:nvPr/>
      </p:nvGrpSpPr>
      <p:grpSpPr>
        <a:xfrm>
          <a:off x="0" y="0"/>
          <a:ext cx="0" cy="0"/>
          <a:chOff x="0" y="0"/>
          <a:chExt cx="0" cy="0"/>
        </a:xfrm>
      </p:grpSpPr>
      <p:sp>
        <p:nvSpPr>
          <p:cNvPr id="454" name="Google Shape;454;gbd6c00e730_0_89:notes">
            <a:extLst>
              <a:ext uri="{FF2B5EF4-FFF2-40B4-BE49-F238E27FC236}">
                <a16:creationId xmlns:a16="http://schemas.microsoft.com/office/drawing/2014/main" id="{4FF3412E-45B0-637E-012E-B754A68B2E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a:extLst>
              <a:ext uri="{FF2B5EF4-FFF2-40B4-BE49-F238E27FC236}">
                <a16:creationId xmlns:a16="http://schemas.microsoft.com/office/drawing/2014/main" id="{2E837796-4B6B-08A4-416C-251BBA185E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199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05934082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593408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a:extLst>
            <a:ext uri="{FF2B5EF4-FFF2-40B4-BE49-F238E27FC236}">
              <a16:creationId xmlns:a16="http://schemas.microsoft.com/office/drawing/2014/main" id="{A42ED1E1-C85C-F93F-C334-3F6B044F2205}"/>
            </a:ext>
          </a:extLst>
        </p:cNvPr>
        <p:cNvGrpSpPr/>
        <p:nvPr/>
      </p:nvGrpSpPr>
      <p:grpSpPr>
        <a:xfrm>
          <a:off x="0" y="0"/>
          <a:ext cx="0" cy="0"/>
          <a:chOff x="0" y="0"/>
          <a:chExt cx="0" cy="0"/>
        </a:xfrm>
      </p:grpSpPr>
      <p:sp>
        <p:nvSpPr>
          <p:cNvPr id="448" name="Google Shape;448;g11059340824_0_10:notes">
            <a:extLst>
              <a:ext uri="{FF2B5EF4-FFF2-40B4-BE49-F238E27FC236}">
                <a16:creationId xmlns:a16="http://schemas.microsoft.com/office/drawing/2014/main" id="{E157D49D-4E88-FEB6-6F53-C07133B13D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59340824_0_10:notes">
            <a:extLst>
              <a:ext uri="{FF2B5EF4-FFF2-40B4-BE49-F238E27FC236}">
                <a16:creationId xmlns:a16="http://schemas.microsoft.com/office/drawing/2014/main" id="{1CAAE714-BF06-19EF-92A7-E85A5FE7A9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761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a:extLst>
            <a:ext uri="{FF2B5EF4-FFF2-40B4-BE49-F238E27FC236}">
              <a16:creationId xmlns:a16="http://schemas.microsoft.com/office/drawing/2014/main" id="{30FA7CA6-96BD-F9C1-C818-4D900EB4E293}"/>
            </a:ext>
          </a:extLst>
        </p:cNvPr>
        <p:cNvGrpSpPr/>
        <p:nvPr/>
      </p:nvGrpSpPr>
      <p:grpSpPr>
        <a:xfrm>
          <a:off x="0" y="0"/>
          <a:ext cx="0" cy="0"/>
          <a:chOff x="0" y="0"/>
          <a:chExt cx="0" cy="0"/>
        </a:xfrm>
      </p:grpSpPr>
      <p:sp>
        <p:nvSpPr>
          <p:cNvPr id="448" name="Google Shape;448;g11059340824_0_10:notes">
            <a:extLst>
              <a:ext uri="{FF2B5EF4-FFF2-40B4-BE49-F238E27FC236}">
                <a16:creationId xmlns:a16="http://schemas.microsoft.com/office/drawing/2014/main" id="{F5CB4898-0884-1A53-8DA4-928E6AD866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59340824_0_10:notes">
            <a:extLst>
              <a:ext uri="{FF2B5EF4-FFF2-40B4-BE49-F238E27FC236}">
                <a16:creationId xmlns:a16="http://schemas.microsoft.com/office/drawing/2014/main" id="{8A788BCA-3CAC-9AE6-5B2E-41AC93AE85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82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34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55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6531" y="1188113"/>
            <a:ext cx="5031000" cy="256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b="1">
                <a:latin typeface="Fjalla One"/>
                <a:ea typeface="Fjalla One"/>
                <a:cs typeface="Fjalla One"/>
                <a:sym typeface="Fjall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056475" y="3799788"/>
            <a:ext cx="5031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28425"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010232" y="4359938"/>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28425"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658872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927898" y="200421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80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200960" y="-337237"/>
            <a:ext cx="2610341" cy="152536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2"/>
        <p:cNvGrpSpPr/>
        <p:nvPr/>
      </p:nvGrpSpPr>
      <p:grpSpPr>
        <a:xfrm>
          <a:off x="0" y="0"/>
          <a:ext cx="0" cy="0"/>
          <a:chOff x="0" y="0"/>
          <a:chExt cx="0" cy="0"/>
        </a:xfrm>
      </p:grpSpPr>
      <p:sp>
        <p:nvSpPr>
          <p:cNvPr id="393" name="Google Shape;393;p41"/>
          <p:cNvSpPr/>
          <p:nvPr/>
        </p:nvSpPr>
        <p:spPr>
          <a:xfrm flipH="1">
            <a:off x="-355156" y="-411025"/>
            <a:ext cx="2010947" cy="100522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rot="5400000" flipH="1">
            <a:off x="-782962" y="610497"/>
            <a:ext cx="1809290" cy="105726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rot="5400000">
            <a:off x="7847462" y="-362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6"/>
        <p:cNvGrpSpPr/>
        <p:nvPr/>
      </p:nvGrpSpPr>
      <p:grpSpPr>
        <a:xfrm>
          <a:off x="0" y="0"/>
          <a:ext cx="0" cy="0"/>
          <a:chOff x="0" y="0"/>
          <a:chExt cx="0" cy="0"/>
        </a:xfrm>
      </p:grpSpPr>
      <p:sp>
        <p:nvSpPr>
          <p:cNvPr id="397" name="Google Shape;397;p42"/>
          <p:cNvSpPr/>
          <p:nvPr/>
        </p:nvSpPr>
        <p:spPr>
          <a:xfrm>
            <a:off x="72544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2"/>
          <p:cNvSpPr/>
          <p:nvPr/>
        </p:nvSpPr>
        <p:spPr>
          <a:xfrm>
            <a:off x="72544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2"/>
          <p:cNvSpPr/>
          <p:nvPr/>
        </p:nvSpPr>
        <p:spPr>
          <a:xfrm>
            <a:off x="-271600" y="4603502"/>
            <a:ext cx="1983140" cy="1158854"/>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2"/>
          <p:cNvSpPr/>
          <p:nvPr/>
        </p:nvSpPr>
        <p:spPr>
          <a:xfrm rot="-5400000">
            <a:off x="8103167" y="878807"/>
            <a:ext cx="2087277" cy="1219707"/>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2"/>
          <p:cNvSpPr/>
          <p:nvPr/>
        </p:nvSpPr>
        <p:spPr>
          <a:xfrm rot="-5400000">
            <a:off x="-793252" y="3853204"/>
            <a:ext cx="1857149" cy="92834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785100" y="1833313"/>
            <a:ext cx="1573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1938900" y="3716738"/>
            <a:ext cx="5266200" cy="36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 name="Google Shape;23;p3"/>
          <p:cNvSpPr/>
          <p:nvPr/>
        </p:nvSpPr>
        <p:spPr>
          <a:xfrm>
            <a:off x="259466"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59466"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1214485" y="9977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92116" y="-608875"/>
            <a:ext cx="3546140" cy="17726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000992" y="800779"/>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p:nvPr/>
        </p:nvSpPr>
        <p:spPr>
          <a:xfrm>
            <a:off x="7220829" y="-411028"/>
            <a:ext cx="2406326" cy="1202864"/>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5400000">
            <a:off x="7974050" y="811350"/>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4"/>
          <p:cNvSpPr txBox="1">
            <a:spLocks noGrp="1"/>
          </p:cNvSpPr>
          <p:nvPr>
            <p:ph type="body" idx="1"/>
          </p:nvPr>
        </p:nvSpPr>
        <p:spPr>
          <a:xfrm>
            <a:off x="720000" y="1215750"/>
            <a:ext cx="7704000" cy="33876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9"/>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5"/>
        <p:cNvGrpSpPr/>
        <p:nvPr/>
      </p:nvGrpSpPr>
      <p:grpSpPr>
        <a:xfrm>
          <a:off x="0" y="0"/>
          <a:ext cx="0" cy="0"/>
          <a:chOff x="0" y="0"/>
          <a:chExt cx="0" cy="0"/>
        </a:xfrm>
      </p:grpSpPr>
      <p:sp>
        <p:nvSpPr>
          <p:cNvPr id="76" name="Google Shape;76;p13"/>
          <p:cNvSpPr/>
          <p:nvPr/>
        </p:nvSpPr>
        <p:spPr>
          <a:xfrm rot="5400000">
            <a:off x="7660126" y="219331"/>
            <a:ext cx="2048701" cy="1024096"/>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661388" y="-208158"/>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0" name="Google Shape;80;p13"/>
          <p:cNvSpPr txBox="1">
            <a:spLocks noGrp="1"/>
          </p:cNvSpPr>
          <p:nvPr>
            <p:ph type="subTitle" idx="1"/>
          </p:nvPr>
        </p:nvSpPr>
        <p:spPr>
          <a:xfrm>
            <a:off x="720000"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13"/>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3"/>
          <p:cNvSpPr txBox="1">
            <a:spLocks noGrp="1"/>
          </p:cNvSpPr>
          <p:nvPr>
            <p:ph type="subTitle" idx="4"/>
          </p:nvPr>
        </p:nvSpPr>
        <p:spPr>
          <a:xfrm>
            <a:off x="3419271"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 name="Google Shape;83;p13"/>
          <p:cNvSpPr txBox="1">
            <a:spLocks noGrp="1"/>
          </p:cNvSpPr>
          <p:nvPr>
            <p:ph type="title" idx="5"/>
          </p:nvPr>
        </p:nvSpPr>
        <p:spPr>
          <a:xfrm>
            <a:off x="72000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3"/>
          <p:cNvSpPr txBox="1">
            <a:spLocks noGrp="1"/>
          </p:cNvSpPr>
          <p:nvPr>
            <p:ph type="subTitle" idx="6"/>
          </p:nvPr>
        </p:nvSpPr>
        <p:spPr>
          <a:xfrm>
            <a:off x="720000"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 name="Google Shape;85;p13"/>
          <p:cNvSpPr txBox="1">
            <a:spLocks noGrp="1"/>
          </p:cNvSpPr>
          <p:nvPr>
            <p:ph type="title" idx="7"/>
          </p:nvPr>
        </p:nvSpPr>
        <p:spPr>
          <a:xfrm>
            <a:off x="3419271"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 name="Google Shape;86;p13"/>
          <p:cNvSpPr txBox="1">
            <a:spLocks noGrp="1"/>
          </p:cNvSpPr>
          <p:nvPr>
            <p:ph type="subTitle" idx="8"/>
          </p:nvPr>
        </p:nvSpPr>
        <p:spPr>
          <a:xfrm>
            <a:off x="3419271"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7" name="Google Shape;87;p13"/>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 name="Google Shape;88;p13"/>
          <p:cNvSpPr txBox="1">
            <a:spLocks noGrp="1"/>
          </p:cNvSpPr>
          <p:nvPr>
            <p:ph type="subTitle" idx="13"/>
          </p:nvPr>
        </p:nvSpPr>
        <p:spPr>
          <a:xfrm>
            <a:off x="6118549" y="235825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 name="Google Shape;89;p13"/>
          <p:cNvSpPr txBox="1">
            <a:spLocks noGrp="1"/>
          </p:cNvSpPr>
          <p:nvPr>
            <p:ph type="title" idx="14"/>
          </p:nvPr>
        </p:nvSpPr>
        <p:spPr>
          <a:xfrm>
            <a:off x="6118550" y="3639300"/>
            <a:ext cx="23055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13"/>
          <p:cNvSpPr txBox="1">
            <a:spLocks noGrp="1"/>
          </p:cNvSpPr>
          <p:nvPr>
            <p:ph type="subTitle" idx="15"/>
          </p:nvPr>
        </p:nvSpPr>
        <p:spPr>
          <a:xfrm>
            <a:off x="6118549" y="4059900"/>
            <a:ext cx="23055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title" idx="16" hasCustomPrompt="1"/>
          </p:nvPr>
        </p:nvSpPr>
        <p:spPr>
          <a:xfrm>
            <a:off x="14379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2" name="Google Shape;92;p13"/>
          <p:cNvSpPr txBox="1">
            <a:spLocks noGrp="1"/>
          </p:cNvSpPr>
          <p:nvPr>
            <p:ph type="title" idx="17" hasCustomPrompt="1"/>
          </p:nvPr>
        </p:nvSpPr>
        <p:spPr>
          <a:xfrm>
            <a:off x="413715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3" name="Google Shape;93;p13"/>
          <p:cNvSpPr txBox="1">
            <a:spLocks noGrp="1"/>
          </p:cNvSpPr>
          <p:nvPr>
            <p:ph type="title" idx="18" hasCustomPrompt="1"/>
          </p:nvPr>
        </p:nvSpPr>
        <p:spPr>
          <a:xfrm>
            <a:off x="6836400" y="136495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4" name="Google Shape;94;p13"/>
          <p:cNvSpPr txBox="1">
            <a:spLocks noGrp="1"/>
          </p:cNvSpPr>
          <p:nvPr>
            <p:ph type="title" idx="19" hasCustomPrompt="1"/>
          </p:nvPr>
        </p:nvSpPr>
        <p:spPr>
          <a:xfrm>
            <a:off x="14379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5" name="Google Shape;95;p13"/>
          <p:cNvSpPr txBox="1">
            <a:spLocks noGrp="1"/>
          </p:cNvSpPr>
          <p:nvPr>
            <p:ph type="title" idx="20" hasCustomPrompt="1"/>
          </p:nvPr>
        </p:nvSpPr>
        <p:spPr>
          <a:xfrm>
            <a:off x="413715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
        <p:nvSpPr>
          <p:cNvPr id="96" name="Google Shape;96;p13"/>
          <p:cNvSpPr txBox="1">
            <a:spLocks noGrp="1"/>
          </p:cNvSpPr>
          <p:nvPr>
            <p:ph type="title" idx="21" hasCustomPrompt="1"/>
          </p:nvPr>
        </p:nvSpPr>
        <p:spPr>
          <a:xfrm>
            <a:off x="6836400" y="3066600"/>
            <a:ext cx="86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6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7"/>
        <p:cNvGrpSpPr/>
        <p:nvPr/>
      </p:nvGrpSpPr>
      <p:grpSpPr>
        <a:xfrm>
          <a:off x="0" y="0"/>
          <a:ext cx="0" cy="0"/>
          <a:chOff x="0" y="0"/>
          <a:chExt cx="0" cy="0"/>
        </a:xfrm>
      </p:grpSpPr>
      <p:sp>
        <p:nvSpPr>
          <p:cNvPr id="98" name="Google Shape;98;p14"/>
          <p:cNvSpPr/>
          <p:nvPr/>
        </p:nvSpPr>
        <p:spPr>
          <a:xfrm>
            <a:off x="-896150" y="-337265"/>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rot="10800000">
            <a:off x="1859407" y="4469563"/>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5400000">
            <a:off x="-1833870" y="1700000"/>
            <a:ext cx="3220942" cy="1610071"/>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896150" y="-608876"/>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rot="10800000">
            <a:off x="5589913" y="349215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a:off x="5589913" y="3831321"/>
            <a:ext cx="4841837" cy="242031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305600" y="411550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6118774" y="-464475"/>
            <a:ext cx="3022674" cy="1510962"/>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5400000">
            <a:off x="7465791" y="1092549"/>
            <a:ext cx="2815583" cy="164529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3067500" y="-912867"/>
            <a:ext cx="3009008" cy="1504130"/>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a:spLocks noGrp="1"/>
          </p:cNvSpPr>
          <p:nvPr>
            <p:ph type="title"/>
          </p:nvPr>
        </p:nvSpPr>
        <p:spPr>
          <a:xfrm>
            <a:off x="2137800" y="1494300"/>
            <a:ext cx="4868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4"/>
          <p:cNvSpPr txBox="1">
            <a:spLocks noGrp="1"/>
          </p:cNvSpPr>
          <p:nvPr>
            <p:ph type="subTitle" idx="1"/>
          </p:nvPr>
        </p:nvSpPr>
        <p:spPr>
          <a:xfrm>
            <a:off x="2137800" y="2336101"/>
            <a:ext cx="4868400" cy="139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6_2">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title" idx="2"/>
          </p:nvPr>
        </p:nvSpPr>
        <p:spPr>
          <a:xfrm>
            <a:off x="4072561" y="23229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5"/>
          <p:cNvSpPr txBox="1">
            <a:spLocks noGrp="1"/>
          </p:cNvSpPr>
          <p:nvPr>
            <p:ph type="subTitle" idx="1"/>
          </p:nvPr>
        </p:nvSpPr>
        <p:spPr>
          <a:xfrm>
            <a:off x="4072561" y="26856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5"/>
          <p:cNvSpPr txBox="1">
            <a:spLocks noGrp="1"/>
          </p:cNvSpPr>
          <p:nvPr>
            <p:ph type="title" idx="3"/>
          </p:nvPr>
        </p:nvSpPr>
        <p:spPr>
          <a:xfrm>
            <a:off x="4072557" y="12656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5"/>
          <p:cNvSpPr txBox="1">
            <a:spLocks noGrp="1"/>
          </p:cNvSpPr>
          <p:nvPr>
            <p:ph type="subTitle" idx="4"/>
          </p:nvPr>
        </p:nvSpPr>
        <p:spPr>
          <a:xfrm>
            <a:off x="4072561" y="162830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15"/>
          <p:cNvSpPr txBox="1">
            <a:spLocks noGrp="1"/>
          </p:cNvSpPr>
          <p:nvPr>
            <p:ph type="title" idx="5"/>
          </p:nvPr>
        </p:nvSpPr>
        <p:spPr>
          <a:xfrm>
            <a:off x="4072559" y="3380225"/>
            <a:ext cx="2165100" cy="39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5"/>
          <p:cNvSpPr txBox="1">
            <a:spLocks noGrp="1"/>
          </p:cNvSpPr>
          <p:nvPr>
            <p:ph type="subTitle" idx="6"/>
          </p:nvPr>
        </p:nvSpPr>
        <p:spPr>
          <a:xfrm>
            <a:off x="4072561" y="3742950"/>
            <a:ext cx="2165100" cy="535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15"/>
          <p:cNvSpPr/>
          <p:nvPr/>
        </p:nvSpPr>
        <p:spPr>
          <a:xfrm rot="-5400000">
            <a:off x="-1317079" y="126064"/>
            <a:ext cx="3455113" cy="1727128"/>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931570" y="3439104"/>
            <a:ext cx="3303141" cy="1930201"/>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flipH="1">
            <a:off x="6237650" y="-596640"/>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flipH="1">
            <a:off x="6237650" y="-868251"/>
            <a:ext cx="3877361" cy="19381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00000" flipH="1">
            <a:off x="7198651" y="2319647"/>
            <a:ext cx="3564673" cy="2083028"/>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50"/>
        <p:cNvGrpSpPr/>
        <p:nvPr/>
      </p:nvGrpSpPr>
      <p:grpSpPr>
        <a:xfrm>
          <a:off x="0" y="0"/>
          <a:ext cx="0" cy="0"/>
          <a:chOff x="0" y="0"/>
          <a:chExt cx="0" cy="0"/>
        </a:xfrm>
      </p:grpSpPr>
      <p:sp>
        <p:nvSpPr>
          <p:cNvPr id="251" name="Google Shape;251;p31"/>
          <p:cNvSpPr/>
          <p:nvPr/>
        </p:nvSpPr>
        <p:spPr>
          <a:xfrm>
            <a:off x="7514825" y="-88810"/>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7514825" y="-252675"/>
            <a:ext cx="2339156" cy="1169287"/>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rot="-5400000">
            <a:off x="-1009038" y="884792"/>
            <a:ext cx="2305570" cy="1152499"/>
          </a:xfrm>
          <a:custGeom>
            <a:avLst/>
            <a:gdLst/>
            <a:ahLst/>
            <a:cxnLst/>
            <a:rect l="l" t="t" r="r" b="b"/>
            <a:pathLst>
              <a:path w="92649" h="46313" extrusionOk="0">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5" name="Google Shape;255;p31"/>
          <p:cNvSpPr txBox="1">
            <a:spLocks noGrp="1"/>
          </p:cNvSpPr>
          <p:nvPr>
            <p:ph type="title" idx="2"/>
          </p:nvPr>
        </p:nvSpPr>
        <p:spPr>
          <a:xfrm>
            <a:off x="828850"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6" name="Google Shape;256;p31"/>
          <p:cNvSpPr txBox="1">
            <a:spLocks noGrp="1"/>
          </p:cNvSpPr>
          <p:nvPr>
            <p:ph type="subTitle" idx="1"/>
          </p:nvPr>
        </p:nvSpPr>
        <p:spPr>
          <a:xfrm>
            <a:off x="828850"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31"/>
          <p:cNvSpPr txBox="1">
            <a:spLocks noGrp="1"/>
          </p:cNvSpPr>
          <p:nvPr>
            <p:ph type="title" idx="3"/>
          </p:nvPr>
        </p:nvSpPr>
        <p:spPr>
          <a:xfrm>
            <a:off x="3451795"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31"/>
          <p:cNvSpPr txBox="1">
            <a:spLocks noGrp="1"/>
          </p:cNvSpPr>
          <p:nvPr>
            <p:ph type="subTitle" idx="4"/>
          </p:nvPr>
        </p:nvSpPr>
        <p:spPr>
          <a:xfrm>
            <a:off x="3451796"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9" name="Google Shape;259;p31"/>
          <p:cNvSpPr txBox="1">
            <a:spLocks noGrp="1"/>
          </p:cNvSpPr>
          <p:nvPr>
            <p:ph type="title" idx="5"/>
          </p:nvPr>
        </p:nvSpPr>
        <p:spPr>
          <a:xfrm>
            <a:off x="6074747" y="2917325"/>
            <a:ext cx="2240400" cy="39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31"/>
          <p:cNvSpPr txBox="1">
            <a:spLocks noGrp="1"/>
          </p:cNvSpPr>
          <p:nvPr>
            <p:ph type="subTitle" idx="6"/>
          </p:nvPr>
        </p:nvSpPr>
        <p:spPr>
          <a:xfrm>
            <a:off x="6074748" y="3311500"/>
            <a:ext cx="2240400" cy="77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b="1">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1" r:id="rId8"/>
    <p:sldLayoutId id="2147483677" r:id="rId9"/>
    <p:sldLayoutId id="2147483687" r:id="rId10"/>
    <p:sldLayoutId id="214748368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11" name="Rectangle 10">
            <a:extLst>
              <a:ext uri="{FF2B5EF4-FFF2-40B4-BE49-F238E27FC236}">
                <a16:creationId xmlns:a16="http://schemas.microsoft.com/office/drawing/2014/main" id="{E7075510-D95A-44D2-45E2-8ECCBCC6FAA9}"/>
              </a:ext>
            </a:extLst>
          </p:cNvPr>
          <p:cNvSpPr/>
          <p:nvPr/>
        </p:nvSpPr>
        <p:spPr>
          <a:xfrm>
            <a:off x="6050822" y="4281028"/>
            <a:ext cx="3048000" cy="7726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AF3CE6-8A4C-25BD-B51A-9CFFCC2DE266}"/>
              </a:ext>
            </a:extLst>
          </p:cNvPr>
          <p:cNvSpPr/>
          <p:nvPr/>
        </p:nvSpPr>
        <p:spPr>
          <a:xfrm>
            <a:off x="6627628" y="4245936"/>
            <a:ext cx="2516372" cy="251067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Google Shape;416;p48"/>
          <p:cNvSpPr txBox="1">
            <a:spLocks noGrp="1"/>
          </p:cNvSpPr>
          <p:nvPr>
            <p:ph type="ctrTitle"/>
          </p:nvPr>
        </p:nvSpPr>
        <p:spPr>
          <a:xfrm>
            <a:off x="2056469" y="955821"/>
            <a:ext cx="5031000" cy="25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6200" dirty="0">
                <a:solidFill>
                  <a:schemeClr val="dk1"/>
                </a:solidFill>
              </a:rPr>
              <a:t>Supplier Chain Quality</a:t>
            </a:r>
            <a:endParaRPr sz="5100" dirty="0">
              <a:solidFill>
                <a:schemeClr val="accent1"/>
              </a:solidFill>
            </a:endParaRPr>
          </a:p>
        </p:txBody>
      </p:sp>
      <p:sp>
        <p:nvSpPr>
          <p:cNvPr id="417" name="Google Shape;417;p48"/>
          <p:cNvSpPr txBox="1">
            <a:spLocks noGrp="1"/>
          </p:cNvSpPr>
          <p:nvPr>
            <p:ph type="subTitle" idx="1"/>
          </p:nvPr>
        </p:nvSpPr>
        <p:spPr>
          <a:xfrm>
            <a:off x="2056469" y="3245557"/>
            <a:ext cx="5031000" cy="475800"/>
          </a:xfrm>
          <a:prstGeom prst="rect">
            <a:avLst/>
          </a:prstGeom>
        </p:spPr>
        <p:txBody>
          <a:bodyPr spcFirstLastPara="1" wrap="square" lIns="91425" tIns="91425" rIns="91425" bIns="91425" anchor="t" anchorCtr="0">
            <a:noAutofit/>
          </a:bodyPr>
          <a:lstStyle/>
          <a:p>
            <a:pPr marL="0" lvl="0" indent="0"/>
            <a:r>
              <a:rPr lang="fr" dirty="0"/>
              <a:t>DEPI Graduation Project</a:t>
            </a:r>
            <a:endParaRPr dirty="0"/>
          </a:p>
        </p:txBody>
      </p:sp>
      <p:pic>
        <p:nvPicPr>
          <p:cNvPr id="7" name="Picture 6" descr="A blue and grey logo&#10;&#10;Description automatically generated">
            <a:extLst>
              <a:ext uri="{FF2B5EF4-FFF2-40B4-BE49-F238E27FC236}">
                <a16:creationId xmlns:a16="http://schemas.microsoft.com/office/drawing/2014/main" id="{126375A6-30B1-06FB-DF1A-4A9A5A9C5B65}"/>
              </a:ext>
            </a:extLst>
          </p:cNvPr>
          <p:cNvPicPr>
            <a:picLocks noChangeAspect="1"/>
          </p:cNvPicPr>
          <p:nvPr/>
        </p:nvPicPr>
        <p:blipFill>
          <a:blip r:embed="rId3"/>
          <a:stretch>
            <a:fillRect/>
          </a:stretch>
        </p:blipFill>
        <p:spPr>
          <a:xfrm>
            <a:off x="7393110" y="4573206"/>
            <a:ext cx="1510844" cy="309723"/>
          </a:xfrm>
          <a:prstGeom prst="rect">
            <a:avLst/>
          </a:prstGeom>
        </p:spPr>
      </p:pic>
      <p:sp>
        <p:nvSpPr>
          <p:cNvPr id="4" name="Rectangle 3">
            <a:extLst>
              <a:ext uri="{FF2B5EF4-FFF2-40B4-BE49-F238E27FC236}">
                <a16:creationId xmlns:a16="http://schemas.microsoft.com/office/drawing/2014/main" id="{4BABD7CE-8024-BEEE-84F4-A269657FB517}"/>
              </a:ext>
            </a:extLst>
          </p:cNvPr>
          <p:cNvSpPr/>
          <p:nvPr/>
        </p:nvSpPr>
        <p:spPr>
          <a:xfrm>
            <a:off x="-765544" y="3644926"/>
            <a:ext cx="2516372" cy="246525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1A9B34C-3A3F-C132-9DA1-E20B43B09C5C}"/>
              </a:ext>
            </a:extLst>
          </p:cNvPr>
          <p:cNvSpPr/>
          <p:nvPr/>
        </p:nvSpPr>
        <p:spPr>
          <a:xfrm>
            <a:off x="-77972" y="4245935"/>
            <a:ext cx="9221972" cy="8975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 name="Picture 2" descr="A logo of a globe with a graduation cap&#10;&#10;Description automatically generated">
            <a:extLst>
              <a:ext uri="{FF2B5EF4-FFF2-40B4-BE49-F238E27FC236}">
                <a16:creationId xmlns:a16="http://schemas.microsoft.com/office/drawing/2014/main" id="{3670ABD6-FD56-FD38-436D-73AA03C59A86}"/>
              </a:ext>
            </a:extLst>
          </p:cNvPr>
          <p:cNvPicPr>
            <a:picLocks noChangeAspect="1"/>
          </p:cNvPicPr>
          <p:nvPr/>
        </p:nvPicPr>
        <p:blipFill>
          <a:blip r:embed="rId4"/>
          <a:stretch>
            <a:fillRect/>
          </a:stretch>
        </p:blipFill>
        <p:spPr>
          <a:xfrm>
            <a:off x="4187907" y="4361013"/>
            <a:ext cx="768124" cy="706179"/>
          </a:xfrm>
          <a:prstGeom prst="rect">
            <a:avLst/>
          </a:prstGeom>
        </p:spPr>
      </p:pic>
      <p:pic>
        <p:nvPicPr>
          <p:cNvPr id="5" name="Picture 4" descr="A black background with white text&#10;&#10;Description automatically generated">
            <a:extLst>
              <a:ext uri="{FF2B5EF4-FFF2-40B4-BE49-F238E27FC236}">
                <a16:creationId xmlns:a16="http://schemas.microsoft.com/office/drawing/2014/main" id="{66C2A9F4-73D2-72D2-484E-B46BACCFA19C}"/>
              </a:ext>
            </a:extLst>
          </p:cNvPr>
          <p:cNvPicPr>
            <a:picLocks noChangeAspect="1"/>
          </p:cNvPicPr>
          <p:nvPr/>
        </p:nvPicPr>
        <p:blipFill>
          <a:blip r:embed="rId5"/>
          <a:stretch>
            <a:fillRect/>
          </a:stretch>
        </p:blipFill>
        <p:spPr>
          <a:xfrm>
            <a:off x="232473" y="4361013"/>
            <a:ext cx="1377560" cy="6926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7"/>
                                        </p:tgtEl>
                                        <p:attrNameLst>
                                          <p:attrName>style.visibility</p:attrName>
                                        </p:attrNameLst>
                                      </p:cBhvr>
                                      <p:to>
                                        <p:strVal val="visible"/>
                                      </p:to>
                                    </p:set>
                                    <p:animEffect transition="in" filter="fade">
                                      <p:cBhvr>
                                        <p:cTn id="11" dur="1000"/>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5"/>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p>
            <a:pPr lvl="0"/>
            <a:r>
              <a:rPr lang="en-US" dirty="0"/>
              <a:t>Cleaning Part</a:t>
            </a:r>
            <a:endParaRPr dirty="0"/>
          </a:p>
        </p:txBody>
      </p:sp>
      <p:sp>
        <p:nvSpPr>
          <p:cNvPr id="534" name="Google Shape;534;p55"/>
          <p:cNvSpPr txBox="1">
            <a:spLocks noGrp="1"/>
          </p:cNvSpPr>
          <p:nvPr>
            <p:ph type="title" idx="2"/>
          </p:nvPr>
        </p:nvSpPr>
        <p:spPr>
          <a:xfrm>
            <a:off x="3785100" y="1833313"/>
            <a:ext cx="157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fade">
                                      <p:cBhvr>
                                        <p:cTn id="7" dur="1000"/>
                                        <p:tgtEl>
                                          <p:spTgt spid="533"/>
                                        </p:tgtEl>
                                      </p:cBhvr>
                                    </p:animEffect>
                                  </p:childTnLst>
                                </p:cTn>
                              </p:par>
                              <p:par>
                                <p:cTn id="8" presetID="10" presetClass="entr" presetSubtype="0" fill="hold" nodeType="withEffect">
                                  <p:stCondLst>
                                    <p:cond delay="0"/>
                                  </p:stCondLst>
                                  <p:childTnLst>
                                    <p:set>
                                      <p:cBhvr>
                                        <p:cTn id="9" dur="1" fill="hold">
                                          <p:stCondLst>
                                            <p:cond delay="0"/>
                                          </p:stCondLst>
                                        </p:cTn>
                                        <p:tgtEl>
                                          <p:spTgt spid="534"/>
                                        </p:tgtEl>
                                        <p:attrNameLst>
                                          <p:attrName>style.visibility</p:attrName>
                                        </p:attrNameLst>
                                      </p:cBhvr>
                                      <p:to>
                                        <p:strVal val="visible"/>
                                      </p:to>
                                    </p:set>
                                    <p:animEffect transition="in" filter="fade">
                                      <p:cBhvr>
                                        <p:cTn id="10" dur="1000"/>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3"/>
          <p:cNvSpPr txBox="1">
            <a:spLocks noGrp="1"/>
          </p:cNvSpPr>
          <p:nvPr>
            <p:ph type="title"/>
          </p:nvPr>
        </p:nvSpPr>
        <p:spPr>
          <a:xfrm>
            <a:off x="720000" y="1887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Duplicates in Defects</a:t>
            </a:r>
            <a:endParaRPr dirty="0"/>
          </a:p>
        </p:txBody>
      </p:sp>
      <p:sp>
        <p:nvSpPr>
          <p:cNvPr id="467" name="Google Shape;467;p53"/>
          <p:cNvSpPr txBox="1">
            <a:spLocks noGrp="1"/>
          </p:cNvSpPr>
          <p:nvPr>
            <p:ph type="title" idx="2"/>
          </p:nvPr>
        </p:nvSpPr>
        <p:spPr>
          <a:xfrm>
            <a:off x="720000" y="877357"/>
            <a:ext cx="4094885" cy="3990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dirty="0">
                <a:solidFill>
                  <a:schemeClr val="tx1"/>
                </a:solidFill>
                <a:latin typeface="Abadi" panose="020B0604020104020204" pitchFamily="34" charset="0"/>
              </a:rPr>
              <a:t>Bad Seams was duplicated </a:t>
            </a:r>
            <a:r>
              <a:rPr lang="en-US" u="sng" dirty="0">
                <a:solidFill>
                  <a:schemeClr val="tx1"/>
                </a:solidFill>
                <a:latin typeface="Abadi" panose="020B0604020104020204" pitchFamily="34" charset="0"/>
              </a:rPr>
              <a:t>5</a:t>
            </a:r>
            <a:r>
              <a:rPr lang="en-US" b="0" u="sng" dirty="0">
                <a:solidFill>
                  <a:schemeClr val="tx1"/>
                </a:solidFill>
                <a:latin typeface="Abadi" panose="020B0604020104020204" pitchFamily="34" charset="0"/>
              </a:rPr>
              <a:t> times</a:t>
            </a:r>
            <a:endParaRPr b="0" u="sng" dirty="0">
              <a:solidFill>
                <a:schemeClr val="tx1"/>
              </a:solidFill>
              <a:latin typeface="Abadi" panose="020B0604020104020204" pitchFamily="34" charset="0"/>
            </a:endParaRPr>
          </a:p>
        </p:txBody>
      </p:sp>
      <p:sp>
        <p:nvSpPr>
          <p:cNvPr id="471" name="Google Shape;471;p53"/>
          <p:cNvSpPr txBox="1">
            <a:spLocks noGrp="1"/>
          </p:cNvSpPr>
          <p:nvPr>
            <p:ph type="title" idx="5"/>
          </p:nvPr>
        </p:nvSpPr>
        <p:spPr>
          <a:xfrm>
            <a:off x="784065" y="1650423"/>
            <a:ext cx="7359810" cy="921327"/>
          </a:xfrm>
          <a:prstGeom prst="rect">
            <a:avLst/>
          </a:prstGeom>
        </p:spPr>
        <p:txBody>
          <a:bodyPr spcFirstLastPara="1" wrap="square" lIns="91425" tIns="91425" rIns="91425" bIns="91425" anchor="ctr" anchorCtr="0">
            <a:noAutofit/>
          </a:bodyPr>
          <a:lstStyle/>
          <a:p>
            <a:pPr algn="l"/>
            <a:r>
              <a:rPr lang="en-US" b="0" u="none" strike="noStrike" dirty="0">
                <a:solidFill>
                  <a:schemeClr val="tx1"/>
                </a:solidFill>
                <a:effectLst/>
                <a:latin typeface="Abadi" panose="020B0604020104020204" pitchFamily="34" charset="0"/>
              </a:rPr>
              <a:t>Excessive Grease -Scrap attached - Wrinkles /Scratches/Scuffing: were duplicated </a:t>
            </a:r>
            <a:r>
              <a:rPr lang="en-US" u="sng" strike="noStrike" dirty="0">
                <a:solidFill>
                  <a:schemeClr val="tx1"/>
                </a:solidFill>
                <a:effectLst/>
                <a:latin typeface="Abadi" panose="020B0604020104020204" pitchFamily="34" charset="0"/>
              </a:rPr>
              <a:t>2</a:t>
            </a:r>
            <a:r>
              <a:rPr lang="en-US" b="0" u="sng" strike="noStrike" dirty="0">
                <a:solidFill>
                  <a:schemeClr val="tx1"/>
                </a:solidFill>
                <a:effectLst/>
                <a:latin typeface="Abadi" panose="020B0604020104020204" pitchFamily="34" charset="0"/>
              </a:rPr>
              <a:t> times.</a:t>
            </a:r>
            <a:endParaRPr lang="en-US" b="0" u="sng" dirty="0">
              <a:solidFill>
                <a:schemeClr val="tx1"/>
              </a:solidFill>
              <a:latin typeface="Abadi" panose="020B0604020104020204" pitchFamily="34" charset="0"/>
            </a:endParaRPr>
          </a:p>
        </p:txBody>
      </p:sp>
      <p:sp>
        <p:nvSpPr>
          <p:cNvPr id="16" name="TextBox 15">
            <a:extLst>
              <a:ext uri="{FF2B5EF4-FFF2-40B4-BE49-F238E27FC236}">
                <a16:creationId xmlns:a16="http://schemas.microsoft.com/office/drawing/2014/main" id="{838CF4D1-905D-4296-3E2B-B303C3488F9B}"/>
              </a:ext>
            </a:extLst>
          </p:cNvPr>
          <p:cNvSpPr txBox="1"/>
          <p:nvPr/>
        </p:nvSpPr>
        <p:spPr>
          <a:xfrm>
            <a:off x="858546" y="2898973"/>
            <a:ext cx="3956339" cy="707886"/>
          </a:xfrm>
          <a:prstGeom prst="rect">
            <a:avLst/>
          </a:prstGeom>
          <a:noFill/>
        </p:spPr>
        <p:txBody>
          <a:bodyPr wrap="square">
            <a:spAutoFit/>
          </a:bodyPr>
          <a:lstStyle/>
          <a:p>
            <a:r>
              <a:rPr lang="en-US" sz="2000" i="0" u="none" strike="noStrike" dirty="0">
                <a:solidFill>
                  <a:srgbClr val="000000"/>
                </a:solidFill>
                <a:effectLst/>
                <a:latin typeface="Abadi" panose="020B0604020104020204" pitchFamily="34" charset="0"/>
              </a:rPr>
              <a:t>Foreign objects found </a:t>
            </a:r>
          </a:p>
          <a:p>
            <a:r>
              <a:rPr lang="en-US" sz="2000" i="0" u="none" strike="noStrike" dirty="0">
                <a:solidFill>
                  <a:srgbClr val="000000"/>
                </a:solidFill>
                <a:effectLst/>
                <a:latin typeface="Abadi" panose="020B0604020104020204" pitchFamily="34" charset="0"/>
              </a:rPr>
              <a:t>Warped: </a:t>
            </a:r>
            <a:r>
              <a:rPr lang="en-US" sz="2000" b="0" u="none" strike="noStrike" dirty="0">
                <a:effectLst/>
                <a:latin typeface="Abadi" panose="020B0604020104020204" pitchFamily="34" charset="0"/>
              </a:rPr>
              <a:t>were duplicated </a:t>
            </a:r>
            <a:r>
              <a:rPr lang="en-US" sz="2000" b="0" u="sng" dirty="0">
                <a:latin typeface="Abadi" panose="020B0604020104020204" pitchFamily="34" charset="0"/>
              </a:rPr>
              <a:t>3</a:t>
            </a:r>
            <a:r>
              <a:rPr lang="en-US" sz="2000" b="0" u="sng" strike="noStrike" dirty="0">
                <a:effectLst/>
                <a:latin typeface="Abadi" panose="020B0604020104020204" pitchFamily="34" charset="0"/>
              </a:rPr>
              <a:t> times</a:t>
            </a:r>
            <a:endParaRPr lang="en-US" sz="2000" dirty="0">
              <a:latin typeface="Abadi" panose="020B06040201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3"/>
          <p:cNvSpPr txBox="1">
            <a:spLocks noGrp="1"/>
          </p:cNvSpPr>
          <p:nvPr>
            <p:ph type="title"/>
          </p:nvPr>
        </p:nvSpPr>
        <p:spPr>
          <a:xfrm>
            <a:off x="720000" y="1887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Duplicates in Vendors</a:t>
            </a:r>
            <a:endParaRPr dirty="0"/>
          </a:p>
        </p:txBody>
      </p:sp>
      <p:sp>
        <p:nvSpPr>
          <p:cNvPr id="471" name="Google Shape;471;p53"/>
          <p:cNvSpPr txBox="1">
            <a:spLocks noGrp="1"/>
          </p:cNvSpPr>
          <p:nvPr>
            <p:ph type="title" idx="5"/>
          </p:nvPr>
        </p:nvSpPr>
        <p:spPr>
          <a:xfrm>
            <a:off x="1752600" y="1873828"/>
            <a:ext cx="5581650" cy="1088447"/>
          </a:xfrm>
          <a:prstGeom prst="rect">
            <a:avLst/>
          </a:prstGeom>
        </p:spPr>
        <p:txBody>
          <a:bodyPr spcFirstLastPara="1" wrap="square" lIns="91425" tIns="91425" rIns="91425" bIns="91425" anchor="ctr" anchorCtr="0">
            <a:noAutofit/>
          </a:bodyPr>
          <a:lstStyle/>
          <a:p>
            <a:pPr algn="l"/>
            <a:r>
              <a:rPr lang="en-US" sz="1800" b="0" dirty="0" err="1">
                <a:solidFill>
                  <a:srgbClr val="000000"/>
                </a:solidFill>
                <a:latin typeface="Abadi" panose="020B0604020104020204" pitchFamily="34" charset="0"/>
              </a:rPr>
              <a:t>RoundPhase</a:t>
            </a:r>
            <a:r>
              <a:rPr lang="en-US" sz="1800" b="0" i="0" u="none" strike="noStrike" dirty="0">
                <a:solidFill>
                  <a:srgbClr val="000000"/>
                </a:solidFill>
                <a:effectLst/>
                <a:latin typeface="Abadi" panose="020B0604020104020204" pitchFamily="34" charset="0"/>
              </a:rPr>
              <a:t> &amp; </a:t>
            </a:r>
            <a:r>
              <a:rPr lang="en-US" sz="1800" b="0" i="0" u="none" strike="noStrike" dirty="0" err="1">
                <a:solidFill>
                  <a:srgbClr val="000000"/>
                </a:solidFill>
                <a:effectLst/>
                <a:latin typeface="Abadi" panose="020B0604020104020204" pitchFamily="34" charset="0"/>
              </a:rPr>
              <a:t>Quotefix</a:t>
            </a:r>
            <a:r>
              <a:rPr lang="en-US" b="0" u="none" strike="noStrike" dirty="0">
                <a:solidFill>
                  <a:schemeClr val="tx1"/>
                </a:solidFill>
                <a:effectLst/>
                <a:latin typeface="Abadi" panose="020B0604020104020204" pitchFamily="34" charset="0"/>
              </a:rPr>
              <a:t>: were duplicated </a:t>
            </a:r>
            <a:r>
              <a:rPr lang="en-US" u="sng" strike="noStrike" dirty="0">
                <a:solidFill>
                  <a:schemeClr val="tx1"/>
                </a:solidFill>
                <a:effectLst/>
                <a:latin typeface="Abadi" panose="020B0604020104020204" pitchFamily="34" charset="0"/>
              </a:rPr>
              <a:t>2</a:t>
            </a:r>
            <a:r>
              <a:rPr lang="en-US" b="0" u="sng" strike="noStrike" dirty="0">
                <a:solidFill>
                  <a:schemeClr val="tx1"/>
                </a:solidFill>
                <a:effectLst/>
                <a:latin typeface="Abadi" panose="020B0604020104020204" pitchFamily="34" charset="0"/>
              </a:rPr>
              <a:t> times</a:t>
            </a:r>
            <a:endParaRPr lang="en-US" b="0" u="sng" dirty="0">
              <a:solidFill>
                <a:schemeClr val="tx1"/>
              </a:solidFill>
              <a:latin typeface="Abadi" panose="020B0604020104020204" pitchFamily="34" charset="0"/>
            </a:endParaRPr>
          </a:p>
        </p:txBody>
      </p:sp>
    </p:spTree>
    <p:extLst>
      <p:ext uri="{BB962C8B-B14F-4D97-AF65-F5344CB8AC3E}">
        <p14:creationId xmlns:p14="http://schemas.microsoft.com/office/powerpoint/2010/main" val="137562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1258789"/>
            <a:ext cx="4868400" cy="841800"/>
          </a:xfrm>
          <a:prstGeom prst="rect">
            <a:avLst/>
          </a:prstGeom>
        </p:spPr>
        <p:txBody>
          <a:bodyPr spcFirstLastPara="1" wrap="square" lIns="91425" tIns="91425" rIns="91425" bIns="91425" anchor="ctr" anchorCtr="0">
            <a:noAutofit/>
          </a:bodyPr>
          <a:lstStyle/>
          <a:p>
            <a:r>
              <a:rPr lang="en-US" sz="3600" dirty="0"/>
              <a:t>Wrong Defect type</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Straight Arrow Connector 2">
            <a:extLst>
              <a:ext uri="{FF2B5EF4-FFF2-40B4-BE49-F238E27FC236}">
                <a16:creationId xmlns:a16="http://schemas.microsoft.com/office/drawing/2014/main" id="{F8E91053-A378-DED2-E435-3D8C00620FA4}"/>
              </a:ext>
            </a:extLst>
          </p:cNvPr>
          <p:cNvCxnSpPr/>
          <p:nvPr/>
        </p:nvCxnSpPr>
        <p:spPr>
          <a:xfrm>
            <a:off x="4177146" y="3011247"/>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F0A93259-0FBF-A2D2-9EE6-E520522A8266}"/>
              </a:ext>
            </a:extLst>
          </p:cNvPr>
          <p:cNvPicPr>
            <a:picLocks noChangeAspect="1"/>
          </p:cNvPicPr>
          <p:nvPr/>
        </p:nvPicPr>
        <p:blipFill>
          <a:blip r:embed="rId3"/>
          <a:srcRect l="28470" r="31824"/>
          <a:stretch/>
        </p:blipFill>
        <p:spPr>
          <a:xfrm>
            <a:off x="2501170" y="2755233"/>
            <a:ext cx="1414867" cy="512026"/>
          </a:xfrm>
          <a:prstGeom prst="rect">
            <a:avLst/>
          </a:prstGeom>
        </p:spPr>
      </p:pic>
      <p:pic>
        <p:nvPicPr>
          <p:cNvPr id="15" name="Picture 14">
            <a:extLst>
              <a:ext uri="{FF2B5EF4-FFF2-40B4-BE49-F238E27FC236}">
                <a16:creationId xmlns:a16="http://schemas.microsoft.com/office/drawing/2014/main" id="{8F2B3008-E9C1-4061-3BED-37F1121EC684}"/>
              </a:ext>
            </a:extLst>
          </p:cNvPr>
          <p:cNvPicPr>
            <a:picLocks noChangeAspect="1"/>
          </p:cNvPicPr>
          <p:nvPr/>
        </p:nvPicPr>
        <p:blipFill>
          <a:blip r:embed="rId3"/>
          <a:srcRect r="69992"/>
          <a:stretch/>
        </p:blipFill>
        <p:spPr>
          <a:xfrm>
            <a:off x="5373134" y="2755233"/>
            <a:ext cx="1414866" cy="512027"/>
          </a:xfrm>
          <a:prstGeom prst="rect">
            <a:avLst/>
          </a:prstGeom>
        </p:spPr>
      </p:pic>
      <p:cxnSp>
        <p:nvCxnSpPr>
          <p:cNvPr id="16" name="Straight Arrow Connector 15">
            <a:extLst>
              <a:ext uri="{FF2B5EF4-FFF2-40B4-BE49-F238E27FC236}">
                <a16:creationId xmlns:a16="http://schemas.microsoft.com/office/drawing/2014/main" id="{8BEE3B69-5F5C-5C1F-1875-CF6F3009D200}"/>
              </a:ext>
            </a:extLst>
          </p:cNvPr>
          <p:cNvCxnSpPr/>
          <p:nvPr/>
        </p:nvCxnSpPr>
        <p:spPr>
          <a:xfrm>
            <a:off x="4177145" y="2415502"/>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1" name="Picture 20" descr="A graph with a graph and a graph&#10;&#10;Description automatically generated with medium confidence">
            <a:extLst>
              <a:ext uri="{FF2B5EF4-FFF2-40B4-BE49-F238E27FC236}">
                <a16:creationId xmlns:a16="http://schemas.microsoft.com/office/drawing/2014/main" id="{4AB63A5A-9A45-C047-FB79-4C3F7AF8D34E}"/>
              </a:ext>
            </a:extLst>
          </p:cNvPr>
          <p:cNvPicPr>
            <a:picLocks noChangeAspect="1"/>
          </p:cNvPicPr>
          <p:nvPr/>
        </p:nvPicPr>
        <p:blipFill>
          <a:blip r:embed="rId4"/>
          <a:srcRect l="11494" t="29990" r="63716" b="42284"/>
          <a:stretch/>
        </p:blipFill>
        <p:spPr>
          <a:xfrm>
            <a:off x="2501170" y="2223410"/>
            <a:ext cx="1401742" cy="364781"/>
          </a:xfrm>
          <a:prstGeom prst="rect">
            <a:avLst/>
          </a:prstGeom>
        </p:spPr>
      </p:pic>
      <p:pic>
        <p:nvPicPr>
          <p:cNvPr id="23" name="Picture 22" descr="A graph with a graph and a graph&#10;&#10;Description automatically generated with medium confidence">
            <a:extLst>
              <a:ext uri="{FF2B5EF4-FFF2-40B4-BE49-F238E27FC236}">
                <a16:creationId xmlns:a16="http://schemas.microsoft.com/office/drawing/2014/main" id="{BB7AF2AA-5DD4-0DB5-DEBE-DFF8F30F9A4C}"/>
              </a:ext>
            </a:extLst>
          </p:cNvPr>
          <p:cNvPicPr>
            <a:picLocks noChangeAspect="1"/>
          </p:cNvPicPr>
          <p:nvPr/>
        </p:nvPicPr>
        <p:blipFill>
          <a:blip r:embed="rId4"/>
          <a:srcRect l="51653" t="29990" r="17277" b="42462"/>
          <a:stretch/>
        </p:blipFill>
        <p:spPr>
          <a:xfrm>
            <a:off x="5299615" y="2113964"/>
            <a:ext cx="1569080" cy="439498"/>
          </a:xfrm>
          <a:prstGeom prst="rect">
            <a:avLst/>
          </a:prstGeom>
        </p:spPr>
      </p:pic>
      <p:cxnSp>
        <p:nvCxnSpPr>
          <p:cNvPr id="24" name="Straight Arrow Connector 23">
            <a:extLst>
              <a:ext uri="{FF2B5EF4-FFF2-40B4-BE49-F238E27FC236}">
                <a16:creationId xmlns:a16="http://schemas.microsoft.com/office/drawing/2014/main" id="{3A651F02-474E-A7AA-A264-33678E872CF2}"/>
              </a:ext>
            </a:extLst>
          </p:cNvPr>
          <p:cNvCxnSpPr/>
          <p:nvPr/>
        </p:nvCxnSpPr>
        <p:spPr>
          <a:xfrm>
            <a:off x="4177145" y="3606993"/>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8" name="Picture 27" descr="A grey rectangular sign with white text&#10;&#10;Description automatically generated">
            <a:extLst>
              <a:ext uri="{FF2B5EF4-FFF2-40B4-BE49-F238E27FC236}">
                <a16:creationId xmlns:a16="http://schemas.microsoft.com/office/drawing/2014/main" id="{BEF1B82F-2CD6-A196-967F-8AD792B768C4}"/>
              </a:ext>
            </a:extLst>
          </p:cNvPr>
          <p:cNvPicPr>
            <a:picLocks noChangeAspect="1"/>
          </p:cNvPicPr>
          <p:nvPr/>
        </p:nvPicPr>
        <p:blipFill>
          <a:blip r:embed="rId5"/>
          <a:srcRect l="5170" t="18466" r="50000" b="45747"/>
          <a:stretch/>
        </p:blipFill>
        <p:spPr>
          <a:xfrm>
            <a:off x="2501170" y="3399167"/>
            <a:ext cx="1414867" cy="364782"/>
          </a:xfrm>
          <a:prstGeom prst="rect">
            <a:avLst/>
          </a:prstGeom>
        </p:spPr>
      </p:pic>
      <p:pic>
        <p:nvPicPr>
          <p:cNvPr id="32" name="Picture 31" descr="A screenshot of a computer&#10;&#10;Description automatically generated">
            <a:extLst>
              <a:ext uri="{FF2B5EF4-FFF2-40B4-BE49-F238E27FC236}">
                <a16:creationId xmlns:a16="http://schemas.microsoft.com/office/drawing/2014/main" id="{686DCAE4-AE2C-9CB2-AF33-5E01A4C07D8B}"/>
              </a:ext>
            </a:extLst>
          </p:cNvPr>
          <p:cNvPicPr>
            <a:picLocks noChangeAspect="1"/>
          </p:cNvPicPr>
          <p:nvPr/>
        </p:nvPicPr>
        <p:blipFill>
          <a:blip r:embed="rId6"/>
          <a:srcRect l="82205" t="54807" r="9830" b="37429"/>
          <a:stretch/>
        </p:blipFill>
        <p:spPr>
          <a:xfrm>
            <a:off x="5430467" y="3305406"/>
            <a:ext cx="1300200" cy="542477"/>
          </a:xfrm>
          <a:prstGeom prst="rect">
            <a:avLst/>
          </a:prstGeom>
        </p:spPr>
      </p:pic>
    </p:spTree>
    <p:extLst>
      <p:ext uri="{BB962C8B-B14F-4D97-AF65-F5344CB8AC3E}">
        <p14:creationId xmlns:p14="http://schemas.microsoft.com/office/powerpoint/2010/main" val="304924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5"/>
          <p:cNvSpPr txBox="1">
            <a:spLocks noGrp="1"/>
          </p:cNvSpPr>
          <p:nvPr>
            <p:ph type="title"/>
          </p:nvPr>
        </p:nvSpPr>
        <p:spPr>
          <a:xfrm>
            <a:off x="1938900" y="2775025"/>
            <a:ext cx="5266200" cy="841800"/>
          </a:xfrm>
          <a:prstGeom prst="rect">
            <a:avLst/>
          </a:prstGeom>
        </p:spPr>
        <p:txBody>
          <a:bodyPr spcFirstLastPara="1" wrap="square" lIns="91425" tIns="91425" rIns="91425" bIns="91425" anchor="ctr" anchorCtr="0">
            <a:noAutofit/>
          </a:bodyPr>
          <a:lstStyle/>
          <a:p>
            <a:pPr lvl="0"/>
            <a:r>
              <a:rPr lang="en-US" dirty="0"/>
              <a:t>Data Modeling</a:t>
            </a:r>
            <a:endParaRPr dirty="0"/>
          </a:p>
        </p:txBody>
      </p:sp>
      <p:sp>
        <p:nvSpPr>
          <p:cNvPr id="534" name="Google Shape;534;p55"/>
          <p:cNvSpPr txBox="1">
            <a:spLocks noGrp="1"/>
          </p:cNvSpPr>
          <p:nvPr>
            <p:ph type="title" idx="2"/>
          </p:nvPr>
        </p:nvSpPr>
        <p:spPr>
          <a:xfrm>
            <a:off x="3785100" y="1833313"/>
            <a:ext cx="157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Tree>
    <p:extLst>
      <p:ext uri="{BB962C8B-B14F-4D97-AF65-F5344CB8AC3E}">
        <p14:creationId xmlns:p14="http://schemas.microsoft.com/office/powerpoint/2010/main" val="230800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fade">
                                      <p:cBhvr>
                                        <p:cTn id="7" dur="1000"/>
                                        <p:tgtEl>
                                          <p:spTgt spid="533"/>
                                        </p:tgtEl>
                                      </p:cBhvr>
                                    </p:animEffect>
                                  </p:childTnLst>
                                </p:cTn>
                              </p:par>
                              <p:par>
                                <p:cTn id="8" presetID="10" presetClass="entr" presetSubtype="0" fill="hold" nodeType="withEffect">
                                  <p:stCondLst>
                                    <p:cond delay="0"/>
                                  </p:stCondLst>
                                  <p:childTnLst>
                                    <p:set>
                                      <p:cBhvr>
                                        <p:cTn id="9" dur="1" fill="hold">
                                          <p:stCondLst>
                                            <p:cond delay="0"/>
                                          </p:stCondLst>
                                        </p:cTn>
                                        <p:tgtEl>
                                          <p:spTgt spid="534"/>
                                        </p:tgtEl>
                                        <p:attrNameLst>
                                          <p:attrName>style.visibility</p:attrName>
                                        </p:attrNameLst>
                                      </p:cBhvr>
                                      <p:to>
                                        <p:strVal val="visible"/>
                                      </p:to>
                                    </p:set>
                                    <p:animEffect transition="in" filter="fade">
                                      <p:cBhvr>
                                        <p:cTn id="10" dur="1000"/>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1258789"/>
            <a:ext cx="4868400" cy="841800"/>
          </a:xfrm>
          <a:prstGeom prst="rect">
            <a:avLst/>
          </a:prstGeom>
        </p:spPr>
        <p:txBody>
          <a:bodyPr spcFirstLastPara="1" wrap="square" lIns="91425" tIns="91425" rIns="91425" bIns="91425" anchor="ctr" anchorCtr="0">
            <a:noAutofit/>
          </a:bodyPr>
          <a:lstStyle/>
          <a:p>
            <a:r>
              <a:rPr lang="en-US" sz="3600" dirty="0"/>
              <a:t>Category Table</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Straight Arrow Connector 2">
            <a:extLst>
              <a:ext uri="{FF2B5EF4-FFF2-40B4-BE49-F238E27FC236}">
                <a16:creationId xmlns:a16="http://schemas.microsoft.com/office/drawing/2014/main" id="{F8E91053-A378-DED2-E435-3D8C00620FA4}"/>
              </a:ext>
            </a:extLst>
          </p:cNvPr>
          <p:cNvCxnSpPr/>
          <p:nvPr/>
        </p:nvCxnSpPr>
        <p:spPr>
          <a:xfrm>
            <a:off x="4239492" y="2997393"/>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6" name="Picture 5" descr="A list of products on a black background&#10;&#10;Description automatically generated">
            <a:extLst>
              <a:ext uri="{FF2B5EF4-FFF2-40B4-BE49-F238E27FC236}">
                <a16:creationId xmlns:a16="http://schemas.microsoft.com/office/drawing/2014/main" id="{5A510582-A043-FB69-2D77-DE89FD309515}"/>
              </a:ext>
            </a:extLst>
          </p:cNvPr>
          <p:cNvPicPr>
            <a:picLocks noChangeAspect="1"/>
          </p:cNvPicPr>
          <p:nvPr/>
        </p:nvPicPr>
        <p:blipFill>
          <a:blip r:embed="rId3"/>
          <a:stretch>
            <a:fillRect/>
          </a:stretch>
        </p:blipFill>
        <p:spPr>
          <a:xfrm>
            <a:off x="5374019" y="2043536"/>
            <a:ext cx="2294574" cy="1935423"/>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7D157B60-815E-E47A-98CD-DF2C83715853}"/>
              </a:ext>
            </a:extLst>
          </p:cNvPr>
          <p:cNvPicPr>
            <a:picLocks noChangeAspect="1"/>
          </p:cNvPicPr>
          <p:nvPr/>
        </p:nvPicPr>
        <p:blipFill>
          <a:blip r:embed="rId4"/>
          <a:stretch>
            <a:fillRect/>
          </a:stretch>
        </p:blipFill>
        <p:spPr>
          <a:xfrm>
            <a:off x="1397666" y="2191726"/>
            <a:ext cx="2700589" cy="1787233"/>
          </a:xfrm>
          <a:prstGeom prst="rect">
            <a:avLst/>
          </a:prstGeom>
        </p:spPr>
      </p:pic>
    </p:spTree>
    <p:extLst>
      <p:ext uri="{BB962C8B-B14F-4D97-AF65-F5344CB8AC3E}">
        <p14:creationId xmlns:p14="http://schemas.microsoft.com/office/powerpoint/2010/main" val="5357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1111692"/>
            <a:ext cx="4868400" cy="841800"/>
          </a:xfrm>
          <a:prstGeom prst="rect">
            <a:avLst/>
          </a:prstGeom>
        </p:spPr>
        <p:txBody>
          <a:bodyPr spcFirstLastPara="1" wrap="square" lIns="91425" tIns="91425" rIns="91425" bIns="91425" anchor="ctr" anchorCtr="0">
            <a:noAutofit/>
          </a:bodyPr>
          <a:lstStyle/>
          <a:p>
            <a:r>
              <a:rPr lang="en-US" sz="3200" dirty="0"/>
              <a:t> Plant Table</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Straight Arrow Connector 2">
            <a:extLst>
              <a:ext uri="{FF2B5EF4-FFF2-40B4-BE49-F238E27FC236}">
                <a16:creationId xmlns:a16="http://schemas.microsoft.com/office/drawing/2014/main" id="{F8E91053-A378-DED2-E435-3D8C00620FA4}"/>
              </a:ext>
            </a:extLst>
          </p:cNvPr>
          <p:cNvCxnSpPr/>
          <p:nvPr/>
        </p:nvCxnSpPr>
        <p:spPr>
          <a:xfrm>
            <a:off x="4052454" y="3011248"/>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 name="Picture 3" descr="A screenshot of a black table with white text&#10;&#10;Description automatically generated">
            <a:extLst>
              <a:ext uri="{FF2B5EF4-FFF2-40B4-BE49-F238E27FC236}">
                <a16:creationId xmlns:a16="http://schemas.microsoft.com/office/drawing/2014/main" id="{683C1C7B-F3C0-7286-62FD-83753176FA95}"/>
              </a:ext>
            </a:extLst>
          </p:cNvPr>
          <p:cNvPicPr>
            <a:picLocks noChangeAspect="1"/>
          </p:cNvPicPr>
          <p:nvPr/>
        </p:nvPicPr>
        <p:blipFill>
          <a:blip r:embed="rId3"/>
          <a:stretch>
            <a:fillRect/>
          </a:stretch>
        </p:blipFill>
        <p:spPr>
          <a:xfrm>
            <a:off x="1538952" y="1885629"/>
            <a:ext cx="2082796" cy="2182090"/>
          </a:xfrm>
          <a:prstGeom prst="rect">
            <a:avLst/>
          </a:prstGeom>
        </p:spPr>
      </p:pic>
      <p:pic>
        <p:nvPicPr>
          <p:cNvPr id="8" name="Picture 7" descr="A screenshot of a phone&#10;&#10;Description automatically generated">
            <a:extLst>
              <a:ext uri="{FF2B5EF4-FFF2-40B4-BE49-F238E27FC236}">
                <a16:creationId xmlns:a16="http://schemas.microsoft.com/office/drawing/2014/main" id="{9C63B2F7-3FA2-496F-10C9-6D1DFE178199}"/>
              </a:ext>
            </a:extLst>
          </p:cNvPr>
          <p:cNvPicPr>
            <a:picLocks noChangeAspect="1"/>
          </p:cNvPicPr>
          <p:nvPr/>
        </p:nvPicPr>
        <p:blipFill>
          <a:blip r:embed="rId4"/>
          <a:stretch>
            <a:fillRect/>
          </a:stretch>
        </p:blipFill>
        <p:spPr>
          <a:xfrm>
            <a:off x="5383707" y="1877754"/>
            <a:ext cx="1543842" cy="2372688"/>
          </a:xfrm>
          <a:prstGeom prst="rect">
            <a:avLst/>
          </a:prstGeom>
        </p:spPr>
      </p:pic>
    </p:spTree>
    <p:extLst>
      <p:ext uri="{BB962C8B-B14F-4D97-AF65-F5344CB8AC3E}">
        <p14:creationId xmlns:p14="http://schemas.microsoft.com/office/powerpoint/2010/main" val="258445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1090173"/>
            <a:ext cx="4868400" cy="841800"/>
          </a:xfrm>
          <a:prstGeom prst="rect">
            <a:avLst/>
          </a:prstGeom>
        </p:spPr>
        <p:txBody>
          <a:bodyPr spcFirstLastPara="1" wrap="square" lIns="91425" tIns="91425" rIns="91425" bIns="91425" anchor="ctr" anchorCtr="0">
            <a:noAutofit/>
          </a:bodyPr>
          <a:lstStyle/>
          <a:p>
            <a:r>
              <a:rPr lang="en-US" sz="3600" dirty="0"/>
              <a:t>State Table</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Straight Arrow Connector 2">
            <a:extLst>
              <a:ext uri="{FF2B5EF4-FFF2-40B4-BE49-F238E27FC236}">
                <a16:creationId xmlns:a16="http://schemas.microsoft.com/office/drawing/2014/main" id="{F8E91053-A378-DED2-E435-3D8C00620FA4}"/>
              </a:ext>
            </a:extLst>
          </p:cNvPr>
          <p:cNvCxnSpPr/>
          <p:nvPr/>
        </p:nvCxnSpPr>
        <p:spPr>
          <a:xfrm>
            <a:off x="3983182" y="3011248"/>
            <a:ext cx="1039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8" name="Picture 7" descr="A screenshot of a computer&#10;&#10;Description automatically generated">
            <a:extLst>
              <a:ext uri="{FF2B5EF4-FFF2-40B4-BE49-F238E27FC236}">
                <a16:creationId xmlns:a16="http://schemas.microsoft.com/office/drawing/2014/main" id="{72384F38-C95D-73C5-4719-B6E5E6487868}"/>
              </a:ext>
            </a:extLst>
          </p:cNvPr>
          <p:cNvPicPr>
            <a:picLocks noChangeAspect="1"/>
          </p:cNvPicPr>
          <p:nvPr/>
        </p:nvPicPr>
        <p:blipFill>
          <a:blip r:embed="rId3"/>
          <a:srcRect l="33174" t="22859" r="24576" b="30048"/>
          <a:stretch/>
        </p:blipFill>
        <p:spPr>
          <a:xfrm>
            <a:off x="5284246" y="1911927"/>
            <a:ext cx="1380246" cy="2298672"/>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5E1996A4-42C0-26C4-623B-9C91E1441393}"/>
              </a:ext>
            </a:extLst>
          </p:cNvPr>
          <p:cNvPicPr>
            <a:picLocks noChangeAspect="1"/>
          </p:cNvPicPr>
          <p:nvPr/>
        </p:nvPicPr>
        <p:blipFill>
          <a:blip r:embed="rId4"/>
          <a:stretch>
            <a:fillRect/>
          </a:stretch>
        </p:blipFill>
        <p:spPr>
          <a:xfrm>
            <a:off x="1873147" y="1839485"/>
            <a:ext cx="1752755" cy="2371114"/>
          </a:xfrm>
          <a:prstGeom prst="rect">
            <a:avLst/>
          </a:prstGeom>
        </p:spPr>
      </p:pic>
    </p:spTree>
    <p:extLst>
      <p:ext uri="{BB962C8B-B14F-4D97-AF65-F5344CB8AC3E}">
        <p14:creationId xmlns:p14="http://schemas.microsoft.com/office/powerpoint/2010/main" val="404288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2217425"/>
            <a:ext cx="4868400" cy="841800"/>
          </a:xfrm>
          <a:prstGeom prst="rect">
            <a:avLst/>
          </a:prstGeom>
        </p:spPr>
        <p:txBody>
          <a:bodyPr spcFirstLastPara="1" wrap="square" lIns="91425" tIns="91425" rIns="91425" bIns="91425" anchor="ctr" anchorCtr="0">
            <a:noAutofit/>
          </a:bodyPr>
          <a:lstStyle/>
          <a:p>
            <a:r>
              <a:rPr lang="en-US" dirty="0"/>
              <a:t>Analytical Report</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293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0">
          <a:extLst>
            <a:ext uri="{FF2B5EF4-FFF2-40B4-BE49-F238E27FC236}">
              <a16:creationId xmlns:a16="http://schemas.microsoft.com/office/drawing/2014/main" id="{5A8750A0-9624-185B-BC58-595C90929035}"/>
            </a:ext>
          </a:extLst>
        </p:cNvPr>
        <p:cNvGrpSpPr/>
        <p:nvPr/>
      </p:nvGrpSpPr>
      <p:grpSpPr>
        <a:xfrm>
          <a:off x="0" y="0"/>
          <a:ext cx="0" cy="0"/>
          <a:chOff x="0" y="0"/>
          <a:chExt cx="0" cy="0"/>
        </a:xfrm>
      </p:grpSpPr>
      <p:sp>
        <p:nvSpPr>
          <p:cNvPr id="451" name="Google Shape;451;p51">
            <a:extLst>
              <a:ext uri="{FF2B5EF4-FFF2-40B4-BE49-F238E27FC236}">
                <a16:creationId xmlns:a16="http://schemas.microsoft.com/office/drawing/2014/main" id="{8B01AC5B-D3B6-4AEF-CD2A-B6709C928076}"/>
              </a:ext>
            </a:extLst>
          </p:cNvPr>
          <p:cNvSpPr txBox="1">
            <a:spLocks noGrp="1"/>
          </p:cNvSpPr>
          <p:nvPr>
            <p:ph type="title"/>
          </p:nvPr>
        </p:nvSpPr>
        <p:spPr>
          <a:xfrm>
            <a:off x="2019300" y="625532"/>
            <a:ext cx="4838700" cy="5650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Downtime Analysis</a:t>
            </a:r>
            <a:endParaRPr dirty="0"/>
          </a:p>
        </p:txBody>
      </p:sp>
      <p:pic>
        <p:nvPicPr>
          <p:cNvPr id="5" name="Picture 4">
            <a:extLst>
              <a:ext uri="{FF2B5EF4-FFF2-40B4-BE49-F238E27FC236}">
                <a16:creationId xmlns:a16="http://schemas.microsoft.com/office/drawing/2014/main" id="{E5EA3788-4FCF-E7E1-70D6-FD79706CF0CB}"/>
              </a:ext>
            </a:extLst>
          </p:cNvPr>
          <p:cNvPicPr>
            <a:picLocks noChangeAspect="1"/>
          </p:cNvPicPr>
          <p:nvPr/>
        </p:nvPicPr>
        <p:blipFill>
          <a:blip r:embed="rId3"/>
          <a:stretch>
            <a:fillRect/>
          </a:stretch>
        </p:blipFill>
        <p:spPr>
          <a:xfrm>
            <a:off x="5514369" y="1723969"/>
            <a:ext cx="1981320" cy="954107"/>
          </a:xfrm>
          <a:prstGeom prst="rect">
            <a:avLst/>
          </a:prstGeom>
        </p:spPr>
      </p:pic>
      <p:pic>
        <p:nvPicPr>
          <p:cNvPr id="7" name="Picture 6">
            <a:extLst>
              <a:ext uri="{FF2B5EF4-FFF2-40B4-BE49-F238E27FC236}">
                <a16:creationId xmlns:a16="http://schemas.microsoft.com/office/drawing/2014/main" id="{0FB9FD28-D17C-3A30-5877-4DB94C757051}"/>
              </a:ext>
            </a:extLst>
          </p:cNvPr>
          <p:cNvPicPr>
            <a:picLocks noChangeAspect="1"/>
          </p:cNvPicPr>
          <p:nvPr/>
        </p:nvPicPr>
        <p:blipFill>
          <a:blip r:embed="rId4"/>
          <a:stretch>
            <a:fillRect/>
          </a:stretch>
        </p:blipFill>
        <p:spPr>
          <a:xfrm>
            <a:off x="5514369" y="2950266"/>
            <a:ext cx="1981320" cy="928747"/>
          </a:xfrm>
          <a:prstGeom prst="rect">
            <a:avLst/>
          </a:prstGeom>
        </p:spPr>
      </p:pic>
      <p:sp>
        <p:nvSpPr>
          <p:cNvPr id="12" name="TextBox 11">
            <a:extLst>
              <a:ext uri="{FF2B5EF4-FFF2-40B4-BE49-F238E27FC236}">
                <a16:creationId xmlns:a16="http://schemas.microsoft.com/office/drawing/2014/main" id="{A992274D-78BD-3B54-EAEB-CB7FE272BB1D}"/>
              </a:ext>
            </a:extLst>
          </p:cNvPr>
          <p:cNvSpPr txBox="1"/>
          <p:nvPr/>
        </p:nvSpPr>
        <p:spPr>
          <a:xfrm>
            <a:off x="542925" y="1928068"/>
            <a:ext cx="4724400" cy="954107"/>
          </a:xfrm>
          <a:prstGeom prst="rect">
            <a:avLst/>
          </a:prstGeom>
          <a:noFill/>
        </p:spPr>
        <p:txBody>
          <a:bodyPr wrap="square" rtlCol="0">
            <a:spAutoFit/>
          </a:bodyPr>
          <a:lstStyle/>
          <a:p>
            <a:r>
              <a:rPr lang="en-US" dirty="0">
                <a:latin typeface="Abadi" panose="020B0604020104020204" pitchFamily="34" charset="0"/>
              </a:rPr>
              <a:t>We Have around 18.5 million defective items, resulting in an outage of a total of 67,110 minutes. Although some materials have fewer damaged pieces they can create delays, resulting in increased downtime.</a:t>
            </a:r>
          </a:p>
        </p:txBody>
      </p:sp>
    </p:spTree>
    <p:extLst>
      <p:ext uri="{BB962C8B-B14F-4D97-AF65-F5344CB8AC3E}">
        <p14:creationId xmlns:p14="http://schemas.microsoft.com/office/powerpoint/2010/main" val="29731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9"/>
          <p:cNvSpPr txBox="1">
            <a:spLocks noGrp="1"/>
          </p:cNvSpPr>
          <p:nvPr>
            <p:ph type="title"/>
          </p:nvPr>
        </p:nvSpPr>
        <p:spPr>
          <a:xfrm>
            <a:off x="720000" y="3161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Team</a:t>
            </a:r>
            <a:endParaRPr dirty="0"/>
          </a:p>
        </p:txBody>
      </p:sp>
      <p:sp>
        <p:nvSpPr>
          <p:cNvPr id="2" name="Rectangle 1">
            <a:extLst>
              <a:ext uri="{FF2B5EF4-FFF2-40B4-BE49-F238E27FC236}">
                <a16:creationId xmlns:a16="http://schemas.microsoft.com/office/drawing/2014/main" id="{B4C87CA8-521C-BC75-4FBD-4D72AADC06ED}"/>
              </a:ext>
            </a:extLst>
          </p:cNvPr>
          <p:cNvSpPr/>
          <p:nvPr/>
        </p:nvSpPr>
        <p:spPr>
          <a:xfrm>
            <a:off x="841664" y="1898072"/>
            <a:ext cx="2140527" cy="19950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3645A01-0B5F-E218-F1C3-8839D9679EAD}"/>
              </a:ext>
            </a:extLst>
          </p:cNvPr>
          <p:cNvSpPr/>
          <p:nvPr/>
        </p:nvSpPr>
        <p:spPr>
          <a:xfrm>
            <a:off x="3501736" y="1898072"/>
            <a:ext cx="2140527" cy="19950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D6DCABA-9486-530B-4873-349248D5A090}"/>
              </a:ext>
            </a:extLst>
          </p:cNvPr>
          <p:cNvSpPr/>
          <p:nvPr/>
        </p:nvSpPr>
        <p:spPr>
          <a:xfrm>
            <a:off x="6161809" y="1898072"/>
            <a:ext cx="2140527" cy="19950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wearing sunglasses and a black shirt&#10;&#10;Description automatically generated">
            <a:extLst>
              <a:ext uri="{FF2B5EF4-FFF2-40B4-BE49-F238E27FC236}">
                <a16:creationId xmlns:a16="http://schemas.microsoft.com/office/drawing/2014/main" id="{FDBCB10E-F252-CC13-83F8-35D18674BBF5}"/>
              </a:ext>
            </a:extLst>
          </p:cNvPr>
          <p:cNvPicPr>
            <a:picLocks noChangeAspect="1"/>
          </p:cNvPicPr>
          <p:nvPr/>
        </p:nvPicPr>
        <p:blipFill>
          <a:blip r:embed="rId3"/>
          <a:stretch>
            <a:fillRect/>
          </a:stretch>
        </p:blipFill>
        <p:spPr>
          <a:xfrm>
            <a:off x="841663" y="1898072"/>
            <a:ext cx="2140528" cy="1906285"/>
          </a:xfrm>
          <a:prstGeom prst="rect">
            <a:avLst/>
          </a:prstGeom>
        </p:spPr>
      </p:pic>
      <p:pic>
        <p:nvPicPr>
          <p:cNvPr id="7" name="Picture 6">
            <a:extLst>
              <a:ext uri="{FF2B5EF4-FFF2-40B4-BE49-F238E27FC236}">
                <a16:creationId xmlns:a16="http://schemas.microsoft.com/office/drawing/2014/main" id="{72824FFC-A3FB-185E-803B-A09D18945562}"/>
              </a:ext>
            </a:extLst>
          </p:cNvPr>
          <p:cNvPicPr>
            <a:picLocks noChangeAspect="1"/>
          </p:cNvPicPr>
          <p:nvPr/>
        </p:nvPicPr>
        <p:blipFill>
          <a:blip r:embed="rId4"/>
          <a:stretch>
            <a:fillRect/>
          </a:stretch>
        </p:blipFill>
        <p:spPr>
          <a:xfrm>
            <a:off x="3501736" y="1898073"/>
            <a:ext cx="2140527" cy="1906284"/>
          </a:xfrm>
          <a:prstGeom prst="rect">
            <a:avLst/>
          </a:prstGeom>
        </p:spPr>
      </p:pic>
      <p:sp>
        <p:nvSpPr>
          <p:cNvPr id="8" name="TextBox 7">
            <a:extLst>
              <a:ext uri="{FF2B5EF4-FFF2-40B4-BE49-F238E27FC236}">
                <a16:creationId xmlns:a16="http://schemas.microsoft.com/office/drawing/2014/main" id="{3A8AE1A9-36EC-BFDE-B0BD-78D93B7402F5}"/>
              </a:ext>
            </a:extLst>
          </p:cNvPr>
          <p:cNvSpPr txBox="1"/>
          <p:nvPr/>
        </p:nvSpPr>
        <p:spPr>
          <a:xfrm>
            <a:off x="841663" y="3893127"/>
            <a:ext cx="2140527" cy="276999"/>
          </a:xfrm>
          <a:prstGeom prst="rect">
            <a:avLst/>
          </a:prstGeom>
          <a:noFill/>
        </p:spPr>
        <p:txBody>
          <a:bodyPr wrap="square" rtlCol="0">
            <a:spAutoFit/>
          </a:bodyPr>
          <a:lstStyle/>
          <a:p>
            <a:pPr algn="ctr"/>
            <a:r>
              <a:rPr lang="en-US" sz="1200" b="1" dirty="0"/>
              <a:t>Begad Mahmoud Kandeel</a:t>
            </a:r>
          </a:p>
        </p:txBody>
      </p:sp>
      <p:sp>
        <p:nvSpPr>
          <p:cNvPr id="9" name="TextBox 8">
            <a:extLst>
              <a:ext uri="{FF2B5EF4-FFF2-40B4-BE49-F238E27FC236}">
                <a16:creationId xmlns:a16="http://schemas.microsoft.com/office/drawing/2014/main" id="{239BD3CE-A898-3F30-8F69-012BD8A37F31}"/>
              </a:ext>
            </a:extLst>
          </p:cNvPr>
          <p:cNvSpPr txBox="1"/>
          <p:nvPr/>
        </p:nvSpPr>
        <p:spPr>
          <a:xfrm>
            <a:off x="3501735" y="3893127"/>
            <a:ext cx="2140527" cy="276999"/>
          </a:xfrm>
          <a:prstGeom prst="rect">
            <a:avLst/>
          </a:prstGeom>
          <a:noFill/>
        </p:spPr>
        <p:txBody>
          <a:bodyPr wrap="square" rtlCol="0">
            <a:spAutoFit/>
          </a:bodyPr>
          <a:lstStyle/>
          <a:p>
            <a:pPr algn="ctr"/>
            <a:r>
              <a:rPr lang="en-US" sz="1200" b="1" dirty="0"/>
              <a:t>Omar Essam Saber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2" name="TextBox 1">
            <a:extLst>
              <a:ext uri="{FF2B5EF4-FFF2-40B4-BE49-F238E27FC236}">
                <a16:creationId xmlns:a16="http://schemas.microsoft.com/office/drawing/2014/main" id="{CBCE5BAB-4BBD-9C7A-E7D1-7FB6A7C83E86}"/>
              </a:ext>
            </a:extLst>
          </p:cNvPr>
          <p:cNvSpPr txBox="1"/>
          <p:nvPr/>
        </p:nvSpPr>
        <p:spPr>
          <a:xfrm>
            <a:off x="1998921" y="3514503"/>
            <a:ext cx="5146158" cy="738664"/>
          </a:xfrm>
          <a:prstGeom prst="rect">
            <a:avLst/>
          </a:prstGeom>
          <a:noFill/>
        </p:spPr>
        <p:txBody>
          <a:bodyPr wrap="square" rtlCol="0">
            <a:spAutoFit/>
          </a:bodyPr>
          <a:lstStyle/>
          <a:p>
            <a:pPr algn="just"/>
            <a:r>
              <a:rPr lang="en-US" dirty="0">
                <a:latin typeface="Abadi" panose="020B0604020104020204" pitchFamily="34" charset="0"/>
              </a:rPr>
              <a:t>The top 10 vendors are represented by the 10 blocks on the left side of the </a:t>
            </a:r>
            <a:r>
              <a:rPr lang="en-US" dirty="0" err="1">
                <a:latin typeface="Abadi" panose="020B0604020104020204" pitchFamily="34" charset="0"/>
              </a:rPr>
              <a:t>Treemap</a:t>
            </a:r>
            <a:r>
              <a:rPr lang="en-US" dirty="0">
                <a:latin typeface="Abadi" panose="020B0604020104020204" pitchFamily="34" charset="0"/>
              </a:rPr>
              <a:t>. We can also notice that they represent more than 50% of total downtime.</a:t>
            </a:r>
          </a:p>
        </p:txBody>
      </p:sp>
      <p:pic>
        <p:nvPicPr>
          <p:cNvPr id="3" name="Picture 2">
            <a:extLst>
              <a:ext uri="{FF2B5EF4-FFF2-40B4-BE49-F238E27FC236}">
                <a16:creationId xmlns:a16="http://schemas.microsoft.com/office/drawing/2014/main" id="{F40497AD-FAA5-3E1B-CF68-F5351A7B3414}"/>
              </a:ext>
            </a:extLst>
          </p:cNvPr>
          <p:cNvPicPr>
            <a:picLocks noChangeAspect="1"/>
          </p:cNvPicPr>
          <p:nvPr/>
        </p:nvPicPr>
        <p:blipFill>
          <a:blip r:embed="rId3"/>
          <a:stretch>
            <a:fillRect/>
          </a:stretch>
        </p:blipFill>
        <p:spPr>
          <a:xfrm>
            <a:off x="1998921" y="699557"/>
            <a:ext cx="5146158" cy="2679519"/>
          </a:xfrm>
          <a:prstGeom prst="rect">
            <a:avLst/>
          </a:prstGeom>
        </p:spPr>
      </p:pic>
    </p:spTree>
    <p:extLst>
      <p:ext uri="{BB962C8B-B14F-4D97-AF65-F5344CB8AC3E}">
        <p14:creationId xmlns:p14="http://schemas.microsoft.com/office/powerpoint/2010/main" val="231482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a:spLocks noGrp="1"/>
          </p:cNvSpPr>
          <p:nvPr>
            <p:ph type="title"/>
          </p:nvPr>
        </p:nvSpPr>
        <p:spPr>
          <a:xfrm>
            <a:off x="576624" y="3017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Does States affect?</a:t>
            </a:r>
            <a:endParaRPr dirty="0"/>
          </a:p>
        </p:txBody>
      </p:sp>
      <p:sp>
        <p:nvSpPr>
          <p:cNvPr id="493" name="Google Shape;493;p54"/>
          <p:cNvSpPr txBox="1">
            <a:spLocks noGrp="1"/>
          </p:cNvSpPr>
          <p:nvPr>
            <p:ph type="subTitle" idx="4"/>
          </p:nvPr>
        </p:nvSpPr>
        <p:spPr>
          <a:xfrm>
            <a:off x="433248" y="1840310"/>
            <a:ext cx="3995376" cy="11583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Abadi" panose="020B0604020104020204" pitchFamily="34" charset="0"/>
              </a:rPr>
              <a:t>South States has large number of Defects than north States</a:t>
            </a:r>
            <a:endParaRPr lang="fr-FR" dirty="0">
              <a:latin typeface="Abadi" panose="020B0604020104020204" pitchFamily="34" charset="0"/>
            </a:endParaRPr>
          </a:p>
        </p:txBody>
      </p:sp>
      <p:grpSp>
        <p:nvGrpSpPr>
          <p:cNvPr id="499" name="Google Shape;499;p54"/>
          <p:cNvGrpSpPr/>
          <p:nvPr/>
        </p:nvGrpSpPr>
        <p:grpSpPr>
          <a:xfrm>
            <a:off x="3242998" y="3778593"/>
            <a:ext cx="329247" cy="338096"/>
            <a:chOff x="6275250" y="3804325"/>
            <a:chExt cx="348225" cy="334450"/>
          </a:xfrm>
        </p:grpSpPr>
        <p:sp>
          <p:nvSpPr>
            <p:cNvPr id="500" name="Google Shape;500;p54"/>
            <p:cNvSpPr/>
            <p:nvPr/>
          </p:nvSpPr>
          <p:spPr>
            <a:xfrm>
              <a:off x="6501700" y="4021475"/>
              <a:ext cx="20175" cy="20175"/>
            </a:xfrm>
            <a:custGeom>
              <a:avLst/>
              <a:gdLst/>
              <a:ahLst/>
              <a:cxnLst/>
              <a:rect l="l" t="t" r="r" b="b"/>
              <a:pathLst>
                <a:path w="807" h="807" extrusionOk="0">
                  <a:moveTo>
                    <a:pt x="0" y="0"/>
                  </a:moveTo>
                  <a:lnTo>
                    <a:pt x="0" y="807"/>
                  </a:lnTo>
                  <a:lnTo>
                    <a:pt x="807" y="807"/>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4"/>
            <p:cNvSpPr/>
            <p:nvPr/>
          </p:nvSpPr>
          <p:spPr>
            <a:xfrm>
              <a:off x="6541250" y="4079625"/>
              <a:ext cx="20175" cy="20200"/>
            </a:xfrm>
            <a:custGeom>
              <a:avLst/>
              <a:gdLst/>
              <a:ahLst/>
              <a:cxnLst/>
              <a:rect l="l" t="t" r="r" b="b"/>
              <a:pathLst>
                <a:path w="807" h="808" extrusionOk="0">
                  <a:moveTo>
                    <a:pt x="0" y="1"/>
                  </a:moveTo>
                  <a:lnTo>
                    <a:pt x="0" y="807"/>
                  </a:lnTo>
                  <a:lnTo>
                    <a:pt x="807" y="807"/>
                  </a:lnTo>
                  <a:lnTo>
                    <a:pt x="8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4"/>
            <p:cNvSpPr/>
            <p:nvPr/>
          </p:nvSpPr>
          <p:spPr>
            <a:xfrm>
              <a:off x="6494700" y="4024575"/>
              <a:ext cx="72925" cy="72125"/>
            </a:xfrm>
            <a:custGeom>
              <a:avLst/>
              <a:gdLst/>
              <a:ahLst/>
              <a:cxnLst/>
              <a:rect l="l" t="t" r="r" b="b"/>
              <a:pathLst>
                <a:path w="2917" h="2885" extrusionOk="0">
                  <a:moveTo>
                    <a:pt x="2358" y="0"/>
                  </a:moveTo>
                  <a:lnTo>
                    <a:pt x="1" y="2327"/>
                  </a:lnTo>
                  <a:lnTo>
                    <a:pt x="559" y="2885"/>
                  </a:lnTo>
                  <a:lnTo>
                    <a:pt x="2917" y="528"/>
                  </a:lnTo>
                  <a:lnTo>
                    <a:pt x="2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4"/>
            <p:cNvSpPr/>
            <p:nvPr/>
          </p:nvSpPr>
          <p:spPr>
            <a:xfrm>
              <a:off x="6335725"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4"/>
            <p:cNvSpPr/>
            <p:nvPr/>
          </p:nvSpPr>
          <p:spPr>
            <a:xfrm>
              <a:off x="6335725" y="3981925"/>
              <a:ext cx="38800" cy="20175"/>
            </a:xfrm>
            <a:custGeom>
              <a:avLst/>
              <a:gdLst/>
              <a:ahLst/>
              <a:cxnLst/>
              <a:rect l="l" t="t" r="r" b="b"/>
              <a:pathLst>
                <a:path w="1552" h="807" extrusionOk="0">
                  <a:moveTo>
                    <a:pt x="1" y="0"/>
                  </a:moveTo>
                  <a:lnTo>
                    <a:pt x="1" y="807"/>
                  </a:lnTo>
                  <a:lnTo>
                    <a:pt x="1552" y="807"/>
                  </a:lnTo>
                  <a:lnTo>
                    <a:pt x="15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4"/>
            <p:cNvSpPr/>
            <p:nvPr/>
          </p:nvSpPr>
          <p:spPr>
            <a:xfrm>
              <a:off x="6335725" y="40400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4"/>
            <p:cNvSpPr/>
            <p:nvPr/>
          </p:nvSpPr>
          <p:spPr>
            <a:xfrm>
              <a:off x="6414050"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4"/>
            <p:cNvSpPr/>
            <p:nvPr/>
          </p:nvSpPr>
          <p:spPr>
            <a:xfrm>
              <a:off x="6492375"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4"/>
            <p:cNvSpPr/>
            <p:nvPr/>
          </p:nvSpPr>
          <p:spPr>
            <a:xfrm>
              <a:off x="6414050" y="3981925"/>
              <a:ext cx="38800" cy="20175"/>
            </a:xfrm>
            <a:custGeom>
              <a:avLst/>
              <a:gdLst/>
              <a:ahLst/>
              <a:cxnLst/>
              <a:rect l="l" t="t" r="r" b="b"/>
              <a:pathLst>
                <a:path w="1552" h="807" extrusionOk="0">
                  <a:moveTo>
                    <a:pt x="1" y="0"/>
                  </a:moveTo>
                  <a:lnTo>
                    <a:pt x="1" y="807"/>
                  </a:lnTo>
                  <a:lnTo>
                    <a:pt x="1552" y="807"/>
                  </a:lnTo>
                  <a:lnTo>
                    <a:pt x="15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4"/>
            <p:cNvSpPr/>
            <p:nvPr/>
          </p:nvSpPr>
          <p:spPr>
            <a:xfrm>
              <a:off x="6275250" y="3804325"/>
              <a:ext cx="348225" cy="334450"/>
            </a:xfrm>
            <a:custGeom>
              <a:avLst/>
              <a:gdLst/>
              <a:ahLst/>
              <a:cxnLst/>
              <a:rect l="l" t="t" r="r" b="b"/>
              <a:pathLst>
                <a:path w="13929" h="13378" extrusionOk="0">
                  <a:moveTo>
                    <a:pt x="11788" y="1583"/>
                  </a:moveTo>
                  <a:lnTo>
                    <a:pt x="11788" y="3134"/>
                  </a:lnTo>
                  <a:lnTo>
                    <a:pt x="776" y="3134"/>
                  </a:lnTo>
                  <a:lnTo>
                    <a:pt x="776" y="1583"/>
                  </a:lnTo>
                  <a:lnTo>
                    <a:pt x="2420" y="1583"/>
                  </a:lnTo>
                  <a:lnTo>
                    <a:pt x="2420" y="2389"/>
                  </a:lnTo>
                  <a:lnTo>
                    <a:pt x="3195" y="2389"/>
                  </a:lnTo>
                  <a:lnTo>
                    <a:pt x="3195" y="1583"/>
                  </a:lnTo>
                  <a:lnTo>
                    <a:pt x="5925" y="1583"/>
                  </a:lnTo>
                  <a:lnTo>
                    <a:pt x="5925" y="2389"/>
                  </a:lnTo>
                  <a:lnTo>
                    <a:pt x="6701" y="2389"/>
                  </a:lnTo>
                  <a:lnTo>
                    <a:pt x="6701" y="1583"/>
                  </a:lnTo>
                  <a:lnTo>
                    <a:pt x="9461" y="1583"/>
                  </a:lnTo>
                  <a:lnTo>
                    <a:pt x="9461" y="2389"/>
                  </a:lnTo>
                  <a:lnTo>
                    <a:pt x="10237" y="2389"/>
                  </a:lnTo>
                  <a:lnTo>
                    <a:pt x="10237" y="1583"/>
                  </a:lnTo>
                  <a:close/>
                  <a:moveTo>
                    <a:pt x="11043" y="3940"/>
                  </a:moveTo>
                  <a:lnTo>
                    <a:pt x="11043" y="7228"/>
                  </a:lnTo>
                  <a:cubicBezTo>
                    <a:pt x="10764" y="7166"/>
                    <a:pt x="10454" y="7135"/>
                    <a:pt x="10144" y="7135"/>
                  </a:cubicBezTo>
                  <a:cubicBezTo>
                    <a:pt x="8500" y="7197"/>
                    <a:pt x="7197" y="8500"/>
                    <a:pt x="7135" y="10144"/>
                  </a:cubicBezTo>
                  <a:cubicBezTo>
                    <a:pt x="7135" y="10454"/>
                    <a:pt x="7166" y="10764"/>
                    <a:pt x="7228" y="11044"/>
                  </a:cubicBezTo>
                  <a:lnTo>
                    <a:pt x="1644" y="11044"/>
                  </a:lnTo>
                  <a:lnTo>
                    <a:pt x="1644" y="3940"/>
                  </a:lnTo>
                  <a:close/>
                  <a:moveTo>
                    <a:pt x="10229" y="7895"/>
                  </a:moveTo>
                  <a:cubicBezTo>
                    <a:pt x="11432" y="7895"/>
                    <a:pt x="12594" y="8832"/>
                    <a:pt x="12594" y="10237"/>
                  </a:cubicBezTo>
                  <a:cubicBezTo>
                    <a:pt x="12594" y="11540"/>
                    <a:pt x="11540" y="12595"/>
                    <a:pt x="10237" y="12595"/>
                  </a:cubicBezTo>
                  <a:cubicBezTo>
                    <a:pt x="8159" y="12595"/>
                    <a:pt x="7104" y="10082"/>
                    <a:pt x="8593" y="8593"/>
                  </a:cubicBezTo>
                  <a:cubicBezTo>
                    <a:pt x="9065" y="8111"/>
                    <a:pt x="9652" y="7895"/>
                    <a:pt x="10229" y="7895"/>
                  </a:cubicBezTo>
                  <a:close/>
                  <a:moveTo>
                    <a:pt x="2420" y="1"/>
                  </a:moveTo>
                  <a:lnTo>
                    <a:pt x="2420" y="807"/>
                  </a:lnTo>
                  <a:lnTo>
                    <a:pt x="0" y="807"/>
                  </a:lnTo>
                  <a:lnTo>
                    <a:pt x="0" y="3909"/>
                  </a:lnTo>
                  <a:lnTo>
                    <a:pt x="838" y="3909"/>
                  </a:lnTo>
                  <a:lnTo>
                    <a:pt x="838" y="11819"/>
                  </a:lnTo>
                  <a:lnTo>
                    <a:pt x="7538" y="11819"/>
                  </a:lnTo>
                  <a:cubicBezTo>
                    <a:pt x="8125" y="12832"/>
                    <a:pt x="9180" y="13377"/>
                    <a:pt x="10249" y="13377"/>
                  </a:cubicBezTo>
                  <a:cubicBezTo>
                    <a:pt x="11045" y="13377"/>
                    <a:pt x="11848" y="13075"/>
                    <a:pt x="12470" y="12439"/>
                  </a:cubicBezTo>
                  <a:cubicBezTo>
                    <a:pt x="13928" y="10982"/>
                    <a:pt x="13587" y="8531"/>
                    <a:pt x="11788" y="7538"/>
                  </a:cubicBezTo>
                  <a:lnTo>
                    <a:pt x="11819" y="7507"/>
                  </a:lnTo>
                  <a:lnTo>
                    <a:pt x="11819" y="3940"/>
                  </a:lnTo>
                  <a:lnTo>
                    <a:pt x="12625" y="3940"/>
                  </a:lnTo>
                  <a:lnTo>
                    <a:pt x="12625" y="807"/>
                  </a:lnTo>
                  <a:lnTo>
                    <a:pt x="10237" y="807"/>
                  </a:lnTo>
                  <a:lnTo>
                    <a:pt x="10237" y="1"/>
                  </a:lnTo>
                  <a:lnTo>
                    <a:pt x="9461" y="1"/>
                  </a:lnTo>
                  <a:lnTo>
                    <a:pt x="9461" y="807"/>
                  </a:lnTo>
                  <a:lnTo>
                    <a:pt x="6701" y="807"/>
                  </a:lnTo>
                  <a:lnTo>
                    <a:pt x="6701" y="1"/>
                  </a:lnTo>
                  <a:lnTo>
                    <a:pt x="5925" y="1"/>
                  </a:lnTo>
                  <a:lnTo>
                    <a:pt x="5925" y="807"/>
                  </a:lnTo>
                  <a:lnTo>
                    <a:pt x="3195" y="807"/>
                  </a:lnTo>
                  <a:lnTo>
                    <a:pt x="3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54"/>
          <p:cNvGrpSpPr/>
          <p:nvPr/>
        </p:nvGrpSpPr>
        <p:grpSpPr>
          <a:xfrm>
            <a:off x="3222383" y="2717119"/>
            <a:ext cx="350929" cy="226358"/>
            <a:chOff x="6275250" y="3296400"/>
            <a:chExt cx="334250" cy="215600"/>
          </a:xfrm>
        </p:grpSpPr>
        <p:sp>
          <p:nvSpPr>
            <p:cNvPr id="511" name="Google Shape;511;p54"/>
            <p:cNvSpPr/>
            <p:nvPr/>
          </p:nvSpPr>
          <p:spPr>
            <a:xfrm>
              <a:off x="6452050" y="3374725"/>
              <a:ext cx="20200" cy="58950"/>
            </a:xfrm>
            <a:custGeom>
              <a:avLst/>
              <a:gdLst/>
              <a:ahLst/>
              <a:cxnLst/>
              <a:rect l="l" t="t" r="r" b="b"/>
              <a:pathLst>
                <a:path w="808" h="2358" extrusionOk="0">
                  <a:moveTo>
                    <a:pt x="1" y="0"/>
                  </a:moveTo>
                  <a:lnTo>
                    <a:pt x="1" y="2358"/>
                  </a:lnTo>
                  <a:lnTo>
                    <a:pt x="807" y="2358"/>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4"/>
            <p:cNvSpPr/>
            <p:nvPr/>
          </p:nvSpPr>
          <p:spPr>
            <a:xfrm>
              <a:off x="6275250" y="3296400"/>
              <a:ext cx="334250" cy="215600"/>
            </a:xfrm>
            <a:custGeom>
              <a:avLst/>
              <a:gdLst/>
              <a:ahLst/>
              <a:cxnLst/>
              <a:rect l="l" t="t" r="r" b="b"/>
              <a:pathLst>
                <a:path w="13370" h="8624" extrusionOk="0">
                  <a:moveTo>
                    <a:pt x="12625" y="776"/>
                  </a:moveTo>
                  <a:lnTo>
                    <a:pt x="12625" y="7817"/>
                  </a:lnTo>
                  <a:lnTo>
                    <a:pt x="7910" y="7817"/>
                  </a:lnTo>
                  <a:lnTo>
                    <a:pt x="7910" y="6266"/>
                  </a:lnTo>
                  <a:lnTo>
                    <a:pt x="7104" y="6266"/>
                  </a:lnTo>
                  <a:lnTo>
                    <a:pt x="7104" y="7817"/>
                  </a:lnTo>
                  <a:lnTo>
                    <a:pt x="776" y="7817"/>
                  </a:lnTo>
                  <a:lnTo>
                    <a:pt x="776" y="7042"/>
                  </a:lnTo>
                  <a:lnTo>
                    <a:pt x="1148" y="7042"/>
                  </a:lnTo>
                  <a:cubicBezTo>
                    <a:pt x="1706" y="7042"/>
                    <a:pt x="2203" y="6638"/>
                    <a:pt x="2327" y="6080"/>
                  </a:cubicBezTo>
                  <a:cubicBezTo>
                    <a:pt x="2451" y="5367"/>
                    <a:pt x="1893" y="4684"/>
                    <a:pt x="1148" y="4684"/>
                  </a:cubicBezTo>
                  <a:lnTo>
                    <a:pt x="776" y="4684"/>
                  </a:lnTo>
                  <a:lnTo>
                    <a:pt x="776" y="3909"/>
                  </a:lnTo>
                  <a:lnTo>
                    <a:pt x="1148" y="3909"/>
                  </a:lnTo>
                  <a:cubicBezTo>
                    <a:pt x="1706" y="3878"/>
                    <a:pt x="2203" y="3505"/>
                    <a:pt x="2327" y="2947"/>
                  </a:cubicBezTo>
                  <a:cubicBezTo>
                    <a:pt x="2451" y="2234"/>
                    <a:pt x="1893" y="1551"/>
                    <a:pt x="1148" y="1551"/>
                  </a:cubicBezTo>
                  <a:lnTo>
                    <a:pt x="776" y="1551"/>
                  </a:lnTo>
                  <a:lnTo>
                    <a:pt x="776" y="776"/>
                  </a:lnTo>
                  <a:lnTo>
                    <a:pt x="7073" y="776"/>
                  </a:lnTo>
                  <a:lnTo>
                    <a:pt x="7073" y="2327"/>
                  </a:lnTo>
                  <a:lnTo>
                    <a:pt x="7910" y="2327"/>
                  </a:lnTo>
                  <a:lnTo>
                    <a:pt x="7910" y="776"/>
                  </a:lnTo>
                  <a:close/>
                  <a:moveTo>
                    <a:pt x="0" y="0"/>
                  </a:moveTo>
                  <a:lnTo>
                    <a:pt x="0" y="2327"/>
                  </a:lnTo>
                  <a:lnTo>
                    <a:pt x="1210" y="2327"/>
                  </a:lnTo>
                  <a:cubicBezTo>
                    <a:pt x="1230" y="2323"/>
                    <a:pt x="1249" y="2322"/>
                    <a:pt x="1267" y="2322"/>
                  </a:cubicBezTo>
                  <a:cubicBezTo>
                    <a:pt x="1427" y="2322"/>
                    <a:pt x="1555" y="2436"/>
                    <a:pt x="1582" y="2575"/>
                  </a:cubicBezTo>
                  <a:cubicBezTo>
                    <a:pt x="1706" y="2854"/>
                    <a:pt x="1489" y="3133"/>
                    <a:pt x="1210" y="3133"/>
                  </a:cubicBezTo>
                  <a:lnTo>
                    <a:pt x="0" y="3133"/>
                  </a:lnTo>
                  <a:lnTo>
                    <a:pt x="0" y="5460"/>
                  </a:lnTo>
                  <a:lnTo>
                    <a:pt x="1210" y="5460"/>
                  </a:lnTo>
                  <a:cubicBezTo>
                    <a:pt x="1226" y="5456"/>
                    <a:pt x="1243" y="5455"/>
                    <a:pt x="1260" y="5455"/>
                  </a:cubicBezTo>
                  <a:cubicBezTo>
                    <a:pt x="1402" y="5455"/>
                    <a:pt x="1555" y="5569"/>
                    <a:pt x="1582" y="5708"/>
                  </a:cubicBezTo>
                  <a:cubicBezTo>
                    <a:pt x="1700" y="5973"/>
                    <a:pt x="1511" y="6237"/>
                    <a:pt x="1253" y="6237"/>
                  </a:cubicBezTo>
                  <a:cubicBezTo>
                    <a:pt x="1239" y="6237"/>
                    <a:pt x="1225" y="6237"/>
                    <a:pt x="1210" y="6235"/>
                  </a:cubicBezTo>
                  <a:lnTo>
                    <a:pt x="0" y="6235"/>
                  </a:lnTo>
                  <a:lnTo>
                    <a:pt x="0" y="8624"/>
                  </a:lnTo>
                  <a:lnTo>
                    <a:pt x="13370" y="8624"/>
                  </a:lnTo>
                  <a:lnTo>
                    <a:pt x="13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4"/>
            <p:cNvSpPr/>
            <p:nvPr/>
          </p:nvSpPr>
          <p:spPr>
            <a:xfrm>
              <a:off x="6353575" y="3432875"/>
              <a:ext cx="79125" cy="20200"/>
            </a:xfrm>
            <a:custGeom>
              <a:avLst/>
              <a:gdLst/>
              <a:ahLst/>
              <a:cxnLst/>
              <a:rect l="l" t="t" r="r" b="b"/>
              <a:pathLst>
                <a:path w="3165" h="808" extrusionOk="0">
                  <a:moveTo>
                    <a:pt x="0" y="1"/>
                  </a:moveTo>
                  <a:lnTo>
                    <a:pt x="0" y="807"/>
                  </a:lnTo>
                  <a:lnTo>
                    <a:pt x="3164" y="807"/>
                  </a:lnTo>
                  <a:lnTo>
                    <a:pt x="3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4"/>
            <p:cNvSpPr/>
            <p:nvPr/>
          </p:nvSpPr>
          <p:spPr>
            <a:xfrm>
              <a:off x="6353575" y="3394100"/>
              <a:ext cx="79125" cy="20200"/>
            </a:xfrm>
            <a:custGeom>
              <a:avLst/>
              <a:gdLst/>
              <a:ahLst/>
              <a:cxnLst/>
              <a:rect l="l" t="t" r="r" b="b"/>
              <a:pathLst>
                <a:path w="3165" h="808" extrusionOk="0">
                  <a:moveTo>
                    <a:pt x="0" y="1"/>
                  </a:moveTo>
                  <a:lnTo>
                    <a:pt x="0" y="807"/>
                  </a:lnTo>
                  <a:lnTo>
                    <a:pt x="3164" y="807"/>
                  </a:lnTo>
                  <a:lnTo>
                    <a:pt x="3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4"/>
            <p:cNvSpPr/>
            <p:nvPr/>
          </p:nvSpPr>
          <p:spPr>
            <a:xfrm>
              <a:off x="6353575" y="3354550"/>
              <a:ext cx="79125" cy="20200"/>
            </a:xfrm>
            <a:custGeom>
              <a:avLst/>
              <a:gdLst/>
              <a:ahLst/>
              <a:cxnLst/>
              <a:rect l="l" t="t" r="r" b="b"/>
              <a:pathLst>
                <a:path w="3165" h="808" extrusionOk="0">
                  <a:moveTo>
                    <a:pt x="0" y="1"/>
                  </a:moveTo>
                  <a:lnTo>
                    <a:pt x="0" y="807"/>
                  </a:lnTo>
                  <a:lnTo>
                    <a:pt x="3164" y="807"/>
                  </a:lnTo>
                  <a:lnTo>
                    <a:pt x="31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4"/>
            <p:cNvSpPr/>
            <p:nvPr/>
          </p:nvSpPr>
          <p:spPr>
            <a:xfrm>
              <a:off x="6500925" y="3365400"/>
              <a:ext cx="20175" cy="19425"/>
            </a:xfrm>
            <a:custGeom>
              <a:avLst/>
              <a:gdLst/>
              <a:ahLst/>
              <a:cxnLst/>
              <a:rect l="l" t="t" r="r" b="b"/>
              <a:pathLst>
                <a:path w="807" h="777" extrusionOk="0">
                  <a:moveTo>
                    <a:pt x="0" y="1"/>
                  </a:moveTo>
                  <a:lnTo>
                    <a:pt x="0" y="776"/>
                  </a:lnTo>
                  <a:lnTo>
                    <a:pt x="807" y="776"/>
                  </a:lnTo>
                  <a:lnTo>
                    <a:pt x="8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4"/>
            <p:cNvSpPr/>
            <p:nvPr/>
          </p:nvSpPr>
          <p:spPr>
            <a:xfrm>
              <a:off x="6539700" y="3423575"/>
              <a:ext cx="20175" cy="20175"/>
            </a:xfrm>
            <a:custGeom>
              <a:avLst/>
              <a:gdLst/>
              <a:ahLst/>
              <a:cxnLst/>
              <a:rect l="l" t="t" r="r" b="b"/>
              <a:pathLst>
                <a:path w="807" h="807" extrusionOk="0">
                  <a:moveTo>
                    <a:pt x="0" y="0"/>
                  </a:moveTo>
                  <a:lnTo>
                    <a:pt x="0" y="807"/>
                  </a:lnTo>
                  <a:lnTo>
                    <a:pt x="807" y="807"/>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4"/>
            <p:cNvSpPr/>
            <p:nvPr/>
          </p:nvSpPr>
          <p:spPr>
            <a:xfrm>
              <a:off x="6494700" y="3367750"/>
              <a:ext cx="72150" cy="72900"/>
            </a:xfrm>
            <a:custGeom>
              <a:avLst/>
              <a:gdLst/>
              <a:ahLst/>
              <a:cxnLst/>
              <a:rect l="l" t="t" r="r" b="b"/>
              <a:pathLst>
                <a:path w="2886" h="2916" extrusionOk="0">
                  <a:moveTo>
                    <a:pt x="2327" y="0"/>
                  </a:moveTo>
                  <a:lnTo>
                    <a:pt x="1" y="2357"/>
                  </a:lnTo>
                  <a:lnTo>
                    <a:pt x="528" y="2916"/>
                  </a:lnTo>
                  <a:lnTo>
                    <a:pt x="2886" y="558"/>
                  </a:lnTo>
                  <a:lnTo>
                    <a:pt x="2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13">
            <a:extLst>
              <a:ext uri="{FF2B5EF4-FFF2-40B4-BE49-F238E27FC236}">
                <a16:creationId xmlns:a16="http://schemas.microsoft.com/office/drawing/2014/main" id="{069C1254-C76E-EBAE-7281-DF654182BC19}"/>
              </a:ext>
            </a:extLst>
          </p:cNvPr>
          <p:cNvSpPr/>
          <p:nvPr/>
        </p:nvSpPr>
        <p:spPr>
          <a:xfrm>
            <a:off x="7265581" y="1368056"/>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E1E2F21E-5FD3-B02E-295F-0B214FC2A7F2}"/>
              </a:ext>
            </a:extLst>
          </p:cNvPr>
          <p:cNvPicPr>
            <a:picLocks noChangeAspect="1"/>
          </p:cNvPicPr>
          <p:nvPr/>
        </p:nvPicPr>
        <p:blipFill>
          <a:blip r:embed="rId3"/>
          <a:srcRect l="43101" t="28016" r="24806" b="6921"/>
          <a:stretch/>
        </p:blipFill>
        <p:spPr>
          <a:xfrm>
            <a:off x="4799362" y="1282744"/>
            <a:ext cx="3117612" cy="332146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a:spLocks noGrp="1"/>
          </p:cNvSpPr>
          <p:nvPr>
            <p:ph type="title"/>
          </p:nvPr>
        </p:nvSpPr>
        <p:spPr>
          <a:xfrm>
            <a:off x="576624" y="4139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How Vendors affect Quantity?</a:t>
            </a:r>
            <a:endParaRPr dirty="0"/>
          </a:p>
        </p:txBody>
      </p:sp>
      <p:sp>
        <p:nvSpPr>
          <p:cNvPr id="493" name="Google Shape;493;p54"/>
          <p:cNvSpPr txBox="1">
            <a:spLocks noGrp="1"/>
          </p:cNvSpPr>
          <p:nvPr>
            <p:ph type="subTitle" idx="4"/>
          </p:nvPr>
        </p:nvSpPr>
        <p:spPr>
          <a:xfrm>
            <a:off x="798669" y="1578031"/>
            <a:ext cx="3008677" cy="2419687"/>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US" dirty="0" err="1">
                <a:latin typeface="Abadi" panose="020B0604020104020204" pitchFamily="34" charset="0"/>
              </a:rPr>
              <a:t>Plustax</a:t>
            </a:r>
            <a:r>
              <a:rPr lang="en-US" dirty="0">
                <a:latin typeface="Abadi" panose="020B0604020104020204" pitchFamily="34" charset="0"/>
              </a:rPr>
              <a:t> has the highest number of defects that have impacted the customer.</a:t>
            </a:r>
          </a:p>
          <a:p>
            <a:pPr marL="285750" lvl="0" indent="-285750" algn="just" rtl="0">
              <a:spcBef>
                <a:spcPts val="0"/>
              </a:spcBef>
              <a:spcAft>
                <a:spcPts val="0"/>
              </a:spcAft>
              <a:buFont typeface="Arial" panose="020B0604020202020204" pitchFamily="34" charset="0"/>
              <a:buChar char="•"/>
            </a:pPr>
            <a:endParaRPr lang="en-US" dirty="0"/>
          </a:p>
          <a:p>
            <a:pPr marL="285750" lvl="0" indent="-285750" algn="just" rtl="0">
              <a:spcBef>
                <a:spcPts val="0"/>
              </a:spcBef>
              <a:spcAft>
                <a:spcPts val="0"/>
              </a:spcAft>
              <a:buFont typeface="Arial" panose="020B0604020202020204" pitchFamily="34" charset="0"/>
              <a:buChar char="•"/>
            </a:pPr>
            <a:r>
              <a:rPr lang="en-US" dirty="0" err="1">
                <a:latin typeface="Abadi" panose="020B0604020104020204" pitchFamily="34" charset="0"/>
              </a:rPr>
              <a:t>Dentorcity</a:t>
            </a:r>
            <a:r>
              <a:rPr lang="en-US" dirty="0">
                <a:latin typeface="Abadi" panose="020B0604020104020204" pitchFamily="34" charset="0"/>
              </a:rPr>
              <a:t> has the highest number of defects that the customer rejected. Therefore, not all vendors are bad because the type of defect impacts the quantity.</a:t>
            </a:r>
            <a:endParaRPr lang="fr-FR" dirty="0">
              <a:latin typeface="Abadi" panose="020B0604020104020204" pitchFamily="34" charset="0"/>
            </a:endParaRPr>
          </a:p>
        </p:txBody>
      </p:sp>
      <p:grpSp>
        <p:nvGrpSpPr>
          <p:cNvPr id="499" name="Google Shape;499;p54"/>
          <p:cNvGrpSpPr/>
          <p:nvPr/>
        </p:nvGrpSpPr>
        <p:grpSpPr>
          <a:xfrm>
            <a:off x="3242998" y="3778593"/>
            <a:ext cx="329247" cy="338096"/>
            <a:chOff x="6275250" y="3804325"/>
            <a:chExt cx="348225" cy="334450"/>
          </a:xfrm>
        </p:grpSpPr>
        <p:sp>
          <p:nvSpPr>
            <p:cNvPr id="500" name="Google Shape;500;p54"/>
            <p:cNvSpPr/>
            <p:nvPr/>
          </p:nvSpPr>
          <p:spPr>
            <a:xfrm>
              <a:off x="6501700" y="4021475"/>
              <a:ext cx="20175" cy="20175"/>
            </a:xfrm>
            <a:custGeom>
              <a:avLst/>
              <a:gdLst/>
              <a:ahLst/>
              <a:cxnLst/>
              <a:rect l="l" t="t" r="r" b="b"/>
              <a:pathLst>
                <a:path w="807" h="807" extrusionOk="0">
                  <a:moveTo>
                    <a:pt x="0" y="0"/>
                  </a:moveTo>
                  <a:lnTo>
                    <a:pt x="0" y="807"/>
                  </a:lnTo>
                  <a:lnTo>
                    <a:pt x="807" y="807"/>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4"/>
            <p:cNvSpPr/>
            <p:nvPr/>
          </p:nvSpPr>
          <p:spPr>
            <a:xfrm>
              <a:off x="6541250" y="4079625"/>
              <a:ext cx="20175" cy="20200"/>
            </a:xfrm>
            <a:custGeom>
              <a:avLst/>
              <a:gdLst/>
              <a:ahLst/>
              <a:cxnLst/>
              <a:rect l="l" t="t" r="r" b="b"/>
              <a:pathLst>
                <a:path w="807" h="808" extrusionOk="0">
                  <a:moveTo>
                    <a:pt x="0" y="1"/>
                  </a:moveTo>
                  <a:lnTo>
                    <a:pt x="0" y="807"/>
                  </a:lnTo>
                  <a:lnTo>
                    <a:pt x="807" y="807"/>
                  </a:lnTo>
                  <a:lnTo>
                    <a:pt x="8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4"/>
            <p:cNvSpPr/>
            <p:nvPr/>
          </p:nvSpPr>
          <p:spPr>
            <a:xfrm>
              <a:off x="6494700" y="4024575"/>
              <a:ext cx="72925" cy="72125"/>
            </a:xfrm>
            <a:custGeom>
              <a:avLst/>
              <a:gdLst/>
              <a:ahLst/>
              <a:cxnLst/>
              <a:rect l="l" t="t" r="r" b="b"/>
              <a:pathLst>
                <a:path w="2917" h="2885" extrusionOk="0">
                  <a:moveTo>
                    <a:pt x="2358" y="0"/>
                  </a:moveTo>
                  <a:lnTo>
                    <a:pt x="1" y="2327"/>
                  </a:lnTo>
                  <a:lnTo>
                    <a:pt x="559" y="2885"/>
                  </a:lnTo>
                  <a:lnTo>
                    <a:pt x="2917" y="528"/>
                  </a:lnTo>
                  <a:lnTo>
                    <a:pt x="2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4"/>
            <p:cNvSpPr/>
            <p:nvPr/>
          </p:nvSpPr>
          <p:spPr>
            <a:xfrm>
              <a:off x="6335725"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4"/>
            <p:cNvSpPr/>
            <p:nvPr/>
          </p:nvSpPr>
          <p:spPr>
            <a:xfrm>
              <a:off x="6335725" y="3981925"/>
              <a:ext cx="38800" cy="20175"/>
            </a:xfrm>
            <a:custGeom>
              <a:avLst/>
              <a:gdLst/>
              <a:ahLst/>
              <a:cxnLst/>
              <a:rect l="l" t="t" r="r" b="b"/>
              <a:pathLst>
                <a:path w="1552" h="807" extrusionOk="0">
                  <a:moveTo>
                    <a:pt x="1" y="0"/>
                  </a:moveTo>
                  <a:lnTo>
                    <a:pt x="1" y="807"/>
                  </a:lnTo>
                  <a:lnTo>
                    <a:pt x="1552" y="807"/>
                  </a:lnTo>
                  <a:lnTo>
                    <a:pt x="15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4"/>
            <p:cNvSpPr/>
            <p:nvPr/>
          </p:nvSpPr>
          <p:spPr>
            <a:xfrm>
              <a:off x="6335725" y="40400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4"/>
            <p:cNvSpPr/>
            <p:nvPr/>
          </p:nvSpPr>
          <p:spPr>
            <a:xfrm>
              <a:off x="6414050"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4"/>
            <p:cNvSpPr/>
            <p:nvPr/>
          </p:nvSpPr>
          <p:spPr>
            <a:xfrm>
              <a:off x="6492375" y="3922975"/>
              <a:ext cx="38800" cy="20200"/>
            </a:xfrm>
            <a:custGeom>
              <a:avLst/>
              <a:gdLst/>
              <a:ahLst/>
              <a:cxnLst/>
              <a:rect l="l" t="t" r="r" b="b"/>
              <a:pathLst>
                <a:path w="1552" h="808" extrusionOk="0">
                  <a:moveTo>
                    <a:pt x="1" y="1"/>
                  </a:moveTo>
                  <a:lnTo>
                    <a:pt x="1" y="807"/>
                  </a:lnTo>
                  <a:lnTo>
                    <a:pt x="1552" y="807"/>
                  </a:lnTo>
                  <a:lnTo>
                    <a:pt x="1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4"/>
            <p:cNvSpPr/>
            <p:nvPr/>
          </p:nvSpPr>
          <p:spPr>
            <a:xfrm>
              <a:off x="6414050" y="3981925"/>
              <a:ext cx="38800" cy="20175"/>
            </a:xfrm>
            <a:custGeom>
              <a:avLst/>
              <a:gdLst/>
              <a:ahLst/>
              <a:cxnLst/>
              <a:rect l="l" t="t" r="r" b="b"/>
              <a:pathLst>
                <a:path w="1552" h="807" extrusionOk="0">
                  <a:moveTo>
                    <a:pt x="1" y="0"/>
                  </a:moveTo>
                  <a:lnTo>
                    <a:pt x="1" y="807"/>
                  </a:lnTo>
                  <a:lnTo>
                    <a:pt x="1552" y="807"/>
                  </a:lnTo>
                  <a:lnTo>
                    <a:pt x="15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4"/>
            <p:cNvSpPr/>
            <p:nvPr/>
          </p:nvSpPr>
          <p:spPr>
            <a:xfrm>
              <a:off x="6275250" y="3804325"/>
              <a:ext cx="348225" cy="334450"/>
            </a:xfrm>
            <a:custGeom>
              <a:avLst/>
              <a:gdLst/>
              <a:ahLst/>
              <a:cxnLst/>
              <a:rect l="l" t="t" r="r" b="b"/>
              <a:pathLst>
                <a:path w="13929" h="13378" extrusionOk="0">
                  <a:moveTo>
                    <a:pt x="11788" y="1583"/>
                  </a:moveTo>
                  <a:lnTo>
                    <a:pt x="11788" y="3134"/>
                  </a:lnTo>
                  <a:lnTo>
                    <a:pt x="776" y="3134"/>
                  </a:lnTo>
                  <a:lnTo>
                    <a:pt x="776" y="1583"/>
                  </a:lnTo>
                  <a:lnTo>
                    <a:pt x="2420" y="1583"/>
                  </a:lnTo>
                  <a:lnTo>
                    <a:pt x="2420" y="2389"/>
                  </a:lnTo>
                  <a:lnTo>
                    <a:pt x="3195" y="2389"/>
                  </a:lnTo>
                  <a:lnTo>
                    <a:pt x="3195" y="1583"/>
                  </a:lnTo>
                  <a:lnTo>
                    <a:pt x="5925" y="1583"/>
                  </a:lnTo>
                  <a:lnTo>
                    <a:pt x="5925" y="2389"/>
                  </a:lnTo>
                  <a:lnTo>
                    <a:pt x="6701" y="2389"/>
                  </a:lnTo>
                  <a:lnTo>
                    <a:pt x="6701" y="1583"/>
                  </a:lnTo>
                  <a:lnTo>
                    <a:pt x="9461" y="1583"/>
                  </a:lnTo>
                  <a:lnTo>
                    <a:pt x="9461" y="2389"/>
                  </a:lnTo>
                  <a:lnTo>
                    <a:pt x="10237" y="2389"/>
                  </a:lnTo>
                  <a:lnTo>
                    <a:pt x="10237" y="1583"/>
                  </a:lnTo>
                  <a:close/>
                  <a:moveTo>
                    <a:pt x="11043" y="3940"/>
                  </a:moveTo>
                  <a:lnTo>
                    <a:pt x="11043" y="7228"/>
                  </a:lnTo>
                  <a:cubicBezTo>
                    <a:pt x="10764" y="7166"/>
                    <a:pt x="10454" y="7135"/>
                    <a:pt x="10144" y="7135"/>
                  </a:cubicBezTo>
                  <a:cubicBezTo>
                    <a:pt x="8500" y="7197"/>
                    <a:pt x="7197" y="8500"/>
                    <a:pt x="7135" y="10144"/>
                  </a:cubicBezTo>
                  <a:cubicBezTo>
                    <a:pt x="7135" y="10454"/>
                    <a:pt x="7166" y="10764"/>
                    <a:pt x="7228" y="11044"/>
                  </a:cubicBezTo>
                  <a:lnTo>
                    <a:pt x="1644" y="11044"/>
                  </a:lnTo>
                  <a:lnTo>
                    <a:pt x="1644" y="3940"/>
                  </a:lnTo>
                  <a:close/>
                  <a:moveTo>
                    <a:pt x="10229" y="7895"/>
                  </a:moveTo>
                  <a:cubicBezTo>
                    <a:pt x="11432" y="7895"/>
                    <a:pt x="12594" y="8832"/>
                    <a:pt x="12594" y="10237"/>
                  </a:cubicBezTo>
                  <a:cubicBezTo>
                    <a:pt x="12594" y="11540"/>
                    <a:pt x="11540" y="12595"/>
                    <a:pt x="10237" y="12595"/>
                  </a:cubicBezTo>
                  <a:cubicBezTo>
                    <a:pt x="8159" y="12595"/>
                    <a:pt x="7104" y="10082"/>
                    <a:pt x="8593" y="8593"/>
                  </a:cubicBezTo>
                  <a:cubicBezTo>
                    <a:pt x="9065" y="8111"/>
                    <a:pt x="9652" y="7895"/>
                    <a:pt x="10229" y="7895"/>
                  </a:cubicBezTo>
                  <a:close/>
                  <a:moveTo>
                    <a:pt x="2420" y="1"/>
                  </a:moveTo>
                  <a:lnTo>
                    <a:pt x="2420" y="807"/>
                  </a:lnTo>
                  <a:lnTo>
                    <a:pt x="0" y="807"/>
                  </a:lnTo>
                  <a:lnTo>
                    <a:pt x="0" y="3909"/>
                  </a:lnTo>
                  <a:lnTo>
                    <a:pt x="838" y="3909"/>
                  </a:lnTo>
                  <a:lnTo>
                    <a:pt x="838" y="11819"/>
                  </a:lnTo>
                  <a:lnTo>
                    <a:pt x="7538" y="11819"/>
                  </a:lnTo>
                  <a:cubicBezTo>
                    <a:pt x="8125" y="12832"/>
                    <a:pt x="9180" y="13377"/>
                    <a:pt x="10249" y="13377"/>
                  </a:cubicBezTo>
                  <a:cubicBezTo>
                    <a:pt x="11045" y="13377"/>
                    <a:pt x="11848" y="13075"/>
                    <a:pt x="12470" y="12439"/>
                  </a:cubicBezTo>
                  <a:cubicBezTo>
                    <a:pt x="13928" y="10982"/>
                    <a:pt x="13587" y="8531"/>
                    <a:pt x="11788" y="7538"/>
                  </a:cubicBezTo>
                  <a:lnTo>
                    <a:pt x="11819" y="7507"/>
                  </a:lnTo>
                  <a:lnTo>
                    <a:pt x="11819" y="3940"/>
                  </a:lnTo>
                  <a:lnTo>
                    <a:pt x="12625" y="3940"/>
                  </a:lnTo>
                  <a:lnTo>
                    <a:pt x="12625" y="807"/>
                  </a:lnTo>
                  <a:lnTo>
                    <a:pt x="10237" y="807"/>
                  </a:lnTo>
                  <a:lnTo>
                    <a:pt x="10237" y="1"/>
                  </a:lnTo>
                  <a:lnTo>
                    <a:pt x="9461" y="1"/>
                  </a:lnTo>
                  <a:lnTo>
                    <a:pt x="9461" y="807"/>
                  </a:lnTo>
                  <a:lnTo>
                    <a:pt x="6701" y="807"/>
                  </a:lnTo>
                  <a:lnTo>
                    <a:pt x="6701" y="1"/>
                  </a:lnTo>
                  <a:lnTo>
                    <a:pt x="5925" y="1"/>
                  </a:lnTo>
                  <a:lnTo>
                    <a:pt x="5925" y="807"/>
                  </a:lnTo>
                  <a:lnTo>
                    <a:pt x="3195" y="807"/>
                  </a:lnTo>
                  <a:lnTo>
                    <a:pt x="3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13">
            <a:extLst>
              <a:ext uri="{FF2B5EF4-FFF2-40B4-BE49-F238E27FC236}">
                <a16:creationId xmlns:a16="http://schemas.microsoft.com/office/drawing/2014/main" id="{069C1254-C76E-EBAE-7281-DF654182BC19}"/>
              </a:ext>
            </a:extLst>
          </p:cNvPr>
          <p:cNvSpPr/>
          <p:nvPr/>
        </p:nvSpPr>
        <p:spPr>
          <a:xfrm>
            <a:off x="7265581" y="1368056"/>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4388443E-2612-D283-0030-13B0A1D110A3}"/>
              </a:ext>
            </a:extLst>
          </p:cNvPr>
          <p:cNvPicPr>
            <a:picLocks noChangeAspect="1"/>
          </p:cNvPicPr>
          <p:nvPr/>
        </p:nvPicPr>
        <p:blipFill>
          <a:blip r:embed="rId3"/>
          <a:srcRect l="19303" t="18669" b="47417"/>
          <a:stretch/>
        </p:blipFill>
        <p:spPr>
          <a:xfrm>
            <a:off x="3844032" y="1578031"/>
            <a:ext cx="5025775" cy="144092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A4DEC48-A810-C843-3A4A-BD6FF9190BAD}"/>
              </a:ext>
            </a:extLst>
          </p:cNvPr>
          <p:cNvPicPr>
            <a:picLocks noChangeAspect="1"/>
          </p:cNvPicPr>
          <p:nvPr/>
        </p:nvPicPr>
        <p:blipFill>
          <a:blip r:embed="rId4"/>
          <a:srcRect l="19303" t="18669" b="48343"/>
          <a:stretch/>
        </p:blipFill>
        <p:spPr>
          <a:xfrm>
            <a:off x="3827159" y="3259527"/>
            <a:ext cx="5059520" cy="1086924"/>
          </a:xfrm>
          <a:prstGeom prst="rect">
            <a:avLst/>
          </a:prstGeom>
        </p:spPr>
      </p:pic>
    </p:spTree>
    <p:extLst>
      <p:ext uri="{BB962C8B-B14F-4D97-AF65-F5344CB8AC3E}">
        <p14:creationId xmlns:p14="http://schemas.microsoft.com/office/powerpoint/2010/main" val="2561050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8">
          <a:extLst>
            <a:ext uri="{FF2B5EF4-FFF2-40B4-BE49-F238E27FC236}">
              <a16:creationId xmlns:a16="http://schemas.microsoft.com/office/drawing/2014/main" id="{8564CA2F-BB15-6C85-D38F-FC0F623F11FA}"/>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7D49618A-D460-C27B-D9EA-87DC533E4929}"/>
              </a:ext>
            </a:extLst>
          </p:cNvPr>
          <p:cNvSpPr/>
          <p:nvPr/>
        </p:nvSpPr>
        <p:spPr>
          <a:xfrm>
            <a:off x="7265581" y="1368056"/>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8184B1-25E9-C5B5-A681-DEBE0E74D8D7}"/>
              </a:ext>
            </a:extLst>
          </p:cNvPr>
          <p:cNvSpPr/>
          <p:nvPr/>
        </p:nvSpPr>
        <p:spPr>
          <a:xfrm>
            <a:off x="435936" y="-3483323"/>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A89BBB9-4161-773D-C365-EE87BF5AD784}"/>
              </a:ext>
            </a:extLst>
          </p:cNvPr>
          <p:cNvSpPr txBox="1"/>
          <p:nvPr/>
        </p:nvSpPr>
        <p:spPr>
          <a:xfrm>
            <a:off x="435935" y="1800225"/>
            <a:ext cx="3131353" cy="2031325"/>
          </a:xfrm>
          <a:prstGeom prst="rect">
            <a:avLst/>
          </a:prstGeom>
          <a:noFill/>
        </p:spPr>
        <p:txBody>
          <a:bodyPr wrap="square" rtlCol="0">
            <a:spAutoFit/>
          </a:bodyPr>
          <a:lstStyle/>
          <a:p>
            <a:r>
              <a:rPr lang="en-US" dirty="0">
                <a:latin typeface="Abadi" panose="020B0604020104020204" pitchFamily="34" charset="0"/>
              </a:rPr>
              <a:t>It should be noted that while the Raw materials material category has a large number of overall flaws, the majority of those defects are either rejected or have no impact.</a:t>
            </a:r>
          </a:p>
          <a:p>
            <a:r>
              <a:rPr lang="en-US" dirty="0">
                <a:latin typeface="Abadi" panose="020B0604020104020204" pitchFamily="34" charset="0"/>
              </a:rPr>
              <a:t>So, we need to confirm if, despite the high defect count, this material type does not cause considerable downtime</a:t>
            </a:r>
          </a:p>
        </p:txBody>
      </p:sp>
      <p:pic>
        <p:nvPicPr>
          <p:cNvPr id="15" name="Picture 14">
            <a:extLst>
              <a:ext uri="{FF2B5EF4-FFF2-40B4-BE49-F238E27FC236}">
                <a16:creationId xmlns:a16="http://schemas.microsoft.com/office/drawing/2014/main" id="{2CC3CA48-ACD8-FDB5-E7CB-576727E362A4}"/>
              </a:ext>
            </a:extLst>
          </p:cNvPr>
          <p:cNvPicPr>
            <a:picLocks noChangeAspect="1"/>
          </p:cNvPicPr>
          <p:nvPr/>
        </p:nvPicPr>
        <p:blipFill>
          <a:blip r:embed="rId3"/>
          <a:stretch>
            <a:fillRect/>
          </a:stretch>
        </p:blipFill>
        <p:spPr>
          <a:xfrm>
            <a:off x="3755066" y="1368056"/>
            <a:ext cx="5324474" cy="2463494"/>
          </a:xfrm>
          <a:prstGeom prst="rect">
            <a:avLst/>
          </a:prstGeom>
        </p:spPr>
      </p:pic>
      <p:sp>
        <p:nvSpPr>
          <p:cNvPr id="3" name="TextBox 2">
            <a:extLst>
              <a:ext uri="{FF2B5EF4-FFF2-40B4-BE49-F238E27FC236}">
                <a16:creationId xmlns:a16="http://schemas.microsoft.com/office/drawing/2014/main" id="{36F301E4-8162-8328-4483-B3A9140D91DF}"/>
              </a:ext>
            </a:extLst>
          </p:cNvPr>
          <p:cNvSpPr txBox="1"/>
          <p:nvPr/>
        </p:nvSpPr>
        <p:spPr>
          <a:xfrm>
            <a:off x="681037" y="224171"/>
            <a:ext cx="7439025" cy="523220"/>
          </a:xfrm>
          <a:prstGeom prst="rect">
            <a:avLst/>
          </a:prstGeom>
          <a:noFill/>
        </p:spPr>
        <p:txBody>
          <a:bodyPr wrap="square">
            <a:spAutoFit/>
          </a:bodyPr>
          <a:lstStyle/>
          <a:p>
            <a:pPr algn="ctr"/>
            <a:r>
              <a:rPr lang="en-US" sz="2800" b="1" dirty="0">
                <a:solidFill>
                  <a:schemeClr val="dk1"/>
                </a:solidFill>
                <a:latin typeface="Fjalla One"/>
              </a:rPr>
              <a:t>Which </a:t>
            </a:r>
            <a:r>
              <a:rPr lang="en-US" sz="2800" b="1" dirty="0">
                <a:solidFill>
                  <a:schemeClr val="dk1"/>
                </a:solidFill>
                <a:latin typeface="Fjalla One"/>
                <a:sym typeface="Fjalla One"/>
              </a:rPr>
              <a:t>material</a:t>
            </a:r>
            <a:r>
              <a:rPr lang="en-US" sz="2800" b="1" dirty="0">
                <a:solidFill>
                  <a:schemeClr val="dk1"/>
                </a:solidFill>
                <a:latin typeface="Fjalla One"/>
              </a:rPr>
              <a:t> type is best managed?</a:t>
            </a:r>
          </a:p>
        </p:txBody>
      </p:sp>
    </p:spTree>
    <p:extLst>
      <p:ext uri="{BB962C8B-B14F-4D97-AF65-F5344CB8AC3E}">
        <p14:creationId xmlns:p14="http://schemas.microsoft.com/office/powerpoint/2010/main" val="1153002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pic>
        <p:nvPicPr>
          <p:cNvPr id="6" name="Picture 5">
            <a:extLst>
              <a:ext uri="{FF2B5EF4-FFF2-40B4-BE49-F238E27FC236}">
                <a16:creationId xmlns:a16="http://schemas.microsoft.com/office/drawing/2014/main" id="{96E9C93F-EFAF-E45F-DAF7-288BCFAFAE5A}"/>
              </a:ext>
            </a:extLst>
          </p:cNvPr>
          <p:cNvPicPr>
            <a:picLocks noChangeAspect="1"/>
          </p:cNvPicPr>
          <p:nvPr/>
        </p:nvPicPr>
        <p:blipFill>
          <a:blip r:embed="rId3"/>
          <a:stretch>
            <a:fillRect/>
          </a:stretch>
        </p:blipFill>
        <p:spPr>
          <a:xfrm>
            <a:off x="1933942" y="912868"/>
            <a:ext cx="4869712" cy="2313113"/>
          </a:xfrm>
          <a:prstGeom prst="rect">
            <a:avLst/>
          </a:prstGeom>
        </p:spPr>
      </p:pic>
      <p:sp>
        <p:nvSpPr>
          <p:cNvPr id="3" name="TextBox 2">
            <a:extLst>
              <a:ext uri="{FF2B5EF4-FFF2-40B4-BE49-F238E27FC236}">
                <a16:creationId xmlns:a16="http://schemas.microsoft.com/office/drawing/2014/main" id="{89B52B21-D63D-D3A8-44A9-614F969528A1}"/>
              </a:ext>
            </a:extLst>
          </p:cNvPr>
          <p:cNvSpPr txBox="1"/>
          <p:nvPr/>
        </p:nvSpPr>
        <p:spPr>
          <a:xfrm>
            <a:off x="471662" y="211469"/>
            <a:ext cx="7938912" cy="338554"/>
          </a:xfrm>
          <a:prstGeom prst="rect">
            <a:avLst/>
          </a:prstGeom>
          <a:noFill/>
        </p:spPr>
        <p:txBody>
          <a:bodyPr wrap="square">
            <a:spAutoFit/>
          </a:bodyPr>
          <a:lstStyle/>
          <a:p>
            <a:r>
              <a:rPr lang="en-US" sz="1600" b="1" i="0" dirty="0">
                <a:solidFill>
                  <a:srgbClr val="161616"/>
                </a:solidFill>
                <a:effectLst/>
                <a:latin typeface="Abadi" panose="020B0604020104020204" pitchFamily="34" charset="0"/>
              </a:rPr>
              <a:t> look at the Total Defect Qty, Total Downtime Minutes by Material Type tile:</a:t>
            </a:r>
            <a:endParaRPr lang="en-US" sz="1600" b="1" dirty="0">
              <a:latin typeface="Abadi" panose="020B0604020104020204" pitchFamily="34" charset="0"/>
            </a:endParaRPr>
          </a:p>
        </p:txBody>
      </p:sp>
      <p:sp>
        <p:nvSpPr>
          <p:cNvPr id="8" name="TextBox 7">
            <a:extLst>
              <a:ext uri="{FF2B5EF4-FFF2-40B4-BE49-F238E27FC236}">
                <a16:creationId xmlns:a16="http://schemas.microsoft.com/office/drawing/2014/main" id="{7D061FD7-BB1F-C395-4B8B-6AE808C29C98}"/>
              </a:ext>
            </a:extLst>
          </p:cNvPr>
          <p:cNvSpPr txBox="1"/>
          <p:nvPr/>
        </p:nvSpPr>
        <p:spPr>
          <a:xfrm>
            <a:off x="471662" y="3586727"/>
            <a:ext cx="8110364" cy="523220"/>
          </a:xfrm>
          <a:prstGeom prst="rect">
            <a:avLst/>
          </a:prstGeom>
          <a:noFill/>
        </p:spPr>
        <p:txBody>
          <a:bodyPr wrap="square">
            <a:spAutoFit/>
          </a:bodyPr>
          <a:lstStyle/>
          <a:p>
            <a:pPr marL="285750" indent="-285750">
              <a:buFont typeface="Arial" panose="020B0604020202020204" pitchFamily="34" charset="0"/>
              <a:buChar char="•"/>
            </a:pPr>
            <a:r>
              <a:rPr lang="en-US" b="1" i="0" dirty="0">
                <a:solidFill>
                  <a:srgbClr val="161616"/>
                </a:solidFill>
                <a:effectLst/>
                <a:latin typeface="Abadi" panose="020B0604020104020204" pitchFamily="34" charset="0"/>
              </a:rPr>
              <a:t>Raw materials appear to be well managed; although they have more defects, they have lower total downtime minutes.</a:t>
            </a:r>
            <a:endParaRPr lang="en-US" b="1" dirty="0">
              <a:latin typeface="Abadi" panose="020B0604020104020204" pitchFamily="34" charset="0"/>
            </a:endParaRPr>
          </a:p>
        </p:txBody>
      </p:sp>
    </p:spTree>
    <p:extLst>
      <p:ext uri="{BB962C8B-B14F-4D97-AF65-F5344CB8AC3E}">
        <p14:creationId xmlns:p14="http://schemas.microsoft.com/office/powerpoint/2010/main" val="421918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8">
          <a:extLst>
            <a:ext uri="{FF2B5EF4-FFF2-40B4-BE49-F238E27FC236}">
              <a16:creationId xmlns:a16="http://schemas.microsoft.com/office/drawing/2014/main" id="{6E34159A-FAEB-6A65-25ED-94ADE7F72B19}"/>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171EFB85-877A-48A1-B810-875849351227}"/>
              </a:ext>
            </a:extLst>
          </p:cNvPr>
          <p:cNvSpPr/>
          <p:nvPr/>
        </p:nvSpPr>
        <p:spPr>
          <a:xfrm>
            <a:off x="7265581" y="1368056"/>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4776105-5858-8A0C-5028-44AB0E722860}"/>
              </a:ext>
            </a:extLst>
          </p:cNvPr>
          <p:cNvSpPr/>
          <p:nvPr/>
        </p:nvSpPr>
        <p:spPr>
          <a:xfrm>
            <a:off x="435936" y="-3483323"/>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4877714-EF51-58D2-8858-0B7283FE21E1}"/>
              </a:ext>
            </a:extLst>
          </p:cNvPr>
          <p:cNvSpPr txBox="1"/>
          <p:nvPr/>
        </p:nvSpPr>
        <p:spPr>
          <a:xfrm>
            <a:off x="681037" y="224171"/>
            <a:ext cx="7439025" cy="523220"/>
          </a:xfrm>
          <a:prstGeom prst="rect">
            <a:avLst/>
          </a:prstGeom>
          <a:noFill/>
        </p:spPr>
        <p:txBody>
          <a:bodyPr wrap="square">
            <a:spAutoFit/>
          </a:bodyPr>
          <a:lstStyle/>
          <a:p>
            <a:pPr algn="ctr"/>
            <a:r>
              <a:rPr lang="en-US" sz="2800" b="1" dirty="0">
                <a:solidFill>
                  <a:schemeClr val="dk1"/>
                </a:solidFill>
                <a:latin typeface="Fjalla One"/>
              </a:rPr>
              <a:t>Which </a:t>
            </a:r>
            <a:r>
              <a:rPr lang="en-US" sz="2800" b="1" dirty="0">
                <a:solidFill>
                  <a:schemeClr val="dk1"/>
                </a:solidFill>
                <a:latin typeface="Fjalla One"/>
                <a:sym typeface="Fjalla One"/>
              </a:rPr>
              <a:t>month</a:t>
            </a:r>
            <a:r>
              <a:rPr lang="en-US" sz="2800" b="1" dirty="0">
                <a:solidFill>
                  <a:schemeClr val="dk1"/>
                </a:solidFill>
                <a:latin typeface="Fjalla One"/>
              </a:rPr>
              <a:t> has highest defect quantity?</a:t>
            </a:r>
          </a:p>
        </p:txBody>
      </p:sp>
      <p:pic>
        <p:nvPicPr>
          <p:cNvPr id="6" name="Picture 5">
            <a:extLst>
              <a:ext uri="{FF2B5EF4-FFF2-40B4-BE49-F238E27FC236}">
                <a16:creationId xmlns:a16="http://schemas.microsoft.com/office/drawing/2014/main" id="{49A1A014-C85A-FAFD-1A13-3F113FA0D502}"/>
              </a:ext>
            </a:extLst>
          </p:cNvPr>
          <p:cNvPicPr>
            <a:picLocks noChangeAspect="1"/>
          </p:cNvPicPr>
          <p:nvPr/>
        </p:nvPicPr>
        <p:blipFill>
          <a:blip r:embed="rId3"/>
          <a:stretch>
            <a:fillRect/>
          </a:stretch>
        </p:blipFill>
        <p:spPr>
          <a:xfrm>
            <a:off x="4572001" y="1095023"/>
            <a:ext cx="4572000" cy="3127021"/>
          </a:xfrm>
          <a:prstGeom prst="rect">
            <a:avLst/>
          </a:prstGeom>
        </p:spPr>
      </p:pic>
      <p:sp>
        <p:nvSpPr>
          <p:cNvPr id="8" name="TextBox 7">
            <a:extLst>
              <a:ext uri="{FF2B5EF4-FFF2-40B4-BE49-F238E27FC236}">
                <a16:creationId xmlns:a16="http://schemas.microsoft.com/office/drawing/2014/main" id="{34DB306A-1629-6743-2D74-49A82489A605}"/>
              </a:ext>
            </a:extLst>
          </p:cNvPr>
          <p:cNvSpPr txBox="1"/>
          <p:nvPr/>
        </p:nvSpPr>
        <p:spPr>
          <a:xfrm>
            <a:off x="681036" y="1734266"/>
            <a:ext cx="3744207" cy="1169551"/>
          </a:xfrm>
          <a:prstGeom prst="rect">
            <a:avLst/>
          </a:prstGeom>
          <a:noFill/>
        </p:spPr>
        <p:txBody>
          <a:bodyPr wrap="square" rtlCol="0">
            <a:spAutoFit/>
          </a:bodyPr>
          <a:lstStyle/>
          <a:p>
            <a:r>
              <a:rPr lang="en-US" dirty="0">
                <a:latin typeface="Abadi" panose="020B0604020104020204" pitchFamily="34" charset="0"/>
              </a:rPr>
              <a:t>Starting in August, we observed a sharp rise in defect quantity, which continued to escalate rapidly until it reached its peak in September. This upward trend indicates a significant issue that requires immediate attention.</a:t>
            </a:r>
          </a:p>
        </p:txBody>
      </p:sp>
    </p:spTree>
    <p:extLst>
      <p:ext uri="{BB962C8B-B14F-4D97-AF65-F5344CB8AC3E}">
        <p14:creationId xmlns:p14="http://schemas.microsoft.com/office/powerpoint/2010/main" val="3559743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8">
          <a:extLst>
            <a:ext uri="{FF2B5EF4-FFF2-40B4-BE49-F238E27FC236}">
              <a16:creationId xmlns:a16="http://schemas.microsoft.com/office/drawing/2014/main" id="{8FEDDFD2-CA52-F0F1-6AAF-16DF565E94B9}"/>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92A6F9AD-EEDE-3A89-5DB1-C788F3B11C3B}"/>
              </a:ext>
            </a:extLst>
          </p:cNvPr>
          <p:cNvSpPr/>
          <p:nvPr/>
        </p:nvSpPr>
        <p:spPr>
          <a:xfrm>
            <a:off x="7265581" y="1368056"/>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C206CE3-AEF1-DD8C-277E-6C627D9AA783}"/>
              </a:ext>
            </a:extLst>
          </p:cNvPr>
          <p:cNvSpPr/>
          <p:nvPr/>
        </p:nvSpPr>
        <p:spPr>
          <a:xfrm>
            <a:off x="435936" y="-3483323"/>
            <a:ext cx="1878419" cy="3551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BAC9CC7-376A-3DDD-5093-52166C2081B2}"/>
              </a:ext>
            </a:extLst>
          </p:cNvPr>
          <p:cNvSpPr txBox="1"/>
          <p:nvPr/>
        </p:nvSpPr>
        <p:spPr>
          <a:xfrm>
            <a:off x="681037" y="224171"/>
            <a:ext cx="7439025" cy="523220"/>
          </a:xfrm>
          <a:prstGeom prst="rect">
            <a:avLst/>
          </a:prstGeom>
          <a:noFill/>
        </p:spPr>
        <p:txBody>
          <a:bodyPr wrap="square">
            <a:spAutoFit/>
          </a:bodyPr>
          <a:lstStyle/>
          <a:p>
            <a:pPr algn="ctr"/>
            <a:r>
              <a:rPr lang="en-US" sz="2800" b="1" dirty="0">
                <a:solidFill>
                  <a:schemeClr val="dk1"/>
                </a:solidFill>
                <a:latin typeface="Fjalla One"/>
              </a:rPr>
              <a:t>Which Plants has the highest downtime minutes?</a:t>
            </a:r>
          </a:p>
        </p:txBody>
      </p:sp>
      <p:pic>
        <p:nvPicPr>
          <p:cNvPr id="4" name="Picture 3">
            <a:extLst>
              <a:ext uri="{FF2B5EF4-FFF2-40B4-BE49-F238E27FC236}">
                <a16:creationId xmlns:a16="http://schemas.microsoft.com/office/drawing/2014/main" id="{7996D711-78ED-0AA6-B2F9-D2E5D5EE001D}"/>
              </a:ext>
            </a:extLst>
          </p:cNvPr>
          <p:cNvPicPr>
            <a:picLocks noChangeAspect="1"/>
          </p:cNvPicPr>
          <p:nvPr/>
        </p:nvPicPr>
        <p:blipFill>
          <a:blip r:embed="rId3"/>
          <a:stretch>
            <a:fillRect/>
          </a:stretch>
        </p:blipFill>
        <p:spPr>
          <a:xfrm>
            <a:off x="2551289" y="2571750"/>
            <a:ext cx="6592711" cy="2076740"/>
          </a:xfrm>
          <a:prstGeom prst="rect">
            <a:avLst/>
          </a:prstGeom>
        </p:spPr>
      </p:pic>
      <p:sp>
        <p:nvSpPr>
          <p:cNvPr id="5" name="TextBox 4">
            <a:extLst>
              <a:ext uri="{FF2B5EF4-FFF2-40B4-BE49-F238E27FC236}">
                <a16:creationId xmlns:a16="http://schemas.microsoft.com/office/drawing/2014/main" id="{B2075513-8961-E2E4-E5B1-4E5878CED0DF}"/>
              </a:ext>
            </a:extLst>
          </p:cNvPr>
          <p:cNvSpPr txBox="1"/>
          <p:nvPr/>
        </p:nvSpPr>
        <p:spPr>
          <a:xfrm>
            <a:off x="1265650" y="1478744"/>
            <a:ext cx="6269797" cy="738664"/>
          </a:xfrm>
          <a:prstGeom prst="rect">
            <a:avLst/>
          </a:prstGeom>
          <a:noFill/>
        </p:spPr>
        <p:txBody>
          <a:bodyPr wrap="square" rtlCol="0">
            <a:spAutoFit/>
          </a:bodyPr>
          <a:lstStyle/>
          <a:p>
            <a:r>
              <a:rPr lang="en-US" dirty="0">
                <a:latin typeface="Abadi" panose="020B0604020104020204" pitchFamily="34" charset="0"/>
              </a:rPr>
              <a:t>As indicated in the chart, Springfield leads as the plant with the highest total downtime, recording 9,637 minutes. Detroit follows in second place with 8,066 minutes, while Cincinnati ranks third with 7,732 minutes of downtime.</a:t>
            </a:r>
          </a:p>
        </p:txBody>
      </p:sp>
    </p:spTree>
    <p:extLst>
      <p:ext uri="{BB962C8B-B14F-4D97-AF65-F5344CB8AC3E}">
        <p14:creationId xmlns:p14="http://schemas.microsoft.com/office/powerpoint/2010/main" val="4240374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a:extLst>
            <a:ext uri="{FF2B5EF4-FFF2-40B4-BE49-F238E27FC236}">
              <a16:creationId xmlns:a16="http://schemas.microsoft.com/office/drawing/2014/main" id="{B85B120C-7983-AADB-BF54-91FC0FD8E1E0}"/>
            </a:ext>
          </a:extLst>
        </p:cNvPr>
        <p:cNvGrpSpPr/>
        <p:nvPr/>
      </p:nvGrpSpPr>
      <p:grpSpPr>
        <a:xfrm>
          <a:off x="0" y="0"/>
          <a:ext cx="0" cy="0"/>
          <a:chOff x="0" y="0"/>
          <a:chExt cx="0" cy="0"/>
        </a:xfrm>
      </p:grpSpPr>
      <p:sp>
        <p:nvSpPr>
          <p:cNvPr id="457" name="Google Shape;457;p52">
            <a:extLst>
              <a:ext uri="{FF2B5EF4-FFF2-40B4-BE49-F238E27FC236}">
                <a16:creationId xmlns:a16="http://schemas.microsoft.com/office/drawing/2014/main" id="{DB2B8CA4-51CD-044D-E201-601B566BD7D8}"/>
              </a:ext>
            </a:extLst>
          </p:cNvPr>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a:extLst>
              <a:ext uri="{FF2B5EF4-FFF2-40B4-BE49-F238E27FC236}">
                <a16:creationId xmlns:a16="http://schemas.microsoft.com/office/drawing/2014/main" id="{06A582DA-19DD-79DB-3DC5-25D6F03CCB59}"/>
              </a:ext>
            </a:extLst>
          </p:cNvPr>
          <p:cNvSpPr txBox="1">
            <a:spLocks noGrp="1"/>
          </p:cNvSpPr>
          <p:nvPr>
            <p:ph type="title"/>
          </p:nvPr>
        </p:nvSpPr>
        <p:spPr>
          <a:xfrm>
            <a:off x="2137800" y="2217425"/>
            <a:ext cx="4868400" cy="841800"/>
          </a:xfrm>
          <a:prstGeom prst="rect">
            <a:avLst/>
          </a:prstGeom>
        </p:spPr>
        <p:txBody>
          <a:bodyPr spcFirstLastPara="1" wrap="square" lIns="91425" tIns="91425" rIns="91425" bIns="91425" anchor="ctr" anchorCtr="0">
            <a:noAutofit/>
          </a:bodyPr>
          <a:lstStyle/>
          <a:p>
            <a:r>
              <a:rPr lang="en-US" dirty="0"/>
              <a:t>Takeaways</a:t>
            </a:r>
          </a:p>
        </p:txBody>
      </p:sp>
      <p:sp>
        <p:nvSpPr>
          <p:cNvPr id="460" name="Google Shape;460;p52">
            <a:extLst>
              <a:ext uri="{FF2B5EF4-FFF2-40B4-BE49-F238E27FC236}">
                <a16:creationId xmlns:a16="http://schemas.microsoft.com/office/drawing/2014/main" id="{811D5102-892F-D22A-5F68-0CC304F15E79}"/>
              </a:ext>
            </a:extLst>
          </p:cNvPr>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a:extLst>
              <a:ext uri="{FF2B5EF4-FFF2-40B4-BE49-F238E27FC236}">
                <a16:creationId xmlns:a16="http://schemas.microsoft.com/office/drawing/2014/main" id="{AC94ED9E-9F9E-678E-7B4F-BA926C03E230}"/>
              </a:ext>
            </a:extLst>
          </p:cNvPr>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443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3F289162-F712-4195-61CD-8607AB80063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E631C0-A86A-1D49-24D9-6C15BEC22988}"/>
              </a:ext>
            </a:extLst>
          </p:cNvPr>
          <p:cNvSpPr txBox="1"/>
          <p:nvPr/>
        </p:nvSpPr>
        <p:spPr>
          <a:xfrm>
            <a:off x="1591733" y="263426"/>
            <a:ext cx="5960533" cy="4401205"/>
          </a:xfrm>
          <a:prstGeom prst="rect">
            <a:avLst/>
          </a:prstGeom>
          <a:noFill/>
        </p:spPr>
        <p:txBody>
          <a:bodyPr wrap="square" rtlCol="0">
            <a:spAutoFit/>
          </a:bodyPr>
          <a:lstStyle/>
          <a:p>
            <a:r>
              <a:rPr lang="en-US" dirty="0">
                <a:latin typeface="Abadi" panose="020B0604020104020204" pitchFamily="34" charset="0"/>
              </a:rPr>
              <a:t>The issue at hand is </a:t>
            </a:r>
            <a:r>
              <a:rPr lang="en-US" b="1" dirty="0">
                <a:latin typeface="Abadi" panose="020B0604020104020204" pitchFamily="34" charset="0"/>
              </a:rPr>
              <a:t>that raw materials consistently exhibit the highest defect rate among all material types</a:t>
            </a:r>
            <a:r>
              <a:rPr lang="en-US" dirty="0">
                <a:latin typeface="Abadi" panose="020B0604020104020204" pitchFamily="34" charset="0"/>
              </a:rPr>
              <a:t>, which could be severely impacting the overall </a:t>
            </a:r>
            <a:r>
              <a:rPr lang="en-US" b="1" dirty="0">
                <a:latin typeface="Abadi" panose="020B0604020104020204" pitchFamily="34" charset="0"/>
              </a:rPr>
              <a:t>quality and efficiency of production</a:t>
            </a:r>
            <a:r>
              <a:rPr lang="en-US" dirty="0">
                <a:latin typeface="Abadi" panose="020B0604020104020204" pitchFamily="34" charset="0"/>
              </a:rPr>
              <a:t>. This high defect rate not only leads to increased waste, rework, and production delays but also adds to operational costs and could harm the reputation of the company if defective products reach customers. Furthermore, relying on raw materials with such a high defect frequency can affect downstream processes, leading to inefficiencies and increased workloads for quality control teams.</a:t>
            </a:r>
          </a:p>
          <a:p>
            <a:r>
              <a:rPr lang="en-US" b="1" dirty="0">
                <a:latin typeface="Abadi" panose="020B0604020104020204" pitchFamily="34" charset="0"/>
              </a:rPr>
              <a:t>Recommendation:</a:t>
            </a:r>
            <a:r>
              <a:rPr lang="en-US" dirty="0">
                <a:latin typeface="Abadi" panose="020B0604020104020204" pitchFamily="34" charset="0"/>
              </a:rPr>
              <a:t> Implementing a multi-faceted approach is critical. Begin by tightening quality control protocols for incoming raw materials, including more rigorous inspections, sampling, and testing before materials are used in production. Strengthen supplier partnerships through detailed feedback and performance evaluations, encouraging suppliers to adhere to higher quality standards. Consider sourcing from multiple suppliers to reduce dependency on any single vendor that may consistently underperform. Additionally, introduce advanced tracking and analytics to identify specific defect trends, which will enable targeted interventions and continuous improvement. Training staff on material handling and establishing clearer communication channels with suppliers could further help minimize defects at the source.</a:t>
            </a:r>
          </a:p>
        </p:txBody>
      </p:sp>
    </p:spTree>
    <p:extLst>
      <p:ext uri="{BB962C8B-B14F-4D97-AF65-F5344CB8AC3E}">
        <p14:creationId xmlns:p14="http://schemas.microsoft.com/office/powerpoint/2010/main" val="1637239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8D3FC1DD-73E3-26BF-684E-0209283220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89C856-0759-3187-F277-218FFE8A553E}"/>
              </a:ext>
            </a:extLst>
          </p:cNvPr>
          <p:cNvSpPr txBox="1"/>
          <p:nvPr/>
        </p:nvSpPr>
        <p:spPr>
          <a:xfrm>
            <a:off x="1405467" y="909756"/>
            <a:ext cx="6333066" cy="3323987"/>
          </a:xfrm>
          <a:prstGeom prst="rect">
            <a:avLst/>
          </a:prstGeom>
          <a:noFill/>
        </p:spPr>
        <p:txBody>
          <a:bodyPr wrap="square" rtlCol="0">
            <a:spAutoFit/>
          </a:bodyPr>
          <a:lstStyle/>
          <a:p>
            <a:r>
              <a:rPr lang="en-US" dirty="0">
                <a:latin typeface="Abadi" panose="020B0604020104020204" pitchFamily="34" charset="0"/>
              </a:rPr>
              <a:t>The issue is that </a:t>
            </a:r>
            <a:r>
              <a:rPr lang="en-US" b="1" dirty="0">
                <a:latin typeface="Abadi" panose="020B0604020104020204" pitchFamily="34" charset="0"/>
              </a:rPr>
              <a:t>states in the southern region, particularly Illinois</a:t>
            </a:r>
            <a:r>
              <a:rPr lang="en-US" dirty="0">
                <a:latin typeface="Abadi" panose="020B0604020104020204" pitchFamily="34" charset="0"/>
              </a:rPr>
              <a:t>, are consistently reporting the </a:t>
            </a:r>
            <a:r>
              <a:rPr lang="en-US" b="1" dirty="0">
                <a:latin typeface="Abadi" panose="020B0604020104020204" pitchFamily="34" charset="0"/>
              </a:rPr>
              <a:t>highest defect quantities</a:t>
            </a:r>
            <a:r>
              <a:rPr lang="en-US" dirty="0">
                <a:latin typeface="Abadi" panose="020B0604020104020204" pitchFamily="34" charset="0"/>
              </a:rPr>
              <a:t>. This trend suggests that regional factors such as supplier quality, transportation, storage conditions, or even environmental influences may be contributing to the problem. High defect rates in these areas not only disrupt production but also drive-up operational costs, slow down delivery timelines, and increase the risk of defective products reaching customers. If left unaddressed, these localized issues could harm the overall performance of the company and negatively impact customer satisfaction.</a:t>
            </a:r>
          </a:p>
          <a:p>
            <a:r>
              <a:rPr lang="en-US" b="1" dirty="0">
                <a:latin typeface="Abadi" panose="020B0604020104020204" pitchFamily="34" charset="0"/>
              </a:rPr>
              <a:t>Recommendation: </a:t>
            </a:r>
            <a:r>
              <a:rPr lang="en-US" dirty="0">
                <a:latin typeface="Abadi" panose="020B0604020104020204" pitchFamily="34" charset="0"/>
              </a:rPr>
              <a:t>Consider implementing stricter quality control measures in these areas, such as increased inspections, enhanced staff training, and improved storage conditions to prevent material degradation. Additionally, work closely with regional suppliers to address quality issues and introduce preventive measures that align with standards in other regions with lower defect rates. Regular audits and performance reviews for both suppliers and local facilities can ensure long-term improvements.</a:t>
            </a:r>
          </a:p>
        </p:txBody>
      </p:sp>
    </p:spTree>
    <p:extLst>
      <p:ext uri="{BB962C8B-B14F-4D97-AF65-F5344CB8AC3E}">
        <p14:creationId xmlns:p14="http://schemas.microsoft.com/office/powerpoint/2010/main" val="405272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AGENDA</a:t>
            </a:r>
            <a:endParaRPr dirty="0"/>
          </a:p>
        </p:txBody>
      </p:sp>
      <p:sp>
        <p:nvSpPr>
          <p:cNvPr id="429" name="Google Shape;429;p50"/>
          <p:cNvSpPr txBox="1">
            <a:spLocks noGrp="1"/>
          </p:cNvSpPr>
          <p:nvPr>
            <p:ph type="title" idx="2"/>
          </p:nvPr>
        </p:nvSpPr>
        <p:spPr>
          <a:xfrm>
            <a:off x="720000"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dirty="0"/>
              <a:t>Introduction to Data</a:t>
            </a:r>
            <a:endParaRPr sz="1700" dirty="0"/>
          </a:p>
        </p:txBody>
      </p:sp>
      <p:sp>
        <p:nvSpPr>
          <p:cNvPr id="431" name="Google Shape;431;p50"/>
          <p:cNvSpPr txBox="1">
            <a:spLocks noGrp="1"/>
          </p:cNvSpPr>
          <p:nvPr>
            <p:ph type="title" idx="3"/>
          </p:nvPr>
        </p:nvSpPr>
        <p:spPr>
          <a:xfrm>
            <a:off x="3419271"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t>Technical Report</a:t>
            </a:r>
          </a:p>
        </p:txBody>
      </p:sp>
      <p:sp>
        <p:nvSpPr>
          <p:cNvPr id="433" name="Google Shape;433;p50"/>
          <p:cNvSpPr txBox="1">
            <a:spLocks noGrp="1"/>
          </p:cNvSpPr>
          <p:nvPr>
            <p:ph type="title" idx="5"/>
          </p:nvPr>
        </p:nvSpPr>
        <p:spPr>
          <a:xfrm>
            <a:off x="1866440" y="31444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dirty="0"/>
              <a:t>Take aways</a:t>
            </a:r>
            <a:endParaRPr sz="1700" dirty="0"/>
          </a:p>
        </p:txBody>
      </p:sp>
      <p:sp>
        <p:nvSpPr>
          <p:cNvPr id="435" name="Google Shape;435;p50"/>
          <p:cNvSpPr txBox="1">
            <a:spLocks noGrp="1"/>
          </p:cNvSpPr>
          <p:nvPr>
            <p:ph type="title" idx="7"/>
          </p:nvPr>
        </p:nvSpPr>
        <p:spPr>
          <a:xfrm>
            <a:off x="4965750" y="31444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1700" dirty="0"/>
              <a:t>Executive Summary</a:t>
            </a:r>
            <a:endParaRPr sz="1700" dirty="0"/>
          </a:p>
        </p:txBody>
      </p:sp>
      <p:sp>
        <p:nvSpPr>
          <p:cNvPr id="437" name="Google Shape;437;p50"/>
          <p:cNvSpPr txBox="1">
            <a:spLocks noGrp="1"/>
          </p:cNvSpPr>
          <p:nvPr>
            <p:ph type="title" idx="9"/>
          </p:nvPr>
        </p:nvSpPr>
        <p:spPr>
          <a:xfrm>
            <a:off x="6118549" y="1937650"/>
            <a:ext cx="23055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t>Analytical Report</a:t>
            </a:r>
            <a:endParaRPr sz="1700" dirty="0"/>
          </a:p>
        </p:txBody>
      </p:sp>
      <p:sp>
        <p:nvSpPr>
          <p:cNvPr id="441" name="Google Shape;441;p50"/>
          <p:cNvSpPr txBox="1">
            <a:spLocks noGrp="1"/>
          </p:cNvSpPr>
          <p:nvPr>
            <p:ph type="title" idx="16"/>
          </p:nvPr>
        </p:nvSpPr>
        <p:spPr>
          <a:xfrm>
            <a:off x="14379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01.</a:t>
            </a:r>
            <a:endParaRPr dirty="0"/>
          </a:p>
        </p:txBody>
      </p:sp>
      <p:sp>
        <p:nvSpPr>
          <p:cNvPr id="442" name="Google Shape;442;p50"/>
          <p:cNvSpPr txBox="1">
            <a:spLocks noGrp="1"/>
          </p:cNvSpPr>
          <p:nvPr>
            <p:ph type="title" idx="17"/>
          </p:nvPr>
        </p:nvSpPr>
        <p:spPr>
          <a:xfrm>
            <a:off x="413715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02.</a:t>
            </a:r>
            <a:endParaRPr/>
          </a:p>
        </p:txBody>
      </p:sp>
      <p:sp>
        <p:nvSpPr>
          <p:cNvPr id="443" name="Google Shape;443;p50"/>
          <p:cNvSpPr txBox="1">
            <a:spLocks noGrp="1"/>
          </p:cNvSpPr>
          <p:nvPr>
            <p:ph type="title" idx="18"/>
          </p:nvPr>
        </p:nvSpPr>
        <p:spPr>
          <a:xfrm>
            <a:off x="6836400" y="13649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03.</a:t>
            </a:r>
            <a:endParaRPr/>
          </a:p>
        </p:txBody>
      </p:sp>
      <p:sp>
        <p:nvSpPr>
          <p:cNvPr id="444" name="Google Shape;444;p50"/>
          <p:cNvSpPr txBox="1">
            <a:spLocks noGrp="1"/>
          </p:cNvSpPr>
          <p:nvPr>
            <p:ph type="title" idx="19"/>
          </p:nvPr>
        </p:nvSpPr>
        <p:spPr>
          <a:xfrm>
            <a:off x="2584340" y="25717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04.</a:t>
            </a:r>
            <a:endParaRPr dirty="0"/>
          </a:p>
        </p:txBody>
      </p:sp>
      <p:sp>
        <p:nvSpPr>
          <p:cNvPr id="445" name="Google Shape;445;p50"/>
          <p:cNvSpPr txBox="1">
            <a:spLocks noGrp="1"/>
          </p:cNvSpPr>
          <p:nvPr>
            <p:ph type="title" idx="20"/>
          </p:nvPr>
        </p:nvSpPr>
        <p:spPr>
          <a:xfrm>
            <a:off x="5683629" y="2571750"/>
            <a:ext cx="86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05.</a:t>
            </a:r>
            <a:endParaRPr dirty="0"/>
          </a:p>
        </p:txBody>
      </p:sp>
      <p:sp>
        <p:nvSpPr>
          <p:cNvPr id="2" name="Google Shape;444;p50">
            <a:extLst>
              <a:ext uri="{FF2B5EF4-FFF2-40B4-BE49-F238E27FC236}">
                <a16:creationId xmlns:a16="http://schemas.microsoft.com/office/drawing/2014/main" id="{43AF9FC4-0708-D693-94F1-6DF4528633AA}"/>
              </a:ext>
            </a:extLst>
          </p:cNvPr>
          <p:cNvSpPr txBox="1">
            <a:spLocks/>
          </p:cNvSpPr>
          <p:nvPr/>
        </p:nvSpPr>
        <p:spPr>
          <a:xfrm>
            <a:off x="4133995" y="3565050"/>
            <a:ext cx="8697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Fjalla One"/>
              <a:buNone/>
              <a:defRPr sz="26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2600"/>
              <a:buFont typeface="Fjalla One"/>
              <a:buNone/>
              <a:defRPr sz="2600" b="0" i="0" u="none" strike="noStrike" cap="none">
                <a:solidFill>
                  <a:schemeClr val="dk1"/>
                </a:solidFill>
                <a:latin typeface="Fjalla One"/>
                <a:ea typeface="Fjalla One"/>
                <a:cs typeface="Fjalla One"/>
                <a:sym typeface="Fjalla One"/>
              </a:defRPr>
            </a:lvl9pPr>
          </a:lstStyle>
          <a:p>
            <a:r>
              <a:rPr lang="fr" dirty="0"/>
              <a:t>06.</a:t>
            </a:r>
          </a:p>
        </p:txBody>
      </p:sp>
      <p:sp>
        <p:nvSpPr>
          <p:cNvPr id="5" name="Google Shape;431;p50">
            <a:extLst>
              <a:ext uri="{FF2B5EF4-FFF2-40B4-BE49-F238E27FC236}">
                <a16:creationId xmlns:a16="http://schemas.microsoft.com/office/drawing/2014/main" id="{36708FF8-523B-85BB-11A1-B9473DE6E5C0}"/>
              </a:ext>
            </a:extLst>
          </p:cNvPr>
          <p:cNvSpPr txBox="1">
            <a:spLocks/>
          </p:cNvSpPr>
          <p:nvPr/>
        </p:nvSpPr>
        <p:spPr>
          <a:xfrm>
            <a:off x="3419271" y="4137750"/>
            <a:ext cx="2305500" cy="42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jalla One"/>
              <a:buNone/>
              <a:defRPr sz="2000" b="1" i="0" u="none" strike="noStrike" cap="none">
                <a:solidFill>
                  <a:schemeClr val="accent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2500"/>
              <a:buFont typeface="Fjalla One"/>
              <a:buNone/>
              <a:defRPr sz="2500" b="0" i="0" u="none" strike="noStrike" cap="none">
                <a:solidFill>
                  <a:schemeClr val="dk1"/>
                </a:solidFill>
                <a:latin typeface="Fjalla One"/>
                <a:ea typeface="Fjalla One"/>
                <a:cs typeface="Fjalla One"/>
                <a:sym typeface="Fjalla One"/>
              </a:defRPr>
            </a:lvl9pPr>
          </a:lstStyle>
          <a:p>
            <a:r>
              <a:rPr lang="en-US" sz="1700" dirty="0"/>
              <a:t>Next Step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7CCEBF6B-F832-15CC-9F69-5F779F26537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2F4904-DCD0-445C-6E7B-EEA8C607488A}"/>
              </a:ext>
            </a:extLst>
          </p:cNvPr>
          <p:cNvSpPr txBox="1"/>
          <p:nvPr/>
        </p:nvSpPr>
        <p:spPr>
          <a:xfrm>
            <a:off x="728134" y="348064"/>
            <a:ext cx="5040488" cy="4185761"/>
          </a:xfrm>
          <a:prstGeom prst="rect">
            <a:avLst/>
          </a:prstGeom>
          <a:noFill/>
        </p:spPr>
        <p:txBody>
          <a:bodyPr wrap="square" rtlCol="0">
            <a:spAutoFit/>
          </a:bodyPr>
          <a:lstStyle/>
          <a:p>
            <a:endParaRPr lang="en-US" dirty="0">
              <a:latin typeface="Abadi" panose="020B0604020104020204" pitchFamily="34" charset="0"/>
            </a:endParaRPr>
          </a:p>
          <a:p>
            <a:r>
              <a:rPr lang="en-US" dirty="0">
                <a:latin typeface="Abadi" panose="020B0604020104020204" pitchFamily="34" charset="0"/>
              </a:rPr>
              <a:t>Another critical issue to address is that the </a:t>
            </a:r>
            <a:r>
              <a:rPr lang="en-US" b="1" dirty="0">
                <a:latin typeface="Abadi" panose="020B0604020104020204" pitchFamily="34" charset="0"/>
              </a:rPr>
              <a:t>top six vendors (specially Reddoit) are responsible for over 50% </a:t>
            </a:r>
            <a:r>
              <a:rPr lang="en-US" dirty="0">
                <a:latin typeface="Abadi" panose="020B0604020104020204" pitchFamily="34" charset="0"/>
              </a:rPr>
              <a:t>of </a:t>
            </a:r>
            <a:r>
              <a:rPr lang="en-US" b="1" dirty="0">
                <a:latin typeface="Abadi" panose="020B0604020104020204" pitchFamily="34" charset="0"/>
              </a:rPr>
              <a:t>the total downtime minutes</a:t>
            </a:r>
            <a:r>
              <a:rPr lang="en-US" dirty="0">
                <a:latin typeface="Abadi" panose="020B0604020104020204" pitchFamily="34" charset="0"/>
              </a:rPr>
              <a:t>, as highlighted in the tree chart. This suggests a significant vendor-related problem that is directly affecting production efficiency and operational performance.</a:t>
            </a:r>
          </a:p>
          <a:p>
            <a:r>
              <a:rPr lang="en-US" b="1" dirty="0">
                <a:latin typeface="Abadi" panose="020B0604020104020204" pitchFamily="34" charset="0"/>
              </a:rPr>
              <a:t>Recommendation:</a:t>
            </a:r>
            <a:r>
              <a:rPr lang="en-US" dirty="0">
                <a:latin typeface="Abadi" panose="020B0604020104020204" pitchFamily="34" charset="0"/>
              </a:rPr>
              <a:t> Initiate a detailed vendor performance review, focusing on the top six vendors with the highest downtime contributions. Collaborate with these vendors to identify the root causes of delays, whether related to supply chain inefficiencies, quality issues, or logistical challenges. Establish clear performance improvement plans with measurable KPIs for each vendor, including stricter delivery schedules, better quality controls, and faster response times for issue resolution. Additionally, consider diversifying the supplier base to reduce dependency on underperforming vendors and mitigate the risk of future downtime. Regular vendor audits and performance reviews should be implemented to ensure sustained improvements.</a:t>
            </a:r>
          </a:p>
        </p:txBody>
      </p:sp>
      <p:pic>
        <p:nvPicPr>
          <p:cNvPr id="4" name="Picture 3">
            <a:extLst>
              <a:ext uri="{FF2B5EF4-FFF2-40B4-BE49-F238E27FC236}">
                <a16:creationId xmlns:a16="http://schemas.microsoft.com/office/drawing/2014/main" id="{56FFC8E5-0662-6B91-B21D-1900E329C04B}"/>
              </a:ext>
            </a:extLst>
          </p:cNvPr>
          <p:cNvPicPr>
            <a:picLocks noChangeAspect="1"/>
          </p:cNvPicPr>
          <p:nvPr/>
        </p:nvPicPr>
        <p:blipFill>
          <a:blip r:embed="rId3"/>
          <a:stretch>
            <a:fillRect/>
          </a:stretch>
        </p:blipFill>
        <p:spPr>
          <a:xfrm>
            <a:off x="6039556" y="1171366"/>
            <a:ext cx="3104444" cy="2539159"/>
          </a:xfrm>
          <a:prstGeom prst="rect">
            <a:avLst/>
          </a:prstGeom>
        </p:spPr>
      </p:pic>
    </p:spTree>
    <p:extLst>
      <p:ext uri="{BB962C8B-B14F-4D97-AF65-F5344CB8AC3E}">
        <p14:creationId xmlns:p14="http://schemas.microsoft.com/office/powerpoint/2010/main" val="3397091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D3953377-E811-E36E-B6C2-5A65320884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C5ABCE-B46A-D278-629A-48B0B811A3A2}"/>
              </a:ext>
            </a:extLst>
          </p:cNvPr>
          <p:cNvSpPr txBox="1"/>
          <p:nvPr/>
        </p:nvSpPr>
        <p:spPr>
          <a:xfrm>
            <a:off x="722488" y="1102623"/>
            <a:ext cx="7885289" cy="3108543"/>
          </a:xfrm>
          <a:prstGeom prst="rect">
            <a:avLst/>
          </a:prstGeom>
          <a:noFill/>
        </p:spPr>
        <p:txBody>
          <a:bodyPr wrap="square" rtlCol="0">
            <a:spAutoFit/>
          </a:bodyPr>
          <a:lstStyle/>
          <a:p>
            <a:r>
              <a:rPr lang="en-US" dirty="0"/>
              <a:t>In terms of defects causing the most downtime</a:t>
            </a:r>
            <a:r>
              <a:rPr lang="en-US" b="1" dirty="0"/>
              <a:t>, "Bad Seams" ranks first</a:t>
            </a:r>
            <a:r>
              <a:rPr lang="en-US" dirty="0"/>
              <a:t>, accounting for a total of </a:t>
            </a:r>
            <a:r>
              <a:rPr lang="en-US" b="1" dirty="0"/>
              <a:t>9,978 downtime minutes</a:t>
            </a:r>
            <a:r>
              <a:rPr lang="en-US" dirty="0"/>
              <a:t>. Following that, </a:t>
            </a:r>
            <a:r>
              <a:rPr lang="en-US" b="1" dirty="0" err="1"/>
              <a:t>Misc</a:t>
            </a:r>
            <a:r>
              <a:rPr lang="en-US" b="1" dirty="0"/>
              <a:t> (Miscellaneous) defects come in second with 3,065 </a:t>
            </a:r>
            <a:r>
              <a:rPr lang="en-US" dirty="0"/>
              <a:t>downtime minutes. The difference between these two categories is substantial, with "Bad Seams" </a:t>
            </a:r>
            <a:r>
              <a:rPr lang="en-US" b="1" dirty="0"/>
              <a:t>contributing nearly three times as much downtime</a:t>
            </a:r>
            <a:r>
              <a:rPr lang="en-US" dirty="0"/>
              <a:t>, which is a significant concern.</a:t>
            </a:r>
          </a:p>
          <a:p>
            <a:r>
              <a:rPr lang="en-US" b="1" dirty="0"/>
              <a:t>Recommendation:</a:t>
            </a:r>
            <a:r>
              <a:rPr lang="en-US" dirty="0"/>
              <a:t> Immediate action should be taken to address the high downtime caused by bad seams. Start by conducting a root cause analysis to identify the factors contributing to this issue, such as equipment malfunction, operator error, or material inconsistencies. Once the root causes are identified, implement corrective measures, such as improving machine calibration, providing additional training for operators, or upgrading equipment where necessary. Additionally, establish more frequent quality checks during production to catch seam defects earlier, preventing prolonged downtime. For the "Miscellaneous" category, further investigation is needed to break down the causes and address them individually. Continuous monitoring and data analysis should be employed to track progress and ensure that these improvements lead to reduced downtime</a:t>
            </a:r>
          </a:p>
        </p:txBody>
      </p:sp>
    </p:spTree>
    <p:extLst>
      <p:ext uri="{BB962C8B-B14F-4D97-AF65-F5344CB8AC3E}">
        <p14:creationId xmlns:p14="http://schemas.microsoft.com/office/powerpoint/2010/main" val="1899064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7F21D911-FFE2-99C2-89B7-1805609A038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443270-0524-6F7D-022E-F8C7EF583D3A}"/>
              </a:ext>
            </a:extLst>
          </p:cNvPr>
          <p:cNvSpPr txBox="1"/>
          <p:nvPr/>
        </p:nvSpPr>
        <p:spPr>
          <a:xfrm>
            <a:off x="629355" y="1663809"/>
            <a:ext cx="7885289" cy="1815882"/>
          </a:xfrm>
          <a:prstGeom prst="rect">
            <a:avLst/>
          </a:prstGeom>
          <a:noFill/>
        </p:spPr>
        <p:txBody>
          <a:bodyPr wrap="square" rtlCol="0">
            <a:spAutoFit/>
          </a:bodyPr>
          <a:lstStyle/>
          <a:p>
            <a:r>
              <a:rPr lang="en-US" dirty="0">
                <a:latin typeface="Abadi" panose="020B0604020104020204" pitchFamily="34" charset="0"/>
              </a:rPr>
              <a:t>As mentioned before, there has been a significant and rapid increase in defect quantities starting </a:t>
            </a:r>
            <a:r>
              <a:rPr lang="en-US" b="1" dirty="0">
                <a:latin typeface="Abadi" panose="020B0604020104020204" pitchFamily="34" charset="0"/>
              </a:rPr>
              <a:t>from August, reaching a peak in September</a:t>
            </a:r>
            <a:r>
              <a:rPr lang="en-US" dirty="0">
                <a:latin typeface="Abadi" panose="020B0604020104020204" pitchFamily="34" charset="0"/>
              </a:rPr>
              <a:t>. This trend highlights a critical issue that requires immediate attention.</a:t>
            </a:r>
          </a:p>
          <a:p>
            <a:r>
              <a:rPr lang="en-US" b="1" dirty="0">
                <a:latin typeface="Abadi" panose="020B0604020104020204" pitchFamily="34" charset="0"/>
              </a:rPr>
              <a:t>Recommendation:</a:t>
            </a:r>
            <a:r>
              <a:rPr lang="en-US" dirty="0">
                <a:latin typeface="Abadi" panose="020B0604020104020204" pitchFamily="34" charset="0"/>
              </a:rPr>
              <a:t> Conduct a thorough investigation to identify any changes in processes, materials, or external factors that may have caused the increase in defects. Address the root causes by adjusting production processes, enhancing quality control, and providing additional employee training. Implement ongoing monitoring to ensure defect levels are stabilized and prevent future surges.</a:t>
            </a:r>
          </a:p>
        </p:txBody>
      </p:sp>
    </p:spTree>
    <p:extLst>
      <p:ext uri="{BB962C8B-B14F-4D97-AF65-F5344CB8AC3E}">
        <p14:creationId xmlns:p14="http://schemas.microsoft.com/office/powerpoint/2010/main" val="1693674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F0DE7D1D-90C3-29C0-0173-ED1F246045A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82B4FEC-F190-C1B7-27A5-C31086D3D788}"/>
              </a:ext>
            </a:extLst>
          </p:cNvPr>
          <p:cNvSpPr txBox="1"/>
          <p:nvPr/>
        </p:nvSpPr>
        <p:spPr>
          <a:xfrm>
            <a:off x="708378" y="1448365"/>
            <a:ext cx="7885289" cy="2246769"/>
          </a:xfrm>
          <a:prstGeom prst="rect">
            <a:avLst/>
          </a:prstGeom>
          <a:noFill/>
        </p:spPr>
        <p:txBody>
          <a:bodyPr wrap="square" rtlCol="0">
            <a:spAutoFit/>
          </a:bodyPr>
          <a:lstStyle/>
          <a:p>
            <a:r>
              <a:rPr lang="en-US" dirty="0">
                <a:latin typeface="Abadi" panose="020B0604020104020204" pitchFamily="34" charset="0"/>
              </a:rPr>
              <a:t>According to the chart, </a:t>
            </a:r>
            <a:r>
              <a:rPr lang="en-US" b="1" dirty="0">
                <a:latin typeface="Abadi" panose="020B0604020104020204" pitchFamily="34" charset="0"/>
              </a:rPr>
              <a:t>Springfield has the highest total downtime</a:t>
            </a:r>
            <a:r>
              <a:rPr lang="en-US" dirty="0">
                <a:latin typeface="Abadi" panose="020B0604020104020204" pitchFamily="34" charset="0"/>
              </a:rPr>
              <a:t>, recording </a:t>
            </a:r>
            <a:r>
              <a:rPr lang="en-US" b="1" dirty="0">
                <a:latin typeface="Abadi" panose="020B0604020104020204" pitchFamily="34" charset="0"/>
              </a:rPr>
              <a:t>9,637 minutes</a:t>
            </a:r>
            <a:r>
              <a:rPr lang="en-US" dirty="0">
                <a:latin typeface="Abadi" panose="020B0604020104020204" pitchFamily="34" charset="0"/>
              </a:rPr>
              <a:t>. This substantial amount of downtime indicates a critical issue that needs to be addressed promptly. </a:t>
            </a:r>
          </a:p>
          <a:p>
            <a:endParaRPr lang="en-US" dirty="0">
              <a:latin typeface="Abadi" panose="020B0604020104020204" pitchFamily="34" charset="0"/>
            </a:endParaRPr>
          </a:p>
          <a:p>
            <a:r>
              <a:rPr lang="en-US" b="1" dirty="0">
                <a:latin typeface="Abadi" panose="020B0604020104020204" pitchFamily="34" charset="0"/>
              </a:rPr>
              <a:t>Recommendation: </a:t>
            </a:r>
            <a:r>
              <a:rPr lang="en-US" dirty="0">
                <a:latin typeface="Abadi" panose="020B0604020104020204" pitchFamily="34" charset="0"/>
              </a:rPr>
              <a:t>To tackle the high downtime in Springfield, a thorough analysis should be conducted to identify the root causes. This analysis could include evaluating equipment performance, reviewing maintenance schedules, and assessing operational processes. Once the causes are identified, targeted improvements can be implemented, such as enhancing preventive maintenance, optimizing workflows, and providing additional staff training. Additionally, establishing a real-time monitoring system for downtime causes will help facilitate quicker responses and reduce future occurrences.</a:t>
            </a:r>
          </a:p>
        </p:txBody>
      </p:sp>
    </p:spTree>
    <p:extLst>
      <p:ext uri="{BB962C8B-B14F-4D97-AF65-F5344CB8AC3E}">
        <p14:creationId xmlns:p14="http://schemas.microsoft.com/office/powerpoint/2010/main" val="3927610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DF1BB8A1-052F-746F-C0AC-0C0B3DCDC04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741814E-BBBF-5F22-D6F1-FA129DE93CD8}"/>
              </a:ext>
            </a:extLst>
          </p:cNvPr>
          <p:cNvSpPr txBox="1"/>
          <p:nvPr/>
        </p:nvSpPr>
        <p:spPr>
          <a:xfrm>
            <a:off x="798689" y="1437076"/>
            <a:ext cx="7885289" cy="2031325"/>
          </a:xfrm>
          <a:prstGeom prst="rect">
            <a:avLst/>
          </a:prstGeom>
          <a:noFill/>
        </p:spPr>
        <p:txBody>
          <a:bodyPr wrap="square" rtlCol="0">
            <a:spAutoFit/>
          </a:bodyPr>
          <a:lstStyle/>
          <a:p>
            <a:r>
              <a:rPr lang="en-US" b="1" dirty="0">
                <a:latin typeface="Abadi" panose="020B0604020104020204" pitchFamily="34" charset="0"/>
              </a:rPr>
              <a:t>July 2013 </a:t>
            </a:r>
            <a:r>
              <a:rPr lang="en-US" dirty="0">
                <a:latin typeface="Abadi" panose="020B0604020104020204" pitchFamily="34" charset="0"/>
              </a:rPr>
              <a:t>stands out as the month with </a:t>
            </a:r>
            <a:r>
              <a:rPr lang="en-US" b="1" dirty="0">
                <a:latin typeface="Abadi" panose="020B0604020104020204" pitchFamily="34" charset="0"/>
              </a:rPr>
              <a:t>the highest average downtime</a:t>
            </a:r>
            <a:r>
              <a:rPr lang="en-US" dirty="0">
                <a:latin typeface="Abadi" panose="020B0604020104020204" pitchFamily="34" charset="0"/>
              </a:rPr>
              <a:t>, recorded at </a:t>
            </a:r>
            <a:r>
              <a:rPr lang="en-US" b="1" dirty="0">
                <a:latin typeface="Abadi" panose="020B0604020104020204" pitchFamily="34" charset="0"/>
              </a:rPr>
              <a:t>15.688 minutes/month</a:t>
            </a:r>
            <a:r>
              <a:rPr lang="en-US" dirty="0">
                <a:latin typeface="Abadi" panose="020B0604020104020204" pitchFamily="34" charset="0"/>
              </a:rPr>
              <a:t>, when compared to the two-year period of 2013 and 2014. This significant downtime indicates potential underlying issues that may need to be addressed.</a:t>
            </a:r>
          </a:p>
          <a:p>
            <a:r>
              <a:rPr lang="en-US" b="1" dirty="0">
                <a:latin typeface="Abadi" panose="020B0604020104020204" pitchFamily="34" charset="0"/>
              </a:rPr>
              <a:t>Recommendation</a:t>
            </a:r>
            <a:r>
              <a:rPr lang="en-US" dirty="0">
                <a:latin typeface="Abadi" panose="020B0604020104020204" pitchFamily="34" charset="0"/>
              </a:rPr>
              <a:t>: A detailed investigation should be conducted to identify the factors contributing to this high average downtime in July 2013. Analyzing operational data from that month may reveal patterns related to equipment failures, staffing shortages, or other disruptions. Based on these insights, corrective measures can be implemented, such as improving maintenance schedules, optimizing resource allocation, and enhancing training programs. Regular monitoring and evaluation of downtime metrics can also help prevent similar issues in the future.</a:t>
            </a:r>
          </a:p>
        </p:txBody>
      </p:sp>
    </p:spTree>
    <p:extLst>
      <p:ext uri="{BB962C8B-B14F-4D97-AF65-F5344CB8AC3E}">
        <p14:creationId xmlns:p14="http://schemas.microsoft.com/office/powerpoint/2010/main" val="399271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60FD5249-6E06-C77F-605B-50A31CF2EF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C98DF45-B2A3-59C0-2445-C8EBA3C16225}"/>
              </a:ext>
            </a:extLst>
          </p:cNvPr>
          <p:cNvSpPr txBox="1"/>
          <p:nvPr/>
        </p:nvSpPr>
        <p:spPr>
          <a:xfrm>
            <a:off x="798689" y="1017478"/>
            <a:ext cx="7885289" cy="3108543"/>
          </a:xfrm>
          <a:prstGeom prst="rect">
            <a:avLst/>
          </a:prstGeom>
          <a:noFill/>
        </p:spPr>
        <p:txBody>
          <a:bodyPr wrap="square" rtlCol="0">
            <a:spAutoFit/>
          </a:bodyPr>
          <a:lstStyle/>
          <a:p>
            <a:r>
              <a:rPr lang="en-US" dirty="0">
                <a:latin typeface="Abadi" panose="020B0604020104020204" pitchFamily="34" charset="0"/>
              </a:rPr>
              <a:t>This project aims to analyze supplier data to identify trends, optimize procurement strategies, and enhance decision-making. The primary objective is to uncover insights that can help the organization improve supplier management, streamline operations, and reduce costs.</a:t>
            </a:r>
          </a:p>
          <a:p>
            <a:r>
              <a:rPr lang="en-US" dirty="0">
                <a:latin typeface="Abadi" panose="020B0604020104020204" pitchFamily="34" charset="0"/>
              </a:rPr>
              <a:t>The analysis begins by exploring key characteristics of the data, including supplier performance, product categories, and order volumes. Using descriptive statistics and visualizations, the data was examined to uncover patterns and anomalies. The findings revealed several significant trends, including areas where supplier reliability could be improved and opportunities to negotiate better pricing terms with certain suppliers.</a:t>
            </a:r>
          </a:p>
          <a:p>
            <a:r>
              <a:rPr lang="en-US" dirty="0">
                <a:latin typeface="Abadi" panose="020B0604020104020204" pitchFamily="34" charset="0"/>
              </a:rPr>
              <a:t>Based on these insights, recommendations were formulated to enhance supplier selection criteria and optimize order frequency. The report also identifies limitations in data availability and suggests areas for further research, including collecting additional data on supplier lead times and quality metrics.</a:t>
            </a:r>
          </a:p>
          <a:p>
            <a:r>
              <a:rPr lang="en-US" b="1" dirty="0">
                <a:latin typeface="Abadi" panose="020B0604020104020204" pitchFamily="34" charset="0"/>
              </a:rPr>
              <a:t>In conclusion</a:t>
            </a:r>
            <a:r>
              <a:rPr lang="en-US" dirty="0">
                <a:latin typeface="Abadi" panose="020B0604020104020204" pitchFamily="34" charset="0"/>
              </a:rPr>
              <a:t>, this analysis provides a foundation for improving supplier management strategies, with the potential to enhance overall operational efficiency and cost savings.</a:t>
            </a:r>
          </a:p>
        </p:txBody>
      </p:sp>
      <p:sp>
        <p:nvSpPr>
          <p:cNvPr id="5" name="TextBox 4">
            <a:extLst>
              <a:ext uri="{FF2B5EF4-FFF2-40B4-BE49-F238E27FC236}">
                <a16:creationId xmlns:a16="http://schemas.microsoft.com/office/drawing/2014/main" id="{0FF60ACA-C943-7944-A297-56CFB06511E4}"/>
              </a:ext>
            </a:extLst>
          </p:cNvPr>
          <p:cNvSpPr txBox="1"/>
          <p:nvPr/>
        </p:nvSpPr>
        <p:spPr>
          <a:xfrm>
            <a:off x="798689" y="336271"/>
            <a:ext cx="7439025" cy="523220"/>
          </a:xfrm>
          <a:prstGeom prst="rect">
            <a:avLst/>
          </a:prstGeom>
          <a:noFill/>
        </p:spPr>
        <p:txBody>
          <a:bodyPr wrap="square">
            <a:spAutoFit/>
          </a:bodyPr>
          <a:lstStyle/>
          <a:p>
            <a:pPr algn="ctr"/>
            <a:r>
              <a:rPr lang="en-US" sz="2800" b="1" dirty="0">
                <a:solidFill>
                  <a:schemeClr val="dk1"/>
                </a:solidFill>
                <a:latin typeface="Fjalla One"/>
              </a:rPr>
              <a:t>Executive Summary</a:t>
            </a:r>
          </a:p>
        </p:txBody>
      </p:sp>
    </p:spTree>
    <p:extLst>
      <p:ext uri="{BB962C8B-B14F-4D97-AF65-F5344CB8AC3E}">
        <p14:creationId xmlns:p14="http://schemas.microsoft.com/office/powerpoint/2010/main" val="2788405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5636677F-BCB0-A73E-27A1-9089201A1F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9D5DCD9-02C2-B790-B4ED-9DA264A4460C}"/>
              </a:ext>
            </a:extLst>
          </p:cNvPr>
          <p:cNvSpPr txBox="1"/>
          <p:nvPr/>
        </p:nvSpPr>
        <p:spPr>
          <a:xfrm>
            <a:off x="937566" y="1879252"/>
            <a:ext cx="7268865" cy="1384995"/>
          </a:xfrm>
          <a:prstGeom prst="rect">
            <a:avLst/>
          </a:prstGeom>
          <a:noFill/>
        </p:spPr>
        <p:txBody>
          <a:bodyPr wrap="square" rtlCol="0">
            <a:spAutoFit/>
          </a:bodyPr>
          <a:lstStyle/>
          <a:p>
            <a:r>
              <a:rPr lang="en-US" dirty="0">
                <a:latin typeface="Abadi" panose="020B0604020104020204" pitchFamily="34" charset="0"/>
              </a:rPr>
              <a:t>To build on these findings, the next steps involve gathering additional data on supplier quality and lead times to refine the analysis further. Implementing a performance monitoring system will allow for continuous assessment of supplier performance. Additionally, conducting a follow-up analysis with these new data points will provide more granular insights, enabling the organization to strengthen its supplier relationships and improve procurement efficiency.</a:t>
            </a:r>
          </a:p>
        </p:txBody>
      </p:sp>
      <p:sp>
        <p:nvSpPr>
          <p:cNvPr id="5" name="TextBox 4">
            <a:extLst>
              <a:ext uri="{FF2B5EF4-FFF2-40B4-BE49-F238E27FC236}">
                <a16:creationId xmlns:a16="http://schemas.microsoft.com/office/drawing/2014/main" id="{8D803E60-339E-72D7-6FFF-FCFA7E6BB408}"/>
              </a:ext>
            </a:extLst>
          </p:cNvPr>
          <p:cNvSpPr txBox="1"/>
          <p:nvPr/>
        </p:nvSpPr>
        <p:spPr>
          <a:xfrm>
            <a:off x="852487" y="706661"/>
            <a:ext cx="7439025" cy="523220"/>
          </a:xfrm>
          <a:prstGeom prst="rect">
            <a:avLst/>
          </a:prstGeom>
          <a:noFill/>
        </p:spPr>
        <p:txBody>
          <a:bodyPr wrap="square">
            <a:spAutoFit/>
          </a:bodyPr>
          <a:lstStyle/>
          <a:p>
            <a:pPr algn="ctr"/>
            <a:r>
              <a:rPr lang="en-US" sz="2800" b="1" dirty="0">
                <a:solidFill>
                  <a:schemeClr val="dk1"/>
                </a:solidFill>
                <a:latin typeface="Fjalla One"/>
              </a:rPr>
              <a:t>Next Step</a:t>
            </a:r>
          </a:p>
        </p:txBody>
      </p:sp>
    </p:spTree>
    <p:extLst>
      <p:ext uri="{BB962C8B-B14F-4D97-AF65-F5344CB8AC3E}">
        <p14:creationId xmlns:p14="http://schemas.microsoft.com/office/powerpoint/2010/main" val="2215548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1">
          <a:extLst>
            <a:ext uri="{FF2B5EF4-FFF2-40B4-BE49-F238E27FC236}">
              <a16:creationId xmlns:a16="http://schemas.microsoft.com/office/drawing/2014/main" id="{4DE504E2-EA3A-6185-02EC-A895C06D7501}"/>
            </a:ext>
          </a:extLst>
        </p:cNvPr>
        <p:cNvGrpSpPr/>
        <p:nvPr/>
      </p:nvGrpSpPr>
      <p:grpSpPr>
        <a:xfrm>
          <a:off x="0" y="0"/>
          <a:ext cx="0" cy="0"/>
          <a:chOff x="0" y="0"/>
          <a:chExt cx="0" cy="0"/>
        </a:xfrm>
      </p:grpSpPr>
      <p:sp>
        <p:nvSpPr>
          <p:cNvPr id="422" name="Google Shape;422;p49">
            <a:extLst>
              <a:ext uri="{FF2B5EF4-FFF2-40B4-BE49-F238E27FC236}">
                <a16:creationId xmlns:a16="http://schemas.microsoft.com/office/drawing/2014/main" id="{4A5869D3-BC08-01CD-049D-CF680EFC4B0E}"/>
              </a:ext>
            </a:extLst>
          </p:cNvPr>
          <p:cNvSpPr txBox="1">
            <a:spLocks noGrp="1"/>
          </p:cNvSpPr>
          <p:nvPr>
            <p:ph type="title"/>
          </p:nvPr>
        </p:nvSpPr>
        <p:spPr>
          <a:xfrm>
            <a:off x="5488" y="1747055"/>
            <a:ext cx="5819579" cy="16493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latin typeface="Abadi" panose="020B0604020104020204" pitchFamily="34" charset="0"/>
              </a:rPr>
              <a:t>we would like to extend our heartfelt gratitude to Eng. Yasser A. Rahman for being an exceptional instructor. Your passion for teaching has made a tremendous impact on our learning journey. Your dedication and enthusiasm have truly inspired us, and we are grateful for the knowledge and skills you've shared. Thank you for being a great mentor and guiding us with such commitment and expertise.</a:t>
            </a:r>
            <a:endParaRPr sz="1400" dirty="0">
              <a:latin typeface="Abadi" panose="020B0604020104020204" pitchFamily="34" charset="0"/>
            </a:endParaRPr>
          </a:p>
        </p:txBody>
      </p:sp>
      <p:sp>
        <p:nvSpPr>
          <p:cNvPr id="2" name="Rectangle 1">
            <a:extLst>
              <a:ext uri="{FF2B5EF4-FFF2-40B4-BE49-F238E27FC236}">
                <a16:creationId xmlns:a16="http://schemas.microsoft.com/office/drawing/2014/main" id="{3E55C879-F58B-DB6E-D86F-5FF313088292}"/>
              </a:ext>
            </a:extLst>
          </p:cNvPr>
          <p:cNvSpPr/>
          <p:nvPr/>
        </p:nvSpPr>
        <p:spPr>
          <a:xfrm>
            <a:off x="5977620" y="1512739"/>
            <a:ext cx="2822220" cy="30592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FD2760-B08A-C559-C1B9-98AE3E681F04}"/>
              </a:ext>
            </a:extLst>
          </p:cNvPr>
          <p:cNvSpPr txBox="1"/>
          <p:nvPr/>
        </p:nvSpPr>
        <p:spPr>
          <a:xfrm>
            <a:off x="681037" y="224171"/>
            <a:ext cx="7439025" cy="523220"/>
          </a:xfrm>
          <a:prstGeom prst="rect">
            <a:avLst/>
          </a:prstGeom>
          <a:noFill/>
        </p:spPr>
        <p:txBody>
          <a:bodyPr wrap="square">
            <a:spAutoFit/>
          </a:bodyPr>
          <a:lstStyle/>
          <a:p>
            <a:pPr algn="ctr"/>
            <a:r>
              <a:rPr lang="en-US" sz="2800" b="1" dirty="0">
                <a:solidFill>
                  <a:schemeClr val="dk1"/>
                </a:solidFill>
                <a:latin typeface="Fjalla One"/>
              </a:rPr>
              <a:t>Thank you!</a:t>
            </a:r>
          </a:p>
        </p:txBody>
      </p:sp>
      <p:pic>
        <p:nvPicPr>
          <p:cNvPr id="11" name="Picture 10" descr="A person smiling for the camera&#10;&#10;Description automatically generated">
            <a:extLst>
              <a:ext uri="{FF2B5EF4-FFF2-40B4-BE49-F238E27FC236}">
                <a16:creationId xmlns:a16="http://schemas.microsoft.com/office/drawing/2014/main" id="{44FD18D0-4AA3-8C3B-2A00-8F059945BB9F}"/>
              </a:ext>
            </a:extLst>
          </p:cNvPr>
          <p:cNvPicPr>
            <a:picLocks noChangeAspect="1"/>
          </p:cNvPicPr>
          <p:nvPr/>
        </p:nvPicPr>
        <p:blipFill>
          <a:blip r:embed="rId3"/>
          <a:stretch>
            <a:fillRect/>
          </a:stretch>
        </p:blipFill>
        <p:spPr>
          <a:xfrm>
            <a:off x="5977620" y="1512739"/>
            <a:ext cx="2822220" cy="3059262"/>
          </a:xfrm>
          <a:prstGeom prst="rect">
            <a:avLst/>
          </a:prstGeom>
        </p:spPr>
      </p:pic>
    </p:spTree>
    <p:extLst>
      <p:ext uri="{BB962C8B-B14F-4D97-AF65-F5344CB8AC3E}">
        <p14:creationId xmlns:p14="http://schemas.microsoft.com/office/powerpoint/2010/main" val="376621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6">
          <a:extLst>
            <a:ext uri="{FF2B5EF4-FFF2-40B4-BE49-F238E27FC236}">
              <a16:creationId xmlns:a16="http://schemas.microsoft.com/office/drawing/2014/main" id="{947FDF84-FC44-BA69-4AFF-835513CDD87A}"/>
            </a:ext>
          </a:extLst>
        </p:cNvPr>
        <p:cNvGrpSpPr/>
        <p:nvPr/>
      </p:nvGrpSpPr>
      <p:grpSpPr>
        <a:xfrm>
          <a:off x="0" y="0"/>
          <a:ext cx="0" cy="0"/>
          <a:chOff x="0" y="0"/>
          <a:chExt cx="0" cy="0"/>
        </a:xfrm>
      </p:grpSpPr>
      <p:sp>
        <p:nvSpPr>
          <p:cNvPr id="457" name="Google Shape;457;p52">
            <a:extLst>
              <a:ext uri="{FF2B5EF4-FFF2-40B4-BE49-F238E27FC236}">
                <a16:creationId xmlns:a16="http://schemas.microsoft.com/office/drawing/2014/main" id="{CBD27BA4-D64F-A5D2-2636-A5963DC92C6E}"/>
              </a:ext>
            </a:extLst>
          </p:cNvPr>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a:extLst>
              <a:ext uri="{FF2B5EF4-FFF2-40B4-BE49-F238E27FC236}">
                <a16:creationId xmlns:a16="http://schemas.microsoft.com/office/drawing/2014/main" id="{9D616C04-1278-31A9-5EEB-136290423D07}"/>
              </a:ext>
            </a:extLst>
          </p:cNvPr>
          <p:cNvSpPr txBox="1">
            <a:spLocks noGrp="1"/>
          </p:cNvSpPr>
          <p:nvPr>
            <p:ph type="title"/>
          </p:nvPr>
        </p:nvSpPr>
        <p:spPr>
          <a:xfrm>
            <a:off x="2137800" y="2217425"/>
            <a:ext cx="4868400" cy="841800"/>
          </a:xfrm>
          <a:prstGeom prst="rect">
            <a:avLst/>
          </a:prstGeom>
        </p:spPr>
        <p:txBody>
          <a:bodyPr spcFirstLastPara="1" wrap="square" lIns="91425" tIns="91425" rIns="91425" bIns="91425" anchor="ctr" anchorCtr="0">
            <a:noAutofit/>
          </a:bodyPr>
          <a:lstStyle/>
          <a:p>
            <a:r>
              <a:rPr lang="en-US" dirty="0"/>
              <a:t>Thank you!</a:t>
            </a:r>
          </a:p>
        </p:txBody>
      </p:sp>
      <p:sp>
        <p:nvSpPr>
          <p:cNvPr id="460" name="Google Shape;460;p52">
            <a:extLst>
              <a:ext uri="{FF2B5EF4-FFF2-40B4-BE49-F238E27FC236}">
                <a16:creationId xmlns:a16="http://schemas.microsoft.com/office/drawing/2014/main" id="{AAA6C225-1A96-1234-E376-EEA112CED67C}"/>
              </a:ext>
            </a:extLst>
          </p:cNvPr>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a:extLst>
              <a:ext uri="{FF2B5EF4-FFF2-40B4-BE49-F238E27FC236}">
                <a16:creationId xmlns:a16="http://schemas.microsoft.com/office/drawing/2014/main" id="{75A00CAD-FA18-8601-E7CE-3CB5C1D7DCBF}"/>
              </a:ext>
            </a:extLst>
          </p:cNvPr>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177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3" name="Subtitle 2">
            <a:extLst>
              <a:ext uri="{FF2B5EF4-FFF2-40B4-BE49-F238E27FC236}">
                <a16:creationId xmlns:a16="http://schemas.microsoft.com/office/drawing/2014/main" id="{9377E56F-D4CB-FDC7-89B8-465D63C0CFA2}"/>
              </a:ext>
            </a:extLst>
          </p:cNvPr>
          <p:cNvSpPr>
            <a:spLocks noGrp="1" noChangeArrowheads="1"/>
          </p:cNvSpPr>
          <p:nvPr>
            <p:ph type="subTitle" idx="1"/>
          </p:nvPr>
        </p:nvSpPr>
        <p:spPr bwMode="auto">
          <a:xfrm>
            <a:off x="1704974" y="902704"/>
            <a:ext cx="571500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eaLnBrk="0" fontAlgn="base" hangingPunct="0">
              <a:spcBef>
                <a:spcPct val="0"/>
              </a:spcBef>
              <a:spcAft>
                <a:spcPct val="0"/>
              </a:spcAft>
              <a:buClrTx/>
              <a:buSzTx/>
            </a:pPr>
            <a:r>
              <a:rPr lang="en-US" altLang="en-US" sz="1100" dirty="0">
                <a:latin typeface="Abadi" panose="020B0604020104020204" pitchFamily="34" charset="0"/>
              </a:rPr>
              <a:t>This project centers around a comprehensive analysis of supplier quality and the effects of manufacturing downtime on overall production efficiency. The dataset captures detailed information about the quality of materials supplied by various vendors, and we aim to accomplish two main goals:</a:t>
            </a:r>
          </a:p>
          <a:p>
            <a:pPr marL="0" indent="0" algn="l" eaLnBrk="0" fontAlgn="base" hangingPunct="0">
              <a:spcBef>
                <a:spcPct val="0"/>
              </a:spcBef>
              <a:spcAft>
                <a:spcPct val="0"/>
              </a:spcAft>
              <a:buClrTx/>
              <a:buSzTx/>
            </a:pPr>
            <a:r>
              <a:rPr lang="en-US" altLang="en-US" sz="1100" b="1" dirty="0">
                <a:latin typeface="Abadi" panose="020B0604020104020204" pitchFamily="34" charset="0"/>
              </a:rPr>
              <a:t>1. Identify the Best and Worst Vendors: </a:t>
            </a:r>
            <a:r>
              <a:rPr lang="en-US" altLang="en-US" sz="1100" dirty="0">
                <a:latin typeface="Abadi" panose="020B0604020104020204" pitchFamily="34" charset="0"/>
              </a:rPr>
              <a:t>We want to rank vendors based on the quality of materials they supply, distinguishing those that consistently deliver high-quality products from those that contribute to defects or quality issues.</a:t>
            </a:r>
          </a:p>
          <a:p>
            <a:pPr marL="0" indent="0" algn="l" eaLnBrk="0" fontAlgn="base" hangingPunct="0">
              <a:spcBef>
                <a:spcPct val="0"/>
              </a:spcBef>
              <a:spcAft>
                <a:spcPct val="0"/>
              </a:spcAft>
              <a:buClrTx/>
              <a:buSzTx/>
            </a:pPr>
            <a:r>
              <a:rPr lang="en-US" altLang="en-US" sz="1100" b="1" dirty="0">
                <a:latin typeface="Abadi" panose="020B0604020104020204" pitchFamily="34" charset="0"/>
              </a:rPr>
              <a:t>2. Assess Plant Efficiency in Defect Detection and Downtime Reduction</a:t>
            </a:r>
            <a:r>
              <a:rPr lang="en-US" altLang="en-US" sz="1100" dirty="0">
                <a:latin typeface="Abadi" panose="020B0604020104020204" pitchFamily="34" charset="0"/>
              </a:rPr>
              <a:t>: We aim to identify which manufacturing plants have the best systems in place for detecting defects early and rejecting faulty materials before they impact production. This helps reduce downtime caused by defective materials, as well as overall operational inefficiencies.</a:t>
            </a:r>
          </a:p>
          <a:p>
            <a:pPr marL="0" indent="0" algn="l" eaLnBrk="0" fontAlgn="base" hangingPunct="0">
              <a:spcBef>
                <a:spcPct val="0"/>
              </a:spcBef>
              <a:spcAft>
                <a:spcPct val="0"/>
              </a:spcAft>
              <a:buClrTx/>
              <a:buSzTx/>
            </a:pPr>
            <a:r>
              <a:rPr lang="en-US" altLang="en-US" sz="1100" dirty="0">
                <a:latin typeface="Abadi" panose="020B0604020104020204" pitchFamily="34" charset="0"/>
              </a:rPr>
              <a:t>Downtime can occur for various reasons, such as during machine setup, equipment maintenance, or when there are shortages of supplies or manpower. It represents a significant production cost, as the factory is unable to operate at full capacity. Defects, in this context, refer to any material imperfections or errors that disrupt the production process, leading to delays or rework.</a:t>
            </a:r>
          </a:p>
          <a:p>
            <a:pPr marL="0" indent="0" algn="l" eaLnBrk="0" fontAlgn="base" hangingPunct="0">
              <a:spcBef>
                <a:spcPct val="0"/>
              </a:spcBef>
              <a:spcAft>
                <a:spcPct val="0"/>
              </a:spcAft>
              <a:buClrTx/>
              <a:buSzTx/>
            </a:pPr>
            <a:r>
              <a:rPr lang="en-US" altLang="en-US" sz="1100" dirty="0">
                <a:latin typeface="Abadi" panose="020B0604020104020204" pitchFamily="34" charset="0"/>
              </a:rPr>
              <a:t>By analyzing this data, we seek to uncover trends and actionable insights that will help improve both supplier selection and plant efficiency, ultimately leading to higher production quality and reduced operational losses</a:t>
            </a:r>
            <a:br>
              <a:rPr lang="en-US" altLang="en-US" sz="1100" b="1" dirty="0">
                <a:latin typeface="Abadi" panose="020B0604020104020204" pitchFamily="34" charset="0"/>
              </a:rPr>
            </a:br>
            <a:endParaRPr lang="en-US" altLang="en-US" sz="1100" b="1" dirty="0">
              <a:latin typeface="Abadi" panose="020B0604020104020204" pitchFamily="34" charset="0"/>
            </a:endParaRPr>
          </a:p>
        </p:txBody>
      </p:sp>
      <p:sp>
        <p:nvSpPr>
          <p:cNvPr id="2" name="Rectangle 1">
            <a:extLst>
              <a:ext uri="{FF2B5EF4-FFF2-40B4-BE49-F238E27FC236}">
                <a16:creationId xmlns:a16="http://schemas.microsoft.com/office/drawing/2014/main" id="{73293A77-3D06-3E60-9372-5805E7502313}"/>
              </a:ext>
            </a:extLst>
          </p:cNvPr>
          <p:cNvSpPr/>
          <p:nvPr/>
        </p:nvSpPr>
        <p:spPr>
          <a:xfrm>
            <a:off x="2977116" y="0"/>
            <a:ext cx="3048000" cy="7726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Google Shape;451;p51"/>
          <p:cNvSpPr txBox="1">
            <a:spLocks noGrp="1"/>
          </p:cNvSpPr>
          <p:nvPr>
            <p:ph type="title"/>
          </p:nvPr>
        </p:nvSpPr>
        <p:spPr>
          <a:xfrm>
            <a:off x="2137800" y="88560"/>
            <a:ext cx="4868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Introduction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a:extLst>
            <a:ext uri="{FF2B5EF4-FFF2-40B4-BE49-F238E27FC236}">
              <a16:creationId xmlns:a16="http://schemas.microsoft.com/office/drawing/2014/main" id="{6054C0B2-F480-51F3-EA9E-8770FB63D3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2BBEFD2-644C-C2B6-F6A2-5E690CF4D245}"/>
              </a:ext>
            </a:extLst>
          </p:cNvPr>
          <p:cNvSpPr>
            <a:spLocks noGrp="1" noChangeArrowheads="1"/>
          </p:cNvSpPr>
          <p:nvPr>
            <p:ph type="subTitle" idx="1"/>
          </p:nvPr>
        </p:nvSpPr>
        <p:spPr bwMode="auto">
          <a:xfrm>
            <a:off x="1290085" y="1578456"/>
            <a:ext cx="672210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sz="1600" b="1" i="0" dirty="0">
                <a:effectLst/>
                <a:latin typeface="Abadi" panose="020B0604020104020204" pitchFamily="34" charset="0"/>
              </a:rPr>
              <a:t>Supplier Performance Evaluation: </a:t>
            </a:r>
            <a:r>
              <a:rPr lang="en-US" sz="1600" b="0" i="0" dirty="0">
                <a:effectLst/>
                <a:latin typeface="Abadi" panose="020B0604020104020204" pitchFamily="34" charset="0"/>
              </a:rPr>
              <a:t>To identify the best and worst-performing suppliers based on the quality of materials they provide. This evaluation will allow us to make informed decisions regarding supplier selection and retention, ensuring that only high-quality materials are sourced to maintain production standards.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sz="1600" b="1" i="0" dirty="0">
                <a:effectLst/>
                <a:latin typeface="Abadi" panose="020B0604020104020204" pitchFamily="34" charset="0"/>
              </a:rPr>
              <a:t>Plant Efficiency in Defect Detection: </a:t>
            </a:r>
            <a:r>
              <a:rPr lang="en-US" sz="1600" b="0" i="0" dirty="0">
                <a:effectLst/>
                <a:latin typeface="Abadi" panose="020B0604020104020204" pitchFamily="34" charset="0"/>
              </a:rPr>
              <a:t>To determine which manufacturing plants are most effective at identifying and rejecting defective materials, thereby minimizing downtime. By pinpointing plants with strong defect detection processes, we can enhance overall production efficiency and reduce disruptions caused by poor-quality materials.</a:t>
            </a:r>
            <a:endParaRPr kumimoji="0" lang="en-US" altLang="en-US" sz="1400" b="0" i="0" u="none" strike="noStrike" cap="none" normalizeH="0" baseline="0" dirty="0">
              <a:ln>
                <a:noFill/>
              </a:ln>
              <a:solidFill>
                <a:schemeClr val="tx1"/>
              </a:solidFill>
              <a:effectLst/>
              <a:latin typeface="Abadi" panose="020B0604020104020204" pitchFamily="34" charset="0"/>
            </a:endParaRPr>
          </a:p>
        </p:txBody>
      </p:sp>
      <p:sp>
        <p:nvSpPr>
          <p:cNvPr id="2" name="Rectangle 1">
            <a:extLst>
              <a:ext uri="{FF2B5EF4-FFF2-40B4-BE49-F238E27FC236}">
                <a16:creationId xmlns:a16="http://schemas.microsoft.com/office/drawing/2014/main" id="{24B160F8-9CFD-1F55-44E0-8BD4BA9411FD}"/>
              </a:ext>
            </a:extLst>
          </p:cNvPr>
          <p:cNvSpPr/>
          <p:nvPr/>
        </p:nvSpPr>
        <p:spPr>
          <a:xfrm>
            <a:off x="2977116" y="0"/>
            <a:ext cx="3048000" cy="7726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Google Shape;451;p51">
            <a:extLst>
              <a:ext uri="{FF2B5EF4-FFF2-40B4-BE49-F238E27FC236}">
                <a16:creationId xmlns:a16="http://schemas.microsoft.com/office/drawing/2014/main" id="{1ABDD0FF-7B2F-1297-5C82-847D305AA939}"/>
              </a:ext>
            </a:extLst>
          </p:cNvPr>
          <p:cNvSpPr txBox="1">
            <a:spLocks noGrp="1"/>
          </p:cNvSpPr>
          <p:nvPr>
            <p:ph type="title"/>
          </p:nvPr>
        </p:nvSpPr>
        <p:spPr>
          <a:xfrm>
            <a:off x="2209800" y="129435"/>
            <a:ext cx="4724400" cy="6431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Objective</a:t>
            </a:r>
            <a:endParaRPr dirty="0"/>
          </a:p>
        </p:txBody>
      </p:sp>
    </p:spTree>
    <p:extLst>
      <p:ext uri="{BB962C8B-B14F-4D97-AF65-F5344CB8AC3E}">
        <p14:creationId xmlns:p14="http://schemas.microsoft.com/office/powerpoint/2010/main" val="200832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a:extLst>
            <a:ext uri="{FF2B5EF4-FFF2-40B4-BE49-F238E27FC236}">
              <a16:creationId xmlns:a16="http://schemas.microsoft.com/office/drawing/2014/main" id="{F005ED7A-AE3D-30D6-C248-15004292BD1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897B9AE-395B-19F5-5D0D-FD698F969355}"/>
              </a:ext>
            </a:extLst>
          </p:cNvPr>
          <p:cNvSpPr>
            <a:spLocks noGrp="1" noChangeArrowheads="1"/>
          </p:cNvSpPr>
          <p:nvPr>
            <p:ph type="subTitle" idx="1"/>
          </p:nvPr>
        </p:nvSpPr>
        <p:spPr bwMode="auto">
          <a:xfrm>
            <a:off x="289367" y="1412775"/>
            <a:ext cx="820645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fontAlgn="base">
              <a:buFont typeface="+mj-lt"/>
              <a:buAutoNum type="arabicPeriod"/>
            </a:pPr>
            <a:r>
              <a:rPr lang="en-US" b="1" i="0" dirty="0">
                <a:solidFill>
                  <a:srgbClr val="000000"/>
                </a:solidFill>
                <a:effectLst/>
                <a:latin typeface="Abadi" panose="020B0604020104020204" pitchFamily="34" charset="0"/>
              </a:rPr>
              <a:t>Supplier Performance Variability: </a:t>
            </a:r>
            <a:r>
              <a:rPr lang="en-US" b="0" i="0" dirty="0">
                <a:solidFill>
                  <a:srgbClr val="000000"/>
                </a:solidFill>
                <a:effectLst/>
                <a:latin typeface="Abadi" panose="020B0604020104020204" pitchFamily="34" charset="0"/>
              </a:rPr>
              <a:t>The analysis revealed significant differences in quality among suppliers, with some consistently delivering high-quality materials and others frequently supplying defective items. These variations directly correlate with downtime.</a:t>
            </a:r>
          </a:p>
          <a:p>
            <a:pPr algn="just" fontAlgn="base">
              <a:buFont typeface="+mj-lt"/>
              <a:buAutoNum type="arabicPeriod"/>
            </a:pPr>
            <a:r>
              <a:rPr lang="en-US" b="1" i="0" dirty="0">
                <a:solidFill>
                  <a:srgbClr val="000000"/>
                </a:solidFill>
                <a:effectLst/>
                <a:latin typeface="Abadi" panose="020B0604020104020204" pitchFamily="34" charset="0"/>
              </a:rPr>
              <a:t>Plant Detection Efficiency: </a:t>
            </a:r>
            <a:r>
              <a:rPr lang="en-US" b="0" i="0" dirty="0">
                <a:solidFill>
                  <a:srgbClr val="000000"/>
                </a:solidFill>
                <a:effectLst/>
                <a:latin typeface="Abadi" panose="020B0604020104020204" pitchFamily="34" charset="0"/>
              </a:rPr>
              <a:t>Some plants were much more effective at identifying and rejecting defective materials early in the process, minimizing downtime. Conversely, plants with lower defect detection rates experienced higher levels of downtime due to increased repair and rework requirements.</a:t>
            </a:r>
          </a:p>
          <a:p>
            <a:pPr algn="just" fontAlgn="base">
              <a:buFont typeface="+mj-lt"/>
              <a:buAutoNum type="arabicPeriod"/>
            </a:pPr>
            <a:r>
              <a:rPr lang="en-US" b="1" i="0" dirty="0">
                <a:solidFill>
                  <a:srgbClr val="000000"/>
                </a:solidFill>
                <a:effectLst/>
                <a:latin typeface="Abadi" panose="020B0604020104020204" pitchFamily="34" charset="0"/>
              </a:rPr>
              <a:t>Correlation Between Supplier Quality and Downtime: </a:t>
            </a:r>
            <a:r>
              <a:rPr lang="en-US" b="0" i="0" dirty="0">
                <a:solidFill>
                  <a:srgbClr val="000000"/>
                </a:solidFill>
                <a:effectLst/>
                <a:latin typeface="Abadi" panose="020B0604020104020204" pitchFamily="34" charset="0"/>
              </a:rPr>
              <a:t>Plants receiving materials from lower-quality suppliers tended to experience more frequent and prolonged downtime, highlighting supplier quality’s critical role in overall production efficiency.</a:t>
            </a:r>
          </a:p>
        </p:txBody>
      </p:sp>
      <p:sp>
        <p:nvSpPr>
          <p:cNvPr id="5" name="Rectangle 4">
            <a:extLst>
              <a:ext uri="{FF2B5EF4-FFF2-40B4-BE49-F238E27FC236}">
                <a16:creationId xmlns:a16="http://schemas.microsoft.com/office/drawing/2014/main" id="{BDD830B7-8F5B-7315-3A20-96086305B0C6}"/>
              </a:ext>
            </a:extLst>
          </p:cNvPr>
          <p:cNvSpPr/>
          <p:nvPr/>
        </p:nvSpPr>
        <p:spPr>
          <a:xfrm>
            <a:off x="2977116" y="0"/>
            <a:ext cx="3048000" cy="7726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Google Shape;451;p51">
            <a:extLst>
              <a:ext uri="{FF2B5EF4-FFF2-40B4-BE49-F238E27FC236}">
                <a16:creationId xmlns:a16="http://schemas.microsoft.com/office/drawing/2014/main" id="{88DDDB51-D8A2-56AD-6380-6C1191534BF1}"/>
              </a:ext>
            </a:extLst>
          </p:cNvPr>
          <p:cNvSpPr txBox="1">
            <a:spLocks noGrp="1"/>
          </p:cNvSpPr>
          <p:nvPr>
            <p:ph type="title"/>
          </p:nvPr>
        </p:nvSpPr>
        <p:spPr>
          <a:xfrm>
            <a:off x="2299678" y="188701"/>
            <a:ext cx="4724400" cy="5650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Key findings</a:t>
            </a:r>
            <a:endParaRPr dirty="0"/>
          </a:p>
        </p:txBody>
      </p:sp>
    </p:spTree>
    <p:extLst>
      <p:ext uri="{BB962C8B-B14F-4D97-AF65-F5344CB8AC3E}">
        <p14:creationId xmlns:p14="http://schemas.microsoft.com/office/powerpoint/2010/main" val="266248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10" name="Rectangle 9">
            <a:extLst>
              <a:ext uri="{FF2B5EF4-FFF2-40B4-BE49-F238E27FC236}">
                <a16:creationId xmlns:a16="http://schemas.microsoft.com/office/drawing/2014/main" id="{E46FEADF-2AFF-6E9E-9A7A-3F5DC003FDFB}"/>
              </a:ext>
            </a:extLst>
          </p:cNvPr>
          <p:cNvSpPr/>
          <p:nvPr/>
        </p:nvSpPr>
        <p:spPr>
          <a:xfrm>
            <a:off x="-187036" y="297873"/>
            <a:ext cx="1115291" cy="21474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51;p51">
            <a:extLst>
              <a:ext uri="{FF2B5EF4-FFF2-40B4-BE49-F238E27FC236}">
                <a16:creationId xmlns:a16="http://schemas.microsoft.com/office/drawing/2014/main" id="{4CCA3056-96FF-A600-E2D6-4AF2483EEB4E}"/>
              </a:ext>
            </a:extLst>
          </p:cNvPr>
          <p:cNvSpPr txBox="1">
            <a:spLocks/>
          </p:cNvSpPr>
          <p:nvPr/>
        </p:nvSpPr>
        <p:spPr>
          <a:xfrm>
            <a:off x="2958509" y="143052"/>
            <a:ext cx="3226981" cy="5650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jalla One"/>
              <a:buNone/>
              <a:defRPr sz="4500" b="1" i="0" u="none" strike="noStrike" cap="none">
                <a:solidFill>
                  <a:schemeClr val="accent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9pPr>
          </a:lstStyle>
          <a:p>
            <a:r>
              <a:rPr lang="en-US" dirty="0"/>
              <a:t>Dashboards</a:t>
            </a:r>
          </a:p>
        </p:txBody>
      </p:sp>
      <p:sp>
        <p:nvSpPr>
          <p:cNvPr id="8" name="Rectangle 7">
            <a:extLst>
              <a:ext uri="{FF2B5EF4-FFF2-40B4-BE49-F238E27FC236}">
                <a16:creationId xmlns:a16="http://schemas.microsoft.com/office/drawing/2014/main" id="{FB504FC5-21B3-AA40-A99E-894744689B8F}"/>
              </a:ext>
            </a:extLst>
          </p:cNvPr>
          <p:cNvSpPr/>
          <p:nvPr/>
        </p:nvSpPr>
        <p:spPr>
          <a:xfrm>
            <a:off x="0" y="1156855"/>
            <a:ext cx="9143999" cy="39866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14880F3-AE0E-C4E1-80F9-77F8D1921B41}"/>
              </a:ext>
            </a:extLst>
          </p:cNvPr>
          <p:cNvPicPr>
            <a:picLocks noChangeAspect="1"/>
          </p:cNvPicPr>
          <p:nvPr/>
        </p:nvPicPr>
        <p:blipFill>
          <a:blip r:embed="rId3"/>
          <a:stretch>
            <a:fillRect/>
          </a:stretch>
        </p:blipFill>
        <p:spPr>
          <a:xfrm>
            <a:off x="0" y="1156855"/>
            <a:ext cx="9144000" cy="3986644"/>
          </a:xfrm>
          <a:prstGeom prst="rect">
            <a:avLst/>
          </a:prstGeom>
        </p:spPr>
      </p:pic>
    </p:spTree>
    <p:extLst>
      <p:ext uri="{BB962C8B-B14F-4D97-AF65-F5344CB8AC3E}">
        <p14:creationId xmlns:p14="http://schemas.microsoft.com/office/powerpoint/2010/main" val="427267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10" name="Rectangle 9">
            <a:extLst>
              <a:ext uri="{FF2B5EF4-FFF2-40B4-BE49-F238E27FC236}">
                <a16:creationId xmlns:a16="http://schemas.microsoft.com/office/drawing/2014/main" id="{E46FEADF-2AFF-6E9E-9A7A-3F5DC003FDFB}"/>
              </a:ext>
            </a:extLst>
          </p:cNvPr>
          <p:cNvSpPr/>
          <p:nvPr/>
        </p:nvSpPr>
        <p:spPr>
          <a:xfrm>
            <a:off x="-187036" y="297873"/>
            <a:ext cx="1115291" cy="21474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51;p51">
            <a:extLst>
              <a:ext uri="{FF2B5EF4-FFF2-40B4-BE49-F238E27FC236}">
                <a16:creationId xmlns:a16="http://schemas.microsoft.com/office/drawing/2014/main" id="{4CCA3056-96FF-A600-E2D6-4AF2483EEB4E}"/>
              </a:ext>
            </a:extLst>
          </p:cNvPr>
          <p:cNvSpPr txBox="1">
            <a:spLocks/>
          </p:cNvSpPr>
          <p:nvPr/>
        </p:nvSpPr>
        <p:spPr>
          <a:xfrm>
            <a:off x="2958509" y="143052"/>
            <a:ext cx="3226981" cy="5650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jalla One"/>
              <a:buNone/>
              <a:defRPr sz="4500" b="1" i="0" u="none" strike="noStrike" cap="none">
                <a:solidFill>
                  <a:schemeClr val="accent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3600"/>
              <a:buFont typeface="Fjalla One"/>
              <a:buNone/>
              <a:defRPr sz="3600" b="0" i="0" u="none" strike="noStrike" cap="none">
                <a:solidFill>
                  <a:schemeClr val="dk1"/>
                </a:solidFill>
                <a:latin typeface="Fjalla One"/>
                <a:ea typeface="Fjalla One"/>
                <a:cs typeface="Fjalla One"/>
                <a:sym typeface="Fjalla One"/>
              </a:defRPr>
            </a:lvl9pPr>
          </a:lstStyle>
          <a:p>
            <a:r>
              <a:rPr lang="en-US" dirty="0"/>
              <a:t>Dashboards</a:t>
            </a:r>
          </a:p>
        </p:txBody>
      </p:sp>
      <p:sp>
        <p:nvSpPr>
          <p:cNvPr id="8" name="Rectangle 7">
            <a:extLst>
              <a:ext uri="{FF2B5EF4-FFF2-40B4-BE49-F238E27FC236}">
                <a16:creationId xmlns:a16="http://schemas.microsoft.com/office/drawing/2014/main" id="{FB504FC5-21B3-AA40-A99E-894744689B8F}"/>
              </a:ext>
            </a:extLst>
          </p:cNvPr>
          <p:cNvSpPr/>
          <p:nvPr/>
        </p:nvSpPr>
        <p:spPr>
          <a:xfrm>
            <a:off x="0" y="1156855"/>
            <a:ext cx="9143999" cy="39866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3A92C995-57A7-BAE2-5D51-D3AE598659A2}"/>
              </a:ext>
            </a:extLst>
          </p:cNvPr>
          <p:cNvPicPr>
            <a:picLocks noChangeAspect="1"/>
          </p:cNvPicPr>
          <p:nvPr/>
        </p:nvPicPr>
        <p:blipFill>
          <a:blip r:embed="rId3"/>
          <a:srcRect l="10859" t="12983" r="938" b="2577"/>
          <a:stretch/>
        </p:blipFill>
        <p:spPr>
          <a:xfrm>
            <a:off x="0" y="1121352"/>
            <a:ext cx="9143999" cy="4057649"/>
          </a:xfrm>
          <a:prstGeom prst="rect">
            <a:avLst/>
          </a:prstGeom>
        </p:spPr>
      </p:pic>
    </p:spTree>
    <p:extLst>
      <p:ext uri="{BB962C8B-B14F-4D97-AF65-F5344CB8AC3E}">
        <p14:creationId xmlns:p14="http://schemas.microsoft.com/office/powerpoint/2010/main" val="417431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p:nvPr/>
        </p:nvSpPr>
        <p:spPr>
          <a:xfrm>
            <a:off x="1228650" y="819150"/>
            <a:ext cx="6686700" cy="3505200"/>
          </a:xfrm>
          <a:prstGeom prst="roundRect">
            <a:avLst>
              <a:gd name="adj" fmla="val 70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2"/>
          <p:cNvSpPr txBox="1">
            <a:spLocks noGrp="1"/>
          </p:cNvSpPr>
          <p:nvPr>
            <p:ph type="title"/>
          </p:nvPr>
        </p:nvSpPr>
        <p:spPr>
          <a:xfrm>
            <a:off x="2137800" y="2217425"/>
            <a:ext cx="4868400" cy="841800"/>
          </a:xfrm>
          <a:prstGeom prst="rect">
            <a:avLst/>
          </a:prstGeom>
        </p:spPr>
        <p:txBody>
          <a:bodyPr spcFirstLastPara="1" wrap="square" lIns="91425" tIns="91425" rIns="91425" bIns="91425" anchor="ctr" anchorCtr="0">
            <a:noAutofit/>
          </a:bodyPr>
          <a:lstStyle/>
          <a:p>
            <a:r>
              <a:rPr lang="en-US" dirty="0"/>
              <a:t>Technical Report</a:t>
            </a:r>
          </a:p>
        </p:txBody>
      </p:sp>
      <p:sp>
        <p:nvSpPr>
          <p:cNvPr id="460" name="Google Shape;460;p52"/>
          <p:cNvSpPr/>
          <p:nvPr/>
        </p:nvSpPr>
        <p:spPr>
          <a:xfrm rot="10800000">
            <a:off x="3489500" y="-156056"/>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2"/>
          <p:cNvSpPr/>
          <p:nvPr/>
        </p:nvSpPr>
        <p:spPr>
          <a:xfrm>
            <a:off x="3489500" y="4034431"/>
            <a:ext cx="2165000" cy="1265125"/>
          </a:xfrm>
          <a:custGeom>
            <a:avLst/>
            <a:gdLst/>
            <a:ahLst/>
            <a:cxnLst/>
            <a:rect l="l" t="t" r="r" b="b"/>
            <a:pathLst>
              <a:path w="86600" h="50605" extrusionOk="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roposition de projet minimaliste en niveaux de gris by Slidesgo">
  <a:themeElements>
    <a:clrScheme name="Simple Light">
      <a:dk1>
        <a:srgbClr val="191919"/>
      </a:dk1>
      <a:lt1>
        <a:srgbClr val="FFFFFF"/>
      </a:lt1>
      <a:dk2>
        <a:srgbClr val="EEEEEE"/>
      </a:dk2>
      <a:lt2>
        <a:srgbClr val="595959"/>
      </a:lt2>
      <a:accent1>
        <a:srgbClr val="33333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2306</Words>
  <Application>Microsoft Office PowerPoint</Application>
  <PresentationFormat>On-screen Show (16:9)</PresentationFormat>
  <Paragraphs>95</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Roboto Condensed Light</vt:lpstr>
      <vt:lpstr>Fjalla One</vt:lpstr>
      <vt:lpstr>Lato</vt:lpstr>
      <vt:lpstr>Abadi</vt:lpstr>
      <vt:lpstr>Arial</vt:lpstr>
      <vt:lpstr>Proposition de projet minimaliste en niveaux de gris by Slidesgo</vt:lpstr>
      <vt:lpstr>Supplier Chain Quality</vt:lpstr>
      <vt:lpstr>Team</vt:lpstr>
      <vt:lpstr>AGENDA</vt:lpstr>
      <vt:lpstr>Introduction</vt:lpstr>
      <vt:lpstr>Objective</vt:lpstr>
      <vt:lpstr>Key findings</vt:lpstr>
      <vt:lpstr>PowerPoint Presentation</vt:lpstr>
      <vt:lpstr>PowerPoint Presentation</vt:lpstr>
      <vt:lpstr>Technical Report</vt:lpstr>
      <vt:lpstr>Cleaning Part</vt:lpstr>
      <vt:lpstr>Duplicates in Defects</vt:lpstr>
      <vt:lpstr>Duplicates in Vendors</vt:lpstr>
      <vt:lpstr>Wrong Defect type</vt:lpstr>
      <vt:lpstr>Data Modeling</vt:lpstr>
      <vt:lpstr>Category Table</vt:lpstr>
      <vt:lpstr> Plant Table</vt:lpstr>
      <vt:lpstr>State Table</vt:lpstr>
      <vt:lpstr>Analytical Report</vt:lpstr>
      <vt:lpstr>Downtime Analysis</vt:lpstr>
      <vt:lpstr>PowerPoint Presentation</vt:lpstr>
      <vt:lpstr>Does States affect?</vt:lpstr>
      <vt:lpstr>How Vendors affect Quantity?</vt:lpstr>
      <vt:lpstr>PowerPoint Presentation</vt:lpstr>
      <vt:lpstr>PowerPoint Presentation</vt:lpstr>
      <vt:lpstr>PowerPoint Presentation</vt:lpstr>
      <vt:lpstr>PowerPoint Presentation</vt:lpstr>
      <vt:lpstr>Takeaways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would like to extend our heartfelt gratitude to Eng. Yasser A. Rahman for being an exceptional instructor. Your passion for teaching has made a tremendous impact on our learning journey. Your dedication and enthusiasm have truly inspired us, and we are grateful for the knowledge and skills you've shared. Thank you for being a great mentor and guiding us with such commitment and expertise.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Begad kandeel</dc:creator>
  <cp:lastModifiedBy>omar essam</cp:lastModifiedBy>
  <cp:revision>19</cp:revision>
  <dcterms:modified xsi:type="dcterms:W3CDTF">2024-10-10T16:44:54Z</dcterms:modified>
</cp:coreProperties>
</file>