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4" r:id="rId5"/>
    <p:sldId id="265" r:id="rId6"/>
    <p:sldId id="267" r:id="rId7"/>
    <p:sldId id="268" r:id="rId8"/>
    <p:sldId id="259" r:id="rId9"/>
    <p:sldId id="260" r:id="rId10"/>
    <p:sldId id="266" r:id="rId11"/>
    <p:sldId id="261" r:id="rId12"/>
    <p:sldId id="269" r:id="rId13"/>
    <p:sldId id="262" r:id="rId14"/>
    <p:sldId id="274" r:id="rId15"/>
    <p:sldId id="270" r:id="rId16"/>
    <p:sldId id="271" r:id="rId17"/>
    <p:sldId id="273" r:id="rId18"/>
    <p:sldId id="272" r:id="rId19"/>
    <p:sldId id="275" r:id="rId20"/>
    <p:sldId id="276" r:id="rId21"/>
    <p:sldId id="278" r:id="rId22"/>
    <p:sldId id="277" r:id="rId23"/>
    <p:sldId id="279" r:id="rId24"/>
    <p:sldId id="263"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8187"/>
    <a:srgbClr val="79C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OneDrive\Desktop\Case%20study%20A\2023%20excel\fina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Overall</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Sheet2!$O$6</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66-4E6E-AA2C-74C98D0C6E8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66-4E6E-AA2C-74C98D0C6E85}"/>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Sheet2!$B$7:$B$8</c:f>
              <c:strCache>
                <c:ptCount val="2"/>
                <c:pt idx="0">
                  <c:v>casual</c:v>
                </c:pt>
                <c:pt idx="1">
                  <c:v>member</c:v>
                </c:pt>
              </c:strCache>
            </c:strRef>
          </c:cat>
          <c:val>
            <c:numRef>
              <c:f>Sheet2!$O$7:$O$8</c:f>
              <c:numCache>
                <c:formatCode>General</c:formatCode>
                <c:ptCount val="2"/>
                <c:pt idx="0">
                  <c:v>2059178</c:v>
                </c:pt>
                <c:pt idx="1">
                  <c:v>3660698</c:v>
                </c:pt>
              </c:numCache>
            </c:numRef>
          </c:val>
          <c:extLst>
            <c:ext xmlns:c16="http://schemas.microsoft.com/office/drawing/2014/chart" uri="{C3380CC4-5D6E-409C-BE32-E72D297353CC}">
              <c16:uniqueId val="{00000004-8466-4E6E-AA2C-74C98D0C6E85}"/>
            </c:ext>
          </c:extLst>
        </c:ser>
        <c:dLbls>
          <c:dLblPos val="bestFit"/>
          <c:showLegendKey val="0"/>
          <c:showVal val="0"/>
          <c:showCatName val="0"/>
          <c:showSerName val="0"/>
          <c:showPercent val="0"/>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800" dirty="0">
                <a:latin typeface="Arial" panose="020B0604020202020204" pitchFamily="34" charset="0"/>
                <a:cs typeface="Arial" panose="020B0604020202020204" pitchFamily="34" charset="0"/>
              </a:rPr>
              <a:t>Member</a:t>
            </a:r>
          </a:p>
        </c:rich>
      </c:tx>
      <c:layout>
        <c:manualLayout>
          <c:xMode val="edge"/>
          <c:yMode val="edge"/>
          <c:x val="0.77231143589359941"/>
          <c:y val="6.0634112706578133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Sheet1!$D$2</c:f>
              <c:strCache>
                <c:ptCount val="1"/>
                <c:pt idx="0">
                  <c:v>Member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47-4278-9377-42589D61E55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47-4278-9377-42589D61E55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B47-4278-9377-42589D61E55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B47-4278-9377-42589D61E556}"/>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B47-4278-9377-42589D61E556}"/>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B47-4278-9377-42589D61E556}"/>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B47-4278-9377-42589D61E556}"/>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0B47-4278-9377-42589D61E556}"/>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0B47-4278-9377-42589D61E556}"/>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0B47-4278-9377-42589D61E556}"/>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0B47-4278-9377-42589D61E556}"/>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0B47-4278-9377-42589D61E556}"/>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Sheet1!$B$3:$B$14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Sheet1!$D$3:$D$14</c:f>
              <c:numCache>
                <c:formatCode>General</c:formatCode>
                <c:ptCount val="12"/>
                <c:pt idx="0">
                  <c:v>150293</c:v>
                </c:pt>
                <c:pt idx="1">
                  <c:v>147429</c:v>
                </c:pt>
                <c:pt idx="2">
                  <c:v>196477</c:v>
                </c:pt>
                <c:pt idx="3">
                  <c:v>279305</c:v>
                </c:pt>
                <c:pt idx="4">
                  <c:v>370646</c:v>
                </c:pt>
                <c:pt idx="5">
                  <c:v>418388</c:v>
                </c:pt>
                <c:pt idx="6">
                  <c:v>436292</c:v>
                </c:pt>
                <c:pt idx="7">
                  <c:v>460563</c:v>
                </c:pt>
                <c:pt idx="8">
                  <c:v>404736</c:v>
                </c:pt>
                <c:pt idx="9">
                  <c:v>360042</c:v>
                </c:pt>
                <c:pt idx="10">
                  <c:v>264126</c:v>
                </c:pt>
                <c:pt idx="11">
                  <c:v>172401</c:v>
                </c:pt>
              </c:numCache>
            </c:numRef>
          </c:val>
          <c:extLst>
            <c:ext xmlns:c16="http://schemas.microsoft.com/office/drawing/2014/chart" uri="{C3380CC4-5D6E-409C-BE32-E72D297353CC}">
              <c16:uniqueId val="{00000018-0B47-4278-9377-42589D61E55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80912421383647803"/>
          <c:y val="7.627627627627627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n-US"/>
        </a:p>
      </c:txPr>
    </c:title>
    <c:autoTitleDeleted val="0"/>
    <c:plotArea>
      <c:layout/>
      <c:pieChart>
        <c:varyColors val="1"/>
        <c:ser>
          <c:idx val="0"/>
          <c:order val="0"/>
          <c:tx>
            <c:strRef>
              <c:f>Sheet1!$C$2</c:f>
              <c:strCache>
                <c:ptCount val="1"/>
                <c:pt idx="0">
                  <c:v>Casual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105-455F-8304-30AC4BB589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105-455F-8304-30AC4BB589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105-455F-8304-30AC4BB589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105-455F-8304-30AC4BB5897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105-455F-8304-30AC4BB58977}"/>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105-455F-8304-30AC4BB5897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C105-455F-8304-30AC4BB5897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C105-455F-8304-30AC4BB5897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C105-455F-8304-30AC4BB5897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C105-455F-8304-30AC4BB58977}"/>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C105-455F-8304-30AC4BB58977}"/>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C105-455F-8304-30AC4BB58977}"/>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Sheet1!$B$3:$B$14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Sheet1!$C$3:$C$14</c:f>
              <c:numCache>
                <c:formatCode>General</c:formatCode>
                <c:ptCount val="12"/>
                <c:pt idx="0">
                  <c:v>40007</c:v>
                </c:pt>
                <c:pt idx="1">
                  <c:v>43016</c:v>
                </c:pt>
                <c:pt idx="2">
                  <c:v>62201</c:v>
                </c:pt>
                <c:pt idx="3">
                  <c:v>147285</c:v>
                </c:pt>
                <c:pt idx="4">
                  <c:v>234181</c:v>
                </c:pt>
                <c:pt idx="5">
                  <c:v>301230</c:v>
                </c:pt>
                <c:pt idx="6">
                  <c:v>331358</c:v>
                </c:pt>
                <c:pt idx="7">
                  <c:v>311130</c:v>
                </c:pt>
                <c:pt idx="8">
                  <c:v>261635</c:v>
                </c:pt>
                <c:pt idx="9">
                  <c:v>177071</c:v>
                </c:pt>
                <c:pt idx="10">
                  <c:v>98392</c:v>
                </c:pt>
                <c:pt idx="11">
                  <c:v>51672</c:v>
                </c:pt>
              </c:numCache>
            </c:numRef>
          </c:val>
          <c:extLst>
            <c:ext xmlns:c16="http://schemas.microsoft.com/office/drawing/2014/chart" uri="{C3380CC4-5D6E-409C-BE32-E72D297353CC}">
              <c16:uniqueId val="{00000018-C105-455F-8304-30AC4BB58977}"/>
            </c:ext>
          </c:extLst>
        </c:ser>
        <c:ser>
          <c:idx val="1"/>
          <c:order val="1"/>
          <c:tx>
            <c:strRef>
              <c:f>Sheet1!$D$2</c:f>
              <c:strCache>
                <c:ptCount val="1"/>
                <c:pt idx="0">
                  <c:v>Member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C105-455F-8304-30AC4BB589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C105-455F-8304-30AC4BB589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C105-455F-8304-30AC4BB589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C105-455F-8304-30AC4BB5897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C105-455F-8304-30AC4BB58977}"/>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C105-455F-8304-30AC4BB5897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6-C105-455F-8304-30AC4BB5897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8-C105-455F-8304-30AC4BB5897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A-C105-455F-8304-30AC4BB5897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C-C105-455F-8304-30AC4BB58977}"/>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E-C105-455F-8304-30AC4BB58977}"/>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0-C105-455F-8304-30AC4BB58977}"/>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Sheet1!$B$3:$B$14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Sheet1!$D$3:$D$14</c:f>
              <c:numCache>
                <c:formatCode>General</c:formatCode>
                <c:ptCount val="12"/>
                <c:pt idx="0">
                  <c:v>150293</c:v>
                </c:pt>
                <c:pt idx="1">
                  <c:v>147429</c:v>
                </c:pt>
                <c:pt idx="2">
                  <c:v>196477</c:v>
                </c:pt>
                <c:pt idx="3">
                  <c:v>279305</c:v>
                </c:pt>
                <c:pt idx="4">
                  <c:v>370646</c:v>
                </c:pt>
                <c:pt idx="5">
                  <c:v>418388</c:v>
                </c:pt>
                <c:pt idx="6">
                  <c:v>436292</c:v>
                </c:pt>
                <c:pt idx="7">
                  <c:v>460563</c:v>
                </c:pt>
                <c:pt idx="8">
                  <c:v>404736</c:v>
                </c:pt>
                <c:pt idx="9">
                  <c:v>360042</c:v>
                </c:pt>
                <c:pt idx="10">
                  <c:v>264126</c:v>
                </c:pt>
                <c:pt idx="11">
                  <c:v>172401</c:v>
                </c:pt>
              </c:numCache>
            </c:numRef>
          </c:val>
          <c:extLst>
            <c:ext xmlns:c16="http://schemas.microsoft.com/office/drawing/2014/chart" uri="{C3380CC4-5D6E-409C-BE32-E72D297353CC}">
              <c16:uniqueId val="{00000031-C105-455F-8304-30AC4BB5897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c:f>
              <c:strCache>
                <c:ptCount val="1"/>
                <c:pt idx="0">
                  <c:v>Casual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errBars>
            <c:errDir val="y"/>
            <c:errBarType val="both"/>
            <c:errValType val="stdErr"/>
            <c:noEndCap val="0"/>
            <c:spPr>
              <a:noFill/>
              <a:ln w="9525" cap="flat" cmpd="sng" algn="ctr">
                <a:solidFill>
                  <a:schemeClr val="lt1">
                    <a:lumMod val="95000"/>
                  </a:schemeClr>
                </a:solidFill>
                <a:round/>
              </a:ln>
              <a:effectLst/>
            </c:spPr>
          </c:errBars>
          <c:cat>
            <c:strRef>
              <c:f>Sheet1!$B$3:$B$14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Sheet1!$C$3:$C$14</c:f>
              <c:numCache>
                <c:formatCode>General</c:formatCode>
                <c:ptCount val="12"/>
                <c:pt idx="0">
                  <c:v>40007</c:v>
                </c:pt>
                <c:pt idx="1">
                  <c:v>43016</c:v>
                </c:pt>
                <c:pt idx="2">
                  <c:v>62201</c:v>
                </c:pt>
                <c:pt idx="3">
                  <c:v>147285</c:v>
                </c:pt>
                <c:pt idx="4">
                  <c:v>234181</c:v>
                </c:pt>
                <c:pt idx="5">
                  <c:v>301230</c:v>
                </c:pt>
                <c:pt idx="6">
                  <c:v>331358</c:v>
                </c:pt>
                <c:pt idx="7">
                  <c:v>311130</c:v>
                </c:pt>
                <c:pt idx="8">
                  <c:v>261635</c:v>
                </c:pt>
                <c:pt idx="9">
                  <c:v>177071</c:v>
                </c:pt>
                <c:pt idx="10">
                  <c:v>98392</c:v>
                </c:pt>
                <c:pt idx="11">
                  <c:v>51672</c:v>
                </c:pt>
              </c:numCache>
            </c:numRef>
          </c:val>
          <c:smooth val="0"/>
          <c:extLst>
            <c:ext xmlns:c16="http://schemas.microsoft.com/office/drawing/2014/chart" uri="{C3380CC4-5D6E-409C-BE32-E72D297353CC}">
              <c16:uniqueId val="{00000000-5D9A-4652-984D-BCA647FE9ABF}"/>
            </c:ext>
          </c:extLst>
        </c:ser>
        <c:ser>
          <c:idx val="1"/>
          <c:order val="1"/>
          <c:tx>
            <c:strRef>
              <c:f>Sheet1!$D$2</c:f>
              <c:strCache>
                <c:ptCount val="1"/>
                <c:pt idx="0">
                  <c:v>Member</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errBars>
            <c:errDir val="y"/>
            <c:errBarType val="both"/>
            <c:errValType val="stdErr"/>
            <c:noEndCap val="0"/>
            <c:spPr>
              <a:noFill/>
              <a:ln w="9525" cap="flat" cmpd="sng" algn="ctr">
                <a:solidFill>
                  <a:schemeClr val="lt1">
                    <a:lumMod val="95000"/>
                  </a:schemeClr>
                </a:solidFill>
                <a:round/>
              </a:ln>
              <a:effectLst/>
            </c:spPr>
          </c:errBars>
          <c:cat>
            <c:strRef>
              <c:f>Sheet1!$B$3:$B$14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Sheet1!$D$3:$D$14</c:f>
              <c:numCache>
                <c:formatCode>General</c:formatCode>
                <c:ptCount val="12"/>
                <c:pt idx="0">
                  <c:v>150293</c:v>
                </c:pt>
                <c:pt idx="1">
                  <c:v>147429</c:v>
                </c:pt>
                <c:pt idx="2">
                  <c:v>196477</c:v>
                </c:pt>
                <c:pt idx="3">
                  <c:v>279305</c:v>
                </c:pt>
                <c:pt idx="4">
                  <c:v>370646</c:v>
                </c:pt>
                <c:pt idx="5">
                  <c:v>418388</c:v>
                </c:pt>
                <c:pt idx="6">
                  <c:v>436292</c:v>
                </c:pt>
                <c:pt idx="7">
                  <c:v>460563</c:v>
                </c:pt>
                <c:pt idx="8">
                  <c:v>404736</c:v>
                </c:pt>
                <c:pt idx="9">
                  <c:v>360042</c:v>
                </c:pt>
                <c:pt idx="10">
                  <c:v>264126</c:v>
                </c:pt>
                <c:pt idx="11">
                  <c:v>172401</c:v>
                </c:pt>
              </c:numCache>
            </c:numRef>
          </c:val>
          <c:smooth val="0"/>
          <c:extLst>
            <c:ext xmlns:c16="http://schemas.microsoft.com/office/drawing/2014/chart" uri="{C3380CC4-5D6E-409C-BE32-E72D297353CC}">
              <c16:uniqueId val="{00000001-5D9A-4652-984D-BCA647FE9ABF}"/>
            </c:ext>
          </c:extLst>
        </c:ser>
        <c:dLbls>
          <c:showLegendKey val="0"/>
          <c:showVal val="0"/>
          <c:showCatName val="0"/>
          <c:showSerName val="0"/>
          <c:showPercent val="0"/>
          <c:showBubbleSize val="0"/>
        </c:dLbls>
        <c:smooth val="0"/>
        <c:axId val="1000403248"/>
        <c:axId val="1000391248"/>
      </c:lineChart>
      <c:catAx>
        <c:axId val="100040324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month</a:t>
                </a:r>
                <a:endParaRPr lang="en-IN"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00391248"/>
        <c:crosses val="autoZero"/>
        <c:auto val="1"/>
        <c:lblAlgn val="ctr"/>
        <c:lblOffset val="100"/>
        <c:noMultiLvlLbl val="0"/>
      </c:catAx>
      <c:valAx>
        <c:axId val="1000391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Figure</a:t>
                </a:r>
                <a:r>
                  <a:rPr lang="en-US" baseline="0" dirty="0"/>
                  <a:t>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00403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Casual vs Members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4149782251464799"/>
          <c:y val="0.13806767453707586"/>
          <c:w val="0.83717056610886564"/>
          <c:h val="0.56929162800049948"/>
        </c:manualLayout>
      </c:layout>
      <c:barChart>
        <c:barDir val="col"/>
        <c:grouping val="clustered"/>
        <c:varyColors val="0"/>
        <c:ser>
          <c:idx val="0"/>
          <c:order val="0"/>
          <c:tx>
            <c:strRef>
              <c:f>Sheet2!$B$7</c:f>
              <c:strCache>
                <c:ptCount val="1"/>
                <c:pt idx="0">
                  <c:v>casual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accent1"/>
              </a:solidFill>
              <a:ln w="19050" cap="flat" cmpd="sng" algn="ctr">
                <a:solidFill>
                  <a:schemeClr val="lt1"/>
                </a:solidFill>
                <a:prstDash val="solid"/>
                <a:miter lim="800000"/>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Sheet2!$C$6:$N$6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Sheet2!$C$7:$N$7</c:f>
              <c:numCache>
                <c:formatCode>General</c:formatCode>
                <c:ptCount val="12"/>
                <c:pt idx="0">
                  <c:v>40007</c:v>
                </c:pt>
                <c:pt idx="1">
                  <c:v>43016</c:v>
                </c:pt>
                <c:pt idx="2">
                  <c:v>62201</c:v>
                </c:pt>
                <c:pt idx="3">
                  <c:v>147285</c:v>
                </c:pt>
                <c:pt idx="4">
                  <c:v>234181</c:v>
                </c:pt>
                <c:pt idx="5">
                  <c:v>301230</c:v>
                </c:pt>
                <c:pt idx="6">
                  <c:v>331358</c:v>
                </c:pt>
                <c:pt idx="7">
                  <c:v>311130</c:v>
                </c:pt>
                <c:pt idx="8">
                  <c:v>261635</c:v>
                </c:pt>
                <c:pt idx="9">
                  <c:v>177071</c:v>
                </c:pt>
                <c:pt idx="10">
                  <c:v>98392</c:v>
                </c:pt>
                <c:pt idx="11">
                  <c:v>51672</c:v>
                </c:pt>
              </c:numCache>
            </c:numRef>
          </c:val>
          <c:extLst>
            <c:ext xmlns:c16="http://schemas.microsoft.com/office/drawing/2014/chart" uri="{C3380CC4-5D6E-409C-BE32-E72D297353CC}">
              <c16:uniqueId val="{00000000-DC56-44DA-B183-C488B88B7FCB}"/>
            </c:ext>
          </c:extLst>
        </c:ser>
        <c:ser>
          <c:idx val="1"/>
          <c:order val="1"/>
          <c:tx>
            <c:strRef>
              <c:f>Sheet2!$B$8</c:f>
              <c:strCache>
                <c:ptCount val="1"/>
                <c:pt idx="0">
                  <c:v>member</c:v>
                </c:pt>
              </c:strCache>
            </c:strRef>
          </c:tx>
          <c:spPr>
            <a:solidFill>
              <a:schemeClr val="accent2">
                <a:alpha val="85000"/>
              </a:schemeClr>
            </a:solidFill>
            <a:ln w="9525" cap="flat" cmpd="sng" algn="ctr">
              <a:solidFill>
                <a:schemeClr val="lt1">
                  <a:alpha val="50000"/>
                </a:schemeClr>
              </a:solidFill>
              <a:round/>
            </a:ln>
            <a:effectLst/>
          </c:spPr>
          <c:invertIfNegative val="0"/>
          <c:dLbls>
            <c:spPr>
              <a:solidFill>
                <a:schemeClr val="accent2"/>
              </a:solidFill>
              <a:ln w="19050" cap="flat" cmpd="sng" algn="ctr">
                <a:solidFill>
                  <a:schemeClr val="lt1"/>
                </a:solidFill>
                <a:prstDash val="solid"/>
                <a:miter lim="800000"/>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Sheet2!$C$6:$N$6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Sheet2!$C$8:$N$8</c:f>
              <c:numCache>
                <c:formatCode>General</c:formatCode>
                <c:ptCount val="12"/>
                <c:pt idx="0">
                  <c:v>150293</c:v>
                </c:pt>
                <c:pt idx="1">
                  <c:v>147429</c:v>
                </c:pt>
                <c:pt idx="2">
                  <c:v>196477</c:v>
                </c:pt>
                <c:pt idx="3">
                  <c:v>279305</c:v>
                </c:pt>
                <c:pt idx="4">
                  <c:v>370646</c:v>
                </c:pt>
                <c:pt idx="5">
                  <c:v>418388</c:v>
                </c:pt>
                <c:pt idx="6">
                  <c:v>436292</c:v>
                </c:pt>
                <c:pt idx="7">
                  <c:v>460563</c:v>
                </c:pt>
                <c:pt idx="8">
                  <c:v>404736</c:v>
                </c:pt>
                <c:pt idx="9">
                  <c:v>360042</c:v>
                </c:pt>
                <c:pt idx="10">
                  <c:v>264126</c:v>
                </c:pt>
                <c:pt idx="11">
                  <c:v>172401</c:v>
                </c:pt>
              </c:numCache>
            </c:numRef>
          </c:val>
          <c:extLst>
            <c:ext xmlns:c16="http://schemas.microsoft.com/office/drawing/2014/chart" uri="{C3380CC4-5D6E-409C-BE32-E72D297353CC}">
              <c16:uniqueId val="{00000001-DC56-44DA-B183-C488B88B7FCB}"/>
            </c:ext>
          </c:extLst>
        </c:ser>
        <c:dLbls>
          <c:dLblPos val="inEnd"/>
          <c:showLegendKey val="0"/>
          <c:showVal val="1"/>
          <c:showCatName val="0"/>
          <c:showSerName val="0"/>
          <c:showPercent val="0"/>
          <c:showBubbleSize val="0"/>
        </c:dLbls>
        <c:gapWidth val="65"/>
        <c:axId val="986861008"/>
        <c:axId val="986846128"/>
      </c:barChart>
      <c:catAx>
        <c:axId val="98686100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Months</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86846128"/>
        <c:crosses val="autoZero"/>
        <c:auto val="1"/>
        <c:lblAlgn val="ctr"/>
        <c:lblOffset val="100"/>
        <c:noMultiLvlLbl val="0"/>
      </c:catAx>
      <c:valAx>
        <c:axId val="98684612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Memberships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quot;M&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9868610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Season</a:t>
            </a:r>
            <a:r>
              <a:rPr lang="en-US" baseline="0" dirty="0"/>
              <a:t> Vs Membership</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6940118648261069"/>
          <c:y val="0.12347730003764847"/>
          <c:w val="0.52613893833193093"/>
          <c:h val="0.75175134133406218"/>
        </c:manualLayout>
      </c:layout>
      <c:doughnutChart>
        <c:varyColors val="1"/>
        <c:ser>
          <c:idx val="0"/>
          <c:order val="0"/>
          <c:tx>
            <c:strRef>
              <c:f>Sheet4!$D$4</c:f>
              <c:strCache>
                <c:ptCount val="1"/>
                <c:pt idx="0">
                  <c:v>casual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FED-40AF-B9D6-5108E71AB9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FED-40AF-B9D6-5108E71AB9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FED-40AF-B9D6-5108E71AB9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FED-40AF-B9D6-5108E71AB987}"/>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t"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1"/>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Sheet4!$C$5:$C$8</c:f>
              <c:strCache>
                <c:ptCount val="4"/>
                <c:pt idx="0">
                  <c:v>Spring</c:v>
                </c:pt>
                <c:pt idx="1">
                  <c:v>Summer</c:v>
                </c:pt>
                <c:pt idx="2">
                  <c:v>Autumn</c:v>
                </c:pt>
                <c:pt idx="3">
                  <c:v>Winter</c:v>
                </c:pt>
              </c:strCache>
            </c:strRef>
          </c:cat>
          <c:val>
            <c:numRef>
              <c:f>Sheet4!$D$5:$D$8</c:f>
              <c:numCache>
                <c:formatCode>General</c:formatCode>
                <c:ptCount val="4"/>
                <c:pt idx="0">
                  <c:v>443667</c:v>
                </c:pt>
                <c:pt idx="1">
                  <c:v>943718</c:v>
                </c:pt>
                <c:pt idx="2">
                  <c:v>537098</c:v>
                </c:pt>
                <c:pt idx="3">
                  <c:v>134695</c:v>
                </c:pt>
              </c:numCache>
            </c:numRef>
          </c:val>
          <c:extLst>
            <c:ext xmlns:c16="http://schemas.microsoft.com/office/drawing/2014/chart" uri="{C3380CC4-5D6E-409C-BE32-E72D297353CC}">
              <c16:uniqueId val="{00000008-AFED-40AF-B9D6-5108E71AB987}"/>
            </c:ext>
          </c:extLst>
        </c:ser>
        <c:ser>
          <c:idx val="1"/>
          <c:order val="1"/>
          <c:tx>
            <c:strRef>
              <c:f>Sheet4!$E$4</c:f>
              <c:strCache>
                <c:ptCount val="1"/>
                <c:pt idx="0">
                  <c:v>member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AFED-40AF-B9D6-5108E71AB9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AFED-40AF-B9D6-5108E71AB9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AFED-40AF-B9D6-5108E71AB9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AFED-40AF-B9D6-5108E71AB987}"/>
              </c:ext>
            </c:extLst>
          </c:dPt>
          <c:dLbls>
            <c:dLbl>
              <c:idx val="0"/>
              <c:layout>
                <c:manualLayout>
                  <c:x val="4.5841031784168151E-2"/>
                  <c:y val="-4.36653446725701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A-AFED-40AF-B9D6-5108E71AB987}"/>
                </c:ext>
              </c:extLst>
            </c:dLbl>
            <c:dLbl>
              <c:idx val="3"/>
              <c:layout>
                <c:manualLayout>
                  <c:x val="-3.8200859820140126E-2"/>
                  <c:y val="-1.091633616814252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0-AFED-40AF-B9D6-5108E71AB987}"/>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b"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Sheet4!$C$5:$C$8</c:f>
              <c:strCache>
                <c:ptCount val="4"/>
                <c:pt idx="0">
                  <c:v>Spring</c:v>
                </c:pt>
                <c:pt idx="1">
                  <c:v>Summer</c:v>
                </c:pt>
                <c:pt idx="2">
                  <c:v>Autumn</c:v>
                </c:pt>
                <c:pt idx="3">
                  <c:v>Winter</c:v>
                </c:pt>
              </c:strCache>
            </c:strRef>
          </c:cat>
          <c:val>
            <c:numRef>
              <c:f>Sheet4!$E$5:$E$8</c:f>
              <c:numCache>
                <c:formatCode>General</c:formatCode>
                <c:ptCount val="4"/>
                <c:pt idx="0">
                  <c:v>846428</c:v>
                </c:pt>
                <c:pt idx="1">
                  <c:v>1315243</c:v>
                </c:pt>
                <c:pt idx="2">
                  <c:v>1028904</c:v>
                </c:pt>
                <c:pt idx="3">
                  <c:v>470123</c:v>
                </c:pt>
              </c:numCache>
            </c:numRef>
          </c:val>
          <c:extLst>
            <c:ext xmlns:c16="http://schemas.microsoft.com/office/drawing/2014/chart" uri="{C3380CC4-5D6E-409C-BE32-E72D297353CC}">
              <c16:uniqueId val="{00000011-AFED-40AF-B9D6-5108E71AB987}"/>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2200" b="0"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Season-Wise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7970253718285215"/>
          <c:y val="0.16336126629422718"/>
          <c:w val="0.76885713359904084"/>
          <c:h val="0.61283339931670555"/>
        </c:manualLayout>
      </c:layout>
      <c:barChart>
        <c:barDir val="col"/>
        <c:grouping val="clustered"/>
        <c:varyColors val="0"/>
        <c:ser>
          <c:idx val="0"/>
          <c:order val="0"/>
          <c:tx>
            <c:strRef>
              <c:f>Sheet4!$D$4</c:f>
              <c:strCache>
                <c:ptCount val="1"/>
                <c:pt idx="0">
                  <c:v>casual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accent1"/>
              </a:solidFill>
              <a:ln w="19050" cap="flat" cmpd="sng" algn="ctr">
                <a:solidFill>
                  <a:schemeClr val="lt1"/>
                </a:solidFill>
                <a:prstDash val="solid"/>
                <a:miter lim="800000"/>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Sheet4!$C$5:$C$8</c:f>
              <c:strCache>
                <c:ptCount val="4"/>
                <c:pt idx="0">
                  <c:v>Spring</c:v>
                </c:pt>
                <c:pt idx="1">
                  <c:v>Summer</c:v>
                </c:pt>
                <c:pt idx="2">
                  <c:v>Autumn</c:v>
                </c:pt>
                <c:pt idx="3">
                  <c:v>Winter</c:v>
                </c:pt>
              </c:strCache>
            </c:strRef>
          </c:cat>
          <c:val>
            <c:numRef>
              <c:f>Sheet4!$D$5:$D$8</c:f>
              <c:numCache>
                <c:formatCode>General</c:formatCode>
                <c:ptCount val="4"/>
                <c:pt idx="0">
                  <c:v>443667</c:v>
                </c:pt>
                <c:pt idx="1">
                  <c:v>943718</c:v>
                </c:pt>
                <c:pt idx="2">
                  <c:v>537098</c:v>
                </c:pt>
                <c:pt idx="3">
                  <c:v>134695</c:v>
                </c:pt>
              </c:numCache>
            </c:numRef>
          </c:val>
          <c:extLst>
            <c:ext xmlns:c16="http://schemas.microsoft.com/office/drawing/2014/chart" uri="{C3380CC4-5D6E-409C-BE32-E72D297353CC}">
              <c16:uniqueId val="{00000000-5036-4C20-AED9-411FBD575EE4}"/>
            </c:ext>
          </c:extLst>
        </c:ser>
        <c:ser>
          <c:idx val="1"/>
          <c:order val="1"/>
          <c:tx>
            <c:strRef>
              <c:f>Sheet4!$E$4</c:f>
              <c:strCache>
                <c:ptCount val="1"/>
                <c:pt idx="0">
                  <c:v>member</c:v>
                </c:pt>
              </c:strCache>
            </c:strRef>
          </c:tx>
          <c:spPr>
            <a:solidFill>
              <a:schemeClr val="accent2">
                <a:alpha val="85000"/>
              </a:schemeClr>
            </a:solidFill>
            <a:ln w="9525" cap="flat" cmpd="sng" algn="ctr">
              <a:solidFill>
                <a:schemeClr val="lt1">
                  <a:alpha val="50000"/>
                </a:schemeClr>
              </a:solidFill>
              <a:round/>
            </a:ln>
            <a:effectLst/>
          </c:spPr>
          <c:invertIfNegative val="0"/>
          <c:dLbls>
            <c:spPr>
              <a:solidFill>
                <a:schemeClr val="accent2"/>
              </a:solidFill>
              <a:ln w="19050" cap="flat" cmpd="sng" algn="ctr">
                <a:solidFill>
                  <a:schemeClr val="lt1"/>
                </a:solidFill>
                <a:prstDash val="solid"/>
                <a:miter lim="800000"/>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Sheet4!$C$5:$C$8</c:f>
              <c:strCache>
                <c:ptCount val="4"/>
                <c:pt idx="0">
                  <c:v>Spring</c:v>
                </c:pt>
                <c:pt idx="1">
                  <c:v>Summer</c:v>
                </c:pt>
                <c:pt idx="2">
                  <c:v>Autumn</c:v>
                </c:pt>
                <c:pt idx="3">
                  <c:v>Winter</c:v>
                </c:pt>
              </c:strCache>
            </c:strRef>
          </c:cat>
          <c:val>
            <c:numRef>
              <c:f>Sheet4!$E$5:$E$8</c:f>
              <c:numCache>
                <c:formatCode>General</c:formatCode>
                <c:ptCount val="4"/>
                <c:pt idx="0">
                  <c:v>846428</c:v>
                </c:pt>
                <c:pt idx="1">
                  <c:v>1315243</c:v>
                </c:pt>
                <c:pt idx="2">
                  <c:v>1028904</c:v>
                </c:pt>
                <c:pt idx="3">
                  <c:v>470123</c:v>
                </c:pt>
              </c:numCache>
            </c:numRef>
          </c:val>
          <c:extLst>
            <c:ext xmlns:c16="http://schemas.microsoft.com/office/drawing/2014/chart" uri="{C3380CC4-5D6E-409C-BE32-E72D297353CC}">
              <c16:uniqueId val="{00000001-5036-4C20-AED9-411FBD575EE4}"/>
            </c:ext>
          </c:extLst>
        </c:ser>
        <c:dLbls>
          <c:dLblPos val="inEnd"/>
          <c:showLegendKey val="0"/>
          <c:showVal val="1"/>
          <c:showCatName val="0"/>
          <c:showSerName val="0"/>
          <c:showPercent val="0"/>
          <c:showBubbleSize val="0"/>
        </c:dLbls>
        <c:gapWidth val="65"/>
        <c:axId val="979182640"/>
        <c:axId val="979187920"/>
      </c:barChart>
      <c:catAx>
        <c:axId val="97918264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Seasons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79187920"/>
        <c:crosses val="autoZero"/>
        <c:auto val="1"/>
        <c:lblAlgn val="ctr"/>
        <c:lblOffset val="100"/>
        <c:noMultiLvlLbl val="0"/>
      </c:catAx>
      <c:valAx>
        <c:axId val="97918792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Memberships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quot;M&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97918264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Season-Wise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0107021589416432"/>
          <c:y val="0.14676946929753465"/>
          <c:w val="0.6341294236902224"/>
          <c:h val="0.82383559185138644"/>
        </c:manualLayout>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D00-43B2-9B47-E07F4C0DDE4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D00-43B2-9B47-E07F4C0DDE4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D00-43B2-9B47-E07F4C0DDE4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D00-43B2-9B47-E07F4C0DDE4E}"/>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Sheet4!$C$5:$C$8</c:f>
              <c:strCache>
                <c:ptCount val="4"/>
                <c:pt idx="0">
                  <c:v>Spring</c:v>
                </c:pt>
                <c:pt idx="1">
                  <c:v>Summer</c:v>
                </c:pt>
                <c:pt idx="2">
                  <c:v>Autumn</c:v>
                </c:pt>
                <c:pt idx="3">
                  <c:v>Winter</c:v>
                </c:pt>
              </c:strCache>
            </c:strRef>
          </c:cat>
          <c:val>
            <c:numRef>
              <c:f>Sheet4!$F$5:$F$8</c:f>
              <c:numCache>
                <c:formatCode>General</c:formatCode>
                <c:ptCount val="4"/>
                <c:pt idx="0">
                  <c:v>1290095</c:v>
                </c:pt>
                <c:pt idx="1">
                  <c:v>2258961</c:v>
                </c:pt>
                <c:pt idx="2">
                  <c:v>1566002</c:v>
                </c:pt>
                <c:pt idx="3">
                  <c:v>604818</c:v>
                </c:pt>
              </c:numCache>
            </c:numRef>
          </c:val>
          <c:extLst>
            <c:ext xmlns:c16="http://schemas.microsoft.com/office/drawing/2014/chart" uri="{C3380CC4-5D6E-409C-BE32-E72D297353CC}">
              <c16:uniqueId val="{00000008-BD00-43B2-9B47-E07F4C0DDE4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Week-Wise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Sheet8!$I$6</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Sheet8!$H$7:$H$13</c:f>
              <c:strCache>
                <c:ptCount val="7"/>
                <c:pt idx="0">
                  <c:v>Sunday</c:v>
                </c:pt>
                <c:pt idx="1">
                  <c:v>Monday</c:v>
                </c:pt>
                <c:pt idx="2">
                  <c:v>Tuesday</c:v>
                </c:pt>
                <c:pt idx="3">
                  <c:v>Wednesday</c:v>
                </c:pt>
                <c:pt idx="4">
                  <c:v>Thursday</c:v>
                </c:pt>
                <c:pt idx="5">
                  <c:v>Friday</c:v>
                </c:pt>
                <c:pt idx="6">
                  <c:v>Saturday</c:v>
                </c:pt>
              </c:strCache>
            </c:strRef>
          </c:cat>
          <c:val>
            <c:numRef>
              <c:f>Sheet8!$I$7:$I$13</c:f>
              <c:numCache>
                <c:formatCode>General</c:formatCode>
                <c:ptCount val="7"/>
                <c:pt idx="0">
                  <c:v>335718</c:v>
                </c:pt>
                <c:pt idx="1">
                  <c:v>234828</c:v>
                </c:pt>
                <c:pt idx="2">
                  <c:v>246224</c:v>
                </c:pt>
                <c:pt idx="3">
                  <c:v>249166</c:v>
                </c:pt>
                <c:pt idx="4">
                  <c:v>270612</c:v>
                </c:pt>
                <c:pt idx="5">
                  <c:v>311925</c:v>
                </c:pt>
                <c:pt idx="6">
                  <c:v>410705</c:v>
                </c:pt>
              </c:numCache>
            </c:numRef>
          </c:val>
          <c:extLst>
            <c:ext xmlns:c16="http://schemas.microsoft.com/office/drawing/2014/chart" uri="{C3380CC4-5D6E-409C-BE32-E72D297353CC}">
              <c16:uniqueId val="{00000000-FC68-40F9-A8DC-F723D8FE4427}"/>
            </c:ext>
          </c:extLst>
        </c:ser>
        <c:ser>
          <c:idx val="1"/>
          <c:order val="1"/>
          <c:tx>
            <c:strRef>
              <c:f>Sheet8!$J$6</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Sheet8!$H$7:$H$13</c:f>
              <c:strCache>
                <c:ptCount val="7"/>
                <c:pt idx="0">
                  <c:v>Sunday</c:v>
                </c:pt>
                <c:pt idx="1">
                  <c:v>Monday</c:v>
                </c:pt>
                <c:pt idx="2">
                  <c:v>Tuesday</c:v>
                </c:pt>
                <c:pt idx="3">
                  <c:v>Wednesday</c:v>
                </c:pt>
                <c:pt idx="4">
                  <c:v>Thursday</c:v>
                </c:pt>
                <c:pt idx="5">
                  <c:v>Friday</c:v>
                </c:pt>
                <c:pt idx="6">
                  <c:v>Saturday</c:v>
                </c:pt>
              </c:strCache>
            </c:strRef>
          </c:cat>
          <c:val>
            <c:numRef>
              <c:f>Sheet8!$J$7:$J$13</c:f>
              <c:numCache>
                <c:formatCode>General</c:formatCode>
                <c:ptCount val="7"/>
                <c:pt idx="0">
                  <c:v>408860</c:v>
                </c:pt>
                <c:pt idx="1">
                  <c:v>494576</c:v>
                </c:pt>
                <c:pt idx="2">
                  <c:v>576754</c:v>
                </c:pt>
                <c:pt idx="3">
                  <c:v>586459</c:v>
                </c:pt>
                <c:pt idx="4">
                  <c:v>589590</c:v>
                </c:pt>
                <c:pt idx="5">
                  <c:v>531599</c:v>
                </c:pt>
                <c:pt idx="6">
                  <c:v>472860</c:v>
                </c:pt>
              </c:numCache>
            </c:numRef>
          </c:val>
          <c:extLst>
            <c:ext xmlns:c16="http://schemas.microsoft.com/office/drawing/2014/chart" uri="{C3380CC4-5D6E-409C-BE32-E72D297353CC}">
              <c16:uniqueId val="{00000001-FC68-40F9-A8DC-F723D8FE4427}"/>
            </c:ext>
          </c:extLst>
        </c:ser>
        <c:dLbls>
          <c:dLblPos val="outEnd"/>
          <c:showLegendKey val="0"/>
          <c:showVal val="1"/>
          <c:showCatName val="0"/>
          <c:showSerName val="0"/>
          <c:showPercent val="0"/>
          <c:showBubbleSize val="0"/>
        </c:dLbls>
        <c:gapWidth val="100"/>
        <c:overlap val="-24"/>
        <c:axId val="1300911152"/>
        <c:axId val="1300940912"/>
      </c:barChart>
      <c:catAx>
        <c:axId val="1300911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0940912"/>
        <c:crosses val="autoZero"/>
        <c:auto val="1"/>
        <c:lblAlgn val="ctr"/>
        <c:lblOffset val="100"/>
        <c:noMultiLvlLbl val="0"/>
      </c:catAx>
      <c:valAx>
        <c:axId val="1300940912"/>
        <c:scaling>
          <c:orientation val="minMax"/>
        </c:scaling>
        <c:delete val="0"/>
        <c:axPos val="l"/>
        <c:majorGridlines>
          <c:spPr>
            <a:ln w="9525" cap="flat" cmpd="sng" algn="ctr">
              <a:solidFill>
                <a:schemeClr val="lt1">
                  <a:lumMod val="95000"/>
                  <a:alpha val="10000"/>
                </a:schemeClr>
              </a:solidFill>
              <a:round/>
            </a:ln>
            <a:effectLst/>
          </c:spPr>
        </c:majorGridlines>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091115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3AFF-9FC5-4F16-82A3-807D1E499822}"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15DD-EE05-4053-9B89-3F50457C76F1}" type="slidenum">
              <a:rPr lang="en-IN" smtClean="0"/>
              <a:t>‹#›</a:t>
            </a:fld>
            <a:endParaRPr lang="en-IN"/>
          </a:p>
        </p:txBody>
      </p:sp>
    </p:spTree>
    <p:extLst>
      <p:ext uri="{BB962C8B-B14F-4D97-AF65-F5344CB8AC3E}">
        <p14:creationId xmlns:p14="http://schemas.microsoft.com/office/powerpoint/2010/main" val="336975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8815DD-EE05-4053-9B89-3F50457C76F1}" type="slidenum">
              <a:rPr lang="en-IN" smtClean="0"/>
              <a:t>1</a:t>
            </a:fld>
            <a:endParaRPr lang="en-IN"/>
          </a:p>
        </p:txBody>
      </p:sp>
    </p:spTree>
    <p:extLst>
      <p:ext uri="{BB962C8B-B14F-4D97-AF65-F5344CB8AC3E}">
        <p14:creationId xmlns:p14="http://schemas.microsoft.com/office/powerpoint/2010/main" val="125251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AA23-EA9D-2D06-63B2-B306C44E7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03F5B9-DFBA-4090-2979-5699EEE63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1A6A0F-56B3-6390-6ACE-51849A55C82A}"/>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5F2126C2-19B5-F15C-4916-32A396A13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25CF2-BAC4-FAEA-39A4-52B0C5027AE3}"/>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311627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797B-A884-912E-C809-5A53C13FBE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B71DA-5187-419F-E4ED-E142402E2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C6BAC-CC70-8BE2-18FC-BD8386AD0250}"/>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F2FB2B9B-D9FE-7557-E5BE-7C3B9070A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0C1E2-C74A-8124-BC8F-6DAB80AF0903}"/>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64765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87529-AB7D-1D32-889C-748DCA9200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CC1CE1-F3E9-2A09-D9FA-BB46348C0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FF12F-F5CF-9DD4-D79F-30657D2AB6C9}"/>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C709AB1B-B750-F954-68A7-703FA9909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EC981-9DE9-FFD4-F04C-EE02B4C5896D}"/>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50824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A1BB-F452-EA39-A0A1-08AF8D55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F67B5-53C1-1CC3-668F-1913FEF62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74C49-DFBB-05E1-24AD-E6BACE89F0BA}"/>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FEA7BF20-5A7C-5355-32F3-46A340A20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04699-FF04-52E4-AB59-F5A2B1CF5B56}"/>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50188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8FC-40C6-FB91-C197-9833271BD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69962D-6BE5-E26C-D01F-0F1CA64BA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4D1119-8FC9-ADAC-9A75-034BC1F33682}"/>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A0123F2B-6E58-3335-721A-AA38813E2C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E76A3-429E-F757-1175-858D66DD92E8}"/>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94205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9DA1-2B1C-826B-2BBC-67DFAB837D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BF4E7-DC13-0124-A750-7CB4C8138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A6AAEB-CE12-9AA4-45AE-8E6C847839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1D3D2-DF59-DFB2-2C3E-E4CDA97A3828}"/>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6" name="Footer Placeholder 5">
            <a:extLst>
              <a:ext uri="{FF2B5EF4-FFF2-40B4-BE49-F238E27FC236}">
                <a16:creationId xmlns:a16="http://schemas.microsoft.com/office/drawing/2014/main" id="{0D78C00F-16B2-FCEE-C6F2-98D9C0B82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9D50E-819D-87B3-FF8D-155010A0D04C}"/>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202739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0CF8-0941-FC14-5358-019BB45BBA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C9B7B-2DE5-ABB9-3E9E-51246640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4A706-1A2E-4CC9-D43E-193DC825B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C8831-8B67-1381-7B26-059B58946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5A7CB-CBBD-A2F1-A2F0-845922FD5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719334-0786-1679-A0D1-C3AA2AF01005}"/>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8" name="Footer Placeholder 7">
            <a:extLst>
              <a:ext uri="{FF2B5EF4-FFF2-40B4-BE49-F238E27FC236}">
                <a16:creationId xmlns:a16="http://schemas.microsoft.com/office/drawing/2014/main" id="{08591373-7E23-9322-D709-481F47D28E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12298C-BC84-859A-4DFD-79F6CFD964F8}"/>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394172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AD1C-D31E-0E78-84AE-974F99A5B4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C14F13-4264-FC93-E8F2-A533CD3E2017}"/>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4" name="Footer Placeholder 3">
            <a:extLst>
              <a:ext uri="{FF2B5EF4-FFF2-40B4-BE49-F238E27FC236}">
                <a16:creationId xmlns:a16="http://schemas.microsoft.com/office/drawing/2014/main" id="{24FCB3A6-8BDF-4CB5-DAC0-298B8D0AA4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82C542-D4F0-7D67-0634-61C96408DC02}"/>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55922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EBDF9-E669-A789-5BD8-D13905271304}"/>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3" name="Footer Placeholder 2">
            <a:extLst>
              <a:ext uri="{FF2B5EF4-FFF2-40B4-BE49-F238E27FC236}">
                <a16:creationId xmlns:a16="http://schemas.microsoft.com/office/drawing/2014/main" id="{0BD1CFAF-64A9-4B67-2823-A0809B0B08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03AE31-F901-0BD5-CF78-1642A3C402B6}"/>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16004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70C-5276-6E49-542C-5FF122C79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801CE0-14D2-B954-6249-ADF9DF44D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E4E50A-8FE9-B71C-529B-18059899F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5078-E59D-D760-EC05-1BD838AFC0ED}"/>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6" name="Footer Placeholder 5">
            <a:extLst>
              <a:ext uri="{FF2B5EF4-FFF2-40B4-BE49-F238E27FC236}">
                <a16:creationId xmlns:a16="http://schemas.microsoft.com/office/drawing/2014/main" id="{B067CF07-F8C0-048A-D795-68D0B44AB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F9BBD-841C-185C-04A1-148E35186970}"/>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57020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E21D-9377-C7BC-1F24-4F43CB15A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149FB-818E-3E7D-7380-560023EB1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25769-F02E-160D-F815-E7B2736A9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6A741-E57E-F369-B612-020D0C21D48E}"/>
              </a:ext>
            </a:extLst>
          </p:cNvPr>
          <p:cNvSpPr>
            <a:spLocks noGrp="1"/>
          </p:cNvSpPr>
          <p:nvPr>
            <p:ph type="dt" sz="half" idx="10"/>
          </p:nvPr>
        </p:nvSpPr>
        <p:spPr/>
        <p:txBody>
          <a:bodyPr/>
          <a:lstStyle/>
          <a:p>
            <a:fld id="{D46A44C4-4D4A-456C-9D4A-2FD4A6D7DE85}" type="datetimeFigureOut">
              <a:rPr lang="en-IN" smtClean="0"/>
              <a:t>20-07-2024</a:t>
            </a:fld>
            <a:endParaRPr lang="en-IN"/>
          </a:p>
        </p:txBody>
      </p:sp>
      <p:sp>
        <p:nvSpPr>
          <p:cNvPr id="6" name="Footer Placeholder 5">
            <a:extLst>
              <a:ext uri="{FF2B5EF4-FFF2-40B4-BE49-F238E27FC236}">
                <a16:creationId xmlns:a16="http://schemas.microsoft.com/office/drawing/2014/main" id="{8162FCA5-491B-2F07-7959-2A10E40AC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915C45-E68E-8C92-9F48-A137A8C189D4}"/>
              </a:ext>
            </a:extLst>
          </p:cNvPr>
          <p:cNvSpPr>
            <a:spLocks noGrp="1"/>
          </p:cNvSpPr>
          <p:nvPr>
            <p:ph type="sldNum" sz="quarter" idx="12"/>
          </p:nvPr>
        </p:nvSpPr>
        <p:spPr/>
        <p:txBody>
          <a:bodyPr/>
          <a:lstStyle/>
          <a:p>
            <a:fld id="{E6D5EAF9-DA42-451F-B432-EFF3DD7C3B6A}" type="slidenum">
              <a:rPr lang="en-IN" smtClean="0"/>
              <a:t>‹#›</a:t>
            </a:fld>
            <a:endParaRPr lang="en-IN"/>
          </a:p>
        </p:txBody>
      </p:sp>
    </p:spTree>
    <p:extLst>
      <p:ext uri="{BB962C8B-B14F-4D97-AF65-F5344CB8AC3E}">
        <p14:creationId xmlns:p14="http://schemas.microsoft.com/office/powerpoint/2010/main" val="116761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6818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DC3AF-6D61-3F2A-12B9-2FE1329FA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ABE33-EAA8-35EF-D171-6B780D76F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0C2CE-B732-1240-CEB7-3DDEE9FDA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A44C4-4D4A-456C-9D4A-2FD4A6D7DE85}" type="datetimeFigureOut">
              <a:rPr lang="en-IN" smtClean="0"/>
              <a:t>20-07-2024</a:t>
            </a:fld>
            <a:endParaRPr lang="en-IN"/>
          </a:p>
        </p:txBody>
      </p:sp>
      <p:sp>
        <p:nvSpPr>
          <p:cNvPr id="5" name="Footer Placeholder 4">
            <a:extLst>
              <a:ext uri="{FF2B5EF4-FFF2-40B4-BE49-F238E27FC236}">
                <a16:creationId xmlns:a16="http://schemas.microsoft.com/office/drawing/2014/main" id="{BA0DFAFC-A027-1B3D-3BFC-3F0EEFDED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DEAE2D-0775-7373-9E29-6B4C50948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5EAF9-DA42-451F-B432-EFF3DD7C3B6A}" type="slidenum">
              <a:rPr lang="en-IN" smtClean="0"/>
              <a:t>‹#›</a:t>
            </a:fld>
            <a:endParaRPr lang="en-IN"/>
          </a:p>
        </p:txBody>
      </p:sp>
    </p:spTree>
    <p:extLst>
      <p:ext uri="{BB962C8B-B14F-4D97-AF65-F5344CB8AC3E}">
        <p14:creationId xmlns:p14="http://schemas.microsoft.com/office/powerpoint/2010/main" val="67145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en/bike-rental-bikes-rent-pay-228438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ngall.com/green-tick-png/"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marFarooq-dotcom" TargetMode="External"/><Relationship Id="rId2" Type="http://schemas.openxmlformats.org/officeDocument/2006/relationships/hyperlink" Target="http://www.linkedin.com/in/omar-farooq-pate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4000" b="-4000"/>
          </a:stretch>
        </a:blipFill>
        <a:effectLst/>
      </p:bgPr>
    </p:bg>
    <p:spTree>
      <p:nvGrpSpPr>
        <p:cNvPr id="1" name=""/>
        <p:cNvGrpSpPr/>
        <p:nvPr/>
      </p:nvGrpSpPr>
      <p:grpSpPr>
        <a:xfrm>
          <a:off x="0" y="0"/>
          <a:ext cx="0" cy="0"/>
          <a:chOff x="0" y="0"/>
          <a:chExt cx="0" cy="0"/>
        </a:xfrm>
      </p:grpSpPr>
      <p:sp>
        <p:nvSpPr>
          <p:cNvPr id="4" name="Flowchart: Manual Input 3">
            <a:extLst>
              <a:ext uri="{FF2B5EF4-FFF2-40B4-BE49-F238E27FC236}">
                <a16:creationId xmlns:a16="http://schemas.microsoft.com/office/drawing/2014/main" id="{FA17F5DE-C1C1-EF7E-9D8B-9CDD78AAC325}"/>
              </a:ext>
            </a:extLst>
          </p:cNvPr>
          <p:cNvSpPr/>
          <p:nvPr/>
        </p:nvSpPr>
        <p:spPr>
          <a:xfrm rot="5400000">
            <a:off x="-173335" y="173334"/>
            <a:ext cx="6857999" cy="6511333"/>
          </a:xfrm>
          <a:prstGeom prst="flowChartManualInpu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8FA6573-DDFC-79A1-F8DC-24EF7525D17A}"/>
              </a:ext>
            </a:extLst>
          </p:cNvPr>
          <p:cNvSpPr txBox="1"/>
          <p:nvPr/>
        </p:nvSpPr>
        <p:spPr>
          <a:xfrm>
            <a:off x="200965" y="505122"/>
            <a:ext cx="6109397" cy="5355312"/>
          </a:xfrm>
          <a:prstGeom prst="rect">
            <a:avLst/>
          </a:prstGeom>
          <a:noFill/>
        </p:spPr>
        <p:txBody>
          <a:bodyPr wrap="square" rtlCol="0">
            <a:spAutoFit/>
          </a:bodyPr>
          <a:lstStyle/>
          <a:p>
            <a:r>
              <a:rPr lang="en-US" sz="3000" u="sng" dirty="0">
                <a:latin typeface="Arial" panose="020B0604020202020204" pitchFamily="34" charset="0"/>
                <a:cs typeface="Arial" panose="020B0604020202020204" pitchFamily="34" charset="0"/>
              </a:rPr>
              <a:t>CASE STUDY:</a:t>
            </a:r>
          </a:p>
          <a:p>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cs typeface="Arial" panose="020B0604020202020204" pitchFamily="34" charset="0"/>
            </a:endParaRPr>
          </a:p>
          <a:p>
            <a:r>
              <a:rPr lang="en-US" sz="7200" dirty="0">
                <a:latin typeface="Arial" panose="020B0604020202020204" pitchFamily="34" charset="0"/>
                <a:cs typeface="Arial" panose="020B0604020202020204" pitchFamily="34" charset="0"/>
              </a:rPr>
              <a:t>CYCLISTIC</a:t>
            </a:r>
          </a:p>
          <a:p>
            <a:r>
              <a:rPr lang="en-US" sz="2400" u="sng" dirty="0">
                <a:latin typeface="Arial" panose="020B0604020202020204" pitchFamily="34" charset="0"/>
                <a:cs typeface="Arial" panose="020B0604020202020204" pitchFamily="34" charset="0"/>
              </a:rPr>
              <a:t>(GOOGLE DATA ANALYTICS CAPSTONE)</a:t>
            </a:r>
            <a:r>
              <a:rPr lang="en-US" sz="7200" u="sng"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BY OMAR FAROOQ PATEL</a:t>
            </a:r>
          </a:p>
        </p:txBody>
      </p:sp>
    </p:spTree>
    <p:extLst>
      <p:ext uri="{BB962C8B-B14F-4D97-AF65-F5344CB8AC3E}">
        <p14:creationId xmlns:p14="http://schemas.microsoft.com/office/powerpoint/2010/main" val="419660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6594C-58AB-332E-0FD8-9E0049A10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412659"/>
            <a:ext cx="11631562" cy="2042948"/>
          </a:xfrm>
          <a:prstGeom prst="rect">
            <a:avLst/>
          </a:prstGeom>
          <a:ln w="57150">
            <a:solidFill>
              <a:schemeClr val="tx1"/>
            </a:solidFill>
          </a:ln>
        </p:spPr>
      </p:pic>
      <p:pic>
        <p:nvPicPr>
          <p:cNvPr id="5" name="Picture 4">
            <a:extLst>
              <a:ext uri="{FF2B5EF4-FFF2-40B4-BE49-F238E27FC236}">
                <a16:creationId xmlns:a16="http://schemas.microsoft.com/office/drawing/2014/main" id="{A2E62E98-8C5E-A484-0DCF-9291434F8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89" y="3807959"/>
            <a:ext cx="11631562" cy="1503497"/>
          </a:xfrm>
          <a:prstGeom prst="rect">
            <a:avLst/>
          </a:prstGeom>
          <a:ln w="57150">
            <a:solidFill>
              <a:schemeClr val="tx1"/>
            </a:solidFill>
          </a:ln>
        </p:spPr>
      </p:pic>
      <p:sp>
        <p:nvSpPr>
          <p:cNvPr id="6" name="&quot;Not Allowed&quot; Symbol 5">
            <a:extLst>
              <a:ext uri="{FF2B5EF4-FFF2-40B4-BE49-F238E27FC236}">
                <a16:creationId xmlns:a16="http://schemas.microsoft.com/office/drawing/2014/main" id="{B5FA57D8-C686-F0AC-194F-26615DC5BB29}"/>
              </a:ext>
            </a:extLst>
          </p:cNvPr>
          <p:cNvSpPr/>
          <p:nvPr/>
        </p:nvSpPr>
        <p:spPr>
          <a:xfrm>
            <a:off x="797475" y="1081194"/>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quot;Not Allowed&quot; Symbol 7">
            <a:extLst>
              <a:ext uri="{FF2B5EF4-FFF2-40B4-BE49-F238E27FC236}">
                <a16:creationId xmlns:a16="http://schemas.microsoft.com/office/drawing/2014/main" id="{72838A13-75CE-11FA-18CD-5F88EF2765A9}"/>
              </a:ext>
            </a:extLst>
          </p:cNvPr>
          <p:cNvSpPr/>
          <p:nvPr/>
        </p:nvSpPr>
        <p:spPr>
          <a:xfrm>
            <a:off x="4627481" y="1078608"/>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quot;Not Allowed&quot; Symbol 8">
            <a:extLst>
              <a:ext uri="{FF2B5EF4-FFF2-40B4-BE49-F238E27FC236}">
                <a16:creationId xmlns:a16="http://schemas.microsoft.com/office/drawing/2014/main" id="{0C02E020-C112-AB61-7FE9-C82C9FAB15EF}"/>
              </a:ext>
            </a:extLst>
          </p:cNvPr>
          <p:cNvSpPr/>
          <p:nvPr/>
        </p:nvSpPr>
        <p:spPr>
          <a:xfrm>
            <a:off x="5622459" y="1078607"/>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quot;Not Allowed&quot; Symbol 9">
            <a:extLst>
              <a:ext uri="{FF2B5EF4-FFF2-40B4-BE49-F238E27FC236}">
                <a16:creationId xmlns:a16="http://schemas.microsoft.com/office/drawing/2014/main" id="{E4EE3537-75DB-55F1-03A5-E4E96FBE1743}"/>
              </a:ext>
            </a:extLst>
          </p:cNvPr>
          <p:cNvSpPr/>
          <p:nvPr/>
        </p:nvSpPr>
        <p:spPr>
          <a:xfrm>
            <a:off x="6797271" y="1078606"/>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quot;Not Allowed&quot; Symbol 10">
            <a:extLst>
              <a:ext uri="{FF2B5EF4-FFF2-40B4-BE49-F238E27FC236}">
                <a16:creationId xmlns:a16="http://schemas.microsoft.com/office/drawing/2014/main" id="{2B3D3306-3E99-B4A0-7DA5-AAEB54B25953}"/>
              </a:ext>
            </a:extLst>
          </p:cNvPr>
          <p:cNvSpPr/>
          <p:nvPr/>
        </p:nvSpPr>
        <p:spPr>
          <a:xfrm>
            <a:off x="7728508" y="1078606"/>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quot;Not Allowed&quot; Symbol 12">
            <a:extLst>
              <a:ext uri="{FF2B5EF4-FFF2-40B4-BE49-F238E27FC236}">
                <a16:creationId xmlns:a16="http://schemas.microsoft.com/office/drawing/2014/main" id="{53848A0E-11C8-5726-02E3-15AD1B3F45C2}"/>
              </a:ext>
            </a:extLst>
          </p:cNvPr>
          <p:cNvSpPr/>
          <p:nvPr/>
        </p:nvSpPr>
        <p:spPr>
          <a:xfrm>
            <a:off x="8556337" y="1078605"/>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quot;Not Allowed&quot; Symbol 14">
            <a:extLst>
              <a:ext uri="{FF2B5EF4-FFF2-40B4-BE49-F238E27FC236}">
                <a16:creationId xmlns:a16="http://schemas.microsoft.com/office/drawing/2014/main" id="{B201CF84-76E9-B59D-2A8A-929DD7A6EB43}"/>
              </a:ext>
            </a:extLst>
          </p:cNvPr>
          <p:cNvSpPr/>
          <p:nvPr/>
        </p:nvSpPr>
        <p:spPr>
          <a:xfrm>
            <a:off x="9295616" y="1078604"/>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quot;Not Allowed&quot; Symbol 15">
            <a:extLst>
              <a:ext uri="{FF2B5EF4-FFF2-40B4-BE49-F238E27FC236}">
                <a16:creationId xmlns:a16="http://schemas.microsoft.com/office/drawing/2014/main" id="{C8E45FF4-4696-DFD7-2FA0-104EA02E7A72}"/>
              </a:ext>
            </a:extLst>
          </p:cNvPr>
          <p:cNvSpPr/>
          <p:nvPr/>
        </p:nvSpPr>
        <p:spPr>
          <a:xfrm>
            <a:off x="10400072" y="1069411"/>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quot;Not Allowed&quot; Symbol 16">
            <a:extLst>
              <a:ext uri="{FF2B5EF4-FFF2-40B4-BE49-F238E27FC236}">
                <a16:creationId xmlns:a16="http://schemas.microsoft.com/office/drawing/2014/main" id="{F1A8C668-2802-4BF6-AAF0-6F5AB2FD41DF}"/>
              </a:ext>
            </a:extLst>
          </p:cNvPr>
          <p:cNvSpPr/>
          <p:nvPr/>
        </p:nvSpPr>
        <p:spPr>
          <a:xfrm>
            <a:off x="9854672" y="1078603"/>
            <a:ext cx="334297" cy="26547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1" name="Picture 20">
            <a:extLst>
              <a:ext uri="{FF2B5EF4-FFF2-40B4-BE49-F238E27FC236}">
                <a16:creationId xmlns:a16="http://schemas.microsoft.com/office/drawing/2014/main" id="{0A285043-236C-120D-3AA0-689D811148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228084">
            <a:off x="11122836" y="914147"/>
            <a:ext cx="576000" cy="576000"/>
          </a:xfrm>
          <a:prstGeom prst="rect">
            <a:avLst/>
          </a:prstGeom>
        </p:spPr>
      </p:pic>
      <p:pic>
        <p:nvPicPr>
          <p:cNvPr id="23" name="Picture 22">
            <a:extLst>
              <a:ext uri="{FF2B5EF4-FFF2-40B4-BE49-F238E27FC236}">
                <a16:creationId xmlns:a16="http://schemas.microsoft.com/office/drawing/2014/main" id="{723EA6BB-63B6-5627-6360-436CC5FAF9C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228084">
            <a:off x="2252707" y="925928"/>
            <a:ext cx="576000" cy="576000"/>
          </a:xfrm>
          <a:prstGeom prst="rect">
            <a:avLst/>
          </a:prstGeom>
        </p:spPr>
      </p:pic>
      <p:pic>
        <p:nvPicPr>
          <p:cNvPr id="25" name="Picture 24">
            <a:extLst>
              <a:ext uri="{FF2B5EF4-FFF2-40B4-BE49-F238E27FC236}">
                <a16:creationId xmlns:a16="http://schemas.microsoft.com/office/drawing/2014/main" id="{ADCA1799-501D-FC49-47D7-5520E31B944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228084">
            <a:off x="3372013" y="925928"/>
            <a:ext cx="576000" cy="576000"/>
          </a:xfrm>
          <a:prstGeom prst="rect">
            <a:avLst/>
          </a:prstGeom>
        </p:spPr>
      </p:pic>
      <p:sp>
        <p:nvSpPr>
          <p:cNvPr id="29" name="TextBox 28">
            <a:extLst>
              <a:ext uri="{FF2B5EF4-FFF2-40B4-BE49-F238E27FC236}">
                <a16:creationId xmlns:a16="http://schemas.microsoft.com/office/drawing/2014/main" id="{65BB533C-D6F6-5C01-D595-EF78A1B8EC3A}"/>
              </a:ext>
            </a:extLst>
          </p:cNvPr>
          <p:cNvSpPr txBox="1"/>
          <p:nvPr/>
        </p:nvSpPr>
        <p:spPr>
          <a:xfrm>
            <a:off x="521110" y="3018503"/>
            <a:ext cx="9667859" cy="369332"/>
          </a:xfrm>
          <a:prstGeom prst="rect">
            <a:avLst/>
          </a:prstGeom>
          <a:noFill/>
        </p:spPr>
        <p:txBody>
          <a:bodyPr wrap="square" rtlCol="0">
            <a:spAutoFit/>
          </a:bodyPr>
          <a:lstStyle/>
          <a:p>
            <a:r>
              <a:rPr lang="en-US" b="1" dirty="0">
                <a:solidFill>
                  <a:srgbClr val="FF0000"/>
                </a:solidFill>
                <a:highlight>
                  <a:srgbClr val="FFFF00"/>
                </a:highlight>
                <a:latin typeface="Arial" panose="020B0604020202020204" pitchFamily="34" charset="0"/>
                <a:cs typeface="Arial" panose="020B0604020202020204" pitchFamily="34" charset="0"/>
              </a:rPr>
              <a:t>After remove and cleaning the data we organize it into the following columns:-</a:t>
            </a:r>
            <a:endParaRPr lang="en-IN" b="1" dirty="0">
              <a:solidFill>
                <a:srgbClr val="FF0000"/>
              </a:solidFill>
              <a:highlight>
                <a:srgbClr val="FFFF00"/>
              </a:highlight>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9C4A31C6-8894-C00A-74DC-C1600C156E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228084">
            <a:off x="1403192" y="925929"/>
            <a:ext cx="576000" cy="576000"/>
          </a:xfrm>
          <a:prstGeom prst="rect">
            <a:avLst/>
          </a:prstGeom>
        </p:spPr>
      </p:pic>
    </p:spTree>
    <p:extLst>
      <p:ext uri="{BB962C8B-B14F-4D97-AF65-F5344CB8AC3E}">
        <p14:creationId xmlns:p14="http://schemas.microsoft.com/office/powerpoint/2010/main" val="255146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20DA-05A3-7601-EAA3-96ED20DE6658}"/>
              </a:ext>
            </a:extLst>
          </p:cNvPr>
          <p:cNvSpPr>
            <a:spLocks noGrp="1"/>
          </p:cNvSpPr>
          <p:nvPr>
            <p:ph type="title"/>
          </p:nvPr>
        </p:nvSpPr>
        <p:spPr/>
        <p:txBody>
          <a:bodyPr/>
          <a:lstStyle/>
          <a:p>
            <a:r>
              <a:rPr lang="en-US" dirty="0">
                <a:highlight>
                  <a:srgbClr val="FFFF00"/>
                </a:highlight>
              </a:rPr>
              <a:t>Analyze Phase</a:t>
            </a:r>
            <a:endParaRPr lang="en-IN" dirty="0">
              <a:highlight>
                <a:srgbClr val="FFFF00"/>
              </a:highlight>
            </a:endParaRPr>
          </a:p>
        </p:txBody>
      </p:sp>
      <p:sp>
        <p:nvSpPr>
          <p:cNvPr id="3" name="Content Placeholder 2">
            <a:extLst>
              <a:ext uri="{FF2B5EF4-FFF2-40B4-BE49-F238E27FC236}">
                <a16:creationId xmlns:a16="http://schemas.microsoft.com/office/drawing/2014/main" id="{7555666A-BABB-47A6-06EC-14B30E618DB9}"/>
              </a:ext>
            </a:extLst>
          </p:cNvPr>
          <p:cNvSpPr>
            <a:spLocks noGrp="1"/>
          </p:cNvSpPr>
          <p:nvPr>
            <p:ph idx="1"/>
          </p:nvPr>
        </p:nvSpPr>
        <p:spPr/>
        <p:txBody>
          <a:bodyPr/>
          <a:lstStyle/>
          <a:p>
            <a:pPr marL="514350" indent="-514350">
              <a:buFont typeface="+mj-lt"/>
              <a:buAutoNum type="arabicPeriod"/>
            </a:pPr>
            <a:r>
              <a:rPr lang="en-US" dirty="0">
                <a:highlight>
                  <a:srgbClr val="FFFF00"/>
                </a:highlight>
              </a:rPr>
              <a:t>Aggregated your data so its usable  and accessible.</a:t>
            </a:r>
          </a:p>
          <a:p>
            <a:pPr marL="514350" indent="-514350">
              <a:buFont typeface="+mj-lt"/>
              <a:buAutoNum type="arabicPeriod"/>
            </a:pPr>
            <a:r>
              <a:rPr lang="en-US" dirty="0">
                <a:highlight>
                  <a:srgbClr val="FFFF00"/>
                </a:highlight>
              </a:rPr>
              <a:t>Organize and format your data.</a:t>
            </a:r>
          </a:p>
          <a:p>
            <a:pPr marL="514350" indent="-514350">
              <a:buFont typeface="+mj-lt"/>
              <a:buAutoNum type="arabicPeriod"/>
            </a:pPr>
            <a:r>
              <a:rPr lang="en-US" dirty="0">
                <a:highlight>
                  <a:srgbClr val="FFFF00"/>
                </a:highlight>
              </a:rPr>
              <a:t>Perform calculations.</a:t>
            </a:r>
          </a:p>
          <a:p>
            <a:pPr marL="514350" indent="-514350">
              <a:buFont typeface="+mj-lt"/>
              <a:buAutoNum type="arabicPeriod"/>
            </a:pPr>
            <a:r>
              <a:rPr lang="en-US" dirty="0">
                <a:highlight>
                  <a:srgbClr val="FFFF00"/>
                </a:highlight>
              </a:rPr>
              <a:t>Identify trend and relations.</a:t>
            </a:r>
            <a:endParaRPr lang="en-IN" dirty="0">
              <a:highlight>
                <a:srgbClr val="FFFF00"/>
              </a:highlight>
            </a:endParaRPr>
          </a:p>
        </p:txBody>
      </p:sp>
    </p:spTree>
    <p:extLst>
      <p:ext uri="{BB962C8B-B14F-4D97-AF65-F5344CB8AC3E}">
        <p14:creationId xmlns:p14="http://schemas.microsoft.com/office/powerpoint/2010/main" val="177852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7D11BC-B11E-DB4F-D7C1-D5D2B973150E}"/>
              </a:ext>
            </a:extLst>
          </p:cNvPr>
          <p:cNvPicPr>
            <a:picLocks noChangeAspect="1"/>
          </p:cNvPicPr>
          <p:nvPr/>
        </p:nvPicPr>
        <p:blipFill rotWithShape="1">
          <a:blip r:embed="rId2">
            <a:extLst>
              <a:ext uri="{28A0092B-C50C-407E-A947-70E740481C1C}">
                <a14:useLocalDpi xmlns:a14="http://schemas.microsoft.com/office/drawing/2010/main" val="0"/>
              </a:ext>
            </a:extLst>
          </a:blip>
          <a:srcRect l="390" b="15588"/>
          <a:stretch/>
        </p:blipFill>
        <p:spPr>
          <a:xfrm>
            <a:off x="313095" y="249116"/>
            <a:ext cx="11721589" cy="960252"/>
          </a:xfrm>
          <a:prstGeom prst="rect">
            <a:avLst/>
          </a:prstGeom>
        </p:spPr>
      </p:pic>
      <p:sp>
        <p:nvSpPr>
          <p:cNvPr id="10" name="TextBox 9">
            <a:extLst>
              <a:ext uri="{FF2B5EF4-FFF2-40B4-BE49-F238E27FC236}">
                <a16:creationId xmlns:a16="http://schemas.microsoft.com/office/drawing/2014/main" id="{F69FAEE3-E0A5-DA55-3042-44FE7A58C996}"/>
              </a:ext>
            </a:extLst>
          </p:cNvPr>
          <p:cNvSpPr txBox="1"/>
          <p:nvPr/>
        </p:nvSpPr>
        <p:spPr>
          <a:xfrm>
            <a:off x="550606" y="1504335"/>
            <a:ext cx="11267768" cy="1384995"/>
          </a:xfrm>
          <a:prstGeom prst="rect">
            <a:avLst/>
          </a:prstGeom>
          <a:solidFill>
            <a:schemeClr val="bg2">
              <a:lumMod val="50000"/>
            </a:schemeClr>
          </a:solid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After Processing and Analyzing the data I come to conclusion as shown in the above table where we have added all the figures of Casual Member and Annual Members across different months. </a:t>
            </a:r>
            <a:endParaRPr lang="en-IN" sz="28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89299AF-2C08-31FE-9861-492B57A63633}"/>
              </a:ext>
            </a:extLst>
          </p:cNvPr>
          <p:cNvSpPr txBox="1"/>
          <p:nvPr/>
        </p:nvSpPr>
        <p:spPr>
          <a:xfrm>
            <a:off x="550606" y="3156155"/>
            <a:ext cx="11267768" cy="3046988"/>
          </a:xfrm>
          <a:prstGeom prst="rect">
            <a:avLst/>
          </a:prstGeom>
          <a:solidFill>
            <a:schemeClr val="bg2">
              <a:lumMod val="50000"/>
            </a:schemeClr>
          </a:solid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1) The Annual Member are </a:t>
            </a:r>
            <a:r>
              <a:rPr lang="en-US" sz="2600" dirty="0">
                <a:solidFill>
                  <a:schemeClr val="bg1"/>
                </a:solidFill>
                <a:latin typeface="Arial" panose="020B0604020202020204" pitchFamily="34" charset="0"/>
                <a:cs typeface="Arial" panose="020B0604020202020204" pitchFamily="34" charset="0"/>
              </a:rPr>
              <a:t>almost </a:t>
            </a:r>
            <a:r>
              <a:rPr lang="en-US" sz="2600" dirty="0">
                <a:highlight>
                  <a:srgbClr val="FFFF00"/>
                </a:highlight>
                <a:latin typeface="Arial" panose="020B0604020202020204" pitchFamily="34" charset="0"/>
                <a:cs typeface="Arial" panose="020B0604020202020204" pitchFamily="34" charset="0"/>
              </a:rPr>
              <a:t>3-4 times </a:t>
            </a:r>
            <a:r>
              <a:rPr lang="en-US" sz="2200" dirty="0">
                <a:solidFill>
                  <a:schemeClr val="bg1"/>
                </a:solidFill>
                <a:latin typeface="Arial" panose="020B0604020202020204" pitchFamily="34" charset="0"/>
                <a:cs typeface="Arial" panose="020B0604020202020204" pitchFamily="34" charset="0"/>
              </a:rPr>
              <a:t>the Casual Members as they are responsible for major profits.</a:t>
            </a:r>
          </a:p>
          <a:p>
            <a:r>
              <a:rPr lang="en-US" sz="2200" dirty="0">
                <a:solidFill>
                  <a:schemeClr val="bg1"/>
                </a:solidFill>
                <a:latin typeface="Arial" panose="020B0604020202020204" pitchFamily="34" charset="0"/>
                <a:cs typeface="Arial" panose="020B0604020202020204" pitchFamily="34" charset="0"/>
              </a:rPr>
              <a:t>2) I see that the most number of users are in the month of </a:t>
            </a:r>
            <a:r>
              <a:rPr lang="en-US" sz="2800" dirty="0">
                <a:highlight>
                  <a:srgbClr val="FFFF00"/>
                </a:highlight>
                <a:latin typeface="Arial" panose="020B0604020202020204" pitchFamily="34" charset="0"/>
                <a:cs typeface="Arial" panose="020B0604020202020204" pitchFamily="34" charset="0"/>
              </a:rPr>
              <a:t>June-August</a:t>
            </a:r>
            <a:r>
              <a:rPr lang="en-US" sz="2200" dirty="0">
                <a:solidFill>
                  <a:schemeClr val="bg1"/>
                </a:solidFill>
                <a:latin typeface="Arial" panose="020B0604020202020204" pitchFamily="34" charset="0"/>
                <a:cs typeface="Arial" panose="020B0604020202020204" pitchFamily="34" charset="0"/>
              </a:rPr>
              <a:t> irrespective of type of Membership.</a:t>
            </a:r>
          </a:p>
          <a:p>
            <a:r>
              <a:rPr lang="en-US" sz="2200" dirty="0">
                <a:solidFill>
                  <a:schemeClr val="bg1"/>
                </a:solidFill>
                <a:latin typeface="Arial" panose="020B0604020202020204" pitchFamily="34" charset="0"/>
                <a:cs typeface="Arial" panose="020B0604020202020204" pitchFamily="34" charset="0"/>
              </a:rPr>
              <a:t>3) Considering the </a:t>
            </a:r>
            <a:r>
              <a:rPr lang="en-US" sz="2200" dirty="0">
                <a:highlight>
                  <a:srgbClr val="FFFF00"/>
                </a:highlight>
                <a:latin typeface="Arial" panose="020B0604020202020204" pitchFamily="34" charset="0"/>
                <a:cs typeface="Arial" panose="020B0604020202020204" pitchFamily="34" charset="0"/>
              </a:rPr>
              <a:t>context</a:t>
            </a:r>
            <a:r>
              <a:rPr lang="en-US" sz="2200" dirty="0">
                <a:solidFill>
                  <a:schemeClr val="bg1"/>
                </a:solidFill>
                <a:latin typeface="Arial" panose="020B0604020202020204" pitchFamily="34" charset="0"/>
                <a:cs typeface="Arial" panose="020B0604020202020204" pitchFamily="34" charset="0"/>
              </a:rPr>
              <a:t> we know that it is the </a:t>
            </a:r>
            <a:r>
              <a:rPr lang="en-US" sz="2800" dirty="0">
                <a:highlight>
                  <a:srgbClr val="FFFF00"/>
                </a:highlight>
                <a:latin typeface="Arial" panose="020B0604020202020204" pitchFamily="34" charset="0"/>
                <a:cs typeface="Arial" panose="020B0604020202020204" pitchFamily="34" charset="0"/>
              </a:rPr>
              <a:t>Summer Season</a:t>
            </a:r>
            <a:r>
              <a:rPr lang="en-US" sz="2200" dirty="0">
                <a:solidFill>
                  <a:schemeClr val="bg1"/>
                </a:solidFill>
                <a:latin typeface="Arial" panose="020B0604020202020204" pitchFamily="34" charset="0"/>
                <a:cs typeface="Arial" panose="020B0604020202020204" pitchFamily="34" charset="0"/>
              </a:rPr>
              <a:t>.</a:t>
            </a:r>
          </a:p>
          <a:p>
            <a:endParaRPr lang="en-US" sz="2200" dirty="0">
              <a:solidFill>
                <a:schemeClr val="bg1"/>
              </a:solidFill>
              <a:latin typeface="Arial" panose="020B0604020202020204" pitchFamily="34" charset="0"/>
              <a:cs typeface="Arial" panose="020B0604020202020204" pitchFamily="34" charset="0"/>
            </a:endParaRPr>
          </a:p>
          <a:p>
            <a:r>
              <a:rPr lang="en-US" sz="2200" dirty="0">
                <a:solidFill>
                  <a:schemeClr val="bg1"/>
                </a:solidFill>
                <a:latin typeface="Arial" panose="020B0604020202020204" pitchFamily="34" charset="0"/>
                <a:cs typeface="Arial" panose="020B0604020202020204" pitchFamily="34" charset="0"/>
              </a:rPr>
              <a:t>Concluding, We should advertise the casual members the benefits of annual member in the months before the  summer season.</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93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D226-A4B2-BAD6-10C4-52504D8E0AE8}"/>
              </a:ext>
            </a:extLst>
          </p:cNvPr>
          <p:cNvSpPr>
            <a:spLocks noGrp="1"/>
          </p:cNvSpPr>
          <p:nvPr>
            <p:ph type="title"/>
          </p:nvPr>
        </p:nvSpPr>
        <p:spPr/>
        <p:txBody>
          <a:bodyPr/>
          <a:lstStyle/>
          <a:p>
            <a:r>
              <a:rPr lang="en-US" dirty="0">
                <a:highlight>
                  <a:srgbClr val="FFFF00"/>
                </a:highlight>
                <a:latin typeface="Arial" panose="020B0604020202020204" pitchFamily="34" charset="0"/>
                <a:cs typeface="Arial" panose="020B0604020202020204" pitchFamily="34" charset="0"/>
              </a:rPr>
              <a:t>Share Phase</a:t>
            </a:r>
            <a:endParaRPr lang="en-IN" dirty="0">
              <a:highlight>
                <a:srgbClr val="FFFF00"/>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B753C7-0A5B-CF13-C139-C415096A64DA}"/>
              </a:ext>
            </a:extLst>
          </p:cNvPr>
          <p:cNvSpPr>
            <a:spLocks noGrp="1"/>
          </p:cNvSpPr>
          <p:nvPr>
            <p:ph idx="1"/>
          </p:nvPr>
        </p:nvSpPr>
        <p:spPr/>
        <p:txBody>
          <a:bodyPr/>
          <a:lstStyle/>
          <a:p>
            <a:r>
              <a:rPr lang="en-US" dirty="0">
                <a:highlight>
                  <a:srgbClr val="FFFF00"/>
                </a:highlight>
              </a:rPr>
              <a:t>Determine the best possible tool that can be used for sharing visuals</a:t>
            </a:r>
          </a:p>
          <a:p>
            <a:r>
              <a:rPr lang="en-US" dirty="0">
                <a:highlight>
                  <a:srgbClr val="FFFF00"/>
                </a:highlight>
              </a:rPr>
              <a:t>Create effective visuals</a:t>
            </a:r>
          </a:p>
          <a:p>
            <a:r>
              <a:rPr lang="en-US" dirty="0">
                <a:highlight>
                  <a:srgbClr val="FFFF00"/>
                </a:highlight>
              </a:rPr>
              <a:t>Present your findings</a:t>
            </a:r>
          </a:p>
          <a:p>
            <a:r>
              <a:rPr lang="en-US" dirty="0">
                <a:highlight>
                  <a:srgbClr val="FFFF00"/>
                </a:highlight>
              </a:rPr>
              <a:t>Ensure your work is accessible</a:t>
            </a:r>
          </a:p>
          <a:p>
            <a:endParaRPr lang="en-IN" dirty="0">
              <a:highlight>
                <a:srgbClr val="FFFF00"/>
              </a:highlight>
            </a:endParaRPr>
          </a:p>
        </p:txBody>
      </p:sp>
    </p:spTree>
    <p:extLst>
      <p:ext uri="{BB962C8B-B14F-4D97-AF65-F5344CB8AC3E}">
        <p14:creationId xmlns:p14="http://schemas.microsoft.com/office/powerpoint/2010/main" val="91551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284284-9376-9BEA-9BA4-C007883A04F1}"/>
              </a:ext>
            </a:extLst>
          </p:cNvPr>
          <p:cNvPicPr>
            <a:picLocks noChangeAspect="1"/>
          </p:cNvPicPr>
          <p:nvPr/>
        </p:nvPicPr>
        <p:blipFill rotWithShape="1">
          <a:blip r:embed="rId2">
            <a:extLst>
              <a:ext uri="{28A0092B-C50C-407E-A947-70E740481C1C}">
                <a14:useLocalDpi xmlns:a14="http://schemas.microsoft.com/office/drawing/2010/main" val="0"/>
              </a:ext>
            </a:extLst>
          </a:blip>
          <a:srcRect l="4940" t="3077" r="4724" b="2131"/>
          <a:stretch/>
        </p:blipFill>
        <p:spPr>
          <a:xfrm>
            <a:off x="304799" y="1690688"/>
            <a:ext cx="4316361" cy="4375355"/>
          </a:xfrm>
          <a:prstGeom prst="rect">
            <a:avLst/>
          </a:prstGeom>
        </p:spPr>
      </p:pic>
      <p:graphicFrame>
        <p:nvGraphicFramePr>
          <p:cNvPr id="3" name="Chart 2">
            <a:extLst>
              <a:ext uri="{FF2B5EF4-FFF2-40B4-BE49-F238E27FC236}">
                <a16:creationId xmlns:a16="http://schemas.microsoft.com/office/drawing/2014/main" id="{2799BD8C-5CFC-E295-E24B-53B61B534B9D}"/>
              </a:ext>
            </a:extLst>
          </p:cNvPr>
          <p:cNvGraphicFramePr>
            <a:graphicFrameLocks/>
          </p:cNvGraphicFramePr>
          <p:nvPr>
            <p:extLst>
              <p:ext uri="{D42A27DB-BD31-4B8C-83A1-F6EECF244321}">
                <p14:modId xmlns:p14="http://schemas.microsoft.com/office/powerpoint/2010/main" val="2393953750"/>
              </p:ext>
            </p:extLst>
          </p:nvPr>
        </p:nvGraphicFramePr>
        <p:xfrm>
          <a:off x="5896897" y="1149914"/>
          <a:ext cx="5456903" cy="4720610"/>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CA22C279-FDA7-6BF7-AF87-E062574A648E}"/>
              </a:ext>
            </a:extLst>
          </p:cNvPr>
          <p:cNvSpPr>
            <a:spLocks noGrp="1"/>
          </p:cNvSpPr>
          <p:nvPr>
            <p:ph type="title"/>
          </p:nvPr>
        </p:nvSpPr>
        <p:spPr>
          <a:xfrm>
            <a:off x="385916" y="324694"/>
            <a:ext cx="4894007" cy="1325563"/>
          </a:xfrm>
        </p:spPr>
        <p:txBody>
          <a:bodyPr/>
          <a:lstStyle/>
          <a:p>
            <a:r>
              <a:rPr lang="en-US" dirty="0">
                <a:highlight>
                  <a:srgbClr val="FFFF00"/>
                </a:highlight>
                <a:latin typeface="Arial" panose="020B0604020202020204" pitchFamily="34" charset="0"/>
                <a:cs typeface="Arial" panose="020B0604020202020204" pitchFamily="34" charset="0"/>
              </a:rPr>
              <a:t>Casual vs Member</a:t>
            </a:r>
            <a:endParaRPr lang="en-IN"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DE88E9F4-60BA-3CDD-5035-D4EA51A07AF1}"/>
              </a:ext>
            </a:extLst>
          </p:cNvPr>
          <p:cNvGraphicFramePr>
            <a:graphicFrameLocks/>
          </p:cNvGraphicFramePr>
          <p:nvPr>
            <p:extLst>
              <p:ext uri="{D42A27DB-BD31-4B8C-83A1-F6EECF244321}">
                <p14:modId xmlns:p14="http://schemas.microsoft.com/office/powerpoint/2010/main" val="1121711143"/>
              </p:ext>
            </p:extLst>
          </p:nvPr>
        </p:nvGraphicFramePr>
        <p:xfrm>
          <a:off x="339211" y="2676831"/>
          <a:ext cx="5688000" cy="39796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5F9C0418-7397-68F7-EF68-12822A39D63D}"/>
              </a:ext>
            </a:extLst>
          </p:cNvPr>
          <p:cNvGraphicFramePr>
            <a:graphicFrameLocks/>
          </p:cNvGraphicFramePr>
          <p:nvPr>
            <p:extLst>
              <p:ext uri="{D42A27DB-BD31-4B8C-83A1-F6EECF244321}">
                <p14:modId xmlns:p14="http://schemas.microsoft.com/office/powerpoint/2010/main" val="778577794"/>
              </p:ext>
            </p:extLst>
          </p:nvPr>
        </p:nvGraphicFramePr>
        <p:xfrm>
          <a:off x="6302593" y="2676831"/>
          <a:ext cx="5724000" cy="39960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C9A039FB-051D-16A7-7C28-444F07664788}"/>
              </a:ext>
            </a:extLst>
          </p:cNvPr>
          <p:cNvSpPr/>
          <p:nvPr/>
        </p:nvSpPr>
        <p:spPr>
          <a:xfrm>
            <a:off x="274074" y="831155"/>
            <a:ext cx="11835580" cy="15580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60BE8E62-69FF-8FA7-C746-FC9106ADA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78" y="1132376"/>
            <a:ext cx="11578715" cy="955640"/>
          </a:xfrm>
          <a:prstGeom prst="rect">
            <a:avLst/>
          </a:prstGeom>
        </p:spPr>
      </p:pic>
      <p:sp>
        <p:nvSpPr>
          <p:cNvPr id="2" name="TextBox 1">
            <a:extLst>
              <a:ext uri="{FF2B5EF4-FFF2-40B4-BE49-F238E27FC236}">
                <a16:creationId xmlns:a16="http://schemas.microsoft.com/office/drawing/2014/main" id="{C976E4F1-C544-89F8-40F9-284AC7510DBC}"/>
              </a:ext>
            </a:extLst>
          </p:cNvPr>
          <p:cNvSpPr txBox="1"/>
          <p:nvPr/>
        </p:nvSpPr>
        <p:spPr>
          <a:xfrm>
            <a:off x="599769" y="167148"/>
            <a:ext cx="5034116" cy="523220"/>
          </a:xfrm>
          <a:prstGeom prst="rect">
            <a:avLst/>
          </a:prstGeom>
          <a:noFill/>
        </p:spPr>
        <p:txBody>
          <a:bodyPr wrap="square" rtlCol="0">
            <a:spAutoFit/>
          </a:bodyPr>
          <a:lstStyle/>
          <a:p>
            <a:r>
              <a:rPr lang="en-US" sz="2800" dirty="0">
                <a:highlight>
                  <a:srgbClr val="FFFF00"/>
                </a:highlight>
                <a:latin typeface="Arial" panose="020B0604020202020204" pitchFamily="34" charset="0"/>
                <a:cs typeface="Arial" panose="020B0604020202020204" pitchFamily="34" charset="0"/>
              </a:rPr>
              <a:t>Membership on Monthly-Wise</a:t>
            </a:r>
            <a:endParaRPr lang="en-IN" sz="28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59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C4B1B8-60F4-2BC0-0362-655A142220C8}"/>
              </a:ext>
            </a:extLst>
          </p:cNvPr>
          <p:cNvSpPr txBox="1"/>
          <p:nvPr/>
        </p:nvSpPr>
        <p:spPr>
          <a:xfrm>
            <a:off x="737419" y="294968"/>
            <a:ext cx="6892413" cy="646331"/>
          </a:xfrm>
          <a:prstGeom prst="rect">
            <a:avLst/>
          </a:prstGeom>
          <a:noFill/>
        </p:spPr>
        <p:txBody>
          <a:bodyPr wrap="square" rtlCol="0">
            <a:spAutoFit/>
          </a:bodyPr>
          <a:lstStyle/>
          <a:p>
            <a:r>
              <a:rPr lang="en-US" sz="3600" dirty="0">
                <a:highlight>
                  <a:srgbClr val="FFFF00"/>
                </a:highlight>
                <a:latin typeface="Arial" panose="020B0604020202020204" pitchFamily="34" charset="0"/>
                <a:cs typeface="Arial" panose="020B0604020202020204" pitchFamily="34" charset="0"/>
              </a:rPr>
              <a:t>Variation of Casual vs Member</a:t>
            </a:r>
            <a:endParaRPr lang="en-IN" sz="3600" dirty="0">
              <a:highlight>
                <a:srgbClr val="FFFF00"/>
              </a:highlight>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CDF50BCD-3B8B-FD09-23E1-A8F155C72908}"/>
              </a:ext>
            </a:extLst>
          </p:cNvPr>
          <p:cNvGraphicFramePr>
            <a:graphicFrameLocks/>
          </p:cNvGraphicFramePr>
          <p:nvPr>
            <p:extLst>
              <p:ext uri="{D42A27DB-BD31-4B8C-83A1-F6EECF244321}">
                <p14:modId xmlns:p14="http://schemas.microsoft.com/office/powerpoint/2010/main" val="2512461317"/>
              </p:ext>
            </p:extLst>
          </p:nvPr>
        </p:nvGraphicFramePr>
        <p:xfrm>
          <a:off x="1002889" y="1455174"/>
          <a:ext cx="10756492" cy="50144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700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D226-A4B2-BAD6-10C4-52504D8E0AE8}"/>
              </a:ext>
            </a:extLst>
          </p:cNvPr>
          <p:cNvSpPr>
            <a:spLocks noGrp="1"/>
          </p:cNvSpPr>
          <p:nvPr>
            <p:ph type="title"/>
          </p:nvPr>
        </p:nvSpPr>
        <p:spPr/>
        <p:txBody>
          <a:bodyPr/>
          <a:lstStyle/>
          <a:p>
            <a:r>
              <a:rPr lang="en-US" dirty="0">
                <a:highlight>
                  <a:srgbClr val="FFFF00"/>
                </a:highlight>
              </a:rPr>
              <a:t>Month-Wise Casual vs Member</a:t>
            </a:r>
            <a:endParaRPr lang="en-IN" dirty="0">
              <a:highlight>
                <a:srgbClr val="FFFF00"/>
              </a:highlight>
            </a:endParaRPr>
          </a:p>
        </p:txBody>
      </p:sp>
      <p:graphicFrame>
        <p:nvGraphicFramePr>
          <p:cNvPr id="4" name="Chart 3">
            <a:extLst>
              <a:ext uri="{FF2B5EF4-FFF2-40B4-BE49-F238E27FC236}">
                <a16:creationId xmlns:a16="http://schemas.microsoft.com/office/drawing/2014/main" id="{28115833-92A9-D289-BB41-A7CD0977608E}"/>
              </a:ext>
            </a:extLst>
          </p:cNvPr>
          <p:cNvGraphicFramePr>
            <a:graphicFrameLocks/>
          </p:cNvGraphicFramePr>
          <p:nvPr>
            <p:extLst>
              <p:ext uri="{D42A27DB-BD31-4B8C-83A1-F6EECF244321}">
                <p14:modId xmlns:p14="http://schemas.microsoft.com/office/powerpoint/2010/main" val="2308117924"/>
              </p:ext>
            </p:extLst>
          </p:nvPr>
        </p:nvGraphicFramePr>
        <p:xfrm>
          <a:off x="1627406" y="1477351"/>
          <a:ext cx="9726394" cy="4775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574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D226-A4B2-BAD6-10C4-52504D8E0AE8}"/>
              </a:ext>
            </a:extLst>
          </p:cNvPr>
          <p:cNvSpPr>
            <a:spLocks noGrp="1"/>
          </p:cNvSpPr>
          <p:nvPr>
            <p:ph type="title"/>
          </p:nvPr>
        </p:nvSpPr>
        <p:spPr>
          <a:xfrm>
            <a:off x="572729" y="181600"/>
            <a:ext cx="6044381" cy="1325563"/>
          </a:xfrm>
        </p:spPr>
        <p:txBody>
          <a:bodyPr/>
          <a:lstStyle/>
          <a:p>
            <a:r>
              <a:rPr lang="en-US" dirty="0">
                <a:highlight>
                  <a:srgbClr val="FFFF00"/>
                </a:highlight>
              </a:rPr>
              <a:t>Season Wise Membership</a:t>
            </a:r>
            <a:endParaRPr lang="en-IN" dirty="0">
              <a:highlight>
                <a:srgbClr val="FFFF00"/>
              </a:highlight>
            </a:endParaRPr>
          </a:p>
        </p:txBody>
      </p:sp>
      <p:pic>
        <p:nvPicPr>
          <p:cNvPr id="5" name="Picture 4">
            <a:extLst>
              <a:ext uri="{FF2B5EF4-FFF2-40B4-BE49-F238E27FC236}">
                <a16:creationId xmlns:a16="http://schemas.microsoft.com/office/drawing/2014/main" id="{384674DB-E5A5-E6BF-8ABC-CE362E283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4" y="1507163"/>
            <a:ext cx="4119947" cy="2035738"/>
          </a:xfrm>
          <a:prstGeom prst="rect">
            <a:avLst/>
          </a:prstGeom>
        </p:spPr>
      </p:pic>
      <p:graphicFrame>
        <p:nvGraphicFramePr>
          <p:cNvPr id="7" name="Chart 6">
            <a:extLst>
              <a:ext uri="{FF2B5EF4-FFF2-40B4-BE49-F238E27FC236}">
                <a16:creationId xmlns:a16="http://schemas.microsoft.com/office/drawing/2014/main" id="{7A4C7B07-F744-EE36-8A46-DDC4D3488E2D}"/>
              </a:ext>
            </a:extLst>
          </p:cNvPr>
          <p:cNvGraphicFramePr>
            <a:graphicFrameLocks/>
          </p:cNvGraphicFramePr>
          <p:nvPr>
            <p:extLst>
              <p:ext uri="{D42A27DB-BD31-4B8C-83A1-F6EECF244321}">
                <p14:modId xmlns:p14="http://schemas.microsoft.com/office/powerpoint/2010/main" val="2378919495"/>
              </p:ext>
            </p:extLst>
          </p:nvPr>
        </p:nvGraphicFramePr>
        <p:xfrm>
          <a:off x="4704734" y="1399638"/>
          <a:ext cx="6649065" cy="4653576"/>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3113DD43-1382-92B1-22E4-C2E0515FF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88" y="3909951"/>
            <a:ext cx="4119947" cy="1884834"/>
          </a:xfrm>
          <a:prstGeom prst="rect">
            <a:avLst/>
          </a:prstGeom>
        </p:spPr>
      </p:pic>
    </p:spTree>
    <p:extLst>
      <p:ext uri="{BB962C8B-B14F-4D97-AF65-F5344CB8AC3E}">
        <p14:creationId xmlns:p14="http://schemas.microsoft.com/office/powerpoint/2010/main" val="385712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D226-A4B2-BAD6-10C4-52504D8E0AE8}"/>
              </a:ext>
            </a:extLst>
          </p:cNvPr>
          <p:cNvSpPr>
            <a:spLocks noGrp="1"/>
          </p:cNvSpPr>
          <p:nvPr>
            <p:ph type="title"/>
          </p:nvPr>
        </p:nvSpPr>
        <p:spPr>
          <a:xfrm>
            <a:off x="838200" y="365125"/>
            <a:ext cx="4038600" cy="1325563"/>
          </a:xfrm>
        </p:spPr>
        <p:txBody>
          <a:bodyPr/>
          <a:lstStyle/>
          <a:p>
            <a:r>
              <a:rPr lang="en-US" dirty="0">
                <a:highlight>
                  <a:srgbClr val="FFFF00"/>
                </a:highlight>
              </a:rPr>
              <a:t>Season Variation</a:t>
            </a:r>
            <a:endParaRPr lang="en-IN" dirty="0">
              <a:highlight>
                <a:srgbClr val="FFFF00"/>
              </a:highlight>
            </a:endParaRPr>
          </a:p>
        </p:txBody>
      </p:sp>
      <p:graphicFrame>
        <p:nvGraphicFramePr>
          <p:cNvPr id="3" name="Chart 2">
            <a:extLst>
              <a:ext uri="{FF2B5EF4-FFF2-40B4-BE49-F238E27FC236}">
                <a16:creationId xmlns:a16="http://schemas.microsoft.com/office/drawing/2014/main" id="{C09E8CC3-E674-756E-AC40-15403B1773DC}"/>
              </a:ext>
            </a:extLst>
          </p:cNvPr>
          <p:cNvGraphicFramePr>
            <a:graphicFrameLocks/>
          </p:cNvGraphicFramePr>
          <p:nvPr>
            <p:extLst>
              <p:ext uri="{D42A27DB-BD31-4B8C-83A1-F6EECF244321}">
                <p14:modId xmlns:p14="http://schemas.microsoft.com/office/powerpoint/2010/main" val="2162981674"/>
              </p:ext>
            </p:extLst>
          </p:nvPr>
        </p:nvGraphicFramePr>
        <p:xfrm>
          <a:off x="593868" y="1690687"/>
          <a:ext cx="4981021" cy="43123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916C84-8AB2-51F4-DACF-09CF321A7D17}"/>
              </a:ext>
            </a:extLst>
          </p:cNvPr>
          <p:cNvGraphicFramePr>
            <a:graphicFrameLocks/>
          </p:cNvGraphicFramePr>
          <p:nvPr>
            <p:extLst>
              <p:ext uri="{D42A27DB-BD31-4B8C-83A1-F6EECF244321}">
                <p14:modId xmlns:p14="http://schemas.microsoft.com/office/powerpoint/2010/main" val="1477300343"/>
              </p:ext>
            </p:extLst>
          </p:nvPr>
        </p:nvGraphicFramePr>
        <p:xfrm>
          <a:off x="6284779" y="1690686"/>
          <a:ext cx="5602421" cy="43123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766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98E97D-8DD5-1C3B-B9BC-ECE8434D7EA8}"/>
              </a:ext>
            </a:extLst>
          </p:cNvPr>
          <p:cNvSpPr>
            <a:spLocks noGrp="1"/>
          </p:cNvSpPr>
          <p:nvPr>
            <p:ph type="title"/>
          </p:nvPr>
        </p:nvSpPr>
        <p:spPr>
          <a:xfrm>
            <a:off x="838199" y="365125"/>
            <a:ext cx="10908323" cy="1325563"/>
          </a:xfrm>
        </p:spPr>
        <p:txBody>
          <a:bodyPr>
            <a:normAutofit/>
          </a:bodyPr>
          <a:lstStyle/>
          <a:p>
            <a:pPr algn="ctr"/>
            <a:r>
              <a:rPr lang="en-US" sz="8500" b="1" dirty="0">
                <a:solidFill>
                  <a:schemeClr val="bg1"/>
                </a:solidFill>
                <a:highlight>
                  <a:srgbClr val="000000"/>
                </a:highlight>
                <a:latin typeface="Arial" panose="020B0604020202020204" pitchFamily="34" charset="0"/>
                <a:cs typeface="Arial" panose="020B0604020202020204" pitchFamily="34" charset="0"/>
              </a:rPr>
              <a:t>WHO AM I?</a:t>
            </a:r>
            <a:endParaRPr lang="en-IN" sz="8500" b="1" dirty="0">
              <a:solidFill>
                <a:schemeClr val="bg1"/>
              </a:solidFill>
              <a:highlight>
                <a:srgbClr val="000000"/>
              </a:highligh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AF8C2DB-6D30-DF2C-50F1-F6AC25BD870B}"/>
              </a:ext>
            </a:extLst>
          </p:cNvPr>
          <p:cNvSpPr txBox="1"/>
          <p:nvPr/>
        </p:nvSpPr>
        <p:spPr>
          <a:xfrm>
            <a:off x="838198" y="1788606"/>
            <a:ext cx="10908323" cy="4154984"/>
          </a:xfrm>
          <a:prstGeom prst="rect">
            <a:avLst/>
          </a:prstGeom>
          <a:noFill/>
        </p:spPr>
        <p:txBody>
          <a:bodyPr wrap="square" rtlCol="0">
            <a:spAutoFit/>
          </a:bodyPr>
          <a:lstStyle/>
          <a:p>
            <a:r>
              <a:rPr lang="en-US" sz="4400" i="1" dirty="0">
                <a:highlight>
                  <a:srgbClr val="FFFF00"/>
                </a:highlight>
                <a:latin typeface="Arial" panose="020B0604020202020204" pitchFamily="34" charset="0"/>
                <a:cs typeface="Arial" panose="020B0604020202020204" pitchFamily="34" charset="0"/>
              </a:rPr>
              <a:t>I am someone who is interested in the data and how they effect ones decision, action and strategy. I would like to gain and apply the knowledge and skill at my dispense and to practice them as in the job market and practical manner. </a:t>
            </a:r>
            <a:endParaRPr lang="en-IN" sz="4400" i="1"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34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D226-A4B2-BAD6-10C4-52504D8E0AE8}"/>
              </a:ext>
            </a:extLst>
          </p:cNvPr>
          <p:cNvSpPr>
            <a:spLocks noGrp="1"/>
          </p:cNvSpPr>
          <p:nvPr>
            <p:ph type="title"/>
          </p:nvPr>
        </p:nvSpPr>
        <p:spPr>
          <a:xfrm>
            <a:off x="838200" y="365125"/>
            <a:ext cx="6585155" cy="1325563"/>
          </a:xfrm>
        </p:spPr>
        <p:txBody>
          <a:bodyPr/>
          <a:lstStyle/>
          <a:p>
            <a:r>
              <a:rPr lang="en-US" dirty="0">
                <a:highlight>
                  <a:srgbClr val="FFFF00"/>
                </a:highlight>
              </a:rPr>
              <a:t>Day-Wise Casual vs Member</a:t>
            </a:r>
            <a:endParaRPr lang="en-IN" dirty="0">
              <a:highlight>
                <a:srgbClr val="FFFF00"/>
              </a:highlight>
            </a:endParaRPr>
          </a:p>
        </p:txBody>
      </p:sp>
      <p:graphicFrame>
        <p:nvGraphicFramePr>
          <p:cNvPr id="4" name="Chart 3">
            <a:extLst>
              <a:ext uri="{FF2B5EF4-FFF2-40B4-BE49-F238E27FC236}">
                <a16:creationId xmlns:a16="http://schemas.microsoft.com/office/drawing/2014/main" id="{6EDA5D34-B845-9343-6F07-5843845F530B}"/>
              </a:ext>
            </a:extLst>
          </p:cNvPr>
          <p:cNvGraphicFramePr>
            <a:graphicFrameLocks/>
          </p:cNvGraphicFramePr>
          <p:nvPr>
            <p:extLst>
              <p:ext uri="{D42A27DB-BD31-4B8C-83A1-F6EECF244321}">
                <p14:modId xmlns:p14="http://schemas.microsoft.com/office/powerpoint/2010/main" val="2445318772"/>
              </p:ext>
            </p:extLst>
          </p:nvPr>
        </p:nvGraphicFramePr>
        <p:xfrm>
          <a:off x="1088430" y="1533524"/>
          <a:ext cx="10690615" cy="51622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6347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1378A640-CE36-53A5-45C4-752EA8CF0561}"/>
              </a:ext>
            </a:extLst>
          </p:cNvPr>
          <p:cNvSpPr/>
          <p:nvPr/>
        </p:nvSpPr>
        <p:spPr>
          <a:xfrm>
            <a:off x="4537587" y="1163005"/>
            <a:ext cx="2875937" cy="4920363"/>
          </a:xfrm>
          <a:custGeom>
            <a:avLst/>
            <a:gdLst>
              <a:gd name="connsiteX0" fmla="*/ 1437968 w 2875937"/>
              <a:gd name="connsiteY0" fmla="*/ 0 h 4920363"/>
              <a:gd name="connsiteX1" fmla="*/ 1456241 w 2875937"/>
              <a:gd name="connsiteY1" fmla="*/ 10186 h 4920363"/>
              <a:gd name="connsiteX2" fmla="*/ 2875937 w 2875937"/>
              <a:gd name="connsiteY2" fmla="*/ 2460182 h 4920363"/>
              <a:gd name="connsiteX3" fmla="*/ 1456241 w 2875937"/>
              <a:gd name="connsiteY3" fmla="*/ 4910178 h 4920363"/>
              <a:gd name="connsiteX4" fmla="*/ 1437970 w 2875937"/>
              <a:gd name="connsiteY4" fmla="*/ 4920363 h 4920363"/>
              <a:gd name="connsiteX5" fmla="*/ 1419696 w 2875937"/>
              <a:gd name="connsiteY5" fmla="*/ 4910177 h 4920363"/>
              <a:gd name="connsiteX6" fmla="*/ 0 w 2875937"/>
              <a:gd name="connsiteY6" fmla="*/ 2460181 h 4920363"/>
              <a:gd name="connsiteX7" fmla="*/ 1419696 w 2875937"/>
              <a:gd name="connsiteY7" fmla="*/ 10185 h 4920363"/>
              <a:gd name="connsiteX8" fmla="*/ 1437968 w 2875937"/>
              <a:gd name="connsiteY8" fmla="*/ 0 h 492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5937" h="4920363">
                <a:moveTo>
                  <a:pt x="1437968" y="0"/>
                </a:moveTo>
                <a:lnTo>
                  <a:pt x="1456241" y="10186"/>
                </a:lnTo>
                <a:cubicBezTo>
                  <a:pt x="2312784" y="541148"/>
                  <a:pt x="2875937" y="1440322"/>
                  <a:pt x="2875937" y="2460182"/>
                </a:cubicBezTo>
                <a:cubicBezTo>
                  <a:pt x="2875937" y="3480043"/>
                  <a:pt x="2312784" y="4379216"/>
                  <a:pt x="1456241" y="4910178"/>
                </a:cubicBezTo>
                <a:lnTo>
                  <a:pt x="1437970" y="4920363"/>
                </a:lnTo>
                <a:lnTo>
                  <a:pt x="1419696" y="4910177"/>
                </a:lnTo>
                <a:cubicBezTo>
                  <a:pt x="563153" y="4379215"/>
                  <a:pt x="0" y="3480042"/>
                  <a:pt x="0" y="2460181"/>
                </a:cubicBezTo>
                <a:cubicBezTo>
                  <a:pt x="0" y="1440321"/>
                  <a:pt x="563153" y="541147"/>
                  <a:pt x="1419696" y="10185"/>
                </a:cubicBezTo>
                <a:lnTo>
                  <a:pt x="1437968" y="0"/>
                </a:lnTo>
                <a:close/>
              </a:path>
            </a:pathLst>
          </a:cu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Freeform: Shape 27">
            <a:extLst>
              <a:ext uri="{FF2B5EF4-FFF2-40B4-BE49-F238E27FC236}">
                <a16:creationId xmlns:a16="http://schemas.microsoft.com/office/drawing/2014/main" id="{918FED55-761B-B34A-8863-CC4A90D20383}"/>
              </a:ext>
            </a:extLst>
          </p:cNvPr>
          <p:cNvSpPr/>
          <p:nvPr/>
        </p:nvSpPr>
        <p:spPr>
          <a:xfrm>
            <a:off x="5975556" y="668591"/>
            <a:ext cx="5002162" cy="5909188"/>
          </a:xfrm>
          <a:custGeom>
            <a:avLst/>
            <a:gdLst>
              <a:gd name="connsiteX0" fmla="*/ 1782097 w 5002162"/>
              <a:gd name="connsiteY0" fmla="*/ 0 h 5909188"/>
              <a:gd name="connsiteX1" fmla="*/ 5002162 w 5002162"/>
              <a:gd name="connsiteY1" fmla="*/ 2954594 h 5909188"/>
              <a:gd name="connsiteX2" fmla="*/ 1782097 w 5002162"/>
              <a:gd name="connsiteY2" fmla="*/ 5909188 h 5909188"/>
              <a:gd name="connsiteX3" fmla="*/ 247223 w 5002162"/>
              <a:gd name="connsiteY3" fmla="*/ 5552584 h 5909188"/>
              <a:gd name="connsiteX4" fmla="*/ 2 w 5002162"/>
              <a:gd name="connsiteY4" fmla="*/ 5414776 h 5909188"/>
              <a:gd name="connsiteX5" fmla="*/ 18273 w 5002162"/>
              <a:gd name="connsiteY5" fmla="*/ 5404591 h 5909188"/>
              <a:gd name="connsiteX6" fmla="*/ 1437969 w 5002162"/>
              <a:gd name="connsiteY6" fmla="*/ 2954595 h 5909188"/>
              <a:gd name="connsiteX7" fmla="*/ 18273 w 5002162"/>
              <a:gd name="connsiteY7" fmla="*/ 504599 h 5909188"/>
              <a:gd name="connsiteX8" fmla="*/ 0 w 5002162"/>
              <a:gd name="connsiteY8" fmla="*/ 494413 h 5909188"/>
              <a:gd name="connsiteX9" fmla="*/ 247223 w 5002162"/>
              <a:gd name="connsiteY9" fmla="*/ 356604 h 5909188"/>
              <a:gd name="connsiteX10" fmla="*/ 1782097 w 5002162"/>
              <a:gd name="connsiteY10" fmla="*/ 0 h 59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2162" h="5909188">
                <a:moveTo>
                  <a:pt x="1782097" y="0"/>
                </a:moveTo>
                <a:cubicBezTo>
                  <a:pt x="3560490" y="0"/>
                  <a:pt x="5002162" y="1322817"/>
                  <a:pt x="5002162" y="2954594"/>
                </a:cubicBezTo>
                <a:cubicBezTo>
                  <a:pt x="5002162" y="4586371"/>
                  <a:pt x="3560490" y="5909188"/>
                  <a:pt x="1782097" y="5909188"/>
                </a:cubicBezTo>
                <a:cubicBezTo>
                  <a:pt x="1226349" y="5909188"/>
                  <a:pt x="703485" y="5780007"/>
                  <a:pt x="247223" y="5552584"/>
                </a:cubicBezTo>
                <a:lnTo>
                  <a:pt x="2" y="5414776"/>
                </a:lnTo>
                <a:lnTo>
                  <a:pt x="18273" y="5404591"/>
                </a:lnTo>
                <a:cubicBezTo>
                  <a:pt x="874816" y="4873629"/>
                  <a:pt x="1437969" y="3974456"/>
                  <a:pt x="1437969" y="2954595"/>
                </a:cubicBezTo>
                <a:cubicBezTo>
                  <a:pt x="1437969" y="1934735"/>
                  <a:pt x="874816" y="1035561"/>
                  <a:pt x="18273" y="504599"/>
                </a:cubicBezTo>
                <a:lnTo>
                  <a:pt x="0" y="494413"/>
                </a:lnTo>
                <a:lnTo>
                  <a:pt x="247223" y="356604"/>
                </a:lnTo>
                <a:cubicBezTo>
                  <a:pt x="703485" y="129181"/>
                  <a:pt x="1226349" y="0"/>
                  <a:pt x="1782097" y="0"/>
                </a:cubicBezTo>
                <a:close/>
              </a:path>
            </a:pathLst>
          </a:cu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Freeform: Shape 26">
            <a:extLst>
              <a:ext uri="{FF2B5EF4-FFF2-40B4-BE49-F238E27FC236}">
                <a16:creationId xmlns:a16="http://schemas.microsoft.com/office/drawing/2014/main" id="{F44CD8AE-BF0A-97D5-D7F1-CD0DAD97CC02}"/>
              </a:ext>
            </a:extLst>
          </p:cNvPr>
          <p:cNvSpPr/>
          <p:nvPr/>
        </p:nvSpPr>
        <p:spPr>
          <a:xfrm>
            <a:off x="973394" y="668592"/>
            <a:ext cx="5002163" cy="5909188"/>
          </a:xfrm>
          <a:custGeom>
            <a:avLst/>
            <a:gdLst>
              <a:gd name="connsiteX0" fmla="*/ 3220065 w 5002163"/>
              <a:gd name="connsiteY0" fmla="*/ 0 h 5909188"/>
              <a:gd name="connsiteX1" fmla="*/ 4754939 w 5002163"/>
              <a:gd name="connsiteY1" fmla="*/ 356604 h 5909188"/>
              <a:gd name="connsiteX2" fmla="*/ 5002161 w 5002163"/>
              <a:gd name="connsiteY2" fmla="*/ 494412 h 5909188"/>
              <a:gd name="connsiteX3" fmla="*/ 4983889 w 5002163"/>
              <a:gd name="connsiteY3" fmla="*/ 504597 h 5909188"/>
              <a:gd name="connsiteX4" fmla="*/ 3564193 w 5002163"/>
              <a:gd name="connsiteY4" fmla="*/ 2954593 h 5909188"/>
              <a:gd name="connsiteX5" fmla="*/ 4983889 w 5002163"/>
              <a:gd name="connsiteY5" fmla="*/ 5404589 h 5909188"/>
              <a:gd name="connsiteX6" fmla="*/ 5002163 w 5002163"/>
              <a:gd name="connsiteY6" fmla="*/ 5414775 h 5909188"/>
              <a:gd name="connsiteX7" fmla="*/ 4754939 w 5002163"/>
              <a:gd name="connsiteY7" fmla="*/ 5552584 h 5909188"/>
              <a:gd name="connsiteX8" fmla="*/ 3220065 w 5002163"/>
              <a:gd name="connsiteY8" fmla="*/ 5909188 h 5909188"/>
              <a:gd name="connsiteX9" fmla="*/ 0 w 5002163"/>
              <a:gd name="connsiteY9" fmla="*/ 2954594 h 5909188"/>
              <a:gd name="connsiteX10" fmla="*/ 3220065 w 5002163"/>
              <a:gd name="connsiteY10" fmla="*/ 0 h 59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2163" h="5909188">
                <a:moveTo>
                  <a:pt x="3220065" y="0"/>
                </a:moveTo>
                <a:cubicBezTo>
                  <a:pt x="3775813" y="0"/>
                  <a:pt x="4298678" y="129181"/>
                  <a:pt x="4754939" y="356604"/>
                </a:cubicBezTo>
                <a:lnTo>
                  <a:pt x="5002161" y="494412"/>
                </a:lnTo>
                <a:lnTo>
                  <a:pt x="4983889" y="504597"/>
                </a:lnTo>
                <a:cubicBezTo>
                  <a:pt x="4127346" y="1035559"/>
                  <a:pt x="3564193" y="1934733"/>
                  <a:pt x="3564193" y="2954593"/>
                </a:cubicBezTo>
                <a:cubicBezTo>
                  <a:pt x="3564193" y="3974454"/>
                  <a:pt x="4127346" y="4873627"/>
                  <a:pt x="4983889" y="5404589"/>
                </a:cubicBezTo>
                <a:lnTo>
                  <a:pt x="5002163" y="5414775"/>
                </a:lnTo>
                <a:lnTo>
                  <a:pt x="4754939" y="5552584"/>
                </a:lnTo>
                <a:cubicBezTo>
                  <a:pt x="4298678" y="5780007"/>
                  <a:pt x="3775813" y="5909188"/>
                  <a:pt x="3220065" y="5909188"/>
                </a:cubicBezTo>
                <a:cubicBezTo>
                  <a:pt x="1441672" y="5909188"/>
                  <a:pt x="0" y="4586371"/>
                  <a:pt x="0" y="2954594"/>
                </a:cubicBezTo>
                <a:cubicBezTo>
                  <a:pt x="0" y="1322817"/>
                  <a:pt x="1441672" y="0"/>
                  <a:pt x="3220065" y="0"/>
                </a:cubicBezTo>
                <a:close/>
              </a:path>
            </a:pathLst>
          </a:cu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756DAEAE-2AD6-C707-9D35-E4528FE55639}"/>
              </a:ext>
            </a:extLst>
          </p:cNvPr>
          <p:cNvSpPr txBox="1"/>
          <p:nvPr/>
        </p:nvSpPr>
        <p:spPr>
          <a:xfrm>
            <a:off x="8689260" y="3270227"/>
            <a:ext cx="1700980" cy="1200329"/>
          </a:xfrm>
          <a:prstGeom prst="rect">
            <a:avLst/>
          </a:prstGeom>
          <a:noFill/>
          <a:ln w="38100">
            <a:solidFill>
              <a:schemeClr val="tx1"/>
            </a:solidFill>
          </a:ln>
        </p:spPr>
        <p:txBody>
          <a:bodyPr wrap="square" rtlCol="0">
            <a:spAutoFit/>
          </a:bodyPr>
          <a:lstStyle/>
          <a:p>
            <a:pPr algn="ctr"/>
            <a:r>
              <a:rPr lang="en-US" dirty="0"/>
              <a:t>Casual riders </a:t>
            </a:r>
          </a:p>
          <a:p>
            <a:pPr algn="ctr"/>
            <a:r>
              <a:rPr lang="en-US" dirty="0"/>
              <a:t>Ride more in summer season.</a:t>
            </a:r>
            <a:endParaRPr lang="en-IN" dirty="0"/>
          </a:p>
        </p:txBody>
      </p:sp>
      <p:sp>
        <p:nvSpPr>
          <p:cNvPr id="31" name="TextBox 30">
            <a:extLst>
              <a:ext uri="{FF2B5EF4-FFF2-40B4-BE49-F238E27FC236}">
                <a16:creationId xmlns:a16="http://schemas.microsoft.com/office/drawing/2014/main" id="{EB6AF729-AC36-D35F-20C5-35E1D8BD8B34}"/>
              </a:ext>
            </a:extLst>
          </p:cNvPr>
          <p:cNvSpPr txBox="1"/>
          <p:nvPr/>
        </p:nvSpPr>
        <p:spPr>
          <a:xfrm>
            <a:off x="7817261" y="4658624"/>
            <a:ext cx="2251587" cy="923330"/>
          </a:xfrm>
          <a:prstGeom prst="rect">
            <a:avLst/>
          </a:prstGeom>
          <a:noFill/>
          <a:ln w="38100">
            <a:solidFill>
              <a:schemeClr val="tx1"/>
            </a:solidFill>
          </a:ln>
        </p:spPr>
        <p:txBody>
          <a:bodyPr wrap="square" rtlCol="0">
            <a:spAutoFit/>
          </a:bodyPr>
          <a:lstStyle/>
          <a:p>
            <a:pPr algn="ctr"/>
            <a:r>
              <a:rPr lang="en-US" dirty="0"/>
              <a:t>Casual Riders take rides more on weekends.</a:t>
            </a:r>
            <a:endParaRPr lang="en-IN" dirty="0"/>
          </a:p>
        </p:txBody>
      </p:sp>
      <p:sp>
        <p:nvSpPr>
          <p:cNvPr id="32" name="TextBox 31">
            <a:extLst>
              <a:ext uri="{FF2B5EF4-FFF2-40B4-BE49-F238E27FC236}">
                <a16:creationId xmlns:a16="http://schemas.microsoft.com/office/drawing/2014/main" id="{E8338D12-DCF0-0AFB-14C4-D9F87916C588}"/>
              </a:ext>
            </a:extLst>
          </p:cNvPr>
          <p:cNvSpPr txBox="1"/>
          <p:nvPr/>
        </p:nvSpPr>
        <p:spPr>
          <a:xfrm>
            <a:off x="8021123" y="2059641"/>
            <a:ext cx="1524000" cy="923330"/>
          </a:xfrm>
          <a:prstGeom prst="rect">
            <a:avLst/>
          </a:prstGeom>
          <a:noFill/>
          <a:ln w="38100">
            <a:solidFill>
              <a:schemeClr val="tx1"/>
            </a:solidFill>
          </a:ln>
        </p:spPr>
        <p:txBody>
          <a:bodyPr wrap="square" rtlCol="0">
            <a:spAutoFit/>
          </a:bodyPr>
          <a:lstStyle/>
          <a:p>
            <a:pPr algn="ctr"/>
            <a:r>
              <a:rPr lang="en-US" dirty="0"/>
              <a:t>Casual Riders are less Profitable.</a:t>
            </a:r>
            <a:endParaRPr lang="en-IN" dirty="0"/>
          </a:p>
        </p:txBody>
      </p:sp>
      <p:sp>
        <p:nvSpPr>
          <p:cNvPr id="33" name="TextBox 32">
            <a:extLst>
              <a:ext uri="{FF2B5EF4-FFF2-40B4-BE49-F238E27FC236}">
                <a16:creationId xmlns:a16="http://schemas.microsoft.com/office/drawing/2014/main" id="{66044B4C-686F-E485-AD7C-19BAF94E7AE7}"/>
              </a:ext>
            </a:extLst>
          </p:cNvPr>
          <p:cNvSpPr txBox="1"/>
          <p:nvPr/>
        </p:nvSpPr>
        <p:spPr>
          <a:xfrm>
            <a:off x="2576667" y="1163005"/>
            <a:ext cx="2251587"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MEMBER</a:t>
            </a:r>
            <a:endParaRPr lang="en-IN" sz="36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D635147-B3D0-2275-0FFE-6A34B45D0A94}"/>
              </a:ext>
            </a:extLst>
          </p:cNvPr>
          <p:cNvSpPr txBox="1"/>
          <p:nvPr/>
        </p:nvSpPr>
        <p:spPr>
          <a:xfrm>
            <a:off x="7020232" y="1163004"/>
            <a:ext cx="2354212"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CASUAL</a:t>
            </a:r>
            <a:endParaRPr lang="en-IN" sz="36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6604C17-7A05-2C9D-201B-809A674EDBB3}"/>
              </a:ext>
            </a:extLst>
          </p:cNvPr>
          <p:cNvSpPr txBox="1"/>
          <p:nvPr/>
        </p:nvSpPr>
        <p:spPr>
          <a:xfrm>
            <a:off x="2372032" y="2059641"/>
            <a:ext cx="1602658" cy="923330"/>
          </a:xfrm>
          <a:prstGeom prst="rect">
            <a:avLst/>
          </a:prstGeom>
          <a:noFill/>
          <a:ln w="38100">
            <a:solidFill>
              <a:schemeClr val="tx1"/>
            </a:solidFill>
          </a:ln>
        </p:spPr>
        <p:txBody>
          <a:bodyPr wrap="square" rtlCol="0">
            <a:spAutoFit/>
          </a:bodyPr>
          <a:lstStyle/>
          <a:p>
            <a:pPr algn="ctr"/>
            <a:r>
              <a:rPr lang="en-US" dirty="0"/>
              <a:t>Annual riders are more profitable.</a:t>
            </a:r>
            <a:endParaRPr lang="en-IN" dirty="0"/>
          </a:p>
        </p:txBody>
      </p:sp>
      <p:sp>
        <p:nvSpPr>
          <p:cNvPr id="36" name="TextBox 35">
            <a:extLst>
              <a:ext uri="{FF2B5EF4-FFF2-40B4-BE49-F238E27FC236}">
                <a16:creationId xmlns:a16="http://schemas.microsoft.com/office/drawing/2014/main" id="{8AE9DF0C-9100-649E-E728-981DA5A9B07A}"/>
              </a:ext>
            </a:extLst>
          </p:cNvPr>
          <p:cNvSpPr txBox="1"/>
          <p:nvPr/>
        </p:nvSpPr>
        <p:spPr>
          <a:xfrm>
            <a:off x="1461630" y="3359132"/>
            <a:ext cx="1877961" cy="923330"/>
          </a:xfrm>
          <a:prstGeom prst="rect">
            <a:avLst/>
          </a:prstGeom>
          <a:noFill/>
          <a:ln w="38100">
            <a:solidFill>
              <a:schemeClr val="tx1"/>
            </a:solidFill>
          </a:ln>
        </p:spPr>
        <p:txBody>
          <a:bodyPr wrap="square" rtlCol="0">
            <a:spAutoFit/>
          </a:bodyPr>
          <a:lstStyle/>
          <a:p>
            <a:pPr algn="ctr"/>
            <a:r>
              <a:rPr lang="en-US" dirty="0"/>
              <a:t>Annual Members ride more summer season.</a:t>
            </a:r>
            <a:endParaRPr lang="en-IN" dirty="0"/>
          </a:p>
        </p:txBody>
      </p:sp>
      <p:sp>
        <p:nvSpPr>
          <p:cNvPr id="37" name="TextBox 36">
            <a:extLst>
              <a:ext uri="{FF2B5EF4-FFF2-40B4-BE49-F238E27FC236}">
                <a16:creationId xmlns:a16="http://schemas.microsoft.com/office/drawing/2014/main" id="{7BCBEBF6-D132-1923-5CCA-B47AE8167F24}"/>
              </a:ext>
            </a:extLst>
          </p:cNvPr>
          <p:cNvSpPr txBox="1"/>
          <p:nvPr/>
        </p:nvSpPr>
        <p:spPr>
          <a:xfrm>
            <a:off x="2400610" y="4587000"/>
            <a:ext cx="2123767" cy="923330"/>
          </a:xfrm>
          <a:prstGeom prst="rect">
            <a:avLst/>
          </a:prstGeom>
          <a:noFill/>
          <a:ln w="38100">
            <a:solidFill>
              <a:schemeClr val="tx1"/>
            </a:solidFill>
          </a:ln>
        </p:spPr>
        <p:txBody>
          <a:bodyPr wrap="square" rtlCol="0">
            <a:spAutoFit/>
          </a:bodyPr>
          <a:lstStyle/>
          <a:p>
            <a:pPr algn="ctr"/>
            <a:r>
              <a:rPr lang="en-US" dirty="0"/>
              <a:t>Annual Member ride more in working days.</a:t>
            </a:r>
            <a:endParaRPr lang="en-IN" dirty="0"/>
          </a:p>
        </p:txBody>
      </p:sp>
      <p:sp>
        <p:nvSpPr>
          <p:cNvPr id="38" name="TextBox 37">
            <a:extLst>
              <a:ext uri="{FF2B5EF4-FFF2-40B4-BE49-F238E27FC236}">
                <a16:creationId xmlns:a16="http://schemas.microsoft.com/office/drawing/2014/main" id="{187BB67F-83FD-7796-5DE6-EBA203559D38}"/>
              </a:ext>
            </a:extLst>
          </p:cNvPr>
          <p:cNvSpPr txBox="1"/>
          <p:nvPr/>
        </p:nvSpPr>
        <p:spPr>
          <a:xfrm>
            <a:off x="5185131" y="2182752"/>
            <a:ext cx="1580847" cy="1600438"/>
          </a:xfrm>
          <a:prstGeom prst="rect">
            <a:avLst/>
          </a:prstGeom>
          <a:noFill/>
          <a:ln w="38100">
            <a:solidFill>
              <a:schemeClr val="tx1"/>
            </a:solidFill>
          </a:ln>
        </p:spPr>
        <p:txBody>
          <a:bodyPr wrap="square" rtlCol="0">
            <a:spAutoFit/>
          </a:bodyPr>
          <a:lstStyle/>
          <a:p>
            <a:pPr algn="ctr"/>
            <a:r>
              <a:rPr lang="en-US" sz="1400" dirty="0">
                <a:latin typeface="Arial" panose="020B0604020202020204" pitchFamily="34" charset="0"/>
                <a:cs typeface="Arial" panose="020B0604020202020204" pitchFamily="34" charset="0"/>
              </a:rPr>
              <a:t>Advertise casual rider the benefits of Annual Member</a:t>
            </a:r>
          </a:p>
          <a:p>
            <a:pPr algn="ctr"/>
            <a:r>
              <a:rPr lang="en-US" sz="1400" dirty="0">
                <a:latin typeface="Arial" panose="020B0604020202020204" pitchFamily="34" charset="0"/>
                <a:cs typeface="Arial" panose="020B0604020202020204" pitchFamily="34" charset="0"/>
              </a:rPr>
              <a:t>Before the surge months</a:t>
            </a:r>
          </a:p>
          <a:p>
            <a:pPr algn="ctr"/>
            <a:r>
              <a:rPr lang="en-US" sz="1400" dirty="0">
                <a:latin typeface="Arial" panose="020B0604020202020204" pitchFamily="34" charset="0"/>
                <a:cs typeface="Arial" panose="020B0604020202020204" pitchFamily="34" charset="0"/>
              </a:rPr>
              <a:t>(Summer Month).</a:t>
            </a:r>
            <a:endParaRPr lang="en-IN" sz="14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89DC05CE-AB20-A9BB-6B7C-3E75AD494CBF}"/>
              </a:ext>
            </a:extLst>
          </p:cNvPr>
          <p:cNvSpPr txBox="1"/>
          <p:nvPr/>
        </p:nvSpPr>
        <p:spPr>
          <a:xfrm>
            <a:off x="5319252" y="4196959"/>
            <a:ext cx="1396182" cy="1200329"/>
          </a:xfrm>
          <a:prstGeom prst="rect">
            <a:avLst/>
          </a:prstGeom>
          <a:noFill/>
          <a:ln w="38100">
            <a:solidFill>
              <a:schemeClr val="tx1"/>
            </a:solidFill>
          </a:ln>
        </p:spPr>
        <p:txBody>
          <a:bodyPr wrap="square" rtlCol="0">
            <a:spAutoFit/>
          </a:bodyPr>
          <a:lstStyle/>
          <a:p>
            <a:pPr algn="ctr"/>
            <a:r>
              <a:rPr lang="en-US" dirty="0"/>
              <a:t>Renew the Annual membership</a:t>
            </a:r>
          </a:p>
          <a:p>
            <a:pPr algn="ctr"/>
            <a:r>
              <a:rPr lang="en-US" dirty="0"/>
              <a:t>Plan.</a:t>
            </a:r>
            <a:endParaRPr lang="en-IN" dirty="0"/>
          </a:p>
        </p:txBody>
      </p:sp>
      <p:sp>
        <p:nvSpPr>
          <p:cNvPr id="2" name="TextBox 1">
            <a:extLst>
              <a:ext uri="{FF2B5EF4-FFF2-40B4-BE49-F238E27FC236}">
                <a16:creationId xmlns:a16="http://schemas.microsoft.com/office/drawing/2014/main" id="{7A43C6C2-07FD-3703-7D3D-7260CAC12FA1}"/>
              </a:ext>
            </a:extLst>
          </p:cNvPr>
          <p:cNvSpPr txBox="1"/>
          <p:nvPr/>
        </p:nvSpPr>
        <p:spPr>
          <a:xfrm>
            <a:off x="167148" y="216310"/>
            <a:ext cx="2409519" cy="677108"/>
          </a:xfrm>
          <a:prstGeom prst="rect">
            <a:avLst/>
          </a:prstGeom>
          <a:noFill/>
        </p:spPr>
        <p:txBody>
          <a:bodyPr wrap="square" rtlCol="0">
            <a:spAutoFit/>
          </a:bodyPr>
          <a:lstStyle/>
          <a:p>
            <a:r>
              <a:rPr lang="en-US" sz="3800" dirty="0">
                <a:highlight>
                  <a:srgbClr val="FFFF00"/>
                </a:highlight>
                <a:latin typeface="Arial" panose="020B0604020202020204" pitchFamily="34" charset="0"/>
                <a:cs typeface="Arial" panose="020B0604020202020204" pitchFamily="34" charset="0"/>
              </a:rPr>
              <a:t>Insights</a:t>
            </a:r>
            <a:endParaRPr lang="en-IN" sz="38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89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D84C547-6374-1673-A2A3-9B84388668C7}"/>
              </a:ext>
            </a:extLst>
          </p:cNvPr>
          <p:cNvSpPr txBox="1"/>
          <p:nvPr/>
        </p:nvSpPr>
        <p:spPr>
          <a:xfrm>
            <a:off x="285135" y="570271"/>
            <a:ext cx="12113342" cy="5047536"/>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The</a:t>
            </a:r>
            <a:r>
              <a:rPr lang="en-IN" sz="3800" dirty="0">
                <a:latin typeface="Arial" panose="020B0604020202020204" pitchFamily="34" charset="0"/>
                <a:cs typeface="Arial" panose="020B0604020202020204" pitchFamily="34" charset="0"/>
              </a:rPr>
              <a:t> </a:t>
            </a:r>
            <a:r>
              <a:rPr lang="en-IN" sz="4200" dirty="0">
                <a:latin typeface="Arial" panose="020B0604020202020204" pitchFamily="34" charset="0"/>
                <a:cs typeface="Arial" panose="020B0604020202020204" pitchFamily="34" charset="0"/>
              </a:rPr>
              <a:t>Difference</a:t>
            </a:r>
            <a:r>
              <a:rPr lang="en-IN" sz="3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Between </a:t>
            </a:r>
            <a:r>
              <a:rPr lang="en-IN" sz="3800" dirty="0">
                <a:latin typeface="Arial" panose="020B0604020202020204" pitchFamily="34" charset="0"/>
                <a:cs typeface="Arial" panose="020B0604020202020204" pitchFamily="34" charset="0"/>
              </a:rPr>
              <a:t>Casual rider </a:t>
            </a:r>
            <a:r>
              <a:rPr lang="en-IN" sz="2800" dirty="0">
                <a:latin typeface="Arial" panose="020B0604020202020204" pitchFamily="34" charset="0"/>
                <a:cs typeface="Arial" panose="020B0604020202020204" pitchFamily="34" charset="0"/>
              </a:rPr>
              <a:t>and </a:t>
            </a:r>
            <a:r>
              <a:rPr lang="en-IN" sz="3800" dirty="0">
                <a:latin typeface="Arial" panose="020B0604020202020204" pitchFamily="34" charset="0"/>
                <a:cs typeface="Arial" panose="020B0604020202020204" pitchFamily="34" charset="0"/>
              </a:rPr>
              <a:t>Annual Member </a:t>
            </a:r>
            <a:r>
              <a:rPr lang="en-IN" sz="2800" dirty="0">
                <a:latin typeface="Arial" panose="020B0604020202020204" pitchFamily="34" charset="0"/>
                <a:cs typeface="Arial" panose="020B0604020202020204" pitchFamily="34" charset="0"/>
              </a:rPr>
              <a:t>is</a:t>
            </a:r>
          </a:p>
          <a:p>
            <a:endParaRPr lang="en-IN" sz="2800" dirty="0">
              <a:latin typeface="Arial" panose="020B0604020202020204" pitchFamily="34" charset="0"/>
              <a:cs typeface="Arial" panose="020B0604020202020204" pitchFamily="34" charset="0"/>
            </a:endParaRPr>
          </a:p>
          <a:p>
            <a:pPr marL="342900" indent="-342900">
              <a:buAutoNum type="arabicParenR"/>
            </a:pPr>
            <a:r>
              <a:rPr lang="en-IN" sz="2800" dirty="0">
                <a:latin typeface="Arial" panose="020B0604020202020204" pitchFamily="34" charset="0"/>
                <a:cs typeface="Arial" panose="020B0604020202020204" pitchFamily="34" charset="0"/>
              </a:rPr>
              <a:t>The </a:t>
            </a:r>
            <a:r>
              <a:rPr lang="en-IN" sz="2800" dirty="0">
                <a:highlight>
                  <a:srgbClr val="FFFF00"/>
                </a:highlight>
                <a:latin typeface="Arial" panose="020B0604020202020204" pitchFamily="34" charset="0"/>
                <a:cs typeface="Arial" panose="020B0604020202020204" pitchFamily="34" charset="0"/>
              </a:rPr>
              <a:t>Casual Riders </a:t>
            </a:r>
            <a:r>
              <a:rPr lang="en-IN" sz="2800" dirty="0">
                <a:latin typeface="Arial" panose="020B0604020202020204" pitchFamily="34" charset="0"/>
                <a:cs typeface="Arial" panose="020B0604020202020204" pitchFamily="34" charset="0"/>
              </a:rPr>
              <a:t>are usually the ones who use the </a:t>
            </a:r>
            <a:r>
              <a:rPr lang="en-IN" sz="2800" dirty="0">
                <a:highlight>
                  <a:srgbClr val="FFFF00"/>
                </a:highlight>
                <a:latin typeface="Arial" panose="020B0604020202020204" pitchFamily="34" charset="0"/>
                <a:cs typeface="Arial" panose="020B0604020202020204" pitchFamily="34" charset="0"/>
              </a:rPr>
              <a:t>rides most at the week ends</a:t>
            </a:r>
            <a:r>
              <a:rPr lang="en-IN" sz="2800" dirty="0">
                <a:latin typeface="Arial" panose="020B0604020202020204" pitchFamily="34" charset="0"/>
                <a:cs typeface="Arial" panose="020B0604020202020204" pitchFamily="34" charset="0"/>
              </a:rPr>
              <a:t> which means the are using it for recreational purposes.</a:t>
            </a:r>
          </a:p>
          <a:p>
            <a:pPr marL="342900" indent="-342900">
              <a:buAutoNum type="arabicParenR"/>
            </a:pPr>
            <a:r>
              <a:rPr lang="en-IN" sz="2800" dirty="0">
                <a:latin typeface="Arial" panose="020B0604020202020204" pitchFamily="34" charset="0"/>
                <a:cs typeface="Arial" panose="020B0604020202020204" pitchFamily="34" charset="0"/>
              </a:rPr>
              <a:t>The </a:t>
            </a:r>
            <a:r>
              <a:rPr lang="en-IN" sz="2800" dirty="0">
                <a:highlight>
                  <a:srgbClr val="FF0000"/>
                </a:highlight>
                <a:latin typeface="Arial" panose="020B0604020202020204" pitchFamily="34" charset="0"/>
                <a:cs typeface="Arial" panose="020B0604020202020204" pitchFamily="34" charset="0"/>
              </a:rPr>
              <a:t>Annual Members </a:t>
            </a:r>
            <a:r>
              <a:rPr lang="en-IN" sz="2800" dirty="0">
                <a:latin typeface="Arial" panose="020B0604020202020204" pitchFamily="34" charset="0"/>
                <a:cs typeface="Arial" panose="020B0604020202020204" pitchFamily="34" charset="0"/>
              </a:rPr>
              <a:t>are one who use the </a:t>
            </a:r>
            <a:r>
              <a:rPr lang="en-IN" sz="2800" dirty="0">
                <a:highlight>
                  <a:srgbClr val="FF0000"/>
                </a:highlight>
                <a:latin typeface="Arial" panose="020B0604020202020204" pitchFamily="34" charset="0"/>
                <a:cs typeface="Arial" panose="020B0604020202020204" pitchFamily="34" charset="0"/>
              </a:rPr>
              <a:t>rides most on the working days</a:t>
            </a:r>
            <a:r>
              <a:rPr lang="en-IN" sz="2800" dirty="0">
                <a:latin typeface="Arial" panose="020B0604020202020204" pitchFamily="34" charset="0"/>
                <a:cs typeface="Arial" panose="020B0604020202020204" pitchFamily="34" charset="0"/>
              </a:rPr>
              <a:t> that indicates they may be majoring using the rides as working professional.</a:t>
            </a:r>
          </a:p>
          <a:p>
            <a:pPr marL="342900" indent="-342900">
              <a:buAutoNum type="arabicParenR"/>
            </a:pPr>
            <a:r>
              <a:rPr lang="en-IN" sz="2800" dirty="0">
                <a:latin typeface="Arial" panose="020B0604020202020204" pitchFamily="34" charset="0"/>
                <a:cs typeface="Arial" panose="020B0604020202020204" pitchFamily="34" charset="0"/>
              </a:rPr>
              <a:t>As the temperature is very low in winter and high in summer which results in decreases and increases the usage of rides respectively.</a:t>
            </a:r>
          </a:p>
          <a:p>
            <a:r>
              <a:rPr lang="en-I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7842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D84C547-6374-1673-A2A3-9B84388668C7}"/>
              </a:ext>
            </a:extLst>
          </p:cNvPr>
          <p:cNvSpPr txBox="1"/>
          <p:nvPr/>
        </p:nvSpPr>
        <p:spPr>
          <a:xfrm>
            <a:off x="422787" y="1504336"/>
            <a:ext cx="11582400" cy="4185761"/>
          </a:xfrm>
          <a:prstGeom prst="rect">
            <a:avLst/>
          </a:prstGeom>
          <a:noFill/>
        </p:spPr>
        <p:txBody>
          <a:bodyPr wrap="square" rtlCol="0">
            <a:spAutoFit/>
          </a:bodyPr>
          <a:lstStyle/>
          <a:p>
            <a:pPr marL="457200" indent="-457200">
              <a:buFont typeface="Wingdings" panose="05000000000000000000" pitchFamily="2" charset="2"/>
              <a:buChar char="Ø"/>
            </a:pPr>
            <a:r>
              <a:rPr lang="en-US" sz="3800" dirty="0">
                <a:latin typeface="Arial" panose="020B0604020202020204" pitchFamily="34" charset="0"/>
                <a:cs typeface="Arial" panose="020B0604020202020204" pitchFamily="34" charset="0"/>
              </a:rPr>
              <a:t>Annual membership should be </a:t>
            </a:r>
            <a:r>
              <a:rPr lang="en-US" sz="3800" dirty="0">
                <a:highlight>
                  <a:srgbClr val="FFFF00"/>
                </a:highlight>
                <a:latin typeface="Arial" panose="020B0604020202020204" pitchFamily="34" charset="0"/>
                <a:cs typeface="Arial" panose="020B0604020202020204" pitchFamily="34" charset="0"/>
              </a:rPr>
              <a:t>renewed</a:t>
            </a:r>
            <a:r>
              <a:rPr lang="en-US" sz="3800" dirty="0">
                <a:latin typeface="Arial" panose="020B0604020202020204" pitchFamily="34" charset="0"/>
                <a:cs typeface="Arial" panose="020B0604020202020204" pitchFamily="34" charset="0"/>
              </a:rPr>
              <a:t> in the terms of “duration of the hours in 24 hour period” and offer other benefits</a:t>
            </a:r>
          </a:p>
          <a:p>
            <a:pPr marL="457200" indent="-457200">
              <a:buFont typeface="Wingdings" panose="05000000000000000000" pitchFamily="2" charset="2"/>
              <a:buChar char="Ø"/>
            </a:pPr>
            <a:r>
              <a:rPr lang="en-US" sz="3800" dirty="0">
                <a:latin typeface="Arial" panose="020B0604020202020204" pitchFamily="34" charset="0"/>
                <a:cs typeface="Arial" panose="020B0604020202020204" pitchFamily="34" charset="0"/>
              </a:rPr>
              <a:t>The new Annual Membership should be </a:t>
            </a:r>
            <a:r>
              <a:rPr lang="en-US" sz="3800" dirty="0">
                <a:highlight>
                  <a:srgbClr val="FFFF00"/>
                </a:highlight>
                <a:latin typeface="Arial" panose="020B0604020202020204" pitchFamily="34" charset="0"/>
                <a:cs typeface="Arial" panose="020B0604020202020204" pitchFamily="34" charset="0"/>
              </a:rPr>
              <a:t>advertised </a:t>
            </a:r>
            <a:r>
              <a:rPr lang="en-US" sz="3800" dirty="0">
                <a:latin typeface="Arial" panose="020B0604020202020204" pitchFamily="34" charset="0"/>
                <a:cs typeface="Arial" panose="020B0604020202020204" pitchFamily="34" charset="0"/>
              </a:rPr>
              <a:t> to Casual rider </a:t>
            </a:r>
            <a:r>
              <a:rPr lang="en-US" sz="3800" dirty="0">
                <a:highlight>
                  <a:srgbClr val="FFFF00"/>
                </a:highlight>
                <a:latin typeface="Arial" panose="020B0604020202020204" pitchFamily="34" charset="0"/>
                <a:cs typeface="Arial" panose="020B0604020202020204" pitchFamily="34" charset="0"/>
              </a:rPr>
              <a:t>before the summer season</a:t>
            </a:r>
            <a:r>
              <a:rPr lang="en-US" sz="3800" dirty="0">
                <a:latin typeface="Arial" panose="020B0604020202020204" pitchFamily="34" charset="0"/>
                <a:cs typeface="Arial" panose="020B0604020202020204" pitchFamily="34" charset="0"/>
              </a:rPr>
              <a:t> and before weekends</a:t>
            </a:r>
          </a:p>
          <a:p>
            <a:endParaRPr lang="en-IN" sz="3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2179277-B860-BADF-0933-440E044AAECB}"/>
              </a:ext>
            </a:extLst>
          </p:cNvPr>
          <p:cNvSpPr txBox="1"/>
          <p:nvPr/>
        </p:nvSpPr>
        <p:spPr>
          <a:xfrm>
            <a:off x="422787" y="265471"/>
            <a:ext cx="11356258" cy="830997"/>
          </a:xfrm>
          <a:prstGeom prst="rect">
            <a:avLst/>
          </a:prstGeom>
          <a:noFill/>
        </p:spPr>
        <p:txBody>
          <a:bodyPr wrap="square" rtlCol="0">
            <a:spAutoFit/>
          </a:bodyPr>
          <a:lstStyle/>
          <a:p>
            <a:r>
              <a:rPr lang="en-US" sz="4800" dirty="0">
                <a:highlight>
                  <a:srgbClr val="FFFF00"/>
                </a:highlight>
                <a:latin typeface="Arial" panose="020B0604020202020204" pitchFamily="34" charset="0"/>
                <a:cs typeface="Arial" panose="020B0604020202020204" pitchFamily="34" charset="0"/>
              </a:rPr>
              <a:t>Suggestions</a:t>
            </a:r>
            <a:r>
              <a:rPr lang="en-US" sz="3600" dirty="0">
                <a:highlight>
                  <a:srgbClr val="FFFF00"/>
                </a:highlight>
                <a:latin typeface="Arial" panose="020B0604020202020204" pitchFamily="34" charset="0"/>
                <a:cs typeface="Arial" panose="020B0604020202020204" pitchFamily="34" charset="0"/>
              </a:rPr>
              <a:t>:</a:t>
            </a:r>
            <a:endParaRPr lang="en-IN" sz="36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364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4DD6-018F-63ED-3628-DA516796D46B}"/>
              </a:ext>
            </a:extLst>
          </p:cNvPr>
          <p:cNvSpPr>
            <a:spLocks noGrp="1"/>
          </p:cNvSpPr>
          <p:nvPr>
            <p:ph type="title"/>
          </p:nvPr>
        </p:nvSpPr>
        <p:spPr/>
        <p:txBody>
          <a:bodyPr>
            <a:normAutofit/>
          </a:bodyPr>
          <a:lstStyle/>
          <a:p>
            <a:r>
              <a:rPr lang="en-US" sz="6400" dirty="0">
                <a:highlight>
                  <a:srgbClr val="FFFF00"/>
                </a:highlight>
                <a:latin typeface="Arial" panose="020B0604020202020204" pitchFamily="34" charset="0"/>
                <a:cs typeface="Arial" panose="020B0604020202020204" pitchFamily="34" charset="0"/>
              </a:rPr>
              <a:t>Act</a:t>
            </a:r>
            <a:endParaRPr lang="en-IN" sz="6400" dirty="0">
              <a:highlight>
                <a:srgbClr val="FFFF00"/>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EC0463-AD5F-3D01-0640-56A3FA589710}"/>
              </a:ext>
            </a:extLst>
          </p:cNvPr>
          <p:cNvSpPr>
            <a:spLocks noGrp="1"/>
          </p:cNvSpPr>
          <p:nvPr>
            <p:ph idx="1"/>
          </p:nvPr>
        </p:nvSpPr>
        <p:spPr/>
        <p:txBody>
          <a:bodyPr>
            <a:normAutofit/>
          </a:bodyPr>
          <a:lstStyle/>
          <a:p>
            <a:r>
              <a:rPr lang="en-US" sz="3800" dirty="0">
                <a:highlight>
                  <a:srgbClr val="FFFF00"/>
                </a:highlight>
                <a:latin typeface="Arial" panose="020B0604020202020204" pitchFamily="34" charset="0"/>
                <a:cs typeface="Arial" panose="020B0604020202020204" pitchFamily="34" charset="0"/>
              </a:rPr>
              <a:t>Create your portfolio and Add your case study.</a:t>
            </a:r>
          </a:p>
          <a:p>
            <a:pPr marL="0" indent="0">
              <a:buNone/>
            </a:pPr>
            <a:r>
              <a:rPr lang="en-US" sz="3800" dirty="0">
                <a:highlight>
                  <a:srgbClr val="FFFF00"/>
                </a:highlight>
                <a:latin typeface="Arial" panose="020B0604020202020204" pitchFamily="34" charset="0"/>
                <a:cs typeface="Arial" panose="020B0604020202020204" pitchFamily="34" charset="0"/>
              </a:rPr>
              <a:t>Links</a:t>
            </a:r>
          </a:p>
          <a:p>
            <a:pPr marL="0" indent="0">
              <a:buNone/>
            </a:pPr>
            <a:r>
              <a:rPr lang="en-US" sz="3800" dirty="0">
                <a:highlight>
                  <a:srgbClr val="FFFF00"/>
                </a:highlight>
                <a:latin typeface="Arial" panose="020B0604020202020204" pitchFamily="34" charset="0"/>
                <a:cs typeface="Arial" panose="020B0604020202020204" pitchFamily="34" charset="0"/>
              </a:rPr>
              <a:t>	</a:t>
            </a:r>
            <a:r>
              <a:rPr lang="en-US" sz="3800" dirty="0" err="1">
                <a:highlight>
                  <a:srgbClr val="FFFF00"/>
                </a:highlight>
                <a:latin typeface="Arial" panose="020B0604020202020204" pitchFamily="34" charset="0"/>
                <a:cs typeface="Arial" panose="020B0604020202020204" pitchFamily="34" charset="0"/>
              </a:rPr>
              <a:t>Linkedin</a:t>
            </a:r>
            <a:r>
              <a:rPr lang="en-US" sz="3800" dirty="0">
                <a:highlight>
                  <a:srgbClr val="FFFF00"/>
                </a:highlight>
                <a:latin typeface="Arial" panose="020B0604020202020204" pitchFamily="34" charset="0"/>
                <a:cs typeface="Arial" panose="020B0604020202020204" pitchFamily="34" charset="0"/>
              </a:rPr>
              <a:t>:</a:t>
            </a:r>
            <a:r>
              <a:rPr lang="en-IN" sz="3800" b="0" i="0" dirty="0">
                <a:effectLst/>
                <a:highlight>
                  <a:srgbClr val="FFFFFF"/>
                </a:highlight>
                <a:latin typeface="Arial" panose="020B0604020202020204" pitchFamily="34" charset="0"/>
                <a:cs typeface="Arial" panose="020B0604020202020204" pitchFamily="34" charset="0"/>
              </a:rPr>
              <a:t> </a:t>
            </a:r>
            <a:r>
              <a:rPr lang="en-IN" sz="3800" b="0" i="0" dirty="0">
                <a:effectLst/>
                <a:highlight>
                  <a:srgbClr val="C0C0C0"/>
                </a:highlight>
                <a:latin typeface="Arial" panose="020B0604020202020204" pitchFamily="34" charset="0"/>
                <a:cs typeface="Arial" panose="020B0604020202020204" pitchFamily="34" charset="0"/>
                <a:hlinkClick r:id="rId2"/>
              </a:rPr>
              <a:t>LinkedIn ID</a:t>
            </a:r>
            <a:endParaRPr lang="en-US" sz="3800" dirty="0">
              <a:highlight>
                <a:srgbClr val="C0C0C0"/>
              </a:highlight>
              <a:latin typeface="Arial" panose="020B0604020202020204" pitchFamily="34" charset="0"/>
              <a:cs typeface="Arial" panose="020B0604020202020204" pitchFamily="34" charset="0"/>
            </a:endParaRPr>
          </a:p>
          <a:p>
            <a:pPr marL="0" indent="0">
              <a:buNone/>
            </a:pPr>
            <a:r>
              <a:rPr lang="en-US" sz="3800" dirty="0">
                <a:highlight>
                  <a:srgbClr val="FFFF00"/>
                </a:highlight>
                <a:latin typeface="Arial" panose="020B0604020202020204" pitchFamily="34" charset="0"/>
                <a:cs typeface="Arial" panose="020B0604020202020204" pitchFamily="34" charset="0"/>
              </a:rPr>
              <a:t>	</a:t>
            </a:r>
            <a:r>
              <a:rPr lang="en-US" sz="3800" dirty="0" err="1">
                <a:highlight>
                  <a:srgbClr val="FFFF00"/>
                </a:highlight>
                <a:latin typeface="Arial" panose="020B0604020202020204" pitchFamily="34" charset="0"/>
                <a:cs typeface="Arial" panose="020B0604020202020204" pitchFamily="34" charset="0"/>
              </a:rPr>
              <a:t>Githube</a:t>
            </a:r>
            <a:r>
              <a:rPr lang="en-US" sz="3800" dirty="0">
                <a:highlight>
                  <a:srgbClr val="FFFF00"/>
                </a:highlight>
                <a:latin typeface="Arial" panose="020B0604020202020204" pitchFamily="34" charset="0"/>
                <a:cs typeface="Arial" panose="020B0604020202020204" pitchFamily="34" charset="0"/>
              </a:rPr>
              <a:t>: </a:t>
            </a:r>
            <a:r>
              <a:rPr lang="en-US" sz="3800" dirty="0" err="1">
                <a:highlight>
                  <a:srgbClr val="C0C0C0"/>
                </a:highlight>
                <a:latin typeface="Arial" panose="020B0604020202020204" pitchFamily="34" charset="0"/>
                <a:cs typeface="Arial" panose="020B0604020202020204" pitchFamily="34" charset="0"/>
                <a:hlinkClick r:id="rId3"/>
              </a:rPr>
              <a:t>OmarFarooq</a:t>
            </a:r>
            <a:r>
              <a:rPr lang="en-US" sz="3800" dirty="0">
                <a:highlight>
                  <a:srgbClr val="C0C0C0"/>
                </a:highlight>
                <a:latin typeface="Arial" panose="020B0604020202020204" pitchFamily="34" charset="0"/>
                <a:cs typeface="Arial" panose="020B0604020202020204" pitchFamily="34" charset="0"/>
                <a:hlinkClick r:id="rId3"/>
              </a:rPr>
              <a:t>-dotcom</a:t>
            </a:r>
            <a:endParaRPr lang="en-US" sz="3800" dirty="0">
              <a:highlight>
                <a:srgbClr val="C0C0C0"/>
              </a:highlight>
              <a:latin typeface="Arial" panose="020B0604020202020204" pitchFamily="34" charset="0"/>
              <a:cs typeface="Arial" panose="020B0604020202020204" pitchFamily="34" charset="0"/>
            </a:endParaRPr>
          </a:p>
          <a:p>
            <a:pPr marL="0" indent="0">
              <a:buNone/>
            </a:pPr>
            <a:endParaRPr lang="en-IN" sz="38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585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C0463-AD5F-3D01-0640-56A3FA589710}"/>
              </a:ext>
            </a:extLst>
          </p:cNvPr>
          <p:cNvSpPr>
            <a:spLocks noGrp="1"/>
          </p:cNvSpPr>
          <p:nvPr>
            <p:ph idx="1"/>
          </p:nvPr>
        </p:nvSpPr>
        <p:spPr>
          <a:xfrm>
            <a:off x="838200" y="1022555"/>
            <a:ext cx="10515600" cy="5154408"/>
          </a:xfrm>
        </p:spPr>
        <p:txBody>
          <a:bodyPr>
            <a:normAutofit/>
          </a:bodyPr>
          <a:lstStyle/>
          <a:p>
            <a:pPr marL="0" indent="0" algn="ctr">
              <a:buNone/>
            </a:pPr>
            <a:endParaRPr lang="en-US" sz="8800" i="1" dirty="0">
              <a:latin typeface="Arial" panose="020B0604020202020204" pitchFamily="34" charset="0"/>
              <a:cs typeface="Arial" panose="020B0604020202020204" pitchFamily="34" charset="0"/>
            </a:endParaRPr>
          </a:p>
          <a:p>
            <a:pPr marL="0" indent="0" algn="ctr">
              <a:buNone/>
            </a:pPr>
            <a:r>
              <a:rPr lang="en-US" sz="8800" i="1" dirty="0">
                <a:latin typeface="Arial" panose="020B0604020202020204" pitchFamily="34" charset="0"/>
                <a:cs typeface="Arial" panose="020B0604020202020204" pitchFamily="34" charset="0"/>
              </a:rPr>
              <a:t>Thank You</a:t>
            </a:r>
            <a:endParaRPr lang="en-IN" sz="8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71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9DC7D-CB6E-8D13-D855-718369A3F358}"/>
              </a:ext>
            </a:extLst>
          </p:cNvPr>
          <p:cNvSpPr>
            <a:spLocks noGrp="1"/>
          </p:cNvSpPr>
          <p:nvPr>
            <p:ph idx="1"/>
          </p:nvPr>
        </p:nvSpPr>
        <p:spPr/>
        <p:txBody>
          <a:bodyPr/>
          <a:lstStyle/>
          <a:p>
            <a:pPr marL="0" indent="0">
              <a:buNone/>
            </a:pPr>
            <a:r>
              <a:rPr lang="en-US" dirty="0">
                <a:highlight>
                  <a:srgbClr val="C0C0C0"/>
                </a:highlight>
                <a:latin typeface="Arial" panose="020B0604020202020204" pitchFamily="34" charset="0"/>
                <a:cs typeface="Arial" panose="020B0604020202020204" pitchFamily="34" charset="0"/>
              </a:rPr>
              <a:t>You are a junior data analyst working on the marketing analyst team at </a:t>
            </a:r>
            <a:r>
              <a:rPr lang="en-US" dirty="0" err="1">
                <a:highlight>
                  <a:srgbClr val="C0C0C0"/>
                </a:highlight>
                <a:latin typeface="Arial" panose="020B0604020202020204" pitchFamily="34" charset="0"/>
                <a:cs typeface="Arial" panose="020B0604020202020204" pitchFamily="34" charset="0"/>
              </a:rPr>
              <a:t>Cyclistic</a:t>
            </a:r>
            <a:r>
              <a:rPr lang="en-US" dirty="0">
                <a:highlight>
                  <a:srgbClr val="C0C0C0"/>
                </a:highlight>
                <a:latin typeface="Arial" panose="020B0604020202020204" pitchFamily="34" charset="0"/>
                <a:cs typeface="Arial" panose="020B0604020202020204" pitchFamily="34" charset="0"/>
              </a:rPr>
              <a:t>, a bike-share company in Chicago. The director of marketing believes the company’s future success depends on maximizing the number of annual memberships. Therefore, your team wants to understand how casual riders and annual members use </a:t>
            </a:r>
            <a:r>
              <a:rPr lang="en-US" dirty="0" err="1">
                <a:highlight>
                  <a:srgbClr val="C0C0C0"/>
                </a:highlight>
                <a:latin typeface="Arial" panose="020B0604020202020204" pitchFamily="34" charset="0"/>
                <a:cs typeface="Arial" panose="020B0604020202020204" pitchFamily="34" charset="0"/>
              </a:rPr>
              <a:t>Cyclistic</a:t>
            </a:r>
            <a:r>
              <a:rPr lang="en-US" dirty="0">
                <a:highlight>
                  <a:srgbClr val="C0C0C0"/>
                </a:highlight>
                <a:latin typeface="Arial" panose="020B0604020202020204" pitchFamily="34" charset="0"/>
                <a:cs typeface="Arial" panose="020B0604020202020204" pitchFamily="34" charset="0"/>
              </a:rPr>
              <a:t> bikes differently. From these insights, your team will design a new marketing strategy to convert casual riders into annual members. But first, </a:t>
            </a:r>
            <a:r>
              <a:rPr lang="en-US" dirty="0" err="1">
                <a:highlight>
                  <a:srgbClr val="C0C0C0"/>
                </a:highlight>
                <a:latin typeface="Arial" panose="020B0604020202020204" pitchFamily="34" charset="0"/>
                <a:cs typeface="Arial" panose="020B0604020202020204" pitchFamily="34" charset="0"/>
              </a:rPr>
              <a:t>Cyclistic</a:t>
            </a:r>
            <a:r>
              <a:rPr lang="en-US" dirty="0">
                <a:highlight>
                  <a:srgbClr val="C0C0C0"/>
                </a:highlight>
                <a:latin typeface="Arial" panose="020B0604020202020204" pitchFamily="34" charset="0"/>
                <a:cs typeface="Arial" panose="020B0604020202020204" pitchFamily="34" charset="0"/>
              </a:rPr>
              <a:t> executives must approve your recommendations, so they must be backed up with compelling data insights and professional data visualizations.</a:t>
            </a:r>
            <a:endParaRPr lang="en-IN" dirty="0">
              <a:highlight>
                <a:srgbClr val="C0C0C0"/>
              </a:highligh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15C67BA-FBB5-80F9-C4E1-E5266EDEE076}"/>
              </a:ext>
            </a:extLst>
          </p:cNvPr>
          <p:cNvSpPr>
            <a:spLocks noGrp="1"/>
          </p:cNvSpPr>
          <p:nvPr>
            <p:ph type="title"/>
          </p:nvPr>
        </p:nvSpPr>
        <p:spPr/>
        <p:txBody>
          <a:bodyPr/>
          <a:lstStyle/>
          <a:p>
            <a:r>
              <a:rPr lang="en-US" b="1" dirty="0">
                <a:highlight>
                  <a:srgbClr val="FFFF00"/>
                </a:highlight>
                <a:latin typeface="Arial" panose="020B0604020202020204" pitchFamily="34" charset="0"/>
                <a:cs typeface="Arial" panose="020B0604020202020204" pitchFamily="34" charset="0"/>
              </a:rPr>
              <a:t>Context of this case:</a:t>
            </a:r>
            <a:endParaRPr lang="en-IN" b="1"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06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9DC7D-CB6E-8D13-D855-718369A3F358}"/>
              </a:ext>
            </a:extLst>
          </p:cNvPr>
          <p:cNvSpPr>
            <a:spLocks noGrp="1"/>
          </p:cNvSpPr>
          <p:nvPr>
            <p:ph idx="1"/>
          </p:nvPr>
        </p:nvSpPr>
        <p:spPr>
          <a:xfrm>
            <a:off x="838200" y="1825624"/>
            <a:ext cx="10515600" cy="4820981"/>
          </a:xfrm>
          <a:solidFill>
            <a:schemeClr val="accent3"/>
          </a:solidFill>
        </p:spPr>
        <p:txBody>
          <a:bodyPr>
            <a:noAutofit/>
          </a:bodyPr>
          <a:lstStyle/>
          <a:p>
            <a:r>
              <a:rPr lang="en-US" sz="2200" dirty="0">
                <a:latin typeface="Arial" panose="020B0604020202020204" pitchFamily="34" charset="0"/>
                <a:cs typeface="Arial" panose="020B0604020202020204" pitchFamily="34" charset="0"/>
              </a:rPr>
              <a:t>In 2016, </a:t>
            </a:r>
            <a:r>
              <a:rPr lang="en-US" sz="2200" dirty="0" err="1">
                <a:latin typeface="Arial" panose="020B0604020202020204" pitchFamily="34" charset="0"/>
                <a:cs typeface="Arial" panose="020B0604020202020204" pitchFamily="34" charset="0"/>
              </a:rPr>
              <a:t>Cyclistic</a:t>
            </a:r>
            <a:r>
              <a:rPr lang="en-US" sz="2200" dirty="0">
                <a:latin typeface="Arial" panose="020B0604020202020204" pitchFamily="34" charset="0"/>
                <a:cs typeface="Arial" panose="020B0604020202020204" pitchFamily="34" charset="0"/>
              </a:rPr>
              <a:t> launched a successful bike-share offering. Since then, the program has grown to a fleet of 5,824 bicycles that are geo tracked and locked into a network of 692 stations across Chicago. The bikes can be unlocked from one station and returned to any other station in the system anytime</a:t>
            </a:r>
          </a:p>
          <a:p>
            <a:r>
              <a:rPr lang="en-US" sz="2200" dirty="0">
                <a:latin typeface="Arial" panose="020B0604020202020204" pitchFamily="34" charset="0"/>
                <a:cs typeface="Arial" panose="020B0604020202020204" pitchFamily="34" charset="0"/>
              </a:rPr>
              <a:t>Until now, </a:t>
            </a:r>
            <a:r>
              <a:rPr lang="en-US" sz="2200" dirty="0" err="1">
                <a:latin typeface="Arial" panose="020B0604020202020204" pitchFamily="34" charset="0"/>
                <a:cs typeface="Arial" panose="020B0604020202020204" pitchFamily="34" charset="0"/>
              </a:rPr>
              <a:t>Cyclistic’s</a:t>
            </a:r>
            <a:r>
              <a:rPr lang="en-US" sz="2200" dirty="0">
                <a:latin typeface="Arial" panose="020B0604020202020204" pitchFamily="34" charset="0"/>
                <a:cs typeface="Arial" panose="020B0604020202020204" pitchFamily="34" charset="0"/>
              </a:rPr>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US" sz="2200" dirty="0" err="1">
                <a:latin typeface="Arial" panose="020B0604020202020204" pitchFamily="34" charset="0"/>
                <a:cs typeface="Arial" panose="020B0604020202020204" pitchFamily="34" charset="0"/>
              </a:rPr>
              <a:t>Cyclistic</a:t>
            </a:r>
            <a:r>
              <a:rPr lang="en-US" sz="2200" dirty="0">
                <a:latin typeface="Arial" panose="020B0604020202020204" pitchFamily="34" charset="0"/>
                <a:cs typeface="Arial" panose="020B0604020202020204" pitchFamily="34" charset="0"/>
              </a:rPr>
              <a:t> members.</a:t>
            </a:r>
          </a:p>
          <a:p>
            <a:r>
              <a:rPr lang="en-US" sz="2200" dirty="0" err="1">
                <a:latin typeface="Arial" panose="020B0604020202020204" pitchFamily="34" charset="0"/>
                <a:cs typeface="Arial" panose="020B0604020202020204" pitchFamily="34" charset="0"/>
              </a:rPr>
              <a:t>Cyclistic’s</a:t>
            </a:r>
            <a:r>
              <a:rPr lang="en-US" sz="2200" dirty="0">
                <a:latin typeface="Arial" panose="020B0604020202020204" pitchFamily="34" charset="0"/>
                <a:cs typeface="Arial" panose="020B0604020202020204" pitchFamily="34" charset="0"/>
              </a:rPr>
              <a:t> finance analysts have concluded that annual members are much more profitable than casual riders</a:t>
            </a:r>
          </a:p>
          <a:p>
            <a:r>
              <a:rPr lang="en-US" sz="2200" dirty="0">
                <a:latin typeface="Arial" panose="020B0604020202020204" pitchFamily="34" charset="0"/>
                <a:cs typeface="Arial" panose="020B0604020202020204" pitchFamily="34" charset="0"/>
              </a:rPr>
              <a:t>The director of marketing and your manager. has set a clear goal: Design marketing strategies aimed at converting casual riders into annual members</a:t>
            </a:r>
            <a:endParaRPr lang="en-IN" sz="2200" dirty="0">
              <a:highlight>
                <a:srgbClr val="C0C0C0"/>
              </a:highligh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15C67BA-FBB5-80F9-C4E1-E5266EDEE076}"/>
              </a:ext>
            </a:extLst>
          </p:cNvPr>
          <p:cNvSpPr>
            <a:spLocks noGrp="1"/>
          </p:cNvSpPr>
          <p:nvPr>
            <p:ph type="title"/>
          </p:nvPr>
        </p:nvSpPr>
        <p:spPr/>
        <p:txBody>
          <a:bodyPr/>
          <a:lstStyle/>
          <a:p>
            <a:r>
              <a:rPr lang="en-US" b="1" dirty="0">
                <a:highlight>
                  <a:srgbClr val="FFFF00"/>
                </a:highlight>
                <a:latin typeface="Arial" panose="020B0604020202020204" pitchFamily="34" charset="0"/>
                <a:cs typeface="Arial" panose="020B0604020202020204" pitchFamily="34" charset="0"/>
              </a:rPr>
              <a:t>Context of this case:</a:t>
            </a:r>
            <a:endParaRPr lang="en-IN" b="1"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86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9DC7D-CB6E-8D13-D855-718369A3F358}"/>
              </a:ext>
            </a:extLst>
          </p:cNvPr>
          <p:cNvSpPr>
            <a:spLocks noGrp="1"/>
          </p:cNvSpPr>
          <p:nvPr>
            <p:ph idx="1"/>
          </p:nvPr>
        </p:nvSpPr>
        <p:spPr>
          <a:xfrm>
            <a:off x="838200" y="1825625"/>
            <a:ext cx="11058832" cy="4351338"/>
          </a:xfrm>
        </p:spPr>
        <p:txBody>
          <a:bodyPr>
            <a:normAutofit/>
          </a:bodyPr>
          <a:lstStyle/>
          <a:p>
            <a:pPr marL="0" indent="0">
              <a:buNone/>
            </a:pPr>
            <a:r>
              <a:rPr lang="en-US" dirty="0">
                <a:highlight>
                  <a:srgbClr val="C0C0C0"/>
                </a:highlight>
                <a:latin typeface="Arial" panose="020B0604020202020204" pitchFamily="34" charset="0"/>
                <a:cs typeface="Arial" panose="020B0604020202020204" pitchFamily="34" charset="0"/>
              </a:rPr>
              <a:t>Three questions will guide the future marketing program: </a:t>
            </a:r>
          </a:p>
          <a:p>
            <a:pPr marL="514350" indent="-514350">
              <a:buAutoNum type="arabicPeriod"/>
            </a:pPr>
            <a:r>
              <a:rPr lang="en-US" sz="2200" dirty="0">
                <a:highlight>
                  <a:srgbClr val="C0C0C0"/>
                </a:highlight>
                <a:latin typeface="Arial" panose="020B0604020202020204" pitchFamily="34" charset="0"/>
                <a:cs typeface="Arial" panose="020B0604020202020204" pitchFamily="34" charset="0"/>
              </a:rPr>
              <a:t>How do </a:t>
            </a:r>
            <a:r>
              <a:rPr lang="en-US" sz="3200" dirty="0">
                <a:solidFill>
                  <a:schemeClr val="bg1"/>
                </a:solidFill>
                <a:highlight>
                  <a:srgbClr val="000000"/>
                </a:highlight>
                <a:latin typeface="Arial" panose="020B0604020202020204" pitchFamily="34" charset="0"/>
                <a:cs typeface="Arial" panose="020B0604020202020204" pitchFamily="34" charset="0"/>
              </a:rPr>
              <a:t>annual members </a:t>
            </a:r>
            <a:r>
              <a:rPr lang="en-US" sz="2200" dirty="0">
                <a:highlight>
                  <a:srgbClr val="C0C0C0"/>
                </a:highlight>
                <a:latin typeface="Arial" panose="020B0604020202020204" pitchFamily="34" charset="0"/>
                <a:cs typeface="Arial" panose="020B0604020202020204" pitchFamily="34" charset="0"/>
              </a:rPr>
              <a:t>and</a:t>
            </a:r>
            <a:r>
              <a:rPr lang="en-US" dirty="0">
                <a:highlight>
                  <a:srgbClr val="C0C0C0"/>
                </a:highlight>
                <a:latin typeface="Arial" panose="020B0604020202020204" pitchFamily="34" charset="0"/>
                <a:cs typeface="Arial" panose="020B0604020202020204" pitchFamily="34" charset="0"/>
              </a:rPr>
              <a:t> </a:t>
            </a:r>
            <a:r>
              <a:rPr lang="en-US" sz="3200" dirty="0">
                <a:solidFill>
                  <a:schemeClr val="bg1"/>
                </a:solidFill>
                <a:highlight>
                  <a:srgbClr val="000000"/>
                </a:highlight>
                <a:latin typeface="Arial" panose="020B0604020202020204" pitchFamily="34" charset="0"/>
                <a:cs typeface="Arial" panose="020B0604020202020204" pitchFamily="34" charset="0"/>
              </a:rPr>
              <a:t>casual riders </a:t>
            </a:r>
            <a:r>
              <a:rPr lang="en-US" sz="2200" dirty="0">
                <a:highlight>
                  <a:srgbClr val="C0C0C0"/>
                </a:highlight>
                <a:latin typeface="Arial" panose="020B0604020202020204" pitchFamily="34" charset="0"/>
                <a:cs typeface="Arial" panose="020B0604020202020204" pitchFamily="34" charset="0"/>
              </a:rPr>
              <a:t>use </a:t>
            </a:r>
            <a:r>
              <a:rPr lang="en-US" sz="2200" dirty="0" err="1">
                <a:highlight>
                  <a:srgbClr val="C0C0C0"/>
                </a:highlight>
                <a:latin typeface="Arial" panose="020B0604020202020204" pitchFamily="34" charset="0"/>
                <a:cs typeface="Arial" panose="020B0604020202020204" pitchFamily="34" charset="0"/>
              </a:rPr>
              <a:t>Cyclistic</a:t>
            </a:r>
            <a:r>
              <a:rPr lang="en-US" sz="2200" dirty="0">
                <a:highlight>
                  <a:srgbClr val="C0C0C0"/>
                </a:highlight>
                <a:latin typeface="Arial" panose="020B0604020202020204" pitchFamily="34" charset="0"/>
                <a:cs typeface="Arial" panose="020B0604020202020204" pitchFamily="34" charset="0"/>
              </a:rPr>
              <a:t> bikes</a:t>
            </a:r>
            <a:r>
              <a:rPr lang="en-US" dirty="0">
                <a:highlight>
                  <a:srgbClr val="C0C0C0"/>
                </a:highlight>
                <a:latin typeface="Arial" panose="020B0604020202020204" pitchFamily="34" charset="0"/>
                <a:cs typeface="Arial" panose="020B0604020202020204" pitchFamily="34" charset="0"/>
              </a:rPr>
              <a:t> </a:t>
            </a:r>
            <a:r>
              <a:rPr lang="en-US" sz="3200" dirty="0">
                <a:solidFill>
                  <a:schemeClr val="bg1"/>
                </a:solidFill>
                <a:highlight>
                  <a:srgbClr val="000000"/>
                </a:highlight>
                <a:latin typeface="Arial" panose="020B0604020202020204" pitchFamily="34" charset="0"/>
                <a:cs typeface="Arial" panose="020B0604020202020204" pitchFamily="34" charset="0"/>
              </a:rPr>
              <a:t>differently? </a:t>
            </a:r>
          </a:p>
          <a:p>
            <a:pPr marL="514350" indent="-514350">
              <a:buAutoNum type="arabicPeriod"/>
            </a:pPr>
            <a:r>
              <a:rPr lang="en-US" sz="2200" dirty="0">
                <a:highlight>
                  <a:srgbClr val="000000"/>
                </a:highlight>
                <a:latin typeface="Arial" panose="020B0604020202020204" pitchFamily="34" charset="0"/>
                <a:cs typeface="Arial" panose="020B0604020202020204" pitchFamily="34" charset="0"/>
              </a:rPr>
              <a:t> </a:t>
            </a:r>
            <a:r>
              <a:rPr lang="en-US" sz="2200" dirty="0">
                <a:solidFill>
                  <a:schemeClr val="bg1"/>
                </a:solidFill>
                <a:highlight>
                  <a:srgbClr val="000000"/>
                </a:highlight>
                <a:latin typeface="Arial" panose="020B0604020202020204" pitchFamily="34" charset="0"/>
                <a:cs typeface="Arial" panose="020B0604020202020204" pitchFamily="34" charset="0"/>
              </a:rPr>
              <a:t>Why</a:t>
            </a:r>
            <a:r>
              <a:rPr lang="en-US" sz="2200" dirty="0">
                <a:highlight>
                  <a:srgbClr val="C0C0C0"/>
                </a:highlight>
                <a:latin typeface="Arial" panose="020B0604020202020204" pitchFamily="34" charset="0"/>
                <a:cs typeface="Arial" panose="020B0604020202020204" pitchFamily="34" charset="0"/>
              </a:rPr>
              <a:t> would casual riders buy </a:t>
            </a:r>
            <a:r>
              <a:rPr lang="en-US" sz="3200" dirty="0">
                <a:solidFill>
                  <a:schemeClr val="bg1"/>
                </a:solidFill>
                <a:highlight>
                  <a:srgbClr val="000000"/>
                </a:highlight>
                <a:latin typeface="Arial" panose="020B0604020202020204" pitchFamily="34" charset="0"/>
                <a:cs typeface="Arial" panose="020B0604020202020204" pitchFamily="34" charset="0"/>
              </a:rPr>
              <a:t> annual memberships? </a:t>
            </a:r>
          </a:p>
          <a:p>
            <a:pPr marL="514350" indent="-514350">
              <a:buAutoNum type="arabicPeriod"/>
            </a:pPr>
            <a:r>
              <a:rPr lang="en-US" sz="2200" dirty="0">
                <a:highlight>
                  <a:srgbClr val="C0C0C0"/>
                </a:highlight>
                <a:latin typeface="Arial" panose="020B0604020202020204" pitchFamily="34" charset="0"/>
                <a:cs typeface="Arial" panose="020B0604020202020204" pitchFamily="34" charset="0"/>
              </a:rPr>
              <a:t>How can </a:t>
            </a:r>
            <a:r>
              <a:rPr lang="en-US" sz="2200" dirty="0" err="1">
                <a:highlight>
                  <a:srgbClr val="C0C0C0"/>
                </a:highlight>
                <a:latin typeface="Arial" panose="020B0604020202020204" pitchFamily="34" charset="0"/>
                <a:cs typeface="Arial" panose="020B0604020202020204" pitchFamily="34" charset="0"/>
              </a:rPr>
              <a:t>Cyclistic</a:t>
            </a:r>
            <a:r>
              <a:rPr lang="en-US" sz="2200" dirty="0">
                <a:highlight>
                  <a:srgbClr val="C0C0C0"/>
                </a:highlight>
                <a:latin typeface="Arial" panose="020B0604020202020204" pitchFamily="34" charset="0"/>
                <a:cs typeface="Arial" panose="020B0604020202020204" pitchFamily="34" charset="0"/>
              </a:rPr>
              <a:t> use </a:t>
            </a:r>
            <a:r>
              <a:rPr lang="en-US" sz="3200" dirty="0">
                <a:solidFill>
                  <a:schemeClr val="bg1"/>
                </a:solidFill>
                <a:highlight>
                  <a:srgbClr val="000000"/>
                </a:highlight>
                <a:latin typeface="Arial" panose="020B0604020202020204" pitchFamily="34" charset="0"/>
                <a:cs typeface="Arial" panose="020B0604020202020204" pitchFamily="34" charset="0"/>
              </a:rPr>
              <a:t>digital media to influence </a:t>
            </a:r>
            <a:r>
              <a:rPr lang="en-US" sz="2200" dirty="0">
                <a:highlight>
                  <a:srgbClr val="C0C0C0"/>
                </a:highlight>
                <a:latin typeface="Arial" panose="020B0604020202020204" pitchFamily="34" charset="0"/>
                <a:cs typeface="Arial" panose="020B0604020202020204" pitchFamily="34" charset="0"/>
              </a:rPr>
              <a:t>casual riders to become members? </a:t>
            </a:r>
          </a:p>
          <a:p>
            <a:pPr marL="0" indent="0">
              <a:spcBef>
                <a:spcPts val="600"/>
              </a:spcBef>
              <a:spcAft>
                <a:spcPts val="600"/>
              </a:spcAft>
              <a:buNone/>
            </a:pPr>
            <a:r>
              <a:rPr lang="en-US" dirty="0">
                <a:highlight>
                  <a:srgbClr val="C0C0C0"/>
                </a:highlight>
                <a:latin typeface="Arial" panose="020B0604020202020204" pitchFamily="34" charset="0"/>
                <a:cs typeface="Arial" panose="020B0604020202020204" pitchFamily="34" charset="0"/>
              </a:rPr>
              <a:t>Moreno</a:t>
            </a:r>
            <a:r>
              <a:rPr lang="en-US" sz="2000" dirty="0">
                <a:highlight>
                  <a:srgbClr val="C0C0C0"/>
                </a:highlight>
                <a:latin typeface="Arial" panose="020B0604020202020204" pitchFamily="34" charset="0"/>
                <a:cs typeface="Arial" panose="020B0604020202020204" pitchFamily="34" charset="0"/>
              </a:rPr>
              <a:t>(The director of marketing and your manager) </a:t>
            </a:r>
            <a:r>
              <a:rPr lang="en-US" dirty="0">
                <a:highlight>
                  <a:srgbClr val="C0C0C0"/>
                </a:highlight>
                <a:latin typeface="Arial" panose="020B0604020202020204" pitchFamily="34" charset="0"/>
                <a:cs typeface="Arial" panose="020B0604020202020204" pitchFamily="34" charset="0"/>
              </a:rPr>
              <a:t>has assigned </a:t>
            </a:r>
            <a:r>
              <a:rPr lang="en-US" sz="3400" dirty="0">
                <a:solidFill>
                  <a:schemeClr val="bg1"/>
                </a:solidFill>
                <a:highlight>
                  <a:srgbClr val="000000"/>
                </a:highlight>
                <a:latin typeface="Arial" panose="020B0604020202020204" pitchFamily="34" charset="0"/>
                <a:cs typeface="Arial" panose="020B0604020202020204" pitchFamily="34" charset="0"/>
              </a:rPr>
              <a:t>you the first question to answer</a:t>
            </a:r>
            <a:r>
              <a:rPr lang="en-US" dirty="0">
                <a:highlight>
                  <a:srgbClr val="C0C0C0"/>
                </a:highlight>
                <a:latin typeface="Arial" panose="020B0604020202020204" pitchFamily="34" charset="0"/>
                <a:cs typeface="Arial" panose="020B0604020202020204" pitchFamily="34" charset="0"/>
              </a:rPr>
              <a:t>: How do annual members and casual </a:t>
            </a:r>
            <a:r>
              <a:rPr lang="en-US" dirty="0">
                <a:highlight>
                  <a:srgbClr val="C0C0C0"/>
                </a:highlight>
              </a:rPr>
              <a:t>riders use </a:t>
            </a:r>
            <a:r>
              <a:rPr lang="en-US" dirty="0" err="1">
                <a:highlight>
                  <a:srgbClr val="C0C0C0"/>
                </a:highlight>
              </a:rPr>
              <a:t>Cyclistic</a:t>
            </a:r>
            <a:r>
              <a:rPr lang="en-US" dirty="0">
                <a:highlight>
                  <a:srgbClr val="C0C0C0"/>
                </a:highlight>
              </a:rPr>
              <a:t> bikes differently?</a:t>
            </a:r>
            <a:endParaRPr lang="en-IN" dirty="0">
              <a:highlight>
                <a:srgbClr val="C0C0C0"/>
              </a:highligh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15C67BA-FBB5-80F9-C4E1-E5266EDEE076}"/>
              </a:ext>
            </a:extLst>
          </p:cNvPr>
          <p:cNvSpPr>
            <a:spLocks noGrp="1"/>
          </p:cNvSpPr>
          <p:nvPr>
            <p:ph type="title"/>
          </p:nvPr>
        </p:nvSpPr>
        <p:spPr/>
        <p:txBody>
          <a:bodyPr/>
          <a:lstStyle/>
          <a:p>
            <a:r>
              <a:rPr lang="en-US" b="1" dirty="0">
                <a:highlight>
                  <a:srgbClr val="FFFF00"/>
                </a:highlight>
                <a:latin typeface="Arial" panose="020B0604020202020204" pitchFamily="34" charset="0"/>
                <a:cs typeface="Arial" panose="020B0604020202020204" pitchFamily="34" charset="0"/>
              </a:rPr>
              <a:t>Ask phase </a:t>
            </a:r>
            <a:endParaRPr lang="en-IN" b="1"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35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9DC7D-CB6E-8D13-D855-718369A3F358}"/>
              </a:ext>
            </a:extLst>
          </p:cNvPr>
          <p:cNvSpPr>
            <a:spLocks noGrp="1"/>
          </p:cNvSpPr>
          <p:nvPr>
            <p:ph idx="1"/>
          </p:nvPr>
        </p:nvSpPr>
        <p:spPr>
          <a:xfrm>
            <a:off x="838200" y="1825625"/>
            <a:ext cx="11058832" cy="4351338"/>
          </a:xfrm>
        </p:spPr>
        <p:txBody>
          <a:bodyPr/>
          <a:lstStyle/>
          <a:p>
            <a:pPr marL="0" indent="0">
              <a:buNone/>
            </a:pPr>
            <a:r>
              <a:rPr lang="en-US" sz="4500" i="1" dirty="0">
                <a:highlight>
                  <a:srgbClr val="C0C0C0"/>
                </a:highlight>
                <a:latin typeface="Arial" panose="020B0604020202020204" pitchFamily="34" charset="0"/>
                <a:cs typeface="Arial" panose="020B0604020202020204" pitchFamily="34" charset="0"/>
              </a:rPr>
              <a:t>To </a:t>
            </a:r>
            <a:r>
              <a:rPr lang="en-US" sz="5600" i="1" dirty="0">
                <a:highlight>
                  <a:srgbClr val="C0C0C0"/>
                </a:highlight>
                <a:latin typeface="Arial" panose="020B0604020202020204" pitchFamily="34" charset="0"/>
                <a:cs typeface="Arial" panose="020B0604020202020204" pitchFamily="34" charset="0"/>
              </a:rPr>
              <a:t>Convert</a:t>
            </a:r>
            <a:r>
              <a:rPr lang="en-US" sz="4500" i="1" dirty="0">
                <a:highlight>
                  <a:srgbClr val="C0C0C0"/>
                </a:highlight>
                <a:latin typeface="Arial" panose="020B0604020202020204" pitchFamily="34" charset="0"/>
                <a:cs typeface="Arial" panose="020B0604020202020204" pitchFamily="34" charset="0"/>
              </a:rPr>
              <a:t> the Casual Riders into Annual Membership holders:-</a:t>
            </a:r>
          </a:p>
          <a:p>
            <a:pPr marL="0" indent="0">
              <a:buNone/>
            </a:pPr>
            <a:endParaRPr lang="en-US" dirty="0">
              <a:highlight>
                <a:srgbClr val="C0C0C0"/>
              </a:highlight>
              <a:latin typeface="Arial" panose="020B0604020202020204" pitchFamily="34" charset="0"/>
              <a:cs typeface="Arial" panose="020B0604020202020204" pitchFamily="34" charset="0"/>
            </a:endParaRPr>
          </a:p>
          <a:p>
            <a:pPr marL="0" indent="0">
              <a:buNone/>
            </a:pPr>
            <a:endParaRPr lang="en-US" dirty="0">
              <a:highlight>
                <a:srgbClr val="C0C0C0"/>
              </a:highlight>
              <a:latin typeface="Arial" panose="020B0604020202020204" pitchFamily="34" charset="0"/>
              <a:cs typeface="Arial" panose="020B0604020202020204" pitchFamily="34" charset="0"/>
            </a:endParaRPr>
          </a:p>
          <a:p>
            <a:pPr marL="0" indent="0">
              <a:buNone/>
            </a:pPr>
            <a:r>
              <a:rPr lang="en-US" sz="4500" i="1" dirty="0">
                <a:highlight>
                  <a:srgbClr val="C0C0C0"/>
                </a:highlight>
                <a:latin typeface="Arial" panose="020B0604020202020204" pitchFamily="34" charset="0"/>
                <a:cs typeface="Arial" panose="020B0604020202020204" pitchFamily="34" charset="0"/>
              </a:rPr>
              <a:t>See how Casual Members are </a:t>
            </a:r>
            <a:r>
              <a:rPr lang="en-US" sz="6500" i="1" dirty="0">
                <a:highlight>
                  <a:srgbClr val="C0C0C0"/>
                </a:highlight>
                <a:latin typeface="Arial" panose="020B0604020202020204" pitchFamily="34" charset="0"/>
                <a:cs typeface="Arial" panose="020B0604020202020204" pitchFamily="34" charset="0"/>
              </a:rPr>
              <a:t>different </a:t>
            </a:r>
            <a:r>
              <a:rPr lang="en-US" sz="4500" i="1" dirty="0">
                <a:highlight>
                  <a:srgbClr val="C0C0C0"/>
                </a:highlight>
                <a:latin typeface="Arial" panose="020B0604020202020204" pitchFamily="34" charset="0"/>
                <a:cs typeface="Arial" panose="020B0604020202020204" pitchFamily="34" charset="0"/>
              </a:rPr>
              <a:t> from Annual Members.  </a:t>
            </a:r>
            <a:endParaRPr lang="en-IN" sz="4500" i="1" dirty="0">
              <a:highlight>
                <a:srgbClr val="C0C0C0"/>
              </a:highlight>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818C2105-B044-0DFC-D97B-92128DFF37B7}"/>
              </a:ext>
            </a:extLst>
          </p:cNvPr>
          <p:cNvSpPr>
            <a:spLocks noGrp="1"/>
          </p:cNvSpPr>
          <p:nvPr>
            <p:ph type="title"/>
          </p:nvPr>
        </p:nvSpPr>
        <p:spPr>
          <a:solidFill>
            <a:schemeClr val="tx1">
              <a:lumMod val="65000"/>
              <a:lumOff val="35000"/>
            </a:schemeClr>
          </a:solidFill>
        </p:spPr>
        <p:txBody>
          <a:bodyPr/>
          <a:lstStyle/>
          <a:p>
            <a:r>
              <a:rPr lang="en-US" b="1" dirty="0">
                <a:solidFill>
                  <a:schemeClr val="bg1">
                    <a:lumMod val="85000"/>
                  </a:schemeClr>
                </a:solidFill>
                <a:latin typeface="Arial" panose="020B0604020202020204" pitchFamily="34" charset="0"/>
                <a:cs typeface="Arial" panose="020B0604020202020204" pitchFamily="34" charset="0"/>
              </a:rPr>
              <a:t>What is the Objective?</a:t>
            </a:r>
            <a:endParaRPr lang="en-IN"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869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EE9B-9CA8-608E-8DA8-5323857320C7}"/>
              </a:ext>
            </a:extLst>
          </p:cNvPr>
          <p:cNvSpPr>
            <a:spLocks noGrp="1"/>
          </p:cNvSpPr>
          <p:nvPr>
            <p:ph type="title"/>
          </p:nvPr>
        </p:nvSpPr>
        <p:spPr/>
        <p:txBody>
          <a:bodyPr/>
          <a:lstStyle/>
          <a:p>
            <a:r>
              <a:rPr lang="en-US" b="1" dirty="0">
                <a:highlight>
                  <a:srgbClr val="FFFF00"/>
                </a:highlight>
                <a:latin typeface="Arial" panose="020B0604020202020204" pitchFamily="34" charset="0"/>
                <a:cs typeface="Arial" panose="020B0604020202020204" pitchFamily="34" charset="0"/>
              </a:rPr>
              <a:t>About the CYCLISTIC</a:t>
            </a:r>
            <a:endParaRPr lang="en-IN" b="1" dirty="0">
              <a:highlight>
                <a:srgbClr val="FFFF00"/>
              </a:highlight>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E95D9E9-031D-8F14-C6A7-7BFB01A899DB}"/>
              </a:ext>
            </a:extLst>
          </p:cNvPr>
          <p:cNvSpPr/>
          <p:nvPr/>
        </p:nvSpPr>
        <p:spPr>
          <a:xfrm>
            <a:off x="1091381" y="1844014"/>
            <a:ext cx="8976851" cy="4025843"/>
          </a:xfrm>
          <a:prstGeom prst="rect">
            <a:avLst/>
          </a:prstGeom>
          <a:solidFill>
            <a:srgbClr val="79C6F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6A75319-DB42-E977-F231-EE24DDC5BA4C}"/>
              </a:ext>
            </a:extLst>
          </p:cNvPr>
          <p:cNvSpPr/>
          <p:nvPr/>
        </p:nvSpPr>
        <p:spPr>
          <a:xfrm>
            <a:off x="1354392" y="2064774"/>
            <a:ext cx="2667001" cy="35297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FE431319-F858-0803-C167-C63AB0ADF043}"/>
              </a:ext>
            </a:extLst>
          </p:cNvPr>
          <p:cNvSpPr/>
          <p:nvPr/>
        </p:nvSpPr>
        <p:spPr>
          <a:xfrm>
            <a:off x="4305297" y="2064772"/>
            <a:ext cx="2667001" cy="35297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D57D221-BE15-79DE-E6DC-BCDCF4701850}"/>
              </a:ext>
            </a:extLst>
          </p:cNvPr>
          <p:cNvSpPr/>
          <p:nvPr/>
        </p:nvSpPr>
        <p:spPr>
          <a:xfrm>
            <a:off x="7253746" y="2064773"/>
            <a:ext cx="2667001" cy="3529781"/>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0BAEA2C-96E9-13F3-DA70-714CB3721184}"/>
              </a:ext>
            </a:extLst>
          </p:cNvPr>
          <p:cNvSpPr txBox="1"/>
          <p:nvPr/>
        </p:nvSpPr>
        <p:spPr>
          <a:xfrm>
            <a:off x="1364839" y="2064772"/>
            <a:ext cx="2667001" cy="3108543"/>
          </a:xfrm>
          <a:prstGeom prst="rect">
            <a:avLst/>
          </a:prstGeom>
          <a:noFill/>
        </p:spPr>
        <p:txBody>
          <a:bodyPr wrap="square" rtlCol="0">
            <a:spAutoFit/>
          </a:bodyPr>
          <a:lstStyle/>
          <a:p>
            <a:endParaRPr lang="en-US" sz="2400" dirty="0">
              <a:solidFill>
                <a:schemeClr val="bg1"/>
              </a:solidFill>
              <a:latin typeface="Arial" panose="020B0604020202020204" pitchFamily="34" charset="0"/>
              <a:cs typeface="Arial" panose="020B0604020202020204" pitchFamily="34" charset="0"/>
            </a:endParaRPr>
          </a:p>
          <a:p>
            <a:r>
              <a:rPr lang="en-US" sz="2400" dirty="0">
                <a:solidFill>
                  <a:schemeClr val="bg1"/>
                </a:solidFill>
                <a:latin typeface="Arial" panose="020B0604020202020204" pitchFamily="34" charset="0"/>
                <a:cs typeface="Arial" panose="020B0604020202020204" pitchFamily="34" charset="0"/>
              </a:rPr>
              <a:t>Single Rider</a:t>
            </a:r>
          </a:p>
          <a:p>
            <a:endParaRPr lang="en-US" dirty="0">
              <a:solidFill>
                <a:schemeClr val="bg1"/>
              </a:solidFill>
            </a:endParaRPr>
          </a:p>
          <a:p>
            <a:r>
              <a:rPr lang="en-US" sz="1400" dirty="0">
                <a:solidFill>
                  <a:schemeClr val="bg1"/>
                </a:solidFill>
                <a:latin typeface="Arial" panose="020B0604020202020204" pitchFamily="34" charset="0"/>
                <a:cs typeface="Arial" panose="020B0604020202020204" pitchFamily="34" charset="0"/>
              </a:rPr>
              <a:t>$3.40/Trip</a:t>
            </a:r>
          </a:p>
          <a:p>
            <a:endParaRPr lang="en-US" dirty="0">
              <a:solidFill>
                <a:schemeClr val="bg1"/>
              </a:solidFill>
            </a:endParaRPr>
          </a:p>
          <a:p>
            <a:r>
              <a:rPr lang="en-US" sz="1400" dirty="0">
                <a:solidFill>
                  <a:schemeClr val="bg1"/>
                </a:solidFill>
                <a:latin typeface="Arial" panose="020B0604020202020204" pitchFamily="34" charset="0"/>
                <a:cs typeface="Arial" panose="020B0604020202020204" pitchFamily="34" charset="0"/>
              </a:rPr>
              <a:t>One trip up to 30 minutes</a:t>
            </a:r>
          </a:p>
          <a:p>
            <a:endParaRPr lang="en-US" sz="1400" dirty="0">
              <a:solidFill>
                <a:schemeClr val="bg1"/>
              </a:solidFill>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endParaRPr lang="en-IN" sz="140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0853BD1-4BB0-B515-A52C-52E2BBC8E593}"/>
              </a:ext>
            </a:extLst>
          </p:cNvPr>
          <p:cNvSpPr/>
          <p:nvPr/>
        </p:nvSpPr>
        <p:spPr>
          <a:xfrm>
            <a:off x="2123768" y="4562435"/>
            <a:ext cx="1799303" cy="717754"/>
          </a:xfrm>
          <a:prstGeom prst="rect">
            <a:avLst/>
          </a:prstGeom>
          <a:ln w="38100">
            <a:solidFill>
              <a:srgbClr val="79C6FF"/>
            </a:solidFill>
          </a:ln>
        </p:spPr>
        <p:style>
          <a:lnRef idx="2">
            <a:schemeClr val="dk1">
              <a:shade val="15000"/>
            </a:schemeClr>
          </a:lnRef>
          <a:fillRef idx="1">
            <a:schemeClr val="dk1"/>
          </a:fillRef>
          <a:effectRef idx="0">
            <a:schemeClr val="dk1"/>
          </a:effectRef>
          <a:fontRef idx="minor">
            <a:schemeClr val="lt1"/>
          </a:fontRef>
        </p:style>
        <p:txBody>
          <a:bodyPr rtlCol="0" anchor="ctr">
            <a:scene3d>
              <a:camera prst="perspectiveFront"/>
              <a:lightRig rig="threePt" dir="t"/>
            </a:scene3d>
          </a:bodyPr>
          <a:lstStyle/>
          <a:p>
            <a:pPr algn="ctr"/>
            <a:r>
              <a:rPr lang="en-US" sz="2000" b="1" dirty="0">
                <a:ln>
                  <a:solidFill>
                    <a:srgbClr val="79C6FF"/>
                  </a:solidFill>
                </a:ln>
                <a:latin typeface="Arial" panose="020B0604020202020204" pitchFamily="34" charset="0"/>
                <a:cs typeface="Arial" panose="020B0604020202020204" pitchFamily="34" charset="0"/>
              </a:rPr>
              <a:t>See Details</a:t>
            </a:r>
            <a:endParaRPr lang="en-IN" sz="2000" b="1" dirty="0">
              <a:ln>
                <a:solidFill>
                  <a:srgbClr val="79C6FF"/>
                </a:solidFill>
              </a:ln>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E4DB640-35E8-6983-7A94-A419ECE898E8}"/>
              </a:ext>
            </a:extLst>
          </p:cNvPr>
          <p:cNvSpPr txBox="1"/>
          <p:nvPr/>
        </p:nvSpPr>
        <p:spPr>
          <a:xfrm>
            <a:off x="4304069" y="2064772"/>
            <a:ext cx="2667001" cy="3200876"/>
          </a:xfrm>
          <a:prstGeom prst="rect">
            <a:avLst/>
          </a:prstGeom>
          <a:noFill/>
        </p:spPr>
        <p:txBody>
          <a:bodyPr wrap="square" rtlCol="0">
            <a:spAutoFit/>
          </a:bodyPr>
          <a:lstStyle/>
          <a:p>
            <a:endParaRPr lang="en-IN" sz="2400" dirty="0">
              <a:solidFill>
                <a:schemeClr val="bg1"/>
              </a:solidFill>
              <a:latin typeface="Arial" panose="020B0604020202020204" pitchFamily="34" charset="0"/>
              <a:cs typeface="Arial" panose="020B0604020202020204" pitchFamily="34" charset="0"/>
            </a:endParaRPr>
          </a:p>
          <a:p>
            <a:r>
              <a:rPr lang="en-IN" sz="2400" dirty="0">
                <a:solidFill>
                  <a:schemeClr val="bg1"/>
                </a:solidFill>
                <a:latin typeface="Arial" panose="020B0604020202020204" pitchFamily="34" charset="0"/>
                <a:cs typeface="Arial" panose="020B0604020202020204" pitchFamily="34" charset="0"/>
              </a:rPr>
              <a:t>Day Pass</a:t>
            </a:r>
          </a:p>
          <a:p>
            <a:endParaRPr lang="en-IN" sz="2400" dirty="0">
              <a:solidFill>
                <a:schemeClr val="bg1"/>
              </a:solidFill>
              <a:latin typeface="Arial" panose="020B0604020202020204" pitchFamily="34" charset="0"/>
              <a:cs typeface="Arial" panose="020B0604020202020204" pitchFamily="34" charset="0"/>
            </a:endParaRPr>
          </a:p>
          <a:p>
            <a:r>
              <a:rPr lang="en-IN" sz="1400" dirty="0">
                <a:solidFill>
                  <a:schemeClr val="bg1"/>
                </a:solidFill>
                <a:latin typeface="Arial" panose="020B0604020202020204" pitchFamily="34" charset="0"/>
                <a:cs typeface="Arial" panose="020B0604020202020204" pitchFamily="34" charset="0"/>
              </a:rPr>
              <a:t>$15/Trip</a:t>
            </a:r>
          </a:p>
          <a:p>
            <a:endParaRPr lang="en-IN" dirty="0">
              <a:solidFill>
                <a:schemeClr val="bg1"/>
              </a:solidFill>
              <a:latin typeface="Arial" panose="020B0604020202020204" pitchFamily="34" charset="0"/>
              <a:cs typeface="Arial" panose="020B0604020202020204" pitchFamily="34" charset="0"/>
            </a:endParaRPr>
          </a:p>
          <a:p>
            <a:r>
              <a:rPr lang="en-IN" sz="1400" dirty="0">
                <a:solidFill>
                  <a:schemeClr val="bg1"/>
                </a:solidFill>
                <a:latin typeface="Arial" panose="020B0604020202020204" pitchFamily="34" charset="0"/>
                <a:cs typeface="Arial" panose="020B0604020202020204" pitchFamily="34" charset="0"/>
              </a:rPr>
              <a:t>Unlimited 3 hours in 24 hours period</a:t>
            </a:r>
          </a:p>
          <a:p>
            <a:endParaRPr lang="en-IN" sz="1400" dirty="0">
              <a:solidFill>
                <a:schemeClr val="bg1"/>
              </a:solidFill>
              <a:latin typeface="Arial" panose="020B0604020202020204" pitchFamily="34" charset="0"/>
              <a:cs typeface="Arial" panose="020B0604020202020204" pitchFamily="34" charset="0"/>
            </a:endParaRPr>
          </a:p>
          <a:p>
            <a:endParaRPr lang="en-IN" sz="1400" dirty="0">
              <a:solidFill>
                <a:schemeClr val="bg1"/>
              </a:solidFill>
              <a:latin typeface="Arial" panose="020B0604020202020204" pitchFamily="34" charset="0"/>
              <a:cs typeface="Arial" panose="020B0604020202020204" pitchFamily="34" charset="0"/>
            </a:endParaRPr>
          </a:p>
          <a:p>
            <a:endParaRPr lang="en-IN" sz="1400" dirty="0">
              <a:solidFill>
                <a:schemeClr val="bg1"/>
              </a:solidFill>
              <a:latin typeface="Arial" panose="020B0604020202020204" pitchFamily="34" charset="0"/>
              <a:cs typeface="Arial" panose="020B0604020202020204" pitchFamily="34" charset="0"/>
            </a:endParaRPr>
          </a:p>
          <a:p>
            <a:endParaRPr lang="en-IN" sz="1400" dirty="0">
              <a:solidFill>
                <a:schemeClr val="bg1"/>
              </a:solidFill>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62F7F694-A0B4-E648-1AAD-E0B228A1E80B}"/>
              </a:ext>
            </a:extLst>
          </p:cNvPr>
          <p:cNvSpPr/>
          <p:nvPr/>
        </p:nvSpPr>
        <p:spPr>
          <a:xfrm>
            <a:off x="4997247" y="4547894"/>
            <a:ext cx="1799303" cy="717754"/>
          </a:xfrm>
          <a:prstGeom prst="rect">
            <a:avLst/>
          </a:prstGeom>
          <a:ln w="38100">
            <a:solidFill>
              <a:srgbClr val="79C6FF"/>
            </a:solidFill>
          </a:ln>
        </p:spPr>
        <p:style>
          <a:lnRef idx="2">
            <a:schemeClr val="dk1">
              <a:shade val="15000"/>
            </a:schemeClr>
          </a:lnRef>
          <a:fillRef idx="1">
            <a:schemeClr val="dk1"/>
          </a:fillRef>
          <a:effectRef idx="0">
            <a:schemeClr val="dk1"/>
          </a:effectRef>
          <a:fontRef idx="minor">
            <a:schemeClr val="lt1"/>
          </a:fontRef>
        </p:style>
        <p:txBody>
          <a:bodyPr rtlCol="0" anchor="ctr">
            <a:scene3d>
              <a:camera prst="perspectiveFront"/>
              <a:lightRig rig="threePt" dir="t"/>
            </a:scene3d>
          </a:bodyPr>
          <a:lstStyle/>
          <a:p>
            <a:pPr algn="ctr"/>
            <a:r>
              <a:rPr lang="en-US" sz="2000" b="1" dirty="0">
                <a:ln>
                  <a:solidFill>
                    <a:srgbClr val="79C6FF"/>
                  </a:solidFill>
                </a:ln>
                <a:latin typeface="Arial" panose="020B0604020202020204" pitchFamily="34" charset="0"/>
                <a:cs typeface="Arial" panose="020B0604020202020204" pitchFamily="34" charset="0"/>
              </a:rPr>
              <a:t>See Details</a:t>
            </a:r>
            <a:endParaRPr lang="en-IN" sz="2000" b="1" dirty="0">
              <a:ln>
                <a:solidFill>
                  <a:srgbClr val="79C6FF"/>
                </a:solidFill>
              </a:ln>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C1A8002-BEDA-4D49-0926-D9A2606FA346}"/>
              </a:ext>
            </a:extLst>
          </p:cNvPr>
          <p:cNvSpPr txBox="1"/>
          <p:nvPr/>
        </p:nvSpPr>
        <p:spPr>
          <a:xfrm>
            <a:off x="7243299" y="2064772"/>
            <a:ext cx="2667001" cy="3539430"/>
          </a:xfrm>
          <a:prstGeom prst="rect">
            <a:avLst/>
          </a:prstGeom>
          <a:noFill/>
        </p:spPr>
        <p:txBody>
          <a:bodyPr wrap="square" rtlCol="0">
            <a:spAutoFit/>
          </a:bodyPr>
          <a:lstStyle/>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Annual Membership</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$9*/month</a:t>
            </a:r>
          </a:p>
          <a:p>
            <a:endParaRPr lang="en-IN"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Unlimited 45-min rides</a:t>
            </a: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           * $108/year Annual Sum</a:t>
            </a:r>
          </a:p>
        </p:txBody>
      </p:sp>
      <p:sp>
        <p:nvSpPr>
          <p:cNvPr id="21" name="Rectangle 20">
            <a:extLst>
              <a:ext uri="{FF2B5EF4-FFF2-40B4-BE49-F238E27FC236}">
                <a16:creationId xmlns:a16="http://schemas.microsoft.com/office/drawing/2014/main" id="{F85C4DDA-6D28-D4BF-974F-7CB29C3950B6}"/>
              </a:ext>
            </a:extLst>
          </p:cNvPr>
          <p:cNvSpPr/>
          <p:nvPr/>
        </p:nvSpPr>
        <p:spPr>
          <a:xfrm>
            <a:off x="7991169" y="4562435"/>
            <a:ext cx="1799303" cy="717754"/>
          </a:xfrm>
          <a:prstGeom prst="rect">
            <a:avLst/>
          </a:prstGeom>
          <a:ln w="38100">
            <a:solidFill>
              <a:srgbClr val="79C6FF"/>
            </a:solidFill>
          </a:ln>
        </p:spPr>
        <p:style>
          <a:lnRef idx="2">
            <a:schemeClr val="dk1">
              <a:shade val="15000"/>
            </a:schemeClr>
          </a:lnRef>
          <a:fillRef idx="1">
            <a:schemeClr val="dk1"/>
          </a:fillRef>
          <a:effectRef idx="0">
            <a:schemeClr val="dk1"/>
          </a:effectRef>
          <a:fontRef idx="minor">
            <a:schemeClr val="lt1"/>
          </a:fontRef>
        </p:style>
        <p:txBody>
          <a:bodyPr rtlCol="0" anchor="ctr">
            <a:scene3d>
              <a:camera prst="perspectiveFront"/>
              <a:lightRig rig="threePt" dir="t"/>
            </a:scene3d>
          </a:bodyPr>
          <a:lstStyle/>
          <a:p>
            <a:pPr algn="ctr"/>
            <a:r>
              <a:rPr lang="en-US" sz="2000" b="1" dirty="0">
                <a:ln>
                  <a:solidFill>
                    <a:srgbClr val="79C6FF"/>
                  </a:solidFill>
                </a:ln>
                <a:latin typeface="Arial" panose="020B0604020202020204" pitchFamily="34" charset="0"/>
                <a:cs typeface="Arial" panose="020B0604020202020204" pitchFamily="34" charset="0"/>
              </a:rPr>
              <a:t>Join Now</a:t>
            </a:r>
            <a:endParaRPr lang="en-IN" sz="2000" b="1" dirty="0">
              <a:ln>
                <a:solidFill>
                  <a:srgbClr val="79C6FF"/>
                </a:solidFill>
              </a:ln>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55C8208-1B51-4A84-D7A9-4275EDDE2390}"/>
              </a:ext>
            </a:extLst>
          </p:cNvPr>
          <p:cNvSpPr/>
          <p:nvPr/>
        </p:nvSpPr>
        <p:spPr>
          <a:xfrm>
            <a:off x="8770374" y="2064772"/>
            <a:ext cx="1150373" cy="4424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Best Value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066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EE9B-9CA8-608E-8DA8-5323857320C7}"/>
              </a:ext>
            </a:extLst>
          </p:cNvPr>
          <p:cNvSpPr>
            <a:spLocks noGrp="1"/>
          </p:cNvSpPr>
          <p:nvPr>
            <p:ph type="title"/>
          </p:nvPr>
        </p:nvSpPr>
        <p:spPr/>
        <p:txBody>
          <a:bodyPr/>
          <a:lstStyle/>
          <a:p>
            <a:r>
              <a:rPr lang="en-US" b="1" dirty="0">
                <a:highlight>
                  <a:srgbClr val="FFFF00"/>
                </a:highlight>
                <a:latin typeface="Arial" panose="020B0604020202020204" pitchFamily="34" charset="0"/>
                <a:cs typeface="Arial" panose="020B0604020202020204" pitchFamily="34" charset="0"/>
              </a:rPr>
              <a:t>Prepare Phase</a:t>
            </a:r>
            <a:endParaRPr lang="en-IN" b="1" dirty="0">
              <a:highlight>
                <a:srgbClr val="FFFF00"/>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4BB7B8-E59B-ED94-2D91-E94E67660BCA}"/>
              </a:ext>
            </a:extLst>
          </p:cNvPr>
          <p:cNvSpPr>
            <a:spLocks noGrp="1"/>
          </p:cNvSpPr>
          <p:nvPr>
            <p:ph idx="1"/>
          </p:nvPr>
        </p:nvSpPr>
        <p:spPr/>
        <p:txBody>
          <a:bodyPr/>
          <a:lstStyle/>
          <a:p>
            <a:pPr marL="514350" indent="-514350">
              <a:buFont typeface="+mj-lt"/>
              <a:buAutoNum type="arabicPeriod"/>
            </a:pPr>
            <a:r>
              <a:rPr lang="en-US" dirty="0">
                <a:highlight>
                  <a:srgbClr val="FFFF00"/>
                </a:highlight>
              </a:rPr>
              <a:t>Find the data and its sources</a:t>
            </a:r>
          </a:p>
          <a:p>
            <a:pPr marL="514350" indent="-514350">
              <a:buFont typeface="+mj-lt"/>
              <a:buAutoNum type="arabicPeriod"/>
            </a:pPr>
            <a:r>
              <a:rPr lang="en-US" dirty="0">
                <a:highlight>
                  <a:srgbClr val="FFFF00"/>
                </a:highlight>
              </a:rPr>
              <a:t>Check the reliability and biasness of the sources</a:t>
            </a:r>
          </a:p>
          <a:p>
            <a:pPr marL="514350" indent="-514350">
              <a:buFont typeface="+mj-lt"/>
              <a:buAutoNum type="arabicPeriod"/>
            </a:pPr>
            <a:r>
              <a:rPr lang="en-US" dirty="0">
                <a:highlight>
                  <a:srgbClr val="FFFF00"/>
                </a:highlight>
              </a:rPr>
              <a:t>Sort and filter the data</a:t>
            </a:r>
          </a:p>
          <a:p>
            <a:pPr marL="514350" indent="-514350">
              <a:buFont typeface="+mj-lt"/>
              <a:buAutoNum type="arabicPeriod"/>
            </a:pPr>
            <a:endParaRPr lang="en-US" dirty="0">
              <a:highlight>
                <a:srgbClr val="FFFF00"/>
              </a:highlight>
            </a:endParaRPr>
          </a:p>
          <a:p>
            <a:pPr marL="0" indent="0">
              <a:buNone/>
            </a:pPr>
            <a:r>
              <a:rPr lang="en-US" dirty="0">
                <a:highlight>
                  <a:srgbClr val="FFFF00"/>
                </a:highlight>
              </a:rPr>
              <a:t>    The data includes the usage of bikes as a casual and annual member and the details associated with it from January 2024 to May 2024. </a:t>
            </a:r>
          </a:p>
          <a:p>
            <a:pPr marL="0" indent="0">
              <a:buNone/>
            </a:pPr>
            <a:r>
              <a:rPr lang="en-US" dirty="0">
                <a:highlight>
                  <a:srgbClr val="FFFF00"/>
                </a:highlight>
              </a:rPr>
              <a:t>The data includes the following columns:-</a:t>
            </a:r>
          </a:p>
          <a:p>
            <a:pPr marL="0" indent="0">
              <a:buNone/>
            </a:pPr>
            <a:endParaRPr lang="en-IN" dirty="0">
              <a:highlight>
                <a:srgbClr val="FFFF00"/>
              </a:highlight>
            </a:endParaRPr>
          </a:p>
        </p:txBody>
      </p:sp>
      <p:pic>
        <p:nvPicPr>
          <p:cNvPr id="5" name="Picture 4">
            <a:extLst>
              <a:ext uri="{FF2B5EF4-FFF2-40B4-BE49-F238E27FC236}">
                <a16:creationId xmlns:a16="http://schemas.microsoft.com/office/drawing/2014/main" id="{C2A26564-42C6-32A8-5048-3A86EA81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3" y="5447877"/>
            <a:ext cx="11484077" cy="458330"/>
          </a:xfrm>
          <a:prstGeom prst="rect">
            <a:avLst/>
          </a:prstGeom>
          <a:ln w="76200">
            <a:solidFill>
              <a:schemeClr val="tx1"/>
            </a:solidFill>
          </a:ln>
        </p:spPr>
      </p:pic>
    </p:spTree>
    <p:extLst>
      <p:ext uri="{BB962C8B-B14F-4D97-AF65-F5344CB8AC3E}">
        <p14:creationId xmlns:p14="http://schemas.microsoft.com/office/powerpoint/2010/main" val="289118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5D6F-AF74-8D24-9BA2-7A431DB4D24C}"/>
              </a:ext>
            </a:extLst>
          </p:cNvPr>
          <p:cNvSpPr>
            <a:spLocks noGrp="1"/>
          </p:cNvSpPr>
          <p:nvPr>
            <p:ph type="title"/>
          </p:nvPr>
        </p:nvSpPr>
        <p:spPr/>
        <p:txBody>
          <a:bodyPr/>
          <a:lstStyle/>
          <a:p>
            <a:r>
              <a:rPr lang="en-US" dirty="0">
                <a:highlight>
                  <a:srgbClr val="FFFF00"/>
                </a:highlight>
              </a:rPr>
              <a:t>Process Phase</a:t>
            </a:r>
            <a:br>
              <a:rPr lang="en-US" dirty="0">
                <a:highlight>
                  <a:srgbClr val="FFFF00"/>
                </a:highlight>
              </a:rPr>
            </a:br>
            <a:endParaRPr lang="en-IN" dirty="0">
              <a:highlight>
                <a:srgbClr val="FFFF00"/>
              </a:highlight>
            </a:endParaRPr>
          </a:p>
        </p:txBody>
      </p:sp>
      <p:sp>
        <p:nvSpPr>
          <p:cNvPr id="3" name="Content Placeholder 2">
            <a:extLst>
              <a:ext uri="{FF2B5EF4-FFF2-40B4-BE49-F238E27FC236}">
                <a16:creationId xmlns:a16="http://schemas.microsoft.com/office/drawing/2014/main" id="{DBBF4023-81AB-CC30-1F65-841BAC40F042}"/>
              </a:ext>
            </a:extLst>
          </p:cNvPr>
          <p:cNvSpPr>
            <a:spLocks noGrp="1"/>
          </p:cNvSpPr>
          <p:nvPr>
            <p:ph idx="1"/>
          </p:nvPr>
        </p:nvSpPr>
        <p:spPr>
          <a:xfrm>
            <a:off x="838199" y="1825625"/>
            <a:ext cx="11707762" cy="4351338"/>
          </a:xfrm>
        </p:spPr>
        <p:txBody>
          <a:bodyPr/>
          <a:lstStyle/>
          <a:p>
            <a:pPr marL="514350" indent="-514350">
              <a:buFont typeface="+mj-lt"/>
              <a:buAutoNum type="arabicPeriod"/>
            </a:pPr>
            <a:r>
              <a:rPr lang="en-US" dirty="0">
                <a:highlight>
                  <a:srgbClr val="FFFF00"/>
                </a:highlight>
              </a:rPr>
              <a:t>Check the null and error within the data provided.</a:t>
            </a:r>
          </a:p>
          <a:p>
            <a:pPr marL="514350" indent="-514350">
              <a:buFont typeface="+mj-lt"/>
              <a:buAutoNum type="arabicPeriod"/>
            </a:pPr>
            <a:r>
              <a:rPr lang="en-US" dirty="0">
                <a:highlight>
                  <a:srgbClr val="FFFF00"/>
                </a:highlight>
              </a:rPr>
              <a:t>Clean the data to the best possible extent.</a:t>
            </a:r>
          </a:p>
          <a:p>
            <a:pPr marL="514350" indent="-514350">
              <a:buFont typeface="+mj-lt"/>
              <a:buAutoNum type="arabicPeriod"/>
            </a:pPr>
            <a:r>
              <a:rPr lang="en-US" dirty="0">
                <a:highlight>
                  <a:srgbClr val="FFFF00"/>
                </a:highlight>
              </a:rPr>
              <a:t>Organize the data in the form so that it is easy to be used by tools in next steps</a:t>
            </a:r>
          </a:p>
          <a:p>
            <a:pPr marL="514350" indent="-514350">
              <a:buFont typeface="+mj-lt"/>
              <a:buAutoNum type="arabicPeriod"/>
            </a:pPr>
            <a:r>
              <a:rPr lang="en-US" dirty="0">
                <a:highlight>
                  <a:srgbClr val="FFFF00"/>
                </a:highlight>
              </a:rPr>
              <a:t>Document the cleaning process.</a:t>
            </a:r>
          </a:p>
          <a:p>
            <a:pPr marL="0" indent="0">
              <a:buNone/>
            </a:pPr>
            <a:endParaRPr lang="en-IN" dirty="0">
              <a:highlight>
                <a:srgbClr val="FFFF00"/>
              </a:highlight>
            </a:endParaRPr>
          </a:p>
        </p:txBody>
      </p:sp>
    </p:spTree>
    <p:extLst>
      <p:ext uri="{BB962C8B-B14F-4D97-AF65-F5344CB8AC3E}">
        <p14:creationId xmlns:p14="http://schemas.microsoft.com/office/powerpoint/2010/main" val="946885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1038</Words>
  <Application>Microsoft Office PowerPoint</Application>
  <PresentationFormat>Widescreen</PresentationFormat>
  <Paragraphs>146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WHO AM I?</vt:lpstr>
      <vt:lpstr>Context of this case:</vt:lpstr>
      <vt:lpstr>Context of this case:</vt:lpstr>
      <vt:lpstr>Ask phase </vt:lpstr>
      <vt:lpstr>What is the Objective?</vt:lpstr>
      <vt:lpstr>About the CYCLISTIC</vt:lpstr>
      <vt:lpstr>Prepare Phase</vt:lpstr>
      <vt:lpstr>Process Phase </vt:lpstr>
      <vt:lpstr>PowerPoint Presentation</vt:lpstr>
      <vt:lpstr>Analyze Phase</vt:lpstr>
      <vt:lpstr>PowerPoint Presentation</vt:lpstr>
      <vt:lpstr>Share Phase</vt:lpstr>
      <vt:lpstr>Casual vs Member</vt:lpstr>
      <vt:lpstr>PowerPoint Presentation</vt:lpstr>
      <vt:lpstr>PowerPoint Presentation</vt:lpstr>
      <vt:lpstr>Month-Wise Casual vs Member</vt:lpstr>
      <vt:lpstr>Season Wise Membership</vt:lpstr>
      <vt:lpstr>Season Variation</vt:lpstr>
      <vt:lpstr>Day-Wise Casual vs Member</vt:lpstr>
      <vt:lpstr>PowerPoint Presentation</vt:lpstr>
      <vt:lpstr>PowerPoint Presentation</vt:lpstr>
      <vt:lpstr>PowerPoint Presentation</vt:lpstr>
      <vt:lpstr>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FAROOQ PATEL</dc:creator>
  <cp:lastModifiedBy>OMAR FAROOQ PATEL</cp:lastModifiedBy>
  <cp:revision>13</cp:revision>
  <dcterms:created xsi:type="dcterms:W3CDTF">2024-07-17T09:49:06Z</dcterms:created>
  <dcterms:modified xsi:type="dcterms:W3CDTF">2024-07-20T12:42:21Z</dcterms:modified>
</cp:coreProperties>
</file>