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2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7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8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VID-19_17211589740380/C-19INTLDashboard?:language=en-US&amp;publish=yes&amp;:sid=&amp;:redirect=auth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VID-19_17211589740380/C-19IndiaDashboard?:language=en-US&amp;publish=yes&amp;:sid=&amp;:redirect=auth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1FE612-C435-A317-B829-E1B3248A79D5}"/>
              </a:ext>
            </a:extLst>
          </p:cNvPr>
          <p:cNvSpPr txBox="1"/>
          <p:nvPr/>
        </p:nvSpPr>
        <p:spPr>
          <a:xfrm>
            <a:off x="709126" y="242890"/>
            <a:ext cx="1017036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DATA ANALYSIS OF COVID-19</a:t>
            </a:r>
            <a:endParaRPr lang="en-IN" sz="1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rendline India">
            <a:extLst>
              <a:ext uri="{FF2B5EF4-FFF2-40B4-BE49-F238E27FC236}">
                <a16:creationId xmlns:a16="http://schemas.microsoft.com/office/drawing/2014/main" id="{BA0B05B2-3229-482F-9D14-F6C0FCDFD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2" y="116632"/>
            <a:ext cx="2882577" cy="66247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96E15-0129-8871-582B-08580A983428}"/>
              </a:ext>
            </a:extLst>
          </p:cNvPr>
          <p:cNvSpPr txBox="1"/>
          <p:nvPr/>
        </p:nvSpPr>
        <p:spPr>
          <a:xfrm>
            <a:off x="4133461" y="1110343"/>
            <a:ext cx="6270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5)Can we </a:t>
            </a:r>
            <a:r>
              <a:rPr lang="en-IN" sz="50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Forecast Trend-Line 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50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IN" sz="50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Grouped">
            <a:extLst>
              <a:ext uri="{FF2B5EF4-FFF2-40B4-BE49-F238E27FC236}">
                <a16:creationId xmlns:a16="http://schemas.microsoft.com/office/drawing/2014/main" id="{FF38AE64-70B5-4203-BCF8-7EF23F92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0"/>
            <a:ext cx="10000665" cy="5604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F35341-B9BD-ED38-939F-C6410D6A981E}"/>
              </a:ext>
            </a:extLst>
          </p:cNvPr>
          <p:cNvSpPr txBox="1"/>
          <p:nvPr/>
        </p:nvSpPr>
        <p:spPr>
          <a:xfrm>
            <a:off x="10168616" y="111967"/>
            <a:ext cx="20060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6)Can we Group </a:t>
            </a:r>
            <a:r>
              <a:rPr lang="en-IN" sz="36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Indian states</a:t>
            </a:r>
            <a:r>
              <a:rPr lang="en-IN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and find </a:t>
            </a:r>
            <a:r>
              <a:rPr lang="en-IN" sz="3600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Hits?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Highest death Rates (2)">
            <a:extLst>
              <a:ext uri="{FF2B5EF4-FFF2-40B4-BE49-F238E27FC236}">
                <a16:creationId xmlns:a16="http://schemas.microsoft.com/office/drawing/2014/main" id="{432210F7-A4D1-414B-B087-334B1D8C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" y="83976"/>
            <a:ext cx="10206117" cy="63728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4FC10E-2A84-6805-6217-27DEA59182ED}"/>
              </a:ext>
            </a:extLst>
          </p:cNvPr>
          <p:cNvSpPr txBox="1"/>
          <p:nvPr/>
        </p:nvSpPr>
        <p:spPr>
          <a:xfrm>
            <a:off x="9199946" y="2080726"/>
            <a:ext cx="2915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8)Find the </a:t>
            </a:r>
            <a:r>
              <a:rPr lang="en-IN" sz="3600" u="sng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Highest Death rate </a:t>
            </a:r>
            <a:r>
              <a:rPr lang="en-IN" sz="36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3600" dirty="0">
                <a:solidFill>
                  <a:srgbClr val="C00000"/>
                </a:solidFill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International level</a:t>
            </a:r>
          </a:p>
          <a:p>
            <a:endParaRPr lang="en-IN" sz="36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Variation of C-19">
            <a:extLst>
              <a:ext uri="{FF2B5EF4-FFF2-40B4-BE49-F238E27FC236}">
                <a16:creationId xmlns:a16="http://schemas.microsoft.com/office/drawing/2014/main" id="{81997DE3-F7F0-4408-9834-9BB6FFC8A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4" y="491015"/>
            <a:ext cx="11644604" cy="2029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A4DC91-9FCB-2B03-7744-E5AFF4A7D851}"/>
              </a:ext>
            </a:extLst>
          </p:cNvPr>
          <p:cNvSpPr txBox="1"/>
          <p:nvPr/>
        </p:nvSpPr>
        <p:spPr>
          <a:xfrm>
            <a:off x="942392" y="311642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8)Can we find the </a:t>
            </a:r>
            <a:r>
              <a:rPr lang="en-IN" sz="5000" b="1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en-IN" sz="5000" dirty="0">
                <a:latin typeface="Arial" panose="020B0604020202020204" pitchFamily="34" charset="0"/>
                <a:cs typeface="Arial" panose="020B0604020202020204" pitchFamily="34" charset="0"/>
              </a:rPr>
              <a:t> in COVID-19 Cases around the world</a:t>
            </a:r>
          </a:p>
          <a:p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Forecast of C-19 Presence">
            <a:extLst>
              <a:ext uri="{FF2B5EF4-FFF2-40B4-BE49-F238E27FC236}">
                <a16:creationId xmlns:a16="http://schemas.microsoft.com/office/drawing/2014/main" id="{05150F4D-E8B2-4966-9D5F-60F06036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" y="182635"/>
            <a:ext cx="9481312" cy="5509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555B70-9914-E0DC-46AF-69676C5C5E1E}"/>
              </a:ext>
            </a:extLst>
          </p:cNvPr>
          <p:cNvSpPr txBox="1"/>
          <p:nvPr/>
        </p:nvSpPr>
        <p:spPr>
          <a:xfrm>
            <a:off x="9106678" y="1073021"/>
            <a:ext cx="272453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9)Can we </a:t>
            </a:r>
            <a:r>
              <a:rPr lang="en-IN" sz="4600" b="1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r>
              <a:rPr lang="en-IN" sz="36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the sheet for future and reference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6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48D32-F299-7DA5-97B5-243713D38BF7}"/>
              </a:ext>
            </a:extLst>
          </p:cNvPr>
          <p:cNvSpPr txBox="1"/>
          <p:nvPr/>
        </p:nvSpPr>
        <p:spPr>
          <a:xfrm>
            <a:off x="-247264" y="84945"/>
            <a:ext cx="626084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Dashboard of international</a:t>
            </a:r>
          </a:p>
          <a:p>
            <a:pPr algn="ctr"/>
            <a:r>
              <a:rPr lang="en-US" sz="74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figures:</a:t>
            </a:r>
            <a:endParaRPr lang="en-IN" sz="74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4E6E7-F76C-4D0F-66EE-BE0FC8F26E5F}"/>
              </a:ext>
            </a:extLst>
          </p:cNvPr>
          <p:cNvSpPr txBox="1"/>
          <p:nvPr/>
        </p:nvSpPr>
        <p:spPr>
          <a:xfrm>
            <a:off x="6941977" y="2190859"/>
            <a:ext cx="4189446" cy="52322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Confirmed Cases 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4EB81-F62F-EE82-2313-7B1A324B9C97}"/>
              </a:ext>
            </a:extLst>
          </p:cNvPr>
          <p:cNvSpPr txBox="1"/>
          <p:nvPr/>
        </p:nvSpPr>
        <p:spPr>
          <a:xfrm>
            <a:off x="6941977" y="2896165"/>
            <a:ext cx="441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Recovered Cases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8A01F-F1B0-B355-482D-C9EDC70DD8EB}"/>
              </a:ext>
            </a:extLst>
          </p:cNvPr>
          <p:cNvSpPr txBox="1"/>
          <p:nvPr/>
        </p:nvSpPr>
        <p:spPr>
          <a:xfrm>
            <a:off x="6941977" y="3429000"/>
            <a:ext cx="546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Highest Death Cases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73BA2-2B5F-DC41-F3D5-AAFB414E6019}"/>
              </a:ext>
            </a:extLst>
          </p:cNvPr>
          <p:cNvSpPr txBox="1"/>
          <p:nvPr/>
        </p:nvSpPr>
        <p:spPr>
          <a:xfrm>
            <a:off x="6941977" y="4075002"/>
            <a:ext cx="464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Variation of COVID-19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F78A2-6BD6-04C2-1DB9-831F65E654C6}"/>
              </a:ext>
            </a:extLst>
          </p:cNvPr>
          <p:cNvSpPr txBox="1"/>
          <p:nvPr/>
        </p:nvSpPr>
        <p:spPr>
          <a:xfrm>
            <a:off x="7025951" y="4684420"/>
            <a:ext cx="441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Trendline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FB1325-B71D-D72E-7FB6-3400BA503EF2}"/>
              </a:ext>
            </a:extLst>
          </p:cNvPr>
          <p:cNvSpPr/>
          <p:nvPr/>
        </p:nvSpPr>
        <p:spPr>
          <a:xfrm>
            <a:off x="6036908" y="2190570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E568BE8-987C-914C-BE4A-862F052B2B89}"/>
              </a:ext>
            </a:extLst>
          </p:cNvPr>
          <p:cNvSpPr/>
          <p:nvPr/>
        </p:nvSpPr>
        <p:spPr>
          <a:xfrm>
            <a:off x="6036908" y="2836861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656C30-A4F7-5103-CE8A-FEC829AF2275}"/>
              </a:ext>
            </a:extLst>
          </p:cNvPr>
          <p:cNvSpPr/>
          <p:nvPr/>
        </p:nvSpPr>
        <p:spPr>
          <a:xfrm>
            <a:off x="6055568" y="3456428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8F9D00-AE30-A3F8-E67D-9F822E2CF355}"/>
              </a:ext>
            </a:extLst>
          </p:cNvPr>
          <p:cNvSpPr/>
          <p:nvPr/>
        </p:nvSpPr>
        <p:spPr>
          <a:xfrm>
            <a:off x="6074229" y="4162761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ABF90D-B137-28D0-B1A0-F686D5C25813}"/>
              </a:ext>
            </a:extLst>
          </p:cNvPr>
          <p:cNvSpPr/>
          <p:nvPr/>
        </p:nvSpPr>
        <p:spPr>
          <a:xfrm>
            <a:off x="6055568" y="4733374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hlinkClick r:id="rId2"/>
            <a:extLst>
              <a:ext uri="{FF2B5EF4-FFF2-40B4-BE49-F238E27FC236}">
                <a16:creationId xmlns:a16="http://schemas.microsoft.com/office/drawing/2014/main" id="{2B890F25-FC47-CA6E-FA2A-E7D2FA2A5EFC}"/>
              </a:ext>
            </a:extLst>
          </p:cNvPr>
          <p:cNvSpPr txBox="1"/>
          <p:nvPr/>
        </p:nvSpPr>
        <p:spPr>
          <a:xfrm>
            <a:off x="93308" y="5348600"/>
            <a:ext cx="64567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 to International Dashboard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0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C-19 INTL Dashboard">
            <a:extLst>
              <a:ext uri="{FF2B5EF4-FFF2-40B4-BE49-F238E27FC236}">
                <a16:creationId xmlns:a16="http://schemas.microsoft.com/office/drawing/2014/main" id="{18B7F8EB-DC0F-44E3-9F54-E7BE26AF3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2" y="65314"/>
            <a:ext cx="11866595" cy="67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6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DE42B-5CD7-ADD6-08BE-B368EB9D7367}"/>
              </a:ext>
            </a:extLst>
          </p:cNvPr>
          <p:cNvSpPr txBox="1"/>
          <p:nvPr/>
        </p:nvSpPr>
        <p:spPr>
          <a:xfrm>
            <a:off x="0" y="0"/>
            <a:ext cx="62608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Dashboard of  Indian figures:</a:t>
            </a:r>
            <a:endParaRPr lang="en-IN" sz="74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85000-F0B1-02DB-51F0-25302C22B887}"/>
              </a:ext>
            </a:extLst>
          </p:cNvPr>
          <p:cNvSpPr txBox="1"/>
          <p:nvPr/>
        </p:nvSpPr>
        <p:spPr>
          <a:xfrm>
            <a:off x="6941977" y="2190859"/>
            <a:ext cx="4189446" cy="52322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Confirmed Cases in India 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9EC89-8AA6-D8EE-4416-27DFB5F496A3}"/>
              </a:ext>
            </a:extLst>
          </p:cNvPr>
          <p:cNvSpPr txBox="1"/>
          <p:nvPr/>
        </p:nvSpPr>
        <p:spPr>
          <a:xfrm>
            <a:off x="6941977" y="2896165"/>
            <a:ext cx="441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Recovered Cases in India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FE1F7-15DB-DADE-2636-AA03BDAD32F2}"/>
              </a:ext>
            </a:extLst>
          </p:cNvPr>
          <p:cNvSpPr txBox="1"/>
          <p:nvPr/>
        </p:nvSpPr>
        <p:spPr>
          <a:xfrm>
            <a:off x="6941977" y="3429000"/>
            <a:ext cx="546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Grouped States of India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7BAC9-F176-F136-24A6-82C1BBEE7F7C}"/>
              </a:ext>
            </a:extLst>
          </p:cNvPr>
          <p:cNvSpPr txBox="1"/>
          <p:nvPr/>
        </p:nvSpPr>
        <p:spPr>
          <a:xfrm>
            <a:off x="6941977" y="4075002"/>
            <a:ext cx="464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Forecast of COVID-19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78D5C-4B3F-E23E-77E1-54258B33BF85}"/>
              </a:ext>
            </a:extLst>
          </p:cNvPr>
          <p:cNvSpPr txBox="1"/>
          <p:nvPr/>
        </p:nvSpPr>
        <p:spPr>
          <a:xfrm>
            <a:off x="7025951" y="4684420"/>
            <a:ext cx="441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Trendline in India</a:t>
            </a:r>
            <a:endParaRPr lang="en-IN" sz="28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25AF4B-775E-6788-7459-DEE88FFE0122}"/>
              </a:ext>
            </a:extLst>
          </p:cNvPr>
          <p:cNvSpPr/>
          <p:nvPr/>
        </p:nvSpPr>
        <p:spPr>
          <a:xfrm>
            <a:off x="6036908" y="2190570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F023F4-EBF6-D7C2-9A79-A42D075A9B90}"/>
              </a:ext>
            </a:extLst>
          </p:cNvPr>
          <p:cNvSpPr/>
          <p:nvPr/>
        </p:nvSpPr>
        <p:spPr>
          <a:xfrm>
            <a:off x="6036908" y="2836861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192A46-304B-6409-EF4A-51D388F037EF}"/>
              </a:ext>
            </a:extLst>
          </p:cNvPr>
          <p:cNvSpPr/>
          <p:nvPr/>
        </p:nvSpPr>
        <p:spPr>
          <a:xfrm>
            <a:off x="6055568" y="3456428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1297BF-DB62-8DFB-2B55-29221BA321A1}"/>
              </a:ext>
            </a:extLst>
          </p:cNvPr>
          <p:cNvSpPr/>
          <p:nvPr/>
        </p:nvSpPr>
        <p:spPr>
          <a:xfrm>
            <a:off x="6074229" y="4162761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690988-35D8-C258-517F-806E50310DF5}"/>
              </a:ext>
            </a:extLst>
          </p:cNvPr>
          <p:cNvSpPr/>
          <p:nvPr/>
        </p:nvSpPr>
        <p:spPr>
          <a:xfrm>
            <a:off x="6055568" y="4733374"/>
            <a:ext cx="951722" cy="474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E6099-B658-94B1-C690-8114BED67920}"/>
              </a:ext>
            </a:extLst>
          </p:cNvPr>
          <p:cNvSpPr txBox="1"/>
          <p:nvPr/>
        </p:nvSpPr>
        <p:spPr>
          <a:xfrm>
            <a:off x="86311" y="5967342"/>
            <a:ext cx="77933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 to Indian </a:t>
            </a:r>
            <a:r>
              <a:rPr lang="en-IN" sz="40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DashBoard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-19 India Dashboard">
            <a:extLst>
              <a:ext uri="{FF2B5EF4-FFF2-40B4-BE49-F238E27FC236}">
                <a16:creationId xmlns:a16="http://schemas.microsoft.com/office/drawing/2014/main" id="{467515C8-A7BD-4C24-8256-B7CC2D42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0" y="83976"/>
            <a:ext cx="11905860" cy="66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C35CE9-E8DF-AB83-97CA-827817CFE766}"/>
              </a:ext>
            </a:extLst>
          </p:cNvPr>
          <p:cNvSpPr txBox="1"/>
          <p:nvPr/>
        </p:nvSpPr>
        <p:spPr>
          <a:xfrm>
            <a:off x="765110" y="662473"/>
            <a:ext cx="108141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Questions:</a:t>
            </a:r>
          </a:p>
          <a:p>
            <a:pPr marL="342900" indent="-342900">
              <a:buAutoNum type="arabi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total number of Confirmed Cases in different nations?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total number of Recovered Cases in different nations?</a:t>
            </a:r>
          </a:p>
          <a:p>
            <a:pPr marL="342900" indent="-342900">
              <a:buAutoNum type="arabicParenR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total number of Confirmed Cases in India?</a:t>
            </a:r>
          </a:p>
          <a:p>
            <a:pPr marL="342900" indent="-342900">
              <a:buAutoNum type="arabicParenR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total number of Recovered Cases in India?</a:t>
            </a:r>
          </a:p>
          <a:p>
            <a:pPr marL="342900" indent="-342900">
              <a:buAutoNum type="arabicParenR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Can we Forecast Trend-Line for COVID-19?</a:t>
            </a:r>
          </a:p>
          <a:p>
            <a:pPr marL="342900" indent="-342900">
              <a:buAutoNum type="arabicParenR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Can we Group Indian states and find COVID-19 Hits?</a:t>
            </a:r>
          </a:p>
          <a:p>
            <a:pPr marL="342900" indent="-342900">
              <a:buAutoNum type="arabicParenR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Find the Highest Death rate in International level</a:t>
            </a:r>
          </a:p>
          <a:p>
            <a:pPr marL="342900" indent="-342900">
              <a:buAutoNum type="arabicParenR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Find the Least Death rates</a:t>
            </a:r>
          </a:p>
          <a:p>
            <a:pPr marL="342900" indent="-342900">
              <a:buAutoNum type="arabicParenR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Can we find the variation in COVID-19 Cases around the world</a:t>
            </a:r>
          </a:p>
          <a:p>
            <a:pPr marL="342900" indent="-342900">
              <a:buAutoNum type="arabicParenR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Can we forecast the sheet for future and reference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5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nfirmed Cases(INTL)">
            <a:extLst>
              <a:ext uri="{FF2B5EF4-FFF2-40B4-BE49-F238E27FC236}">
                <a16:creationId xmlns:a16="http://schemas.microsoft.com/office/drawing/2014/main" id="{E5BA150C-4A9D-4D52-877E-18B4FA065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76" y="256591"/>
            <a:ext cx="9802721" cy="6344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7CED9-FFFA-5068-01A2-DDCB700B1E01}"/>
              </a:ext>
            </a:extLst>
          </p:cNvPr>
          <p:cNvSpPr txBox="1"/>
          <p:nvPr/>
        </p:nvSpPr>
        <p:spPr>
          <a:xfrm>
            <a:off x="186612" y="373224"/>
            <a:ext cx="1604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What are the total number of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chemeClr val="bg1"/>
                </a:solidFill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Confirmed Cases 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different nations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2400" dirty="0">
              <a:solidFill>
                <a:schemeClr val="bg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covered Cases(INTL)">
            <a:extLst>
              <a:ext uri="{FF2B5EF4-FFF2-40B4-BE49-F238E27FC236}">
                <a16:creationId xmlns:a16="http://schemas.microsoft.com/office/drawing/2014/main" id="{2222988B-A7E1-43A4-B230-0BDB58F75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3" y="205272"/>
            <a:ext cx="9837035" cy="6167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A2B3FB-8324-65EE-BC61-576C2F9424F6}"/>
              </a:ext>
            </a:extLst>
          </p:cNvPr>
          <p:cNvSpPr txBox="1"/>
          <p:nvPr/>
        </p:nvSpPr>
        <p:spPr>
          <a:xfrm>
            <a:off x="223935" y="401216"/>
            <a:ext cx="18101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r>
              <a:rPr lang="en-IN" sz="2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What are the total number of </a:t>
            </a:r>
            <a:r>
              <a:rPr lang="en-IN" sz="2400" dirty="0">
                <a:solidFill>
                  <a:schemeClr val="bg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Recovered Cases </a:t>
            </a:r>
          </a:p>
          <a:p>
            <a:r>
              <a:rPr lang="en-IN" sz="2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</a:p>
          <a:p>
            <a:r>
              <a:rPr lang="en-IN" sz="2400" dirty="0">
                <a:solidFill>
                  <a:schemeClr val="bg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different nations</a:t>
            </a:r>
          </a:p>
          <a:p>
            <a:r>
              <a:rPr lang="en-IN" sz="2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IN" sz="2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nfirmed Cases India">
            <a:extLst>
              <a:ext uri="{FF2B5EF4-FFF2-40B4-BE49-F238E27FC236}">
                <a16:creationId xmlns:a16="http://schemas.microsoft.com/office/drawing/2014/main" id="{526C9285-362F-4A8F-AA35-154AB9A72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3" y="149865"/>
            <a:ext cx="4124131" cy="6558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03248D-AEA9-670D-7A6D-5A9F5985E29C}"/>
              </a:ext>
            </a:extLst>
          </p:cNvPr>
          <p:cNvSpPr txBox="1"/>
          <p:nvPr/>
        </p:nvSpPr>
        <p:spPr>
          <a:xfrm>
            <a:off x="4581332" y="298581"/>
            <a:ext cx="73960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3) What are the 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total number 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lang="en-IN" sz="60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Confirmed Cases</a:t>
            </a:r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56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nfirmed Cases India (2)">
            <a:extLst>
              <a:ext uri="{FF2B5EF4-FFF2-40B4-BE49-F238E27FC236}">
                <a16:creationId xmlns:a16="http://schemas.microsoft.com/office/drawing/2014/main" id="{9668608C-806A-4204-A3E3-3F987C3B9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7" y="278034"/>
            <a:ext cx="11206065" cy="5135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538434-8EB5-3D71-3535-ACCD7C57BAFD}"/>
              </a:ext>
            </a:extLst>
          </p:cNvPr>
          <p:cNvSpPr txBox="1"/>
          <p:nvPr/>
        </p:nvSpPr>
        <p:spPr>
          <a:xfrm>
            <a:off x="0" y="5588049"/>
            <a:ext cx="1234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3) What are the total number Of </a:t>
            </a:r>
            <a:r>
              <a:rPr lang="en-IN" sz="28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Confirmed Cases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N" sz="28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(In PIE CHART)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covery Cases in India">
            <a:extLst>
              <a:ext uri="{FF2B5EF4-FFF2-40B4-BE49-F238E27FC236}">
                <a16:creationId xmlns:a16="http://schemas.microsoft.com/office/drawing/2014/main" id="{772AB7A3-7CA8-4802-A30D-EB1D1576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91" y="149290"/>
            <a:ext cx="3387951" cy="6559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F8527-2C66-5FBB-3001-BA4211B64890}"/>
              </a:ext>
            </a:extLst>
          </p:cNvPr>
          <p:cNvSpPr txBox="1"/>
          <p:nvPr/>
        </p:nvSpPr>
        <p:spPr>
          <a:xfrm>
            <a:off x="4180113" y="783771"/>
            <a:ext cx="811763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4) What are the </a:t>
            </a:r>
            <a:r>
              <a:rPr lang="en-IN" sz="6400" dirty="0">
                <a:latin typeface="Arial" panose="020B0604020202020204" pitchFamily="34" charset="0"/>
                <a:cs typeface="Arial" panose="020B0604020202020204" pitchFamily="34" charset="0"/>
              </a:rPr>
              <a:t>total number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IN" sz="56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Recovered Cases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5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covery Cases in India (2)">
            <a:extLst>
              <a:ext uri="{FF2B5EF4-FFF2-40B4-BE49-F238E27FC236}">
                <a16:creationId xmlns:a16="http://schemas.microsoft.com/office/drawing/2014/main" id="{3D15F748-4A40-47C1-A532-6AB498A68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4" y="70456"/>
            <a:ext cx="7997151" cy="6549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9C238-9967-4F26-3A55-7D9EEB9F8F1D}"/>
              </a:ext>
            </a:extLst>
          </p:cNvPr>
          <p:cNvSpPr txBox="1"/>
          <p:nvPr/>
        </p:nvSpPr>
        <p:spPr>
          <a:xfrm>
            <a:off x="8122705" y="1035699"/>
            <a:ext cx="4422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“State Wise”</a:t>
            </a:r>
            <a:endParaRPr lang="en-IN" sz="56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rendline">
            <a:extLst>
              <a:ext uri="{FF2B5EF4-FFF2-40B4-BE49-F238E27FC236}">
                <a16:creationId xmlns:a16="http://schemas.microsoft.com/office/drawing/2014/main" id="{9598B058-97CD-48C8-9008-7C830629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1" y="149290"/>
            <a:ext cx="3027259" cy="6559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B09A88-5C27-D1DC-A9D5-1B9DFF926466}"/>
              </a:ext>
            </a:extLst>
          </p:cNvPr>
          <p:cNvSpPr txBox="1"/>
          <p:nvPr/>
        </p:nvSpPr>
        <p:spPr>
          <a:xfrm>
            <a:off x="4021494" y="401216"/>
            <a:ext cx="61955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5)Can we </a:t>
            </a:r>
            <a:r>
              <a:rPr lang="en-IN" sz="64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Forecast Trend-Line</a:t>
            </a:r>
            <a:r>
              <a:rPr lang="en-IN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IN" sz="58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</TotalTime>
  <Words>292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OMAR FAROOQ PATEL</cp:lastModifiedBy>
  <cp:revision>4</cp:revision>
  <dcterms:created xsi:type="dcterms:W3CDTF">2024-07-16T19:39:38Z</dcterms:created>
  <dcterms:modified xsi:type="dcterms:W3CDTF">2024-07-17T09:34:32Z</dcterms:modified>
</cp:coreProperties>
</file>