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8" r:id="rId3"/>
    <p:sldId id="270" r:id="rId4"/>
    <p:sldId id="263" r:id="rId5"/>
    <p:sldId id="260" r:id="rId6"/>
    <p:sldId id="298" r:id="rId7"/>
    <p:sldId id="301" r:id="rId8"/>
    <p:sldId id="299" r:id="rId9"/>
    <p:sldId id="269" r:id="rId10"/>
    <p:sldId id="261" r:id="rId11"/>
    <p:sldId id="302" r:id="rId12"/>
    <p:sldId id="262" r:id="rId13"/>
    <p:sldId id="268" r:id="rId14"/>
    <p:sldId id="276" r:id="rId15"/>
    <p:sldId id="278" r:id="rId16"/>
  </p:sldIdLst>
  <p:sldSz cx="9144000" cy="5143500" type="screen16x9"/>
  <p:notesSz cx="6858000" cy="9144000"/>
  <p:embeddedFontLst>
    <p:embeddedFont>
      <p:font typeface="Advent Pro SemiBold" panose="02000506040000020004" pitchFamily="2" charset="77"/>
      <p:regular r:id="rId18"/>
      <p:bold r:id="rId19"/>
    </p:embeddedFont>
    <p:embeddedFont>
      <p:font typeface="Fira Sans Condensed Medium" panose="020B0603050000020004" pitchFamily="34" charset="0"/>
      <p:regular r:id="rId20"/>
      <p:bold r:id="rId21"/>
      <p:italic r:id="rId22"/>
      <p:boldItalic r:id="rId23"/>
    </p:embeddedFont>
    <p:embeddedFont>
      <p:font typeface="Fira Sans Extra Condensed Medium" panose="020B0603050000020004" pitchFamily="34" charset="0"/>
      <p:regular r:id="rId24"/>
      <p:bold r:id="rId25"/>
      <p:italic r:id="rId26"/>
      <p:boldItalic r:id="rId27"/>
    </p:embeddedFont>
    <p:embeddedFont>
      <p:font typeface="Maven Pro" pitchFamily="2" charset="77"/>
      <p:regular r:id="rId28"/>
      <p:bold r:id="rId29"/>
    </p:embeddedFont>
    <p:embeddedFont>
      <p:font typeface="Share Tech" pitchFamily="2" charset="77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73"/>
    <a:srgbClr val="AFFFFE"/>
    <a:srgbClr val="9BCFCF"/>
    <a:srgbClr val="00CFCC"/>
    <a:srgbClr val="FFD8C9"/>
    <a:srgbClr val="FFDFD3"/>
    <a:srgbClr val="002745"/>
    <a:srgbClr val="E898AC"/>
    <a:srgbClr val="657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D3E93F-BB32-4CD9-B26F-9D2E570A5D8A}">
  <a:tblStyle styleId="{20D3E93F-BB32-4CD9-B26F-9D2E570A5D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130" d="100"/>
          <a:sy n="130" d="100"/>
        </p:scale>
        <p:origin x="5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4047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567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739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005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289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66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9" r:id="rId6"/>
    <p:sldLayoutId id="2147483660" r:id="rId7"/>
    <p:sldLayoutId id="2147483661" r:id="rId8"/>
    <p:sldLayoutId id="2147483663" r:id="rId9"/>
    <p:sldLayoutId id="2147483664" r:id="rId10"/>
    <p:sldLayoutId id="2147483665" r:id="rId11"/>
    <p:sldLayoutId id="2147483667" r:id="rId12"/>
    <p:sldLayoutId id="2147483668" r:id="rId13"/>
    <p:sldLayoutId id="214748367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Project Work on the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Fruits</a:t>
            </a:r>
            <a:r>
              <a:rPr lang="it-IT" dirty="0"/>
              <a:t> 360 Challenge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ADVANCED </a:t>
            </a:r>
            <a:r>
              <a:rPr lang="en" dirty="0">
                <a:solidFill>
                  <a:schemeClr val="accent2"/>
                </a:solidFill>
              </a:rPr>
              <a:t>MACHINE</a:t>
            </a:r>
            <a:br>
              <a:rPr lang="en" dirty="0">
                <a:solidFill>
                  <a:schemeClr val="accent2"/>
                </a:solidFill>
              </a:rPr>
            </a:br>
            <a:r>
              <a:rPr lang="en" dirty="0"/>
              <a:t>LEARNING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SOLUTIONS</a:t>
            </a:r>
            <a:endParaRPr sz="300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RESNET 50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INCPETION V3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 hoc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VGG-16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Smaller kernels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Skip connections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Network-in-network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cxnSpLocks/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12200;p62">
            <a:extLst>
              <a:ext uri="{FF2B5EF4-FFF2-40B4-BE49-F238E27FC236}">
                <a16:creationId xmlns:a16="http://schemas.microsoft.com/office/drawing/2014/main" id="{409FF7F3-B581-7846-BDEE-C9B4BF67569C}"/>
              </a:ext>
            </a:extLst>
          </p:cNvPr>
          <p:cNvGrpSpPr>
            <a:grpSpLocks noChangeAspect="1"/>
          </p:cNvGrpSpPr>
          <p:nvPr/>
        </p:nvGrpSpPr>
        <p:grpSpPr>
          <a:xfrm>
            <a:off x="5029199" y="3255923"/>
            <a:ext cx="504000" cy="339761"/>
            <a:chOff x="1777536" y="2014866"/>
            <a:chExt cx="376444" cy="253772"/>
          </a:xfrm>
          <a:solidFill>
            <a:srgbClr val="002745"/>
          </a:solidFill>
        </p:grpSpPr>
        <p:sp>
          <p:nvSpPr>
            <p:cNvPr id="57" name="Google Shape;12201;p62">
              <a:extLst>
                <a:ext uri="{FF2B5EF4-FFF2-40B4-BE49-F238E27FC236}">
                  <a16:creationId xmlns:a16="http://schemas.microsoft.com/office/drawing/2014/main" id="{0E0A54DC-64AB-B441-BA91-D46A784F2D4B}"/>
                </a:ext>
              </a:extLst>
            </p:cNvPr>
            <p:cNvSpPr/>
            <p:nvPr/>
          </p:nvSpPr>
          <p:spPr>
            <a:xfrm>
              <a:off x="1777536" y="2178503"/>
              <a:ext cx="376444" cy="90135"/>
            </a:xfrm>
            <a:custGeom>
              <a:avLst/>
              <a:gdLst/>
              <a:ahLst/>
              <a:cxnLst/>
              <a:rect l="l" t="t" r="r" b="b"/>
              <a:pathLst>
                <a:path w="11836" h="2834" extrusionOk="0">
                  <a:moveTo>
                    <a:pt x="11431" y="357"/>
                  </a:moveTo>
                  <a:lnTo>
                    <a:pt x="11431" y="2489"/>
                  </a:lnTo>
                  <a:lnTo>
                    <a:pt x="10966" y="2489"/>
                  </a:lnTo>
                  <a:lnTo>
                    <a:pt x="10966" y="357"/>
                  </a:lnTo>
                  <a:close/>
                  <a:moveTo>
                    <a:pt x="10966" y="0"/>
                  </a:moveTo>
                  <a:cubicBezTo>
                    <a:pt x="10764" y="0"/>
                    <a:pt x="10621" y="167"/>
                    <a:pt x="10621" y="346"/>
                  </a:cubicBezTo>
                  <a:lnTo>
                    <a:pt x="10621" y="738"/>
                  </a:lnTo>
                  <a:lnTo>
                    <a:pt x="5525" y="738"/>
                  </a:lnTo>
                  <a:lnTo>
                    <a:pt x="5525" y="631"/>
                  </a:lnTo>
                  <a:cubicBezTo>
                    <a:pt x="5525" y="536"/>
                    <a:pt x="5454" y="453"/>
                    <a:pt x="5359" y="453"/>
                  </a:cubicBezTo>
                  <a:cubicBezTo>
                    <a:pt x="5251" y="453"/>
                    <a:pt x="5180" y="524"/>
                    <a:pt x="5180" y="631"/>
                  </a:cubicBezTo>
                  <a:lnTo>
                    <a:pt x="5180" y="738"/>
                  </a:lnTo>
                  <a:lnTo>
                    <a:pt x="5180" y="2227"/>
                  </a:lnTo>
                  <a:cubicBezTo>
                    <a:pt x="5180" y="2370"/>
                    <a:pt x="5061" y="2489"/>
                    <a:pt x="4906" y="2489"/>
                  </a:cubicBezTo>
                  <a:lnTo>
                    <a:pt x="620" y="2489"/>
                  </a:lnTo>
                  <a:cubicBezTo>
                    <a:pt x="465" y="2489"/>
                    <a:pt x="346" y="2370"/>
                    <a:pt x="346" y="2227"/>
                  </a:cubicBezTo>
                  <a:lnTo>
                    <a:pt x="346" y="1370"/>
                  </a:lnTo>
                  <a:cubicBezTo>
                    <a:pt x="346" y="1286"/>
                    <a:pt x="275" y="1191"/>
                    <a:pt x="167" y="1191"/>
                  </a:cubicBezTo>
                  <a:cubicBezTo>
                    <a:pt x="84" y="1191"/>
                    <a:pt x="1" y="1274"/>
                    <a:pt x="1" y="1370"/>
                  </a:cubicBezTo>
                  <a:lnTo>
                    <a:pt x="1" y="2227"/>
                  </a:lnTo>
                  <a:cubicBezTo>
                    <a:pt x="1" y="2560"/>
                    <a:pt x="275" y="2834"/>
                    <a:pt x="608" y="2834"/>
                  </a:cubicBezTo>
                  <a:lnTo>
                    <a:pt x="6144" y="2834"/>
                  </a:lnTo>
                  <a:cubicBezTo>
                    <a:pt x="6228" y="2834"/>
                    <a:pt x="6323" y="2763"/>
                    <a:pt x="6323" y="2655"/>
                  </a:cubicBezTo>
                  <a:cubicBezTo>
                    <a:pt x="6323" y="2548"/>
                    <a:pt x="6251" y="2477"/>
                    <a:pt x="6144" y="2477"/>
                  </a:cubicBezTo>
                  <a:lnTo>
                    <a:pt x="5454" y="2477"/>
                  </a:lnTo>
                  <a:cubicBezTo>
                    <a:pt x="5561" y="2251"/>
                    <a:pt x="5501" y="2143"/>
                    <a:pt x="5513" y="1072"/>
                  </a:cubicBezTo>
                  <a:lnTo>
                    <a:pt x="5728" y="1072"/>
                  </a:lnTo>
                  <a:lnTo>
                    <a:pt x="5728" y="1465"/>
                  </a:lnTo>
                  <a:cubicBezTo>
                    <a:pt x="5728" y="1548"/>
                    <a:pt x="5799" y="1643"/>
                    <a:pt x="5906" y="1643"/>
                  </a:cubicBezTo>
                  <a:cubicBezTo>
                    <a:pt x="6001" y="1643"/>
                    <a:pt x="6085" y="1572"/>
                    <a:pt x="6085" y="1465"/>
                  </a:cubicBezTo>
                  <a:lnTo>
                    <a:pt x="6085" y="1072"/>
                  </a:lnTo>
                  <a:lnTo>
                    <a:pt x="6275" y="1072"/>
                  </a:lnTo>
                  <a:lnTo>
                    <a:pt x="6275" y="1941"/>
                  </a:lnTo>
                  <a:cubicBezTo>
                    <a:pt x="6275" y="2024"/>
                    <a:pt x="6347" y="2120"/>
                    <a:pt x="6454" y="2120"/>
                  </a:cubicBezTo>
                  <a:cubicBezTo>
                    <a:pt x="6561" y="2120"/>
                    <a:pt x="6632" y="2048"/>
                    <a:pt x="6632" y="1941"/>
                  </a:cubicBezTo>
                  <a:lnTo>
                    <a:pt x="6632" y="1072"/>
                  </a:lnTo>
                  <a:lnTo>
                    <a:pt x="6823" y="1072"/>
                  </a:lnTo>
                  <a:lnTo>
                    <a:pt x="6823" y="1465"/>
                  </a:lnTo>
                  <a:cubicBezTo>
                    <a:pt x="6823" y="1548"/>
                    <a:pt x="6894" y="1643"/>
                    <a:pt x="7002" y="1643"/>
                  </a:cubicBezTo>
                  <a:cubicBezTo>
                    <a:pt x="7109" y="1643"/>
                    <a:pt x="7180" y="1572"/>
                    <a:pt x="7180" y="1465"/>
                  </a:cubicBezTo>
                  <a:lnTo>
                    <a:pt x="7180" y="1072"/>
                  </a:lnTo>
                  <a:lnTo>
                    <a:pt x="7371" y="1072"/>
                  </a:lnTo>
                  <a:lnTo>
                    <a:pt x="7371" y="1465"/>
                  </a:lnTo>
                  <a:cubicBezTo>
                    <a:pt x="7371" y="1548"/>
                    <a:pt x="7454" y="1643"/>
                    <a:pt x="7549" y="1643"/>
                  </a:cubicBezTo>
                  <a:cubicBezTo>
                    <a:pt x="7656" y="1643"/>
                    <a:pt x="7728" y="1572"/>
                    <a:pt x="7728" y="1465"/>
                  </a:cubicBezTo>
                  <a:lnTo>
                    <a:pt x="7728" y="1072"/>
                  </a:lnTo>
                  <a:lnTo>
                    <a:pt x="7930" y="1072"/>
                  </a:lnTo>
                  <a:lnTo>
                    <a:pt x="7930" y="1465"/>
                  </a:lnTo>
                  <a:cubicBezTo>
                    <a:pt x="7930" y="1548"/>
                    <a:pt x="8002" y="1643"/>
                    <a:pt x="8109" y="1643"/>
                  </a:cubicBezTo>
                  <a:cubicBezTo>
                    <a:pt x="8192" y="1643"/>
                    <a:pt x="8287" y="1572"/>
                    <a:pt x="8287" y="1465"/>
                  </a:cubicBezTo>
                  <a:lnTo>
                    <a:pt x="8287" y="1072"/>
                  </a:lnTo>
                  <a:lnTo>
                    <a:pt x="8478" y="1072"/>
                  </a:lnTo>
                  <a:lnTo>
                    <a:pt x="8478" y="1941"/>
                  </a:lnTo>
                  <a:cubicBezTo>
                    <a:pt x="8478" y="2024"/>
                    <a:pt x="8549" y="2120"/>
                    <a:pt x="8657" y="2120"/>
                  </a:cubicBezTo>
                  <a:cubicBezTo>
                    <a:pt x="8764" y="2120"/>
                    <a:pt x="8835" y="2048"/>
                    <a:pt x="8835" y="1941"/>
                  </a:cubicBezTo>
                  <a:lnTo>
                    <a:pt x="8835" y="1072"/>
                  </a:lnTo>
                  <a:lnTo>
                    <a:pt x="9026" y="1072"/>
                  </a:lnTo>
                  <a:lnTo>
                    <a:pt x="9026" y="1465"/>
                  </a:lnTo>
                  <a:cubicBezTo>
                    <a:pt x="9026" y="1548"/>
                    <a:pt x="9097" y="1643"/>
                    <a:pt x="9204" y="1643"/>
                  </a:cubicBezTo>
                  <a:cubicBezTo>
                    <a:pt x="9311" y="1643"/>
                    <a:pt x="9383" y="1572"/>
                    <a:pt x="9383" y="1465"/>
                  </a:cubicBezTo>
                  <a:lnTo>
                    <a:pt x="9383" y="1072"/>
                  </a:lnTo>
                  <a:lnTo>
                    <a:pt x="9573" y="1072"/>
                  </a:lnTo>
                  <a:lnTo>
                    <a:pt x="9573" y="1465"/>
                  </a:lnTo>
                  <a:cubicBezTo>
                    <a:pt x="9573" y="1548"/>
                    <a:pt x="9657" y="1643"/>
                    <a:pt x="9752" y="1643"/>
                  </a:cubicBezTo>
                  <a:cubicBezTo>
                    <a:pt x="9859" y="1643"/>
                    <a:pt x="9931" y="1572"/>
                    <a:pt x="9931" y="1465"/>
                  </a:cubicBezTo>
                  <a:lnTo>
                    <a:pt x="9931" y="1072"/>
                  </a:lnTo>
                  <a:lnTo>
                    <a:pt x="10133" y="1072"/>
                  </a:lnTo>
                  <a:lnTo>
                    <a:pt x="10133" y="1465"/>
                  </a:lnTo>
                  <a:cubicBezTo>
                    <a:pt x="10133" y="1548"/>
                    <a:pt x="10204" y="1643"/>
                    <a:pt x="10312" y="1643"/>
                  </a:cubicBezTo>
                  <a:cubicBezTo>
                    <a:pt x="10407" y="1643"/>
                    <a:pt x="10490" y="1572"/>
                    <a:pt x="10490" y="1465"/>
                  </a:cubicBezTo>
                  <a:lnTo>
                    <a:pt x="10490" y="1072"/>
                  </a:lnTo>
                  <a:lnTo>
                    <a:pt x="10693" y="1072"/>
                  </a:lnTo>
                  <a:lnTo>
                    <a:pt x="10693" y="2477"/>
                  </a:lnTo>
                  <a:lnTo>
                    <a:pt x="6930" y="2477"/>
                  </a:lnTo>
                  <a:cubicBezTo>
                    <a:pt x="6835" y="2477"/>
                    <a:pt x="6752" y="2548"/>
                    <a:pt x="6752" y="2655"/>
                  </a:cubicBezTo>
                  <a:cubicBezTo>
                    <a:pt x="6752" y="2763"/>
                    <a:pt x="6823" y="2834"/>
                    <a:pt x="6930" y="2834"/>
                  </a:cubicBezTo>
                  <a:lnTo>
                    <a:pt x="11502" y="2834"/>
                  </a:lnTo>
                  <a:cubicBezTo>
                    <a:pt x="11693" y="2834"/>
                    <a:pt x="11836" y="2667"/>
                    <a:pt x="11836" y="2489"/>
                  </a:cubicBezTo>
                  <a:lnTo>
                    <a:pt x="11836" y="357"/>
                  </a:lnTo>
                  <a:cubicBezTo>
                    <a:pt x="11764" y="155"/>
                    <a:pt x="11621" y="0"/>
                    <a:pt x="114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202;p62">
              <a:extLst>
                <a:ext uri="{FF2B5EF4-FFF2-40B4-BE49-F238E27FC236}">
                  <a16:creationId xmlns:a16="http://schemas.microsoft.com/office/drawing/2014/main" id="{094EE150-B938-DB4F-BEE6-7370A5D1EACC}"/>
                </a:ext>
              </a:extLst>
            </p:cNvPr>
            <p:cNvSpPr/>
            <p:nvPr/>
          </p:nvSpPr>
          <p:spPr>
            <a:xfrm>
              <a:off x="1859338" y="2014866"/>
              <a:ext cx="107565" cy="167072"/>
            </a:xfrm>
            <a:custGeom>
              <a:avLst/>
              <a:gdLst/>
              <a:ahLst/>
              <a:cxnLst/>
              <a:rect l="l" t="t" r="r" b="b"/>
              <a:pathLst>
                <a:path w="3382" h="5253" extrusionOk="0">
                  <a:moveTo>
                    <a:pt x="1434" y="0"/>
                  </a:moveTo>
                  <a:cubicBezTo>
                    <a:pt x="1356" y="0"/>
                    <a:pt x="1274" y="67"/>
                    <a:pt x="1263" y="145"/>
                  </a:cubicBezTo>
                  <a:cubicBezTo>
                    <a:pt x="1251" y="240"/>
                    <a:pt x="1322" y="323"/>
                    <a:pt x="1417" y="347"/>
                  </a:cubicBezTo>
                  <a:cubicBezTo>
                    <a:pt x="1453" y="347"/>
                    <a:pt x="1501" y="359"/>
                    <a:pt x="1536" y="371"/>
                  </a:cubicBezTo>
                  <a:cubicBezTo>
                    <a:pt x="2465" y="728"/>
                    <a:pt x="2917" y="1454"/>
                    <a:pt x="2917" y="1776"/>
                  </a:cubicBezTo>
                  <a:cubicBezTo>
                    <a:pt x="2917" y="1931"/>
                    <a:pt x="2822" y="2097"/>
                    <a:pt x="2691" y="2193"/>
                  </a:cubicBezTo>
                  <a:cubicBezTo>
                    <a:pt x="2346" y="1454"/>
                    <a:pt x="1691" y="895"/>
                    <a:pt x="905" y="680"/>
                  </a:cubicBezTo>
                  <a:cubicBezTo>
                    <a:pt x="917" y="645"/>
                    <a:pt x="941" y="597"/>
                    <a:pt x="965" y="561"/>
                  </a:cubicBezTo>
                  <a:cubicBezTo>
                    <a:pt x="1024" y="490"/>
                    <a:pt x="1012" y="371"/>
                    <a:pt x="917" y="323"/>
                  </a:cubicBezTo>
                  <a:cubicBezTo>
                    <a:pt x="888" y="299"/>
                    <a:pt x="852" y="287"/>
                    <a:pt x="815" y="287"/>
                  </a:cubicBezTo>
                  <a:cubicBezTo>
                    <a:pt x="761" y="287"/>
                    <a:pt x="708" y="314"/>
                    <a:pt x="679" y="371"/>
                  </a:cubicBezTo>
                  <a:cubicBezTo>
                    <a:pt x="620" y="442"/>
                    <a:pt x="572" y="538"/>
                    <a:pt x="560" y="621"/>
                  </a:cubicBezTo>
                  <a:cubicBezTo>
                    <a:pt x="370" y="597"/>
                    <a:pt x="179" y="597"/>
                    <a:pt x="179" y="597"/>
                  </a:cubicBezTo>
                  <a:cubicBezTo>
                    <a:pt x="84" y="597"/>
                    <a:pt x="0" y="669"/>
                    <a:pt x="0" y="776"/>
                  </a:cubicBezTo>
                  <a:cubicBezTo>
                    <a:pt x="0" y="859"/>
                    <a:pt x="72" y="954"/>
                    <a:pt x="179" y="954"/>
                  </a:cubicBezTo>
                  <a:cubicBezTo>
                    <a:pt x="179" y="954"/>
                    <a:pt x="322" y="954"/>
                    <a:pt x="536" y="978"/>
                  </a:cubicBezTo>
                  <a:cubicBezTo>
                    <a:pt x="1691" y="1145"/>
                    <a:pt x="2596" y="2157"/>
                    <a:pt x="2596" y="3359"/>
                  </a:cubicBezTo>
                  <a:lnTo>
                    <a:pt x="2596" y="5074"/>
                  </a:lnTo>
                  <a:cubicBezTo>
                    <a:pt x="2596" y="5169"/>
                    <a:pt x="2679" y="5252"/>
                    <a:pt x="2775" y="5252"/>
                  </a:cubicBezTo>
                  <a:cubicBezTo>
                    <a:pt x="2882" y="5252"/>
                    <a:pt x="2953" y="5181"/>
                    <a:pt x="2953" y="5074"/>
                  </a:cubicBezTo>
                  <a:cubicBezTo>
                    <a:pt x="2929" y="3514"/>
                    <a:pt x="3037" y="3145"/>
                    <a:pt x="2822" y="2502"/>
                  </a:cubicBezTo>
                  <a:cubicBezTo>
                    <a:pt x="3203" y="2312"/>
                    <a:pt x="3382" y="1847"/>
                    <a:pt x="3203" y="1442"/>
                  </a:cubicBezTo>
                  <a:cubicBezTo>
                    <a:pt x="2941" y="835"/>
                    <a:pt x="2394" y="323"/>
                    <a:pt x="1667" y="49"/>
                  </a:cubicBezTo>
                  <a:cubicBezTo>
                    <a:pt x="1596" y="14"/>
                    <a:pt x="1513" y="2"/>
                    <a:pt x="1453" y="2"/>
                  </a:cubicBezTo>
                  <a:cubicBezTo>
                    <a:pt x="1447" y="1"/>
                    <a:pt x="1441" y="0"/>
                    <a:pt x="14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203;p62">
              <a:extLst>
                <a:ext uri="{FF2B5EF4-FFF2-40B4-BE49-F238E27FC236}">
                  <a16:creationId xmlns:a16="http://schemas.microsoft.com/office/drawing/2014/main" id="{43DF1B7E-9E0D-C04A-A03C-EF627423F943}"/>
                </a:ext>
              </a:extLst>
            </p:cNvPr>
            <p:cNvSpPr/>
            <p:nvPr/>
          </p:nvSpPr>
          <p:spPr>
            <a:xfrm>
              <a:off x="1777536" y="2036335"/>
              <a:ext cx="71243" cy="169457"/>
            </a:xfrm>
            <a:custGeom>
              <a:avLst/>
              <a:gdLst/>
              <a:ahLst/>
              <a:cxnLst/>
              <a:rect l="l" t="t" r="r" b="b"/>
              <a:pathLst>
                <a:path w="2240" h="5328" extrusionOk="0">
                  <a:moveTo>
                    <a:pt x="2048" y="0"/>
                  </a:moveTo>
                  <a:cubicBezTo>
                    <a:pt x="2033" y="0"/>
                    <a:pt x="2017" y="2"/>
                    <a:pt x="2001" y="5"/>
                  </a:cubicBezTo>
                  <a:cubicBezTo>
                    <a:pt x="834" y="351"/>
                    <a:pt x="1" y="1434"/>
                    <a:pt x="1" y="2661"/>
                  </a:cubicBezTo>
                  <a:lnTo>
                    <a:pt x="1" y="5149"/>
                  </a:lnTo>
                  <a:cubicBezTo>
                    <a:pt x="1" y="5232"/>
                    <a:pt x="72" y="5328"/>
                    <a:pt x="179" y="5328"/>
                  </a:cubicBezTo>
                  <a:cubicBezTo>
                    <a:pt x="263" y="5328"/>
                    <a:pt x="358" y="5244"/>
                    <a:pt x="358" y="5149"/>
                  </a:cubicBezTo>
                  <a:lnTo>
                    <a:pt x="358" y="2661"/>
                  </a:lnTo>
                  <a:cubicBezTo>
                    <a:pt x="358" y="1589"/>
                    <a:pt x="1072" y="636"/>
                    <a:pt x="2108" y="339"/>
                  </a:cubicBezTo>
                  <a:cubicBezTo>
                    <a:pt x="2203" y="303"/>
                    <a:pt x="2239" y="220"/>
                    <a:pt x="2227" y="125"/>
                  </a:cubicBezTo>
                  <a:cubicBezTo>
                    <a:pt x="2207" y="54"/>
                    <a:pt x="2135" y="0"/>
                    <a:pt x="2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204;p62">
              <a:extLst>
                <a:ext uri="{FF2B5EF4-FFF2-40B4-BE49-F238E27FC236}">
                  <a16:creationId xmlns:a16="http://schemas.microsoft.com/office/drawing/2014/main" id="{369A9028-2AD7-A140-A1CB-2CF7A8F7D639}"/>
                </a:ext>
              </a:extLst>
            </p:cNvPr>
            <p:cNvSpPr/>
            <p:nvPr/>
          </p:nvSpPr>
          <p:spPr>
            <a:xfrm>
              <a:off x="1817197" y="2078794"/>
              <a:ext cx="85714" cy="54291"/>
            </a:xfrm>
            <a:custGeom>
              <a:avLst/>
              <a:gdLst/>
              <a:ahLst/>
              <a:cxnLst/>
              <a:rect l="l" t="t" r="r" b="b"/>
              <a:pathLst>
                <a:path w="2695" h="1707" extrusionOk="0">
                  <a:moveTo>
                    <a:pt x="1528" y="0"/>
                  </a:moveTo>
                  <a:cubicBezTo>
                    <a:pt x="754" y="0"/>
                    <a:pt x="1" y="618"/>
                    <a:pt x="63" y="1552"/>
                  </a:cubicBezTo>
                  <a:cubicBezTo>
                    <a:pt x="63" y="1635"/>
                    <a:pt x="147" y="1707"/>
                    <a:pt x="242" y="1707"/>
                  </a:cubicBezTo>
                  <a:cubicBezTo>
                    <a:pt x="325" y="1707"/>
                    <a:pt x="397" y="1623"/>
                    <a:pt x="397" y="1528"/>
                  </a:cubicBezTo>
                  <a:cubicBezTo>
                    <a:pt x="350" y="837"/>
                    <a:pt x="918" y="369"/>
                    <a:pt x="1506" y="369"/>
                  </a:cubicBezTo>
                  <a:cubicBezTo>
                    <a:pt x="1810" y="369"/>
                    <a:pt x="2118" y="494"/>
                    <a:pt x="2349" y="778"/>
                  </a:cubicBezTo>
                  <a:cubicBezTo>
                    <a:pt x="2383" y="818"/>
                    <a:pt x="2432" y="840"/>
                    <a:pt x="2484" y="840"/>
                  </a:cubicBezTo>
                  <a:cubicBezTo>
                    <a:pt x="2523" y="840"/>
                    <a:pt x="2563" y="827"/>
                    <a:pt x="2599" y="802"/>
                  </a:cubicBezTo>
                  <a:cubicBezTo>
                    <a:pt x="2695" y="718"/>
                    <a:pt x="2695" y="599"/>
                    <a:pt x="2635" y="540"/>
                  </a:cubicBezTo>
                  <a:cubicBezTo>
                    <a:pt x="2335" y="166"/>
                    <a:pt x="1929" y="0"/>
                    <a:pt x="15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205;p62">
              <a:extLst>
                <a:ext uri="{FF2B5EF4-FFF2-40B4-BE49-F238E27FC236}">
                  <a16:creationId xmlns:a16="http://schemas.microsoft.com/office/drawing/2014/main" id="{E3DD1CC5-4CD0-1742-BAE6-C1CC6EFFEBAB}"/>
                </a:ext>
              </a:extLst>
            </p:cNvPr>
            <p:cNvSpPr/>
            <p:nvPr/>
          </p:nvSpPr>
          <p:spPr>
            <a:xfrm>
              <a:off x="1826007" y="2113716"/>
              <a:ext cx="88641" cy="56867"/>
            </a:xfrm>
            <a:custGeom>
              <a:avLst/>
              <a:gdLst/>
              <a:ahLst/>
              <a:cxnLst/>
              <a:rect l="l" t="t" r="r" b="b"/>
              <a:pathLst>
                <a:path w="2787" h="1788" extrusionOk="0">
                  <a:moveTo>
                    <a:pt x="2496" y="0"/>
                  </a:moveTo>
                  <a:cubicBezTo>
                    <a:pt x="2489" y="0"/>
                    <a:pt x="2483" y="0"/>
                    <a:pt x="2477" y="1"/>
                  </a:cubicBezTo>
                  <a:cubicBezTo>
                    <a:pt x="2382" y="13"/>
                    <a:pt x="2311" y="108"/>
                    <a:pt x="2322" y="192"/>
                  </a:cubicBezTo>
                  <a:cubicBezTo>
                    <a:pt x="2418" y="870"/>
                    <a:pt x="1894" y="1442"/>
                    <a:pt x="1239" y="1442"/>
                  </a:cubicBezTo>
                  <a:cubicBezTo>
                    <a:pt x="882" y="1442"/>
                    <a:pt x="560" y="1263"/>
                    <a:pt x="346" y="990"/>
                  </a:cubicBezTo>
                  <a:cubicBezTo>
                    <a:pt x="309" y="938"/>
                    <a:pt x="253" y="909"/>
                    <a:pt x="200" y="909"/>
                  </a:cubicBezTo>
                  <a:cubicBezTo>
                    <a:pt x="167" y="909"/>
                    <a:pt x="135" y="919"/>
                    <a:pt x="108" y="942"/>
                  </a:cubicBezTo>
                  <a:cubicBezTo>
                    <a:pt x="36" y="1001"/>
                    <a:pt x="1" y="1109"/>
                    <a:pt x="60" y="1180"/>
                  </a:cubicBezTo>
                  <a:cubicBezTo>
                    <a:pt x="334" y="1561"/>
                    <a:pt x="775" y="1787"/>
                    <a:pt x="1239" y="1787"/>
                  </a:cubicBezTo>
                  <a:cubicBezTo>
                    <a:pt x="2108" y="1787"/>
                    <a:pt x="2787" y="1025"/>
                    <a:pt x="2668" y="156"/>
                  </a:cubicBezTo>
                  <a:cubicBezTo>
                    <a:pt x="2657" y="68"/>
                    <a:pt x="2574" y="0"/>
                    <a:pt x="24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9753;p57">
            <a:extLst>
              <a:ext uri="{FF2B5EF4-FFF2-40B4-BE49-F238E27FC236}">
                <a16:creationId xmlns:a16="http://schemas.microsoft.com/office/drawing/2014/main" id="{07505088-F339-894B-9CFD-256CB3A78FBA}"/>
              </a:ext>
            </a:extLst>
          </p:cNvPr>
          <p:cNvGrpSpPr/>
          <p:nvPr/>
        </p:nvGrpSpPr>
        <p:grpSpPr>
          <a:xfrm flipH="1">
            <a:off x="3582633" y="3284667"/>
            <a:ext cx="596188" cy="337103"/>
            <a:chOff x="5916567" y="1099697"/>
            <a:chExt cx="2556683" cy="809211"/>
          </a:xfrm>
        </p:grpSpPr>
        <p:sp>
          <p:nvSpPr>
            <p:cNvPr id="65" name="Google Shape;9754;p57">
              <a:extLst>
                <a:ext uri="{FF2B5EF4-FFF2-40B4-BE49-F238E27FC236}">
                  <a16:creationId xmlns:a16="http://schemas.microsoft.com/office/drawing/2014/main" id="{3E67506B-2C9E-9B4D-8365-4417BA28B580}"/>
                </a:ext>
              </a:extLst>
            </p:cNvPr>
            <p:cNvSpPr/>
            <p:nvPr/>
          </p:nvSpPr>
          <p:spPr>
            <a:xfrm>
              <a:off x="5916567" y="1105515"/>
              <a:ext cx="2329202" cy="797642"/>
            </a:xfrm>
            <a:custGeom>
              <a:avLst/>
              <a:gdLst/>
              <a:ahLst/>
              <a:cxnLst/>
              <a:rect l="l" t="t" r="r" b="b"/>
              <a:pathLst>
                <a:path w="260246" h="89122" extrusionOk="0">
                  <a:moveTo>
                    <a:pt x="260246" y="1"/>
                  </a:moveTo>
                  <a:lnTo>
                    <a:pt x="0" y="44559"/>
                  </a:lnTo>
                  <a:lnTo>
                    <a:pt x="260241" y="89121"/>
                  </a:lnTo>
                  <a:cubicBezTo>
                    <a:pt x="250030" y="85482"/>
                    <a:pt x="242259" y="66921"/>
                    <a:pt x="242259" y="44559"/>
                  </a:cubicBezTo>
                  <a:cubicBezTo>
                    <a:pt x="242259" y="22201"/>
                    <a:pt x="250039" y="3626"/>
                    <a:pt x="2602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27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755;p57">
              <a:extLst>
                <a:ext uri="{FF2B5EF4-FFF2-40B4-BE49-F238E27FC236}">
                  <a16:creationId xmlns:a16="http://schemas.microsoft.com/office/drawing/2014/main" id="{F5D99FCE-7304-9B4C-B268-2A28414FF7E5}"/>
                </a:ext>
              </a:extLst>
            </p:cNvPr>
            <p:cNvSpPr/>
            <p:nvPr/>
          </p:nvSpPr>
          <p:spPr>
            <a:xfrm>
              <a:off x="6719328" y="1353967"/>
              <a:ext cx="156983" cy="301221"/>
            </a:xfrm>
            <a:custGeom>
              <a:avLst/>
              <a:gdLst/>
              <a:ahLst/>
              <a:cxnLst/>
              <a:rect l="l" t="t" r="r" b="b"/>
              <a:pathLst>
                <a:path w="17540" h="33656" extrusionOk="0">
                  <a:moveTo>
                    <a:pt x="8770" y="1"/>
                  </a:moveTo>
                  <a:cubicBezTo>
                    <a:pt x="3929" y="1"/>
                    <a:pt x="0" y="7536"/>
                    <a:pt x="0" y="16826"/>
                  </a:cubicBezTo>
                  <a:cubicBezTo>
                    <a:pt x="0" y="26120"/>
                    <a:pt x="3929" y="33655"/>
                    <a:pt x="8770" y="33655"/>
                  </a:cubicBezTo>
                  <a:cubicBezTo>
                    <a:pt x="13616" y="33655"/>
                    <a:pt x="17540" y="26120"/>
                    <a:pt x="17540" y="16826"/>
                  </a:cubicBezTo>
                  <a:cubicBezTo>
                    <a:pt x="17540" y="7536"/>
                    <a:pt x="13616" y="1"/>
                    <a:pt x="87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27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756;p57">
              <a:extLst>
                <a:ext uri="{FF2B5EF4-FFF2-40B4-BE49-F238E27FC236}">
                  <a16:creationId xmlns:a16="http://schemas.microsoft.com/office/drawing/2014/main" id="{7803569A-F899-CF47-B899-77CF9615E9D9}"/>
                </a:ext>
              </a:extLst>
            </p:cNvPr>
            <p:cNvSpPr/>
            <p:nvPr/>
          </p:nvSpPr>
          <p:spPr>
            <a:xfrm>
              <a:off x="7142762" y="1276612"/>
              <a:ext cx="217467" cy="455564"/>
            </a:xfrm>
            <a:custGeom>
              <a:avLst/>
              <a:gdLst/>
              <a:ahLst/>
              <a:cxnLst/>
              <a:rect l="l" t="t" r="r" b="b"/>
              <a:pathLst>
                <a:path w="24298" h="50901" extrusionOk="0">
                  <a:moveTo>
                    <a:pt x="12147" y="1"/>
                  </a:moveTo>
                  <a:cubicBezTo>
                    <a:pt x="8924" y="1"/>
                    <a:pt x="5836" y="2681"/>
                    <a:pt x="3558" y="7450"/>
                  </a:cubicBezTo>
                  <a:cubicBezTo>
                    <a:pt x="1280" y="12224"/>
                    <a:pt x="0" y="18697"/>
                    <a:pt x="0" y="25451"/>
                  </a:cubicBezTo>
                  <a:cubicBezTo>
                    <a:pt x="0" y="32200"/>
                    <a:pt x="1280" y="38673"/>
                    <a:pt x="3558" y="43447"/>
                  </a:cubicBezTo>
                  <a:cubicBezTo>
                    <a:pt x="5836" y="48216"/>
                    <a:pt x="8924" y="50901"/>
                    <a:pt x="12147" y="50901"/>
                  </a:cubicBezTo>
                  <a:cubicBezTo>
                    <a:pt x="15370" y="50901"/>
                    <a:pt x="18457" y="48216"/>
                    <a:pt x="20735" y="43447"/>
                  </a:cubicBezTo>
                  <a:cubicBezTo>
                    <a:pt x="23014" y="38673"/>
                    <a:pt x="24298" y="32200"/>
                    <a:pt x="24298" y="25451"/>
                  </a:cubicBezTo>
                  <a:cubicBezTo>
                    <a:pt x="24298" y="18697"/>
                    <a:pt x="23014" y="12224"/>
                    <a:pt x="20735" y="7450"/>
                  </a:cubicBezTo>
                  <a:cubicBezTo>
                    <a:pt x="18457" y="2681"/>
                    <a:pt x="15370" y="1"/>
                    <a:pt x="121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27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757;p57">
              <a:extLst>
                <a:ext uri="{FF2B5EF4-FFF2-40B4-BE49-F238E27FC236}">
                  <a16:creationId xmlns:a16="http://schemas.microsoft.com/office/drawing/2014/main" id="{E4958F11-E344-BD40-803A-B50214A0A119}"/>
                </a:ext>
              </a:extLst>
            </p:cNvPr>
            <p:cNvSpPr/>
            <p:nvPr/>
          </p:nvSpPr>
          <p:spPr>
            <a:xfrm>
              <a:off x="7621211" y="1188419"/>
              <a:ext cx="293739" cy="631637"/>
            </a:xfrm>
            <a:custGeom>
              <a:avLst/>
              <a:gdLst/>
              <a:ahLst/>
              <a:cxnLst/>
              <a:rect l="l" t="t" r="r" b="b"/>
              <a:pathLst>
                <a:path w="32820" h="70574" extrusionOk="0">
                  <a:moveTo>
                    <a:pt x="16410" y="0"/>
                  </a:moveTo>
                  <a:cubicBezTo>
                    <a:pt x="12057" y="0"/>
                    <a:pt x="7884" y="3716"/>
                    <a:pt x="4806" y="10334"/>
                  </a:cubicBezTo>
                  <a:cubicBezTo>
                    <a:pt x="1728" y="16952"/>
                    <a:pt x="1" y="25925"/>
                    <a:pt x="1" y="35287"/>
                  </a:cubicBezTo>
                  <a:cubicBezTo>
                    <a:pt x="1" y="44644"/>
                    <a:pt x="1728" y="53622"/>
                    <a:pt x="4806" y="60239"/>
                  </a:cubicBezTo>
                  <a:cubicBezTo>
                    <a:pt x="7884" y="66857"/>
                    <a:pt x="12057" y="70573"/>
                    <a:pt x="16410" y="70573"/>
                  </a:cubicBezTo>
                  <a:cubicBezTo>
                    <a:pt x="20759" y="70573"/>
                    <a:pt x="24936" y="66857"/>
                    <a:pt x="28014" y="60239"/>
                  </a:cubicBezTo>
                  <a:cubicBezTo>
                    <a:pt x="31088" y="53622"/>
                    <a:pt x="32819" y="44644"/>
                    <a:pt x="32819" y="35287"/>
                  </a:cubicBezTo>
                  <a:cubicBezTo>
                    <a:pt x="32819" y="25925"/>
                    <a:pt x="31088" y="16952"/>
                    <a:pt x="28014" y="10334"/>
                  </a:cubicBezTo>
                  <a:cubicBezTo>
                    <a:pt x="24936" y="3716"/>
                    <a:pt x="20759" y="0"/>
                    <a:pt x="164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27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758;p57">
              <a:extLst>
                <a:ext uri="{FF2B5EF4-FFF2-40B4-BE49-F238E27FC236}">
                  <a16:creationId xmlns:a16="http://schemas.microsoft.com/office/drawing/2014/main" id="{9CF2547F-97EB-5348-89A6-1E5A72466307}"/>
                </a:ext>
              </a:extLst>
            </p:cNvPr>
            <p:cNvSpPr/>
            <p:nvPr/>
          </p:nvSpPr>
          <p:spPr>
            <a:xfrm>
              <a:off x="8279421" y="1099697"/>
              <a:ext cx="54" cy="0"/>
            </a:xfrm>
            <a:custGeom>
              <a:avLst/>
              <a:gdLst/>
              <a:ahLst/>
              <a:cxnLst/>
              <a:rect l="l" t="t" r="r" b="b"/>
              <a:pathLst>
                <a:path w="6" extrusionOk="0">
                  <a:moveTo>
                    <a:pt x="5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3E9ED"/>
            </a:solidFill>
            <a:ln w="9525" cap="flat" cmpd="sng">
              <a:solidFill>
                <a:srgbClr val="0027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759;p57">
              <a:extLst>
                <a:ext uri="{FF2B5EF4-FFF2-40B4-BE49-F238E27FC236}">
                  <a16:creationId xmlns:a16="http://schemas.microsoft.com/office/drawing/2014/main" id="{6AF1F1A8-36EE-1E45-87E0-3ABC4F4E2AD9}"/>
                </a:ext>
              </a:extLst>
            </p:cNvPr>
            <p:cNvSpPr/>
            <p:nvPr/>
          </p:nvSpPr>
          <p:spPr>
            <a:xfrm>
              <a:off x="8245760" y="1099697"/>
              <a:ext cx="33670" cy="5791"/>
            </a:xfrm>
            <a:custGeom>
              <a:avLst/>
              <a:gdLst/>
              <a:ahLst/>
              <a:cxnLst/>
              <a:rect l="l" t="t" r="r" b="b"/>
              <a:pathLst>
                <a:path w="3762" h="647" extrusionOk="0">
                  <a:moveTo>
                    <a:pt x="3662" y="0"/>
                  </a:moveTo>
                  <a:cubicBezTo>
                    <a:pt x="2415" y="0"/>
                    <a:pt x="1194" y="222"/>
                    <a:pt x="1" y="646"/>
                  </a:cubicBezTo>
                  <a:lnTo>
                    <a:pt x="3762" y="0"/>
                  </a:lnTo>
                  <a:close/>
                </a:path>
              </a:pathLst>
            </a:custGeom>
            <a:solidFill>
              <a:srgbClr val="CFD9E0"/>
            </a:solidFill>
            <a:ln w="9525" cap="flat" cmpd="sng">
              <a:solidFill>
                <a:srgbClr val="0027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760;p57">
              <a:extLst>
                <a:ext uri="{FF2B5EF4-FFF2-40B4-BE49-F238E27FC236}">
                  <a16:creationId xmlns:a16="http://schemas.microsoft.com/office/drawing/2014/main" id="{CB542142-B8BB-AD44-B90C-229F12DDE53A}"/>
                </a:ext>
              </a:extLst>
            </p:cNvPr>
            <p:cNvSpPr/>
            <p:nvPr/>
          </p:nvSpPr>
          <p:spPr>
            <a:xfrm>
              <a:off x="8085689" y="1099747"/>
              <a:ext cx="387562" cy="809161"/>
            </a:xfrm>
            <a:custGeom>
              <a:avLst/>
              <a:gdLst/>
              <a:ahLst/>
              <a:cxnLst/>
              <a:rect l="l" t="t" r="r" b="b"/>
              <a:pathLst>
                <a:path w="43303" h="90409" extrusionOk="0">
                  <a:moveTo>
                    <a:pt x="21749" y="0"/>
                  </a:moveTo>
                  <a:lnTo>
                    <a:pt x="17988" y="646"/>
                  </a:lnTo>
                  <a:cubicBezTo>
                    <a:pt x="7781" y="4276"/>
                    <a:pt x="1" y="22846"/>
                    <a:pt x="1" y="45204"/>
                  </a:cubicBezTo>
                  <a:cubicBezTo>
                    <a:pt x="1" y="67562"/>
                    <a:pt x="7781" y="86132"/>
                    <a:pt x="17988" y="89766"/>
                  </a:cubicBezTo>
                  <a:lnTo>
                    <a:pt x="21753" y="90408"/>
                  </a:lnTo>
                  <a:lnTo>
                    <a:pt x="21758" y="90408"/>
                  </a:lnTo>
                  <a:cubicBezTo>
                    <a:pt x="33665" y="90291"/>
                    <a:pt x="43302" y="70094"/>
                    <a:pt x="43302" y="45204"/>
                  </a:cubicBezTo>
                  <a:cubicBezTo>
                    <a:pt x="43302" y="20315"/>
                    <a:pt x="33665" y="118"/>
                    <a:pt x="217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27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761;p57">
              <a:extLst>
                <a:ext uri="{FF2B5EF4-FFF2-40B4-BE49-F238E27FC236}">
                  <a16:creationId xmlns:a16="http://schemas.microsoft.com/office/drawing/2014/main" id="{086CC8D6-1FAB-0A4A-8542-74851A03B479}"/>
                </a:ext>
              </a:extLst>
            </p:cNvPr>
            <p:cNvSpPr/>
            <p:nvPr/>
          </p:nvSpPr>
          <p:spPr>
            <a:xfrm>
              <a:off x="6372480" y="1417485"/>
              <a:ext cx="104679" cy="173370"/>
            </a:xfrm>
            <a:custGeom>
              <a:avLst/>
              <a:gdLst/>
              <a:ahLst/>
              <a:cxnLst/>
              <a:rect l="l" t="t" r="r" b="b"/>
              <a:pathLst>
                <a:path w="11696" h="19371" extrusionOk="0">
                  <a:moveTo>
                    <a:pt x="5850" y="1"/>
                  </a:moveTo>
                  <a:cubicBezTo>
                    <a:pt x="2618" y="1"/>
                    <a:pt x="1" y="4336"/>
                    <a:pt x="1" y="9684"/>
                  </a:cubicBezTo>
                  <a:cubicBezTo>
                    <a:pt x="1" y="15036"/>
                    <a:pt x="2618" y="19371"/>
                    <a:pt x="5850" y="19371"/>
                  </a:cubicBezTo>
                  <a:cubicBezTo>
                    <a:pt x="9078" y="19371"/>
                    <a:pt x="11695" y="15036"/>
                    <a:pt x="11695" y="9684"/>
                  </a:cubicBezTo>
                  <a:cubicBezTo>
                    <a:pt x="11695" y="4336"/>
                    <a:pt x="9078" y="1"/>
                    <a:pt x="58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27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" name="Google Shape;1795;p52">
            <a:extLst>
              <a:ext uri="{FF2B5EF4-FFF2-40B4-BE49-F238E27FC236}">
                <a16:creationId xmlns:a16="http://schemas.microsoft.com/office/drawing/2014/main" id="{2841AF0C-8C8B-9F4F-ADD9-48D0031A8969}"/>
              </a:ext>
            </a:extLst>
          </p:cNvPr>
          <p:cNvGrpSpPr/>
          <p:nvPr/>
        </p:nvGrpSpPr>
        <p:grpSpPr>
          <a:xfrm>
            <a:off x="5061646" y="1877230"/>
            <a:ext cx="439105" cy="277952"/>
            <a:chOff x="4659775" y="2072775"/>
            <a:chExt cx="74325" cy="28700"/>
          </a:xfrm>
        </p:grpSpPr>
        <p:sp>
          <p:nvSpPr>
            <p:cNvPr id="80" name="Google Shape;1796;p52">
              <a:extLst>
                <a:ext uri="{FF2B5EF4-FFF2-40B4-BE49-F238E27FC236}">
                  <a16:creationId xmlns:a16="http://schemas.microsoft.com/office/drawing/2014/main" id="{CC731857-62DD-5F42-BBCB-F87878909788}"/>
                </a:ext>
              </a:extLst>
            </p:cNvPr>
            <p:cNvSpPr/>
            <p:nvPr/>
          </p:nvSpPr>
          <p:spPr>
            <a:xfrm>
              <a:off x="4659775" y="2072775"/>
              <a:ext cx="38075" cy="28700"/>
            </a:xfrm>
            <a:custGeom>
              <a:avLst/>
              <a:gdLst/>
              <a:ahLst/>
              <a:cxnLst/>
              <a:rect l="l" t="t" r="r" b="b"/>
              <a:pathLst>
                <a:path w="1523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27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97;p52">
              <a:extLst>
                <a:ext uri="{FF2B5EF4-FFF2-40B4-BE49-F238E27FC236}">
                  <a16:creationId xmlns:a16="http://schemas.microsoft.com/office/drawing/2014/main" id="{50A08A4C-FA94-FF45-8CA1-72A646DF0849}"/>
                </a:ext>
              </a:extLst>
            </p:cNvPr>
            <p:cNvSpPr/>
            <p:nvPr/>
          </p:nvSpPr>
          <p:spPr>
            <a:xfrm>
              <a:off x="4691875" y="2072775"/>
              <a:ext cx="24550" cy="28700"/>
            </a:xfrm>
            <a:custGeom>
              <a:avLst/>
              <a:gdLst/>
              <a:ahLst/>
              <a:cxnLst/>
              <a:rect l="l" t="t" r="r" b="b"/>
              <a:pathLst>
                <a:path w="982" h="1148" extrusionOk="0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27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98;p52">
              <a:extLst>
                <a:ext uri="{FF2B5EF4-FFF2-40B4-BE49-F238E27FC236}">
                  <a16:creationId xmlns:a16="http://schemas.microsoft.com/office/drawing/2014/main" id="{553BD04D-B588-8E4A-926B-4B733CD74E45}"/>
                </a:ext>
              </a:extLst>
            </p:cNvPr>
            <p:cNvSpPr/>
            <p:nvPr/>
          </p:nvSpPr>
          <p:spPr>
            <a:xfrm>
              <a:off x="4709350" y="2072775"/>
              <a:ext cx="24750" cy="28700"/>
            </a:xfrm>
            <a:custGeom>
              <a:avLst/>
              <a:gdLst/>
              <a:ahLst/>
              <a:cxnLst/>
              <a:rect l="l" t="t" r="r" b="b"/>
              <a:pathLst>
                <a:path w="990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27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322;p56">
            <a:extLst>
              <a:ext uri="{FF2B5EF4-FFF2-40B4-BE49-F238E27FC236}">
                <a16:creationId xmlns:a16="http://schemas.microsoft.com/office/drawing/2014/main" id="{58D03F2E-6BE2-C746-A4CF-9737F26E42D6}"/>
              </a:ext>
            </a:extLst>
          </p:cNvPr>
          <p:cNvGrpSpPr>
            <a:grpSpLocks noChangeAspect="1"/>
          </p:cNvGrpSpPr>
          <p:nvPr/>
        </p:nvGrpSpPr>
        <p:grpSpPr>
          <a:xfrm>
            <a:off x="3579314" y="1773420"/>
            <a:ext cx="587221" cy="494355"/>
            <a:chOff x="951975" y="315800"/>
            <a:chExt cx="5860325" cy="4933550"/>
          </a:xfrm>
        </p:grpSpPr>
        <p:sp>
          <p:nvSpPr>
            <p:cNvPr id="62" name="Google Shape;9323;p56">
              <a:extLst>
                <a:ext uri="{FF2B5EF4-FFF2-40B4-BE49-F238E27FC236}">
                  <a16:creationId xmlns:a16="http://schemas.microsoft.com/office/drawing/2014/main" id="{E02015C2-42C3-2C41-A632-72C71A5A64DF}"/>
                </a:ext>
              </a:extLst>
            </p:cNvPr>
            <p:cNvSpPr/>
            <p:nvPr/>
          </p:nvSpPr>
          <p:spPr>
            <a:xfrm>
              <a:off x="6501500" y="3684025"/>
              <a:ext cx="310800" cy="261200"/>
            </a:xfrm>
            <a:custGeom>
              <a:avLst/>
              <a:gdLst/>
              <a:ahLst/>
              <a:cxnLst/>
              <a:rect l="l" t="t" r="r" b="b"/>
              <a:pathLst>
                <a:path w="12432" h="10448" extrusionOk="0">
                  <a:moveTo>
                    <a:pt x="4963" y="0"/>
                  </a:moveTo>
                  <a:cubicBezTo>
                    <a:pt x="2239" y="0"/>
                    <a:pt x="0" y="2356"/>
                    <a:pt x="0" y="5120"/>
                  </a:cubicBezTo>
                  <a:cubicBezTo>
                    <a:pt x="0" y="8227"/>
                    <a:pt x="2220" y="10447"/>
                    <a:pt x="5328" y="10447"/>
                  </a:cubicBezTo>
                  <a:cubicBezTo>
                    <a:pt x="9989" y="10447"/>
                    <a:pt x="12431" y="4898"/>
                    <a:pt x="8879" y="1568"/>
                  </a:cubicBezTo>
                  <a:cubicBezTo>
                    <a:pt x="7991" y="458"/>
                    <a:pt x="6660" y="14"/>
                    <a:pt x="5328" y="14"/>
                  </a:cubicBezTo>
                  <a:cubicBezTo>
                    <a:pt x="5205" y="5"/>
                    <a:pt x="5084" y="0"/>
                    <a:pt x="49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324;p56">
              <a:extLst>
                <a:ext uri="{FF2B5EF4-FFF2-40B4-BE49-F238E27FC236}">
                  <a16:creationId xmlns:a16="http://schemas.microsoft.com/office/drawing/2014/main" id="{4B39139B-0E9A-7A4A-A4F6-B25DCCE7099B}"/>
                </a:ext>
              </a:extLst>
            </p:cNvPr>
            <p:cNvSpPr/>
            <p:nvPr/>
          </p:nvSpPr>
          <p:spPr>
            <a:xfrm>
              <a:off x="6501500" y="2945200"/>
              <a:ext cx="310800" cy="261925"/>
            </a:xfrm>
            <a:custGeom>
              <a:avLst/>
              <a:gdLst/>
              <a:ahLst/>
              <a:cxnLst/>
              <a:rect l="l" t="t" r="r" b="b"/>
              <a:pathLst>
                <a:path w="12432" h="10477" extrusionOk="0">
                  <a:moveTo>
                    <a:pt x="5852" y="1"/>
                  </a:moveTo>
                  <a:cubicBezTo>
                    <a:pt x="5678" y="1"/>
                    <a:pt x="5503" y="15"/>
                    <a:pt x="5328" y="44"/>
                  </a:cubicBezTo>
                  <a:cubicBezTo>
                    <a:pt x="5205" y="34"/>
                    <a:pt x="5084" y="30"/>
                    <a:pt x="4963" y="30"/>
                  </a:cubicBezTo>
                  <a:cubicBezTo>
                    <a:pt x="2239" y="30"/>
                    <a:pt x="0" y="2386"/>
                    <a:pt x="0" y="5149"/>
                  </a:cubicBezTo>
                  <a:cubicBezTo>
                    <a:pt x="0" y="8035"/>
                    <a:pt x="2220" y="10477"/>
                    <a:pt x="5328" y="10477"/>
                  </a:cubicBezTo>
                  <a:cubicBezTo>
                    <a:pt x="9989" y="10477"/>
                    <a:pt x="12431" y="4705"/>
                    <a:pt x="8879" y="1376"/>
                  </a:cubicBezTo>
                  <a:cubicBezTo>
                    <a:pt x="8108" y="604"/>
                    <a:pt x="7002" y="1"/>
                    <a:pt x="58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325;p56">
              <a:extLst>
                <a:ext uri="{FF2B5EF4-FFF2-40B4-BE49-F238E27FC236}">
                  <a16:creationId xmlns:a16="http://schemas.microsoft.com/office/drawing/2014/main" id="{E284F59E-95ED-404C-87D3-0ABF368312BB}"/>
                </a:ext>
              </a:extLst>
            </p:cNvPr>
            <p:cNvSpPr/>
            <p:nvPr/>
          </p:nvSpPr>
          <p:spPr>
            <a:xfrm>
              <a:off x="6501500" y="2202650"/>
              <a:ext cx="310800" cy="266400"/>
            </a:xfrm>
            <a:custGeom>
              <a:avLst/>
              <a:gdLst/>
              <a:ahLst/>
              <a:cxnLst/>
              <a:rect l="l" t="t" r="r" b="b"/>
              <a:pathLst>
                <a:path w="12432" h="10656" extrusionOk="0">
                  <a:moveTo>
                    <a:pt x="5328" y="0"/>
                  </a:moveTo>
                  <a:cubicBezTo>
                    <a:pt x="2442" y="0"/>
                    <a:pt x="0" y="2442"/>
                    <a:pt x="0" y="5328"/>
                  </a:cubicBezTo>
                  <a:cubicBezTo>
                    <a:pt x="0" y="8214"/>
                    <a:pt x="2220" y="10655"/>
                    <a:pt x="5328" y="10655"/>
                  </a:cubicBezTo>
                  <a:cubicBezTo>
                    <a:pt x="9989" y="10655"/>
                    <a:pt x="12431" y="4884"/>
                    <a:pt x="8879" y="1554"/>
                  </a:cubicBezTo>
                  <a:cubicBezTo>
                    <a:pt x="7991" y="444"/>
                    <a:pt x="6660" y="0"/>
                    <a:pt x="53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326;p56">
              <a:extLst>
                <a:ext uri="{FF2B5EF4-FFF2-40B4-BE49-F238E27FC236}">
                  <a16:creationId xmlns:a16="http://schemas.microsoft.com/office/drawing/2014/main" id="{E452DEF6-AC79-2543-A04F-D028094942F1}"/>
                </a:ext>
              </a:extLst>
            </p:cNvPr>
            <p:cNvSpPr/>
            <p:nvPr/>
          </p:nvSpPr>
          <p:spPr>
            <a:xfrm>
              <a:off x="951975" y="3495675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noFill/>
            <a:ln w="9525" cap="flat" cmpd="sng">
              <a:solidFill>
                <a:srgbClr val="435D74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327;p56">
              <a:extLst>
                <a:ext uri="{FF2B5EF4-FFF2-40B4-BE49-F238E27FC236}">
                  <a16:creationId xmlns:a16="http://schemas.microsoft.com/office/drawing/2014/main" id="{CD7A8C7C-4DCB-A642-8655-5158C93E662D}"/>
                </a:ext>
              </a:extLst>
            </p:cNvPr>
            <p:cNvSpPr/>
            <p:nvPr/>
          </p:nvSpPr>
          <p:spPr>
            <a:xfrm>
              <a:off x="951975" y="27576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328;p56">
              <a:extLst>
                <a:ext uri="{FF2B5EF4-FFF2-40B4-BE49-F238E27FC236}">
                  <a16:creationId xmlns:a16="http://schemas.microsoft.com/office/drawing/2014/main" id="{E6822259-96D8-7D4F-B3C1-F70EEA198214}"/>
                </a:ext>
              </a:extLst>
            </p:cNvPr>
            <p:cNvSpPr/>
            <p:nvPr/>
          </p:nvSpPr>
          <p:spPr>
            <a:xfrm>
              <a:off x="951975" y="20195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329;p56">
              <a:extLst>
                <a:ext uri="{FF2B5EF4-FFF2-40B4-BE49-F238E27FC236}">
                  <a16:creationId xmlns:a16="http://schemas.microsoft.com/office/drawing/2014/main" id="{209D6C3F-3BF5-E649-AE59-1AE06A0B642B}"/>
                </a:ext>
              </a:extLst>
            </p:cNvPr>
            <p:cNvSpPr/>
            <p:nvPr/>
          </p:nvSpPr>
          <p:spPr>
            <a:xfrm>
              <a:off x="951975" y="315800"/>
              <a:ext cx="5460750" cy="2719300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330;p56">
              <a:extLst>
                <a:ext uri="{FF2B5EF4-FFF2-40B4-BE49-F238E27FC236}">
                  <a16:creationId xmlns:a16="http://schemas.microsoft.com/office/drawing/2014/main" id="{0577FA2C-03EC-D94E-BB3D-CCD3450201F1}"/>
                </a:ext>
              </a:extLst>
            </p:cNvPr>
            <p:cNvSpPr/>
            <p:nvPr/>
          </p:nvSpPr>
          <p:spPr>
            <a:xfrm>
              <a:off x="6501500" y="1464200"/>
              <a:ext cx="310800" cy="261550"/>
            </a:xfrm>
            <a:custGeom>
              <a:avLst/>
              <a:gdLst/>
              <a:ahLst/>
              <a:cxnLst/>
              <a:rect l="l" t="t" r="r" b="b"/>
              <a:pathLst>
                <a:path w="12432" h="10462" extrusionOk="0">
                  <a:moveTo>
                    <a:pt x="4963" y="1"/>
                  </a:moveTo>
                  <a:cubicBezTo>
                    <a:pt x="2239" y="1"/>
                    <a:pt x="0" y="2357"/>
                    <a:pt x="0" y="5120"/>
                  </a:cubicBezTo>
                  <a:cubicBezTo>
                    <a:pt x="0" y="8097"/>
                    <a:pt x="2036" y="10462"/>
                    <a:pt x="4938" y="10462"/>
                  </a:cubicBezTo>
                  <a:cubicBezTo>
                    <a:pt x="5066" y="10462"/>
                    <a:pt x="5196" y="10457"/>
                    <a:pt x="5328" y="10448"/>
                  </a:cubicBezTo>
                  <a:cubicBezTo>
                    <a:pt x="9989" y="10448"/>
                    <a:pt x="12431" y="4898"/>
                    <a:pt x="8879" y="1569"/>
                  </a:cubicBezTo>
                  <a:cubicBezTo>
                    <a:pt x="7991" y="459"/>
                    <a:pt x="6660" y="15"/>
                    <a:pt x="5328" y="15"/>
                  </a:cubicBezTo>
                  <a:cubicBezTo>
                    <a:pt x="5205" y="5"/>
                    <a:pt x="5084" y="1"/>
                    <a:pt x="496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17336" y="1992475"/>
            <a:ext cx="288757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HPO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solidFill>
              <a:srgbClr val="FF997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8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FF99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AB038BBB-15E6-8444-A2DA-1652300D3F61}"/>
              </a:ext>
            </a:extLst>
          </p:cNvPr>
          <p:cNvSpPr/>
          <p:nvPr/>
        </p:nvSpPr>
        <p:spPr>
          <a:xfrm>
            <a:off x="521110" y="3032334"/>
            <a:ext cx="186813" cy="196645"/>
          </a:xfrm>
          <a:prstGeom prst="rect">
            <a:avLst/>
          </a:prstGeom>
          <a:solidFill>
            <a:srgbClr val="FF9973"/>
          </a:solidFill>
          <a:ln>
            <a:solidFill>
              <a:srgbClr val="FF9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910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659" name="Google Shape;659;p31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1"/>
          <p:cNvSpPr/>
          <p:nvPr/>
        </p:nvSpPr>
        <p:spPr>
          <a:xfrm>
            <a:off x="3829516" y="3854100"/>
            <a:ext cx="1350000" cy="106414"/>
          </a:xfrm>
          <a:custGeom>
            <a:avLst/>
            <a:gdLst/>
            <a:ahLst/>
            <a:cxnLst/>
            <a:rect l="l" t="t" r="r" b="b"/>
            <a:pathLst>
              <a:path w="31251" h="1488" extrusionOk="0">
                <a:moveTo>
                  <a:pt x="744" y="0"/>
                </a:moveTo>
                <a:cubicBezTo>
                  <a:pt x="328" y="0"/>
                  <a:pt x="1" y="340"/>
                  <a:pt x="1" y="744"/>
                </a:cubicBezTo>
                <a:cubicBezTo>
                  <a:pt x="1" y="1159"/>
                  <a:pt x="328" y="1487"/>
                  <a:pt x="744" y="1487"/>
                </a:cubicBezTo>
                <a:lnTo>
                  <a:pt x="30507" y="1487"/>
                </a:lnTo>
                <a:cubicBezTo>
                  <a:pt x="30911" y="1487"/>
                  <a:pt x="31251" y="1159"/>
                  <a:pt x="31251" y="744"/>
                </a:cubicBezTo>
                <a:cubicBezTo>
                  <a:pt x="31251" y="340"/>
                  <a:pt x="30911" y="0"/>
                  <a:pt x="305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1"/>
          <p:cNvSpPr/>
          <p:nvPr/>
        </p:nvSpPr>
        <p:spPr>
          <a:xfrm>
            <a:off x="3811498" y="2983302"/>
            <a:ext cx="1008000" cy="106403"/>
          </a:xfrm>
          <a:custGeom>
            <a:avLst/>
            <a:gdLst/>
            <a:ahLst/>
            <a:cxnLst/>
            <a:rect l="l" t="t" r="r" b="b"/>
            <a:pathLst>
              <a:path w="69772" h="1488" extrusionOk="0">
                <a:moveTo>
                  <a:pt x="744" y="1"/>
                </a:moveTo>
                <a:cubicBezTo>
                  <a:pt x="328" y="1"/>
                  <a:pt x="1" y="341"/>
                  <a:pt x="1" y="744"/>
                </a:cubicBezTo>
                <a:cubicBezTo>
                  <a:pt x="1" y="1147"/>
                  <a:pt x="328" y="1488"/>
                  <a:pt x="744" y="1488"/>
                </a:cubicBezTo>
                <a:lnTo>
                  <a:pt x="69028" y="1488"/>
                </a:lnTo>
                <a:cubicBezTo>
                  <a:pt x="69431" y="1488"/>
                  <a:pt x="69772" y="1147"/>
                  <a:pt x="69772" y="744"/>
                </a:cubicBezTo>
                <a:cubicBezTo>
                  <a:pt x="69772" y="341"/>
                  <a:pt x="69431" y="1"/>
                  <a:pt x="690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1"/>
          <p:cNvSpPr/>
          <p:nvPr/>
        </p:nvSpPr>
        <p:spPr>
          <a:xfrm>
            <a:off x="3793471" y="2169574"/>
            <a:ext cx="2880000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3" name="Google Shape;673;p31"/>
          <p:cNvSpPr/>
          <p:nvPr/>
        </p:nvSpPr>
        <p:spPr>
          <a:xfrm>
            <a:off x="3771874" y="1384049"/>
            <a:ext cx="2700000" cy="105556"/>
          </a:xfrm>
          <a:custGeom>
            <a:avLst/>
            <a:gdLst/>
            <a:ahLst/>
            <a:cxnLst/>
            <a:rect l="l" t="t" r="r" b="b"/>
            <a:pathLst>
              <a:path w="13458" h="1476" extrusionOk="0">
                <a:moveTo>
                  <a:pt x="744" y="1"/>
                </a:moveTo>
                <a:cubicBezTo>
                  <a:pt x="328" y="1"/>
                  <a:pt x="0" y="329"/>
                  <a:pt x="0" y="744"/>
                </a:cubicBezTo>
                <a:cubicBezTo>
                  <a:pt x="0" y="1148"/>
                  <a:pt x="328" y="1475"/>
                  <a:pt x="744" y="1475"/>
                </a:cubicBezTo>
                <a:lnTo>
                  <a:pt x="12714" y="1475"/>
                </a:lnTo>
                <a:cubicBezTo>
                  <a:pt x="13118" y="1475"/>
                  <a:pt x="13458" y="1148"/>
                  <a:pt x="13458" y="744"/>
                </a:cubicBezTo>
                <a:cubicBezTo>
                  <a:pt x="13458" y="329"/>
                  <a:pt x="13118" y="1"/>
                  <a:pt x="127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12684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VGG-16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070231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RESNET 50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8720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INCEPTION V3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681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3725394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CUSTOM MODEL</a:t>
            </a:r>
            <a:endParaRPr sz="1800" dirty="0"/>
          </a:p>
        </p:txBody>
      </p:sp>
      <p:sp>
        <p:nvSpPr>
          <p:cNvPr id="30" name="Google Shape;682;p31">
            <a:extLst>
              <a:ext uri="{FF2B5EF4-FFF2-40B4-BE49-F238E27FC236}">
                <a16:creationId xmlns:a16="http://schemas.microsoft.com/office/drawing/2014/main" id="{CD522BAA-2913-BB42-98C7-0AD16E496BAF}"/>
              </a:ext>
            </a:extLst>
          </p:cNvPr>
          <p:cNvSpPr txBox="1">
            <a:spLocks/>
          </p:cNvSpPr>
          <p:nvPr/>
        </p:nvSpPr>
        <p:spPr>
          <a:xfrm>
            <a:off x="6564153" y="4367276"/>
            <a:ext cx="660282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it-IT" sz="1400" dirty="0"/>
              <a:t>100%</a:t>
            </a:r>
          </a:p>
        </p:txBody>
      </p:sp>
      <p:sp>
        <p:nvSpPr>
          <p:cNvPr id="32" name="Google Shape;682;p31">
            <a:extLst>
              <a:ext uri="{FF2B5EF4-FFF2-40B4-BE49-F238E27FC236}">
                <a16:creationId xmlns:a16="http://schemas.microsoft.com/office/drawing/2014/main" id="{948E008B-64C3-8C42-804D-BC4815F54B81}"/>
              </a:ext>
            </a:extLst>
          </p:cNvPr>
          <p:cNvSpPr txBox="1">
            <a:spLocks/>
          </p:cNvSpPr>
          <p:nvPr/>
        </p:nvSpPr>
        <p:spPr>
          <a:xfrm>
            <a:off x="5578318" y="4370840"/>
            <a:ext cx="660282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it-IT" sz="1400" dirty="0"/>
              <a:t>95%</a:t>
            </a:r>
          </a:p>
        </p:txBody>
      </p:sp>
      <p:sp>
        <p:nvSpPr>
          <p:cNvPr id="33" name="Google Shape;682;p31">
            <a:extLst>
              <a:ext uri="{FF2B5EF4-FFF2-40B4-BE49-F238E27FC236}">
                <a16:creationId xmlns:a16="http://schemas.microsoft.com/office/drawing/2014/main" id="{C6D7714A-9A34-354E-B3F4-62CA67FF8F24}"/>
              </a:ext>
            </a:extLst>
          </p:cNvPr>
          <p:cNvSpPr txBox="1">
            <a:spLocks/>
          </p:cNvSpPr>
          <p:nvPr/>
        </p:nvSpPr>
        <p:spPr>
          <a:xfrm>
            <a:off x="3606720" y="4379046"/>
            <a:ext cx="660282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it-IT" sz="1400" dirty="0"/>
              <a:t>85%</a:t>
            </a:r>
          </a:p>
        </p:txBody>
      </p:sp>
      <p:sp>
        <p:nvSpPr>
          <p:cNvPr id="34" name="Google Shape;682;p31">
            <a:extLst>
              <a:ext uri="{FF2B5EF4-FFF2-40B4-BE49-F238E27FC236}">
                <a16:creationId xmlns:a16="http://schemas.microsoft.com/office/drawing/2014/main" id="{78E17B04-09DA-744F-89C9-0DE856D701D2}"/>
              </a:ext>
            </a:extLst>
          </p:cNvPr>
          <p:cNvSpPr txBox="1">
            <a:spLocks/>
          </p:cNvSpPr>
          <p:nvPr/>
        </p:nvSpPr>
        <p:spPr>
          <a:xfrm>
            <a:off x="4581046" y="4367276"/>
            <a:ext cx="660282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it-IT" sz="1400" dirty="0"/>
              <a:t>90%</a:t>
            </a:r>
          </a:p>
        </p:txBody>
      </p:sp>
      <p:sp>
        <p:nvSpPr>
          <p:cNvPr id="36" name="Google Shape;682;p31">
            <a:extLst>
              <a:ext uri="{FF2B5EF4-FFF2-40B4-BE49-F238E27FC236}">
                <a16:creationId xmlns:a16="http://schemas.microsoft.com/office/drawing/2014/main" id="{DFB77DAC-A8F8-DD43-854F-C824F3701E18}"/>
              </a:ext>
            </a:extLst>
          </p:cNvPr>
          <p:cNvSpPr txBox="1">
            <a:spLocks/>
          </p:cNvSpPr>
          <p:nvPr/>
        </p:nvSpPr>
        <p:spPr>
          <a:xfrm>
            <a:off x="4474962" y="735201"/>
            <a:ext cx="1517018" cy="4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it-IT" sz="1400" dirty="0"/>
              <a:t>Test </a:t>
            </a:r>
            <a:r>
              <a:rPr lang="it-IT" sz="1400" dirty="0" err="1"/>
              <a:t>Accuracy</a:t>
            </a:r>
            <a:endParaRPr lang="it-IT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WRAPPING</a:t>
            </a:r>
            <a:br>
              <a:rPr lang="en" dirty="0"/>
            </a:br>
            <a:r>
              <a:rPr lang="en" dirty="0">
                <a:solidFill>
                  <a:srgbClr val="FF9973"/>
                </a:solidFill>
              </a:rPr>
              <a:t>UP</a:t>
            </a:r>
            <a:endParaRPr dirty="0">
              <a:solidFill>
                <a:srgbClr val="FF99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5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ENANCHEMENTS</a:t>
            </a:r>
            <a:endParaRPr sz="3000" dirty="0"/>
          </a:p>
        </p:txBody>
      </p:sp>
      <p:sp>
        <p:nvSpPr>
          <p:cNvPr id="1255" name="Google Shape;1255;p45"/>
          <p:cNvSpPr txBox="1">
            <a:spLocks noGrp="1"/>
          </p:cNvSpPr>
          <p:nvPr>
            <p:ph type="ctrTitle" idx="2"/>
          </p:nvPr>
        </p:nvSpPr>
        <p:spPr>
          <a:xfrm>
            <a:off x="3623778" y="12674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NAS</a:t>
            </a:r>
            <a:endParaRPr dirty="0"/>
          </a:p>
        </p:txBody>
      </p:sp>
      <p:sp>
        <p:nvSpPr>
          <p:cNvPr id="1256" name="Google Shape;1256;p45"/>
          <p:cNvSpPr txBox="1">
            <a:spLocks noGrp="1"/>
          </p:cNvSpPr>
          <p:nvPr>
            <p:ph type="ctrTitle"/>
          </p:nvPr>
        </p:nvSpPr>
        <p:spPr>
          <a:xfrm>
            <a:off x="1011830" y="12674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KERAS TUNER</a:t>
            </a:r>
            <a:endParaRPr dirty="0"/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1011830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Free the code form </a:t>
            </a:r>
            <a:r>
              <a:rPr lang="en" dirty="0" err="1"/>
              <a:t>skopt’s</a:t>
            </a:r>
            <a:r>
              <a:rPr lang="en" dirty="0"/>
              <a:t> bugs and perform better HPO on Inception and Custom</a:t>
            </a:r>
            <a:endParaRPr dirty="0"/>
          </a:p>
        </p:txBody>
      </p:sp>
      <p:sp>
        <p:nvSpPr>
          <p:cNvPr id="1258" name="Google Shape;1258;p45"/>
          <p:cNvSpPr txBox="1">
            <a:spLocks noGrp="1"/>
          </p:cNvSpPr>
          <p:nvPr>
            <p:ph type="subTitle" idx="3"/>
          </p:nvPr>
        </p:nvSpPr>
        <p:spPr>
          <a:xfrm>
            <a:off x="3623778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 conv layers? Better with one or many pooling?</a:t>
            </a:r>
            <a:endParaRPr dirty="0"/>
          </a:p>
        </p:txBody>
      </p:sp>
      <p:sp>
        <p:nvSpPr>
          <p:cNvPr id="1259" name="Google Shape;1259;p45"/>
          <p:cNvSpPr txBox="1">
            <a:spLocks noGrp="1"/>
          </p:cNvSpPr>
          <p:nvPr>
            <p:ph type="ctrTitle" idx="4"/>
          </p:nvPr>
        </p:nvSpPr>
        <p:spPr>
          <a:xfrm>
            <a:off x="6245198" y="12674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LCP</a:t>
            </a:r>
            <a:endParaRPr dirty="0"/>
          </a:p>
        </p:txBody>
      </p:sp>
      <p:sp>
        <p:nvSpPr>
          <p:cNvPr id="1260" name="Google Shape;1260;p45"/>
          <p:cNvSpPr txBox="1">
            <a:spLocks noGrp="1"/>
          </p:cNvSpPr>
          <p:nvPr>
            <p:ph type="subTitle" idx="5"/>
          </p:nvPr>
        </p:nvSpPr>
        <p:spPr>
          <a:xfrm>
            <a:off x="6245198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curve </a:t>
            </a:r>
            <a:r>
              <a:rPr lang="en" dirty="0" err="1"/>
              <a:t>prediciton</a:t>
            </a:r>
            <a:r>
              <a:rPr lang="en" dirty="0"/>
              <a:t> would allow us to avoid spending time on bad configurations</a:t>
            </a:r>
            <a:endParaRPr dirty="0"/>
          </a:p>
        </p:txBody>
      </p:sp>
      <p:grpSp>
        <p:nvGrpSpPr>
          <p:cNvPr id="1261" name="Google Shape;1261;p45"/>
          <p:cNvGrpSpPr/>
          <p:nvPr/>
        </p:nvGrpSpPr>
        <p:grpSpPr>
          <a:xfrm>
            <a:off x="3689974" y="2403057"/>
            <a:ext cx="1748907" cy="960537"/>
            <a:chOff x="2534925" y="2231825"/>
            <a:chExt cx="889350" cy="488475"/>
          </a:xfrm>
        </p:grpSpPr>
        <p:sp>
          <p:nvSpPr>
            <p:cNvPr id="1262" name="Google Shape;1262;p45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2970300" y="2433775"/>
              <a:ext cx="26475" cy="263375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5"/>
          <p:cNvGrpSpPr/>
          <p:nvPr/>
        </p:nvGrpSpPr>
        <p:grpSpPr>
          <a:xfrm>
            <a:off x="6309551" y="2397797"/>
            <a:ext cx="1752594" cy="965797"/>
            <a:chOff x="3672800" y="2231525"/>
            <a:chExt cx="891225" cy="491150"/>
          </a:xfrm>
        </p:grpSpPr>
        <p:sp>
          <p:nvSpPr>
            <p:cNvPr id="1282" name="Google Shape;1282;p45"/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4101850" y="2507800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1" name="Google Shape;1301;p45"/>
          <p:cNvGrpSpPr/>
          <p:nvPr/>
        </p:nvGrpSpPr>
        <p:grpSpPr>
          <a:xfrm>
            <a:off x="1076798" y="2389341"/>
            <a:ext cx="1751365" cy="974253"/>
            <a:chOff x="4811600" y="2231525"/>
            <a:chExt cx="890600" cy="495450"/>
          </a:xfrm>
        </p:grpSpPr>
        <p:sp>
          <p:nvSpPr>
            <p:cNvPr id="1302" name="Google Shape;1302;p45"/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5122200" y="2485750"/>
              <a:ext cx="158175" cy="217850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1" name="Google Shape;1321;p45"/>
          <p:cNvSpPr txBox="1">
            <a:spLocks noGrp="1"/>
          </p:cNvSpPr>
          <p:nvPr>
            <p:ph type="ctrTitle" idx="2"/>
          </p:nvPr>
        </p:nvSpPr>
        <p:spPr>
          <a:xfrm>
            <a:off x="3623779" y="1801977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accent2"/>
                </a:solidFill>
              </a:rPr>
              <a:t>ON CUSTOM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1322" name="Google Shape;1322;p45"/>
          <p:cNvSpPr txBox="1">
            <a:spLocks noGrp="1"/>
          </p:cNvSpPr>
          <p:nvPr>
            <p:ph type="ctrTitle"/>
          </p:nvPr>
        </p:nvSpPr>
        <p:spPr>
          <a:xfrm>
            <a:off x="1011829" y="1801977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</a:rPr>
              <a:t>CODE REFACTORING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1323" name="Google Shape;1323;p45"/>
          <p:cNvSpPr txBox="1">
            <a:spLocks noGrp="1"/>
          </p:cNvSpPr>
          <p:nvPr>
            <p:ph type="ctrTitle" idx="4"/>
          </p:nvPr>
        </p:nvSpPr>
        <p:spPr>
          <a:xfrm>
            <a:off x="6245202" y="1801977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</a:rPr>
              <a:t>FASTER HPO</a:t>
            </a:r>
            <a:endParaRPr sz="16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363" name="Google Shape;1363;p47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it-IT" sz="1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 possible </a:t>
            </a:r>
            <a:r>
              <a:rPr lang="en" dirty="0" err="1"/>
              <a:t>imporvements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SOLUTIONS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Describing</a:t>
            </a:r>
            <a:r>
              <a:rPr lang="it-IT" dirty="0"/>
              <a:t> the </a:t>
            </a:r>
            <a:r>
              <a:rPr lang="it-IT" dirty="0" err="1"/>
              <a:t>dataset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learning and custom models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21;p39">
            <a:extLst>
              <a:ext uri="{FF2B5EF4-FFF2-40B4-BE49-F238E27FC236}">
                <a16:creationId xmlns:a16="http://schemas.microsoft.com/office/drawing/2014/main" id="{8E903DC0-5C00-024C-960A-A3F0544D6396}"/>
              </a:ext>
            </a:extLst>
          </p:cNvPr>
          <p:cNvSpPr/>
          <p:nvPr/>
        </p:nvSpPr>
        <p:spPr>
          <a:xfrm>
            <a:off x="2045950" y="1449218"/>
            <a:ext cx="2510400" cy="1431900"/>
          </a:xfrm>
          <a:prstGeom prst="rect">
            <a:avLst/>
          </a:prstGeom>
          <a:solidFill>
            <a:srgbClr val="00CFCC">
              <a:alpha val="35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120;p39">
            <a:extLst>
              <a:ext uri="{FF2B5EF4-FFF2-40B4-BE49-F238E27FC236}">
                <a16:creationId xmlns:a16="http://schemas.microsoft.com/office/drawing/2014/main" id="{D811603A-E948-F240-900D-AB5C20F3FA61}"/>
              </a:ext>
            </a:extLst>
          </p:cNvPr>
          <p:cNvSpPr/>
          <p:nvPr/>
        </p:nvSpPr>
        <p:spPr>
          <a:xfrm>
            <a:off x="4485952" y="2881118"/>
            <a:ext cx="2603778" cy="1432795"/>
          </a:xfrm>
          <a:prstGeom prst="rect">
            <a:avLst/>
          </a:prstGeom>
          <a:solidFill>
            <a:srgbClr val="FF9973">
              <a:alpha val="46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0" name="Google Shape;1120;p39"/>
          <p:cNvSpPr/>
          <p:nvPr/>
        </p:nvSpPr>
        <p:spPr>
          <a:xfrm>
            <a:off x="5103100" y="2883100"/>
            <a:ext cx="1431900" cy="1431900"/>
          </a:xfrm>
          <a:prstGeom prst="rect">
            <a:avLst/>
          </a:prstGeom>
          <a:solidFill>
            <a:srgbClr val="FF9973">
              <a:alpha val="46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9"/>
          <p:cNvSpPr/>
          <p:nvPr/>
        </p:nvSpPr>
        <p:spPr>
          <a:xfrm>
            <a:off x="2582951" y="1451200"/>
            <a:ext cx="1436400" cy="1431900"/>
          </a:xfrm>
          <a:prstGeom prst="rect">
            <a:avLst/>
          </a:prstGeom>
          <a:solidFill>
            <a:srgbClr val="00CFCC">
              <a:alpha val="35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8" name="Google Shape;1118;p39"/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03100" y="2883100"/>
            <a:ext cx="1431900" cy="14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39"/>
          <p:cNvPicPr preferRelativeResize="0">
            <a:picLocks noChangeAspect="1"/>
          </p:cNvPicPr>
          <p:nvPr/>
        </p:nvPicPr>
        <p:blipFill rotWithShape="1">
          <a:blip r:embed="rId4"/>
          <a:srcRect l="19927" r="31096" b="12656"/>
          <a:stretch/>
        </p:blipFill>
        <p:spPr>
          <a:xfrm rot="5400000">
            <a:off x="2585200" y="1448950"/>
            <a:ext cx="1431900" cy="14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OUR TEAM</a:t>
            </a:r>
            <a:endParaRPr sz="3000" dirty="0"/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4705075" y="1032277"/>
            <a:ext cx="26556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DAVIDE TONIOLO</a:t>
            </a:r>
            <a:endParaRPr dirty="0"/>
          </a:p>
        </p:txBody>
      </p:sp>
      <p:sp>
        <p:nvSpPr>
          <p:cNvPr id="1124" name="Google Shape;1124;p39"/>
          <p:cNvSpPr txBox="1">
            <a:spLocks noGrp="1"/>
          </p:cNvSpPr>
          <p:nvPr>
            <p:ph type="subTitle" idx="1"/>
          </p:nvPr>
        </p:nvSpPr>
        <p:spPr>
          <a:xfrm>
            <a:off x="4705075" y="1502339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6000"/>
              <a:buFont typeface="Arial" panose="020B0604020202020204" pitchFamily="34" charset="0"/>
              <a:buChar char="•"/>
            </a:pPr>
            <a:r>
              <a:rPr lang="en" dirty="0"/>
              <a:t>Bachelor Degree in Physics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6000"/>
              <a:buFont typeface="Arial" panose="020B0604020202020204" pitchFamily="34" charset="0"/>
              <a:buChar char="•"/>
            </a:pPr>
            <a:r>
              <a:rPr lang="en" dirty="0"/>
              <a:t>Currently student of Master Degree in  Data Science</a:t>
            </a:r>
            <a:endParaRPr dirty="0"/>
          </a:p>
        </p:txBody>
      </p:sp>
      <p:sp>
        <p:nvSpPr>
          <p:cNvPr id="1125" name="Google Shape;1125;p39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OMAR GHETTI</a:t>
            </a:r>
            <a:endParaRPr dirty="0"/>
          </a:p>
        </p:txBody>
      </p:sp>
      <p:sp>
        <p:nvSpPr>
          <p:cNvPr id="1126" name="Google Shape;1126;p39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Clr>
                <a:schemeClr val="bg1"/>
              </a:buClr>
              <a:buSzPct val="76000"/>
              <a:buFont typeface="Arial" panose="020B0604020202020204" pitchFamily="34" charset="0"/>
              <a:buChar char="•"/>
            </a:pPr>
            <a:r>
              <a:rPr lang="it-IT" dirty="0" err="1"/>
              <a:t>Bachelor</a:t>
            </a:r>
            <a:r>
              <a:rPr lang="it-IT" dirty="0"/>
              <a:t> </a:t>
            </a:r>
            <a:r>
              <a:rPr lang="it-IT" dirty="0" err="1"/>
              <a:t>Degree</a:t>
            </a:r>
            <a:r>
              <a:rPr lang="it-IT" dirty="0"/>
              <a:t> in Computer Science</a:t>
            </a:r>
          </a:p>
          <a:p>
            <a:pPr marL="285750" lvl="0" indent="-285750" algn="l">
              <a:buClr>
                <a:schemeClr val="bg1"/>
              </a:buClr>
              <a:buSzPct val="76000"/>
              <a:buFont typeface="Arial" panose="020B0604020202020204" pitchFamily="34" charset="0"/>
              <a:buChar char="•"/>
            </a:pPr>
            <a:r>
              <a:rPr lang="it-IT" dirty="0"/>
              <a:t>Master </a:t>
            </a:r>
            <a:r>
              <a:rPr lang="it-IT" dirty="0" err="1"/>
              <a:t>degree</a:t>
            </a:r>
            <a:r>
              <a:rPr lang="it-IT" dirty="0"/>
              <a:t> </a:t>
            </a:r>
            <a:r>
              <a:rPr lang="it-IT" dirty="0" err="1"/>
              <a:t>student</a:t>
            </a:r>
            <a:r>
              <a:rPr lang="it-IT" dirty="0"/>
              <a:t> in Computer Science</a:t>
            </a:r>
          </a:p>
        </p:txBody>
      </p:sp>
      <p:sp>
        <p:nvSpPr>
          <p:cNvPr id="1127" name="Google Shape;1127;p39"/>
          <p:cNvSpPr/>
          <p:nvPr/>
        </p:nvSpPr>
        <p:spPr>
          <a:xfrm>
            <a:off x="1783325" y="1199225"/>
            <a:ext cx="25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9"/>
          <p:cNvSpPr/>
          <p:nvPr/>
        </p:nvSpPr>
        <p:spPr>
          <a:xfrm>
            <a:off x="7092250" y="3891700"/>
            <a:ext cx="423300" cy="4233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13373" y="2411125"/>
            <a:ext cx="288757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br>
              <a:rPr lang="en" dirty="0"/>
            </a:br>
            <a:r>
              <a:rPr lang="en" dirty="0"/>
              <a:t>STATEMENT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AFFFFE"/>
          </a:solidFill>
          <a:ln>
            <a:solidFill>
              <a:srgbClr val="00CFC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CBFBC02-63E5-B745-8D12-B155DEA05A98}"/>
              </a:ext>
            </a:extLst>
          </p:cNvPr>
          <p:cNvGrpSpPr/>
          <p:nvPr/>
        </p:nvGrpSpPr>
        <p:grpSpPr>
          <a:xfrm>
            <a:off x="1044806" y="1426064"/>
            <a:ext cx="2016714" cy="1840393"/>
            <a:chOff x="618825" y="1385237"/>
            <a:chExt cx="2016714" cy="1840393"/>
          </a:xfrm>
        </p:grpSpPr>
        <p:grpSp>
          <p:nvGrpSpPr>
            <p:cNvPr id="33" name="Google Shape;9825;p58">
              <a:extLst>
                <a:ext uri="{FF2B5EF4-FFF2-40B4-BE49-F238E27FC236}">
                  <a16:creationId xmlns:a16="http://schemas.microsoft.com/office/drawing/2014/main" id="{C0053689-FDF6-0B4B-9A3A-89364D80C2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8825" y="1385237"/>
              <a:ext cx="2016714" cy="1840393"/>
              <a:chOff x="1958520" y="2302574"/>
              <a:chExt cx="359213" cy="327807"/>
            </a:xfrm>
          </p:grpSpPr>
          <p:sp>
            <p:nvSpPr>
              <p:cNvPr id="34" name="Google Shape;9826;p58">
                <a:extLst>
                  <a:ext uri="{FF2B5EF4-FFF2-40B4-BE49-F238E27FC236}">
                    <a16:creationId xmlns:a16="http://schemas.microsoft.com/office/drawing/2014/main" id="{9C858608-5742-AE4A-A834-DD799ECE6520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827;p58">
                <a:extLst>
                  <a:ext uri="{FF2B5EF4-FFF2-40B4-BE49-F238E27FC236}">
                    <a16:creationId xmlns:a16="http://schemas.microsoft.com/office/drawing/2014/main" id="{E4C319C5-2911-B04D-9FB9-8BD327CAC488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828;p58">
                <a:extLst>
                  <a:ext uri="{FF2B5EF4-FFF2-40B4-BE49-F238E27FC236}">
                    <a16:creationId xmlns:a16="http://schemas.microsoft.com/office/drawing/2014/main" id="{8FCF907F-5FDF-5049-A495-F930E71EEA40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BDBC1DF4-848A-C848-8CBA-0A916291399C}"/>
                </a:ext>
              </a:extLst>
            </p:cNvPr>
            <p:cNvGrpSpPr/>
            <p:nvPr/>
          </p:nvGrpSpPr>
          <p:grpSpPr>
            <a:xfrm>
              <a:off x="1216857" y="1803109"/>
              <a:ext cx="746480" cy="525078"/>
              <a:chOff x="4407370" y="1780355"/>
              <a:chExt cx="746480" cy="525078"/>
            </a:xfrm>
          </p:grpSpPr>
          <p:sp>
            <p:nvSpPr>
              <p:cNvPr id="9" name="Anello 8">
                <a:extLst>
                  <a:ext uri="{FF2B5EF4-FFF2-40B4-BE49-F238E27FC236}">
                    <a16:creationId xmlns:a16="http://schemas.microsoft.com/office/drawing/2014/main" id="{2197102B-86E9-A849-A11C-BA698D7DD4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20340" y="1915348"/>
                <a:ext cx="313468" cy="313200"/>
              </a:xfrm>
              <a:prstGeom prst="donut">
                <a:avLst>
                  <a:gd name="adj" fmla="val 2461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BC26CC34-CB32-5A4E-AD67-0BEEA706DCEE}"/>
                  </a:ext>
                </a:extLst>
              </p:cNvPr>
              <p:cNvGrpSpPr/>
              <p:nvPr/>
            </p:nvGrpSpPr>
            <p:grpSpPr>
              <a:xfrm>
                <a:off x="4407370" y="1780355"/>
                <a:ext cx="746480" cy="525078"/>
                <a:chOff x="4407370" y="1780355"/>
                <a:chExt cx="746480" cy="525078"/>
              </a:xfrm>
            </p:grpSpPr>
            <p:sp>
              <p:nvSpPr>
                <p:cNvPr id="38" name="Google Shape;9863;p58">
                  <a:extLst>
                    <a:ext uri="{FF2B5EF4-FFF2-40B4-BE49-F238E27FC236}">
                      <a16:creationId xmlns:a16="http://schemas.microsoft.com/office/drawing/2014/main" id="{B51B5FC5-AF63-DD45-96FF-415C0CA19906}"/>
                    </a:ext>
                  </a:extLst>
                </p:cNvPr>
                <p:cNvSpPr/>
                <p:nvPr/>
              </p:nvSpPr>
              <p:spPr>
                <a:xfrm>
                  <a:off x="5011307" y="1883504"/>
                  <a:ext cx="65322" cy="49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" h="696" extrusionOk="0">
                      <a:moveTo>
                        <a:pt x="165" y="0"/>
                      </a:moveTo>
                      <a:cubicBezTo>
                        <a:pt x="114" y="0"/>
                        <a:pt x="64" y="22"/>
                        <a:pt x="36" y="64"/>
                      </a:cubicBezTo>
                      <a:cubicBezTo>
                        <a:pt x="0" y="148"/>
                        <a:pt x="12" y="243"/>
                        <a:pt x="84" y="291"/>
                      </a:cubicBezTo>
                      <a:cubicBezTo>
                        <a:pt x="262" y="410"/>
                        <a:pt x="441" y="529"/>
                        <a:pt x="631" y="660"/>
                      </a:cubicBezTo>
                      <a:cubicBezTo>
                        <a:pt x="667" y="684"/>
                        <a:pt x="691" y="695"/>
                        <a:pt x="726" y="695"/>
                      </a:cubicBezTo>
                      <a:cubicBezTo>
                        <a:pt x="762" y="695"/>
                        <a:pt x="834" y="660"/>
                        <a:pt x="857" y="624"/>
                      </a:cubicBezTo>
                      <a:cubicBezTo>
                        <a:pt x="917" y="565"/>
                        <a:pt x="893" y="457"/>
                        <a:pt x="810" y="398"/>
                      </a:cubicBezTo>
                      <a:cubicBezTo>
                        <a:pt x="619" y="267"/>
                        <a:pt x="441" y="148"/>
                        <a:pt x="262" y="29"/>
                      </a:cubicBezTo>
                      <a:cubicBezTo>
                        <a:pt x="234" y="10"/>
                        <a:pt x="19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9864;p58">
                  <a:extLst>
                    <a:ext uri="{FF2B5EF4-FFF2-40B4-BE49-F238E27FC236}">
                      <a16:creationId xmlns:a16="http://schemas.microsoft.com/office/drawing/2014/main" id="{98F10956-8079-7B45-89CD-BBEAADFFF86C}"/>
                    </a:ext>
                  </a:extLst>
                </p:cNvPr>
                <p:cNvSpPr/>
                <p:nvPr/>
              </p:nvSpPr>
              <p:spPr>
                <a:xfrm>
                  <a:off x="4545640" y="1780355"/>
                  <a:ext cx="436888" cy="111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3" h="1572" extrusionOk="0">
                      <a:moveTo>
                        <a:pt x="3299" y="0"/>
                      </a:moveTo>
                      <a:cubicBezTo>
                        <a:pt x="2501" y="0"/>
                        <a:pt x="1441" y="417"/>
                        <a:pt x="108" y="1274"/>
                      </a:cubicBezTo>
                      <a:cubicBezTo>
                        <a:pt x="24" y="1322"/>
                        <a:pt x="1" y="1429"/>
                        <a:pt x="60" y="1501"/>
                      </a:cubicBezTo>
                      <a:cubicBezTo>
                        <a:pt x="84" y="1548"/>
                        <a:pt x="144" y="1572"/>
                        <a:pt x="191" y="1572"/>
                      </a:cubicBezTo>
                      <a:cubicBezTo>
                        <a:pt x="227" y="1572"/>
                        <a:pt x="251" y="1560"/>
                        <a:pt x="286" y="1548"/>
                      </a:cubicBezTo>
                      <a:cubicBezTo>
                        <a:pt x="1572" y="727"/>
                        <a:pt x="2560" y="322"/>
                        <a:pt x="3299" y="322"/>
                      </a:cubicBezTo>
                      <a:cubicBezTo>
                        <a:pt x="3954" y="322"/>
                        <a:pt x="4787" y="643"/>
                        <a:pt x="5859" y="1262"/>
                      </a:cubicBezTo>
                      <a:cubicBezTo>
                        <a:pt x="5885" y="1277"/>
                        <a:pt x="5912" y="1284"/>
                        <a:pt x="5939" y="1284"/>
                      </a:cubicBezTo>
                      <a:cubicBezTo>
                        <a:pt x="5997" y="1284"/>
                        <a:pt x="6052" y="1252"/>
                        <a:pt x="6085" y="1203"/>
                      </a:cubicBezTo>
                      <a:cubicBezTo>
                        <a:pt x="6132" y="1131"/>
                        <a:pt x="6097" y="1024"/>
                        <a:pt x="6025" y="977"/>
                      </a:cubicBezTo>
                      <a:cubicBezTo>
                        <a:pt x="4906" y="322"/>
                        <a:pt x="4013" y="0"/>
                        <a:pt x="3299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9865;p58">
                  <a:extLst>
                    <a:ext uri="{FF2B5EF4-FFF2-40B4-BE49-F238E27FC236}">
                      <a16:creationId xmlns:a16="http://schemas.microsoft.com/office/drawing/2014/main" id="{780EA193-1FA0-2E42-BB3E-D3E53C381E5D}"/>
                    </a:ext>
                  </a:extLst>
                </p:cNvPr>
                <p:cNvSpPr/>
                <p:nvPr/>
              </p:nvSpPr>
              <p:spPr>
                <a:xfrm>
                  <a:off x="4407370" y="1843113"/>
                  <a:ext cx="746480" cy="462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9" h="6490" extrusionOk="0">
                      <a:moveTo>
                        <a:pt x="5240" y="334"/>
                      </a:moveTo>
                      <a:cubicBezTo>
                        <a:pt x="6597" y="334"/>
                        <a:pt x="9276" y="2453"/>
                        <a:pt x="10086" y="3096"/>
                      </a:cubicBezTo>
                      <a:cubicBezTo>
                        <a:pt x="10121" y="3132"/>
                        <a:pt x="10157" y="3179"/>
                        <a:pt x="10157" y="3239"/>
                      </a:cubicBezTo>
                      <a:cubicBezTo>
                        <a:pt x="10157" y="3298"/>
                        <a:pt x="10121" y="3346"/>
                        <a:pt x="10086" y="3394"/>
                      </a:cubicBezTo>
                      <a:cubicBezTo>
                        <a:pt x="9288" y="4025"/>
                        <a:pt x="6597" y="6144"/>
                        <a:pt x="5240" y="6144"/>
                      </a:cubicBezTo>
                      <a:cubicBezTo>
                        <a:pt x="3894" y="6144"/>
                        <a:pt x="1215" y="4025"/>
                        <a:pt x="406" y="3394"/>
                      </a:cubicBezTo>
                      <a:cubicBezTo>
                        <a:pt x="358" y="3346"/>
                        <a:pt x="334" y="3298"/>
                        <a:pt x="334" y="3239"/>
                      </a:cubicBezTo>
                      <a:cubicBezTo>
                        <a:pt x="334" y="3179"/>
                        <a:pt x="358" y="3120"/>
                        <a:pt x="406" y="3096"/>
                      </a:cubicBezTo>
                      <a:cubicBezTo>
                        <a:pt x="1192" y="2453"/>
                        <a:pt x="3894" y="334"/>
                        <a:pt x="5240" y="334"/>
                      </a:cubicBezTo>
                      <a:close/>
                      <a:moveTo>
                        <a:pt x="5240" y="0"/>
                      </a:moveTo>
                      <a:cubicBezTo>
                        <a:pt x="3811" y="0"/>
                        <a:pt x="1239" y="1977"/>
                        <a:pt x="191" y="2822"/>
                      </a:cubicBezTo>
                      <a:cubicBezTo>
                        <a:pt x="84" y="2929"/>
                        <a:pt x="1" y="3072"/>
                        <a:pt x="1" y="3239"/>
                      </a:cubicBezTo>
                      <a:cubicBezTo>
                        <a:pt x="1" y="3406"/>
                        <a:pt x="84" y="3548"/>
                        <a:pt x="191" y="3656"/>
                      </a:cubicBezTo>
                      <a:cubicBezTo>
                        <a:pt x="1239" y="4501"/>
                        <a:pt x="3811" y="6489"/>
                        <a:pt x="5240" y="6489"/>
                      </a:cubicBezTo>
                      <a:cubicBezTo>
                        <a:pt x="6657" y="6489"/>
                        <a:pt x="9252" y="4501"/>
                        <a:pt x="10288" y="3656"/>
                      </a:cubicBezTo>
                      <a:cubicBezTo>
                        <a:pt x="10407" y="3548"/>
                        <a:pt x="10478" y="3406"/>
                        <a:pt x="10478" y="3239"/>
                      </a:cubicBezTo>
                      <a:cubicBezTo>
                        <a:pt x="10478" y="3072"/>
                        <a:pt x="10407" y="2929"/>
                        <a:pt x="10288" y="2822"/>
                      </a:cubicBezTo>
                      <a:cubicBezTo>
                        <a:pt x="9252" y="1977"/>
                        <a:pt x="6668" y="0"/>
                        <a:pt x="5240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9866;p58">
                  <a:extLst>
                    <a:ext uri="{FF2B5EF4-FFF2-40B4-BE49-F238E27FC236}">
                      <a16:creationId xmlns:a16="http://schemas.microsoft.com/office/drawing/2014/main" id="{702C5CA1-AA51-984C-AC43-6B62C9846DC4}"/>
                    </a:ext>
                  </a:extLst>
                </p:cNvPr>
                <p:cNvSpPr/>
                <p:nvPr/>
              </p:nvSpPr>
              <p:spPr>
                <a:xfrm>
                  <a:off x="4612672" y="1904945"/>
                  <a:ext cx="340079" cy="336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4720" extrusionOk="0">
                      <a:moveTo>
                        <a:pt x="2351" y="1"/>
                      </a:moveTo>
                      <a:cubicBezTo>
                        <a:pt x="2329" y="1"/>
                        <a:pt x="2308" y="1"/>
                        <a:pt x="2286" y="2"/>
                      </a:cubicBezTo>
                      <a:cubicBezTo>
                        <a:pt x="1048" y="49"/>
                        <a:pt x="36" y="1049"/>
                        <a:pt x="12" y="2288"/>
                      </a:cubicBezTo>
                      <a:cubicBezTo>
                        <a:pt x="0" y="2907"/>
                        <a:pt x="203" y="3478"/>
                        <a:pt x="572" y="3907"/>
                      </a:cubicBezTo>
                      <a:cubicBezTo>
                        <a:pt x="602" y="3943"/>
                        <a:pt x="646" y="3960"/>
                        <a:pt x="691" y="3960"/>
                      </a:cubicBezTo>
                      <a:cubicBezTo>
                        <a:pt x="735" y="3960"/>
                        <a:pt x="780" y="3943"/>
                        <a:pt x="810" y="3907"/>
                      </a:cubicBezTo>
                      <a:cubicBezTo>
                        <a:pt x="869" y="3847"/>
                        <a:pt x="869" y="3740"/>
                        <a:pt x="810" y="3681"/>
                      </a:cubicBezTo>
                      <a:cubicBezTo>
                        <a:pt x="488" y="3312"/>
                        <a:pt x="310" y="2800"/>
                        <a:pt x="322" y="2264"/>
                      </a:cubicBezTo>
                      <a:cubicBezTo>
                        <a:pt x="369" y="1228"/>
                        <a:pt x="1215" y="383"/>
                        <a:pt x="2262" y="335"/>
                      </a:cubicBezTo>
                      <a:cubicBezTo>
                        <a:pt x="2297" y="333"/>
                        <a:pt x="2332" y="332"/>
                        <a:pt x="2366" y="332"/>
                      </a:cubicBezTo>
                      <a:cubicBezTo>
                        <a:pt x="3487" y="332"/>
                        <a:pt x="4416" y="1263"/>
                        <a:pt x="4382" y="2407"/>
                      </a:cubicBezTo>
                      <a:cubicBezTo>
                        <a:pt x="4370" y="3478"/>
                        <a:pt x="3489" y="4347"/>
                        <a:pt x="2417" y="4395"/>
                      </a:cubicBezTo>
                      <a:cubicBezTo>
                        <a:pt x="2394" y="4396"/>
                        <a:pt x="2371" y="4396"/>
                        <a:pt x="2348" y="4396"/>
                      </a:cubicBezTo>
                      <a:cubicBezTo>
                        <a:pt x="2003" y="4396"/>
                        <a:pt x="1671" y="4313"/>
                        <a:pt x="1381" y="4157"/>
                      </a:cubicBezTo>
                      <a:cubicBezTo>
                        <a:pt x="1355" y="4141"/>
                        <a:pt x="1323" y="4132"/>
                        <a:pt x="1290" y="4132"/>
                      </a:cubicBezTo>
                      <a:cubicBezTo>
                        <a:pt x="1248" y="4132"/>
                        <a:pt x="1206" y="4147"/>
                        <a:pt x="1179" y="4181"/>
                      </a:cubicBezTo>
                      <a:cubicBezTo>
                        <a:pt x="1108" y="4264"/>
                        <a:pt x="1119" y="4395"/>
                        <a:pt x="1227" y="4443"/>
                      </a:cubicBezTo>
                      <a:cubicBezTo>
                        <a:pt x="1540" y="4615"/>
                        <a:pt x="1902" y="4720"/>
                        <a:pt x="2287" y="4720"/>
                      </a:cubicBezTo>
                      <a:cubicBezTo>
                        <a:pt x="2326" y="4720"/>
                        <a:pt x="2366" y="4719"/>
                        <a:pt x="2405" y="4716"/>
                      </a:cubicBezTo>
                      <a:cubicBezTo>
                        <a:pt x="3655" y="4693"/>
                        <a:pt x="4679" y="3681"/>
                        <a:pt x="4715" y="2442"/>
                      </a:cubicBezTo>
                      <a:cubicBezTo>
                        <a:pt x="4774" y="1095"/>
                        <a:pt x="3690" y="1"/>
                        <a:pt x="2351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9867;p58">
                  <a:extLst>
                    <a:ext uri="{FF2B5EF4-FFF2-40B4-BE49-F238E27FC236}">
                      <a16:creationId xmlns:a16="http://schemas.microsoft.com/office/drawing/2014/main" id="{0B11F5E7-3CFF-C549-87C7-9B5C6B1E6323}"/>
                    </a:ext>
                  </a:extLst>
                </p:cNvPr>
                <p:cNvSpPr/>
                <p:nvPr/>
              </p:nvSpPr>
              <p:spPr>
                <a:xfrm>
                  <a:off x="4690675" y="1983021"/>
                  <a:ext cx="180724" cy="179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7" h="2526" extrusionOk="0">
                      <a:moveTo>
                        <a:pt x="1263" y="1"/>
                      </a:moveTo>
                      <a:cubicBezTo>
                        <a:pt x="572" y="1"/>
                        <a:pt x="1" y="561"/>
                        <a:pt x="1" y="1263"/>
                      </a:cubicBezTo>
                      <a:cubicBezTo>
                        <a:pt x="1" y="1965"/>
                        <a:pt x="572" y="2525"/>
                        <a:pt x="1263" y="2525"/>
                      </a:cubicBezTo>
                      <a:cubicBezTo>
                        <a:pt x="1965" y="2525"/>
                        <a:pt x="2537" y="1965"/>
                        <a:pt x="2537" y="1263"/>
                      </a:cubicBezTo>
                      <a:cubicBezTo>
                        <a:pt x="2537" y="1168"/>
                        <a:pt x="2453" y="1096"/>
                        <a:pt x="2370" y="1096"/>
                      </a:cubicBezTo>
                      <a:cubicBezTo>
                        <a:pt x="2275" y="1096"/>
                        <a:pt x="2203" y="1168"/>
                        <a:pt x="2203" y="1263"/>
                      </a:cubicBezTo>
                      <a:cubicBezTo>
                        <a:pt x="2203" y="1787"/>
                        <a:pt x="1787" y="2204"/>
                        <a:pt x="1263" y="2204"/>
                      </a:cubicBezTo>
                      <a:cubicBezTo>
                        <a:pt x="751" y="2204"/>
                        <a:pt x="334" y="1787"/>
                        <a:pt x="334" y="1263"/>
                      </a:cubicBezTo>
                      <a:cubicBezTo>
                        <a:pt x="334" y="739"/>
                        <a:pt x="751" y="322"/>
                        <a:pt x="1263" y="322"/>
                      </a:cubicBezTo>
                      <a:cubicBezTo>
                        <a:pt x="1358" y="322"/>
                        <a:pt x="1429" y="251"/>
                        <a:pt x="1429" y="156"/>
                      </a:cubicBezTo>
                      <a:cubicBezTo>
                        <a:pt x="1429" y="72"/>
                        <a:pt x="1358" y="1"/>
                        <a:pt x="1263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9868;p58">
                  <a:extLst>
                    <a:ext uri="{FF2B5EF4-FFF2-40B4-BE49-F238E27FC236}">
                      <a16:creationId xmlns:a16="http://schemas.microsoft.com/office/drawing/2014/main" id="{7974B704-E11B-FC4D-A0F5-41A7E010E8C8}"/>
                    </a:ext>
                  </a:extLst>
                </p:cNvPr>
                <p:cNvSpPr/>
                <p:nvPr/>
              </p:nvSpPr>
              <p:spPr>
                <a:xfrm>
                  <a:off x="4800094" y="1998336"/>
                  <a:ext cx="55207" cy="55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775" extrusionOk="0">
                      <a:moveTo>
                        <a:pt x="382" y="0"/>
                      </a:moveTo>
                      <a:cubicBezTo>
                        <a:pt x="179" y="0"/>
                        <a:pt x="1" y="179"/>
                        <a:pt x="1" y="393"/>
                      </a:cubicBezTo>
                      <a:cubicBezTo>
                        <a:pt x="1" y="596"/>
                        <a:pt x="179" y="774"/>
                        <a:pt x="382" y="774"/>
                      </a:cubicBezTo>
                      <a:cubicBezTo>
                        <a:pt x="596" y="774"/>
                        <a:pt x="774" y="596"/>
                        <a:pt x="774" y="393"/>
                      </a:cubicBezTo>
                      <a:cubicBezTo>
                        <a:pt x="774" y="179"/>
                        <a:pt x="608" y="0"/>
                        <a:pt x="382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cxnSp>
        <p:nvCxnSpPr>
          <p:cNvPr id="49" name="Google Shape;592;p29">
            <a:extLst>
              <a:ext uri="{FF2B5EF4-FFF2-40B4-BE49-F238E27FC236}">
                <a16:creationId xmlns:a16="http://schemas.microsoft.com/office/drawing/2014/main" id="{4A71143F-5F54-5741-8B74-70D43FD11177}"/>
              </a:ext>
            </a:extLst>
          </p:cNvPr>
          <p:cNvCxnSpPr>
            <a:cxnSpLocks/>
          </p:cNvCxnSpPr>
          <p:nvPr/>
        </p:nvCxnSpPr>
        <p:spPr>
          <a:xfrm flipV="1">
            <a:off x="3054205" y="1528581"/>
            <a:ext cx="1259716" cy="22216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72;p29">
            <a:extLst>
              <a:ext uri="{FF2B5EF4-FFF2-40B4-BE49-F238E27FC236}">
                <a16:creationId xmlns:a16="http://schemas.microsoft.com/office/drawing/2014/main" id="{066C47AA-3E3A-2848-859F-E956292A06E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3561" y="3165721"/>
            <a:ext cx="287545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CLASSIFICATION</a:t>
            </a:r>
            <a:endParaRPr dirty="0"/>
          </a:p>
        </p:txBody>
      </p:sp>
      <p:sp>
        <p:nvSpPr>
          <p:cNvPr id="56" name="Google Shape;573;p29">
            <a:extLst>
              <a:ext uri="{FF2B5EF4-FFF2-40B4-BE49-F238E27FC236}">
                <a16:creationId xmlns:a16="http://schemas.microsoft.com/office/drawing/2014/main" id="{43F4F1B0-6F62-934F-94C7-DF982B3DB1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2000" y="3619425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Must categories non-structured data (images) into predefined categories</a:t>
            </a:r>
            <a:endParaRPr dirty="0"/>
          </a:p>
        </p:txBody>
      </p:sp>
      <p:sp>
        <p:nvSpPr>
          <p:cNvPr id="57" name="Google Shape;572;p29">
            <a:extLst>
              <a:ext uri="{FF2B5EF4-FFF2-40B4-BE49-F238E27FC236}">
                <a16:creationId xmlns:a16="http://schemas.microsoft.com/office/drawing/2014/main" id="{29CDAFAD-0BA2-3A4E-B874-F6A38785AB01}"/>
              </a:ext>
            </a:extLst>
          </p:cNvPr>
          <p:cNvSpPr txBox="1">
            <a:spLocks/>
          </p:cNvSpPr>
          <p:nvPr/>
        </p:nvSpPr>
        <p:spPr>
          <a:xfrm>
            <a:off x="4572000" y="1137164"/>
            <a:ext cx="287545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it-IT" dirty="0"/>
              <a:t>COMPUTER VISON</a:t>
            </a:r>
          </a:p>
        </p:txBody>
      </p:sp>
      <p:sp>
        <p:nvSpPr>
          <p:cNvPr id="58" name="Google Shape;573;p29">
            <a:extLst>
              <a:ext uri="{FF2B5EF4-FFF2-40B4-BE49-F238E27FC236}">
                <a16:creationId xmlns:a16="http://schemas.microsoft.com/office/drawing/2014/main" id="{1268C486-A4A3-4F40-A134-3F6B6E56398A}"/>
              </a:ext>
            </a:extLst>
          </p:cNvPr>
          <p:cNvSpPr txBox="1">
            <a:spLocks/>
          </p:cNvSpPr>
          <p:nvPr/>
        </p:nvSpPr>
        <p:spPr>
          <a:xfrm>
            <a:off x="4570439" y="1590868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it-IT" dirty="0"/>
              <a:t>Building a machine </a:t>
            </a:r>
            <a:r>
              <a:rPr lang="it-IT" dirty="0" err="1"/>
              <a:t>capable</a:t>
            </a:r>
            <a:r>
              <a:rPr lang="it-IT" dirty="0"/>
              <a:t> of </a:t>
            </a:r>
            <a:r>
              <a:rPr lang="it-IT" dirty="0" err="1"/>
              <a:t>working</a:t>
            </a:r>
            <a:r>
              <a:rPr lang="it-IT" dirty="0"/>
              <a:t> with image and video data.</a:t>
            </a:r>
          </a:p>
        </p:txBody>
      </p:sp>
      <p:cxnSp>
        <p:nvCxnSpPr>
          <p:cNvPr id="59" name="Google Shape;593;p29">
            <a:extLst>
              <a:ext uri="{FF2B5EF4-FFF2-40B4-BE49-F238E27FC236}">
                <a16:creationId xmlns:a16="http://schemas.microsoft.com/office/drawing/2014/main" id="{08313F73-7A8D-E249-A07E-E25AA64259F9}"/>
              </a:ext>
            </a:extLst>
          </p:cNvPr>
          <p:cNvCxnSpPr>
            <a:cxnSpLocks/>
          </p:cNvCxnSpPr>
          <p:nvPr/>
        </p:nvCxnSpPr>
        <p:spPr>
          <a:xfrm>
            <a:off x="3061520" y="2684371"/>
            <a:ext cx="1260109" cy="8534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PROBLEM</a:t>
            </a:r>
            <a:endParaRPr dirty="0"/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72;p29">
            <a:extLst>
              <a:ext uri="{FF2B5EF4-FFF2-40B4-BE49-F238E27FC236}">
                <a16:creationId xmlns:a16="http://schemas.microsoft.com/office/drawing/2014/main" id="{4BDDCDBE-0F91-C846-8A4B-060516168E89}"/>
              </a:ext>
            </a:extLst>
          </p:cNvPr>
          <p:cNvSpPr txBox="1">
            <a:spLocks/>
          </p:cNvSpPr>
          <p:nvPr/>
        </p:nvSpPr>
        <p:spPr>
          <a:xfrm>
            <a:off x="3375625" y="2821568"/>
            <a:ext cx="287545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it-IT" dirty="0">
                <a:solidFill>
                  <a:srgbClr val="00CFCC"/>
                </a:solidFill>
              </a:rPr>
              <a:t>KAGGLE</a:t>
            </a:r>
          </a:p>
          <a:p>
            <a:r>
              <a:rPr lang="it-IT" dirty="0"/>
              <a:t>FRUITS 360 CHALLENGE</a:t>
            </a:r>
          </a:p>
        </p:txBody>
      </p:sp>
      <p:cxnSp>
        <p:nvCxnSpPr>
          <p:cNvPr id="32" name="Google Shape;593;p29">
            <a:extLst>
              <a:ext uri="{FF2B5EF4-FFF2-40B4-BE49-F238E27FC236}">
                <a16:creationId xmlns:a16="http://schemas.microsoft.com/office/drawing/2014/main" id="{DB810F34-D5F6-8649-8E81-FE499C4143EB}"/>
              </a:ext>
            </a:extLst>
          </p:cNvPr>
          <p:cNvCxnSpPr>
            <a:cxnSpLocks/>
          </p:cNvCxnSpPr>
          <p:nvPr/>
        </p:nvCxnSpPr>
        <p:spPr>
          <a:xfrm>
            <a:off x="1360714" y="2286000"/>
            <a:ext cx="1551819" cy="344008"/>
          </a:xfrm>
          <a:prstGeom prst="bentConnector3">
            <a:avLst>
              <a:gd name="adj1" fmla="val -50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6B9D25EA-E486-BA49-9180-66D0AB2B1E3D}"/>
              </a:ext>
            </a:extLst>
          </p:cNvPr>
          <p:cNvSpPr/>
          <p:nvPr/>
        </p:nvSpPr>
        <p:spPr>
          <a:xfrm>
            <a:off x="412186" y="1190135"/>
            <a:ext cx="2193378" cy="1015663"/>
          </a:xfrm>
          <a:prstGeom prst="rect">
            <a:avLst/>
          </a:prstGeom>
        </p:spPr>
        <p:txBody>
          <a:bodyPr wrap="none" lIns="90000">
            <a:spAutoFit/>
          </a:bodyPr>
          <a:lstStyle/>
          <a:p>
            <a:pPr algn="ctr">
              <a:buSzPts val="3600"/>
            </a:pPr>
            <a:r>
              <a:rPr lang="en" sz="3000" dirty="0">
                <a:solidFill>
                  <a:schemeClr val="lt1"/>
                </a:solidFill>
                <a:latin typeface="Share Tech"/>
                <a:sym typeface="Share Tech"/>
              </a:rPr>
              <a:t>120 balanced</a:t>
            </a:r>
          </a:p>
          <a:p>
            <a:pPr algn="ctr">
              <a:buSzPts val="3600"/>
            </a:pPr>
            <a:r>
              <a:rPr lang="en" sz="3000" dirty="0">
                <a:solidFill>
                  <a:schemeClr val="lt1"/>
                </a:solidFill>
                <a:latin typeface="Share Tech"/>
                <a:sym typeface="Share Tech"/>
              </a:rPr>
              <a:t>classes</a:t>
            </a:r>
            <a:endParaRPr lang="it-IT" sz="3000" dirty="0">
              <a:solidFill>
                <a:schemeClr val="lt1"/>
              </a:solidFill>
              <a:latin typeface="Share Tech"/>
              <a:sym typeface="Share Tech"/>
            </a:endParaRPr>
          </a:p>
        </p:txBody>
      </p:sp>
      <p:cxnSp>
        <p:nvCxnSpPr>
          <p:cNvPr id="37" name="Google Shape;593;p29">
            <a:extLst>
              <a:ext uri="{FF2B5EF4-FFF2-40B4-BE49-F238E27FC236}">
                <a16:creationId xmlns:a16="http://schemas.microsoft.com/office/drawing/2014/main" id="{3BCFAE72-DA4F-6E4A-852A-0C8D9C72E830}"/>
              </a:ext>
            </a:extLst>
          </p:cNvPr>
          <p:cNvCxnSpPr>
            <a:cxnSpLocks/>
          </p:cNvCxnSpPr>
          <p:nvPr/>
        </p:nvCxnSpPr>
        <p:spPr>
          <a:xfrm>
            <a:off x="5136057" y="2571750"/>
            <a:ext cx="2043676" cy="1125884"/>
          </a:xfrm>
          <a:prstGeom prst="bentConnector3">
            <a:avLst>
              <a:gd name="adj1" fmla="val 98886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036D8E2C-6D3C-6E4C-AEB2-E53C6998B569}"/>
              </a:ext>
            </a:extLst>
          </p:cNvPr>
          <p:cNvSpPr/>
          <p:nvPr/>
        </p:nvSpPr>
        <p:spPr>
          <a:xfrm>
            <a:off x="5254521" y="3716162"/>
            <a:ext cx="36776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ts val="3600"/>
            </a:pPr>
            <a:r>
              <a:rPr lang="en" sz="3000" dirty="0">
                <a:solidFill>
                  <a:schemeClr val="lt1"/>
                </a:solidFill>
                <a:latin typeface="Share Tech"/>
              </a:rPr>
              <a:t>100x100 px images</a:t>
            </a:r>
          </a:p>
          <a:p>
            <a:pPr>
              <a:buSzPts val="3600"/>
            </a:pPr>
            <a:r>
              <a:rPr lang="en" sz="3000" dirty="0">
                <a:solidFill>
                  <a:schemeClr val="lt1"/>
                </a:solidFill>
                <a:latin typeface="Share Tech"/>
              </a:rPr>
              <a:t>with white background</a:t>
            </a:r>
            <a:endParaRPr lang="it-IT" sz="3000" dirty="0">
              <a:solidFill>
                <a:schemeClr val="lt1"/>
              </a:solidFill>
              <a:latin typeface="Share Tech"/>
            </a:endParaRPr>
          </a:p>
        </p:txBody>
      </p:sp>
      <p:pic>
        <p:nvPicPr>
          <p:cNvPr id="5" name="Immagine 4" descr="Immagine che contiene sedendo, frutta, mela, tavolo&#10;&#10;Descrizione generata automaticamente">
            <a:extLst>
              <a:ext uri="{FF2B5EF4-FFF2-40B4-BE49-F238E27FC236}">
                <a16:creationId xmlns:a16="http://schemas.microsoft.com/office/drawing/2014/main" id="{E0050EEA-EFBA-ED4D-8BB5-86C75D2B8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213" y="1908074"/>
            <a:ext cx="1513875" cy="1513875"/>
          </a:xfrm>
          <a:prstGeom prst="rect">
            <a:avLst/>
          </a:prstGeom>
        </p:spPr>
      </p:pic>
      <p:pic>
        <p:nvPicPr>
          <p:cNvPr id="7" name="Immagine 6" descr="Immagine che contiene interni, tavolo, arancia, frutta&#10;&#10;Descrizione generata automaticamente">
            <a:extLst>
              <a:ext uri="{FF2B5EF4-FFF2-40B4-BE49-F238E27FC236}">
                <a16:creationId xmlns:a16="http://schemas.microsoft.com/office/drawing/2014/main" id="{FEB5853B-998E-7749-BB55-B76A8B21F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211" y="1908074"/>
            <a:ext cx="1513875" cy="1513875"/>
          </a:xfrm>
          <a:prstGeom prst="rect">
            <a:avLst/>
          </a:prstGeom>
        </p:spPr>
      </p:pic>
      <p:pic>
        <p:nvPicPr>
          <p:cNvPr id="10" name="Immagine 9" descr="Immagine che contiene missile, frutta&#10;&#10;Descrizione generata automaticamente">
            <a:extLst>
              <a:ext uri="{FF2B5EF4-FFF2-40B4-BE49-F238E27FC236}">
                <a16:creationId xmlns:a16="http://schemas.microsoft.com/office/drawing/2014/main" id="{A93CD8E7-B199-274C-98FC-0E3A69C53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3604" y="1916467"/>
            <a:ext cx="1505482" cy="150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9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OUR GOALS</a:t>
            </a:r>
            <a:endParaRPr sz="3000" dirty="0"/>
          </a:p>
        </p:txBody>
      </p:sp>
      <p:sp>
        <p:nvSpPr>
          <p:cNvPr id="1140" name="Google Shape;1140;p41"/>
          <p:cNvSpPr txBox="1">
            <a:spLocks noGrp="1"/>
          </p:cNvSpPr>
          <p:nvPr>
            <p:ph type="ctrTitle"/>
          </p:nvPr>
        </p:nvSpPr>
        <p:spPr>
          <a:xfrm>
            <a:off x="321809" y="2299544"/>
            <a:ext cx="247465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LEARNING</a:t>
            </a:r>
            <a:endParaRPr dirty="0"/>
          </a:p>
        </p:txBody>
      </p:sp>
      <p:sp>
        <p:nvSpPr>
          <p:cNvPr id="1141" name="Google Shape;1141;p41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 state of the art CNN from ImageNet and explore their application to our data</a:t>
            </a:r>
            <a:endParaRPr dirty="0"/>
          </a:p>
        </p:txBody>
      </p:sp>
      <p:sp>
        <p:nvSpPr>
          <p:cNvPr id="1142" name="Google Shape;1142;p41"/>
          <p:cNvSpPr txBox="1">
            <a:spLocks noGrp="1"/>
          </p:cNvSpPr>
          <p:nvPr>
            <p:ph type="subTitle" idx="3"/>
          </p:nvPr>
        </p:nvSpPr>
        <p:spPr>
          <a:xfrm>
            <a:off x="6341907" y="330721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Make a principled choice of the hyperparameters and have a firmer ground for model comparison</a:t>
            </a:r>
            <a:endParaRPr dirty="0"/>
          </a:p>
        </p:txBody>
      </p:sp>
      <p:sp>
        <p:nvSpPr>
          <p:cNvPr id="1143" name="Google Shape;1143;p41"/>
          <p:cNvSpPr txBox="1">
            <a:spLocks noGrp="1"/>
          </p:cNvSpPr>
          <p:nvPr>
            <p:ph type="ctrTitle" idx="2"/>
          </p:nvPr>
        </p:nvSpPr>
        <p:spPr>
          <a:xfrm>
            <a:off x="6383561" y="20910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HPO</a:t>
            </a:r>
            <a:endParaRPr dirty="0"/>
          </a:p>
        </p:txBody>
      </p:sp>
      <p:sp>
        <p:nvSpPr>
          <p:cNvPr id="1144" name="Google Shape;1144;p41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</a:t>
            </a:r>
            <a:endParaRPr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a custom architecture and compare it to the transferred models</a:t>
            </a:r>
            <a:endParaRPr dirty="0"/>
          </a:p>
        </p:txBody>
      </p:sp>
      <p:sp>
        <p:nvSpPr>
          <p:cNvPr id="1148" name="Google Shape;1148;p41"/>
          <p:cNvSpPr/>
          <p:nvPr/>
        </p:nvSpPr>
        <p:spPr>
          <a:xfrm>
            <a:off x="3174876" y="1346300"/>
            <a:ext cx="2794205" cy="2794153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1"/>
          <p:cNvSpPr/>
          <p:nvPr/>
        </p:nvSpPr>
        <p:spPr>
          <a:xfrm>
            <a:off x="3363449" y="1535500"/>
            <a:ext cx="2417042" cy="2416417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1"/>
          <p:cNvSpPr/>
          <p:nvPr/>
        </p:nvSpPr>
        <p:spPr>
          <a:xfrm>
            <a:off x="3471839" y="1723396"/>
            <a:ext cx="2120119" cy="203993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1"/>
          <p:cNvSpPr/>
          <p:nvPr/>
        </p:nvSpPr>
        <p:spPr>
          <a:xfrm>
            <a:off x="3674854" y="1911761"/>
            <a:ext cx="1728515" cy="1663030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3174921" y="1347034"/>
            <a:ext cx="2794158" cy="279348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>
            <a:off x="3363451" y="1535447"/>
            <a:ext cx="2417100" cy="24165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3552388" y="1724236"/>
            <a:ext cx="2039591" cy="2038998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3743754" y="1915710"/>
            <a:ext cx="1656523" cy="1655871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6" name="Google Shape;1156;p41"/>
          <p:cNvCxnSpPr/>
          <p:nvPr/>
        </p:nvCxnSpPr>
        <p:spPr>
          <a:xfrm>
            <a:off x="2068344" y="2735750"/>
            <a:ext cx="171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/>
          <p:nvPr/>
        </p:nvCxnSpPr>
        <p:spPr>
          <a:xfrm>
            <a:off x="2068344" y="3062800"/>
            <a:ext cx="157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8" name="Google Shape;1158;p41"/>
          <p:cNvCxnSpPr/>
          <p:nvPr/>
        </p:nvCxnSpPr>
        <p:spPr>
          <a:xfrm rot="10800000">
            <a:off x="5690468" y="2131626"/>
            <a:ext cx="1310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8430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17336" y="1992475"/>
            <a:ext cx="288757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E898AC"/>
          </a:solidFill>
          <a:ln>
            <a:solidFill>
              <a:srgbClr val="E898A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E898A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969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EXPLORATION</a:t>
            </a:r>
            <a:endParaRPr sz="1800" dirty="0"/>
          </a:p>
        </p:txBody>
      </p: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610438" y="148995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Coding the data exploration and model training pipeline</a:t>
            </a:r>
            <a:endParaRPr sz="1400" dirty="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HPO</a:t>
            </a:r>
            <a:endParaRPr sz="1800" dirty="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720378" y="366058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Extracting the best performance out of our models</a:t>
            </a:r>
            <a:endParaRPr sz="14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569432" y="3438422"/>
            <a:ext cx="2036762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TRANSFER LEARNING</a:t>
            </a:r>
            <a:endParaRPr sz="18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64" y="3660598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Taking high performing competitors from ImageNet and training on our own task</a:t>
            </a:r>
            <a:endParaRPr sz="14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CUSTOM MODEL</a:t>
            </a:r>
            <a:endParaRPr sz="1800" dirty="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69650" y="1489967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Building a small, </a:t>
            </a:r>
            <a:r>
              <a:rPr lang="it-IT" sz="1400" dirty="0" err="1"/>
              <a:t>simple</a:t>
            </a:r>
            <a:r>
              <a:rPr lang="it-IT" sz="1400" dirty="0"/>
              <a:t> and </a:t>
            </a:r>
            <a:r>
              <a:rPr lang="it-IT" sz="1400" dirty="0" err="1"/>
              <a:t>efficient</a:t>
            </a:r>
            <a:r>
              <a:rPr lang="it-IT" sz="1400" dirty="0"/>
              <a:t> CNN from scratch</a:t>
            </a:r>
            <a:endParaRPr sz="14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6814" y="3282474"/>
            <a:ext cx="1305298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PHASE 01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897652" y="2109614"/>
            <a:ext cx="1380323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PHASE 02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50876" y="3265966"/>
            <a:ext cx="1347425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PHASE 03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994354" y="2109614"/>
            <a:ext cx="1333348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PHASE 04</a:t>
            </a:r>
            <a:endParaRPr sz="2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304</Words>
  <Application>Microsoft Macintosh PowerPoint</Application>
  <PresentationFormat>Presentazione su schermo (16:9)</PresentationFormat>
  <Paragraphs>89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Fira Sans Extra Condensed Medium</vt:lpstr>
      <vt:lpstr>Advent Pro SemiBold</vt:lpstr>
      <vt:lpstr>Fira Sans Condensed Medium</vt:lpstr>
      <vt:lpstr>Maven Pro</vt:lpstr>
      <vt:lpstr>Arial</vt:lpstr>
      <vt:lpstr>Share Tech</vt:lpstr>
      <vt:lpstr>Data Science Consulting by Slidesgo</vt:lpstr>
      <vt:lpstr>ADVANCED MACHINE LEARNING</vt:lpstr>
      <vt:lpstr>RESULTS</vt:lpstr>
      <vt:lpstr>OUR TEAM</vt:lpstr>
      <vt:lpstr>PROBLEM STATEMENT</vt:lpstr>
      <vt:lpstr>UNDERSTANDING THE PROBLEM</vt:lpstr>
      <vt:lpstr>UNDERSTANDING THE PROBLEM</vt:lpstr>
      <vt:lpstr>OUR GOALS</vt:lpstr>
      <vt:lpstr>SOLUTIONS</vt:lpstr>
      <vt:lpstr>OUR PROCESS</vt:lpstr>
      <vt:lpstr>OUR SOLUTIONS</vt:lpstr>
      <vt:lpstr>HPO</vt:lpstr>
      <vt:lpstr>RESULTS</vt:lpstr>
      <vt:lpstr>WRAPPING UP</vt:lpstr>
      <vt:lpstr>ENANCHEMENTS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MACHINE LEARNING</dc:title>
  <cp:lastModifiedBy>d.toniolo2@campus.unimib.it</cp:lastModifiedBy>
  <cp:revision>16</cp:revision>
  <dcterms:modified xsi:type="dcterms:W3CDTF">2020-06-21T14:59:12Z</dcterms:modified>
</cp:coreProperties>
</file>