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1"/>
  </p:sldMasterIdLst>
  <p:sldIdLst>
    <p:sldId id="258" r:id="rId2"/>
    <p:sldId id="259" r:id="rId3"/>
    <p:sldId id="260" r:id="rId4"/>
    <p:sldId id="261"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43C9CA9-B716-4135-A412-1BEB0E2868BF}" type="datetimeFigureOut">
              <a:rPr lang="ar-EG" smtClean="0"/>
              <a:t>16/01/1447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53536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16/01/1447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30893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16/01/1447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9017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16/01/1447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5755550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16/01/1447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85988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16/01/1447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24981373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3C9CA9-B716-4135-A412-1BEB0E2868BF}" type="datetimeFigureOut">
              <a:rPr lang="ar-EG" smtClean="0"/>
              <a:t>16/01/1447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288800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3C9CA9-B716-4135-A412-1BEB0E2868BF}" type="datetimeFigureOut">
              <a:rPr lang="ar-EG" smtClean="0"/>
              <a:t>16/01/1447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400129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3C9CA9-B716-4135-A412-1BEB0E2868BF}" type="datetimeFigureOut">
              <a:rPr lang="ar-EG" smtClean="0"/>
              <a:t>16/01/1447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1176585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3C9CA9-B716-4135-A412-1BEB0E2868BF}" type="datetimeFigureOut">
              <a:rPr lang="ar-EG" smtClean="0"/>
              <a:t>16/01/1447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47596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3C9CA9-B716-4135-A412-1BEB0E2868BF}" type="datetimeFigureOut">
              <a:rPr lang="ar-EG" smtClean="0"/>
              <a:t>16/01/1447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1623686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3C9CA9-B716-4135-A412-1BEB0E2868BF}" type="datetimeFigureOut">
              <a:rPr lang="ar-EG" smtClean="0"/>
              <a:t>16/01/1447</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2649799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3C9CA9-B716-4135-A412-1BEB0E2868BF}" type="datetimeFigureOut">
              <a:rPr lang="ar-EG" smtClean="0"/>
              <a:t>16/01/1447</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200159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3C9CA9-B716-4135-A412-1BEB0E2868BF}" type="datetimeFigureOut">
              <a:rPr lang="ar-EG" smtClean="0"/>
              <a:t>16/01/1447</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1158299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3C9CA9-B716-4135-A412-1BEB0E2868BF}" type="datetimeFigureOut">
              <a:rPr lang="ar-EG" smtClean="0"/>
              <a:t>16/01/1447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413006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3C9CA9-B716-4135-A412-1BEB0E2868BF}" type="datetimeFigureOut">
              <a:rPr lang="ar-EG" smtClean="0"/>
              <a:t>16/01/1447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37922BDC-728A-41AF-80BD-590B4F2B3310}" type="slidenum">
              <a:rPr lang="ar-EG" smtClean="0"/>
              <a:t>‹#›</a:t>
            </a:fld>
            <a:endParaRPr lang="ar-EG"/>
          </a:p>
        </p:txBody>
      </p:sp>
    </p:spTree>
    <p:extLst>
      <p:ext uri="{BB962C8B-B14F-4D97-AF65-F5344CB8AC3E}">
        <p14:creationId xmlns:p14="http://schemas.microsoft.com/office/powerpoint/2010/main" val="3839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3C9CA9-B716-4135-A412-1BEB0E2868BF}" type="datetimeFigureOut">
              <a:rPr lang="ar-EG" smtClean="0"/>
              <a:t>16/01/1447</a:t>
            </a:fld>
            <a:endParaRPr lang="ar-E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7922BDC-728A-41AF-80BD-590B4F2B3310}" type="slidenum">
              <a:rPr lang="ar-EG" smtClean="0"/>
              <a:t>‹#›</a:t>
            </a:fld>
            <a:endParaRPr lang="ar-EG"/>
          </a:p>
        </p:txBody>
      </p:sp>
    </p:spTree>
    <p:extLst>
      <p:ext uri="{BB962C8B-B14F-4D97-AF65-F5344CB8AC3E}">
        <p14:creationId xmlns:p14="http://schemas.microsoft.com/office/powerpoint/2010/main" val="207365175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Commands</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a:bodyPr>
          <a:lstStyle/>
          <a:p>
            <a:r>
              <a:rPr lang="en-US" dirty="0"/>
              <a:t>We knew that a programming language is a way to give computer some instructions, and just like any language there are predefined keywords that can help us to achieve something we want</a:t>
            </a:r>
            <a:endParaRPr lang="ar-EG" dirty="0"/>
          </a:p>
          <a:p>
            <a:endParaRPr lang="ar-EG" dirty="0"/>
          </a:p>
          <a:p>
            <a:endParaRPr lang="ar-EG" dirty="0"/>
          </a:p>
          <a:p>
            <a:endParaRPr lang="ar-EG" dirty="0"/>
          </a:p>
          <a:p>
            <a:endParaRPr lang="ar-EG" dirty="0"/>
          </a:p>
          <a:p>
            <a:endParaRPr lang="ar-EG" dirty="0"/>
          </a:p>
          <a:p>
            <a:endParaRPr lang="ar-EG" dirty="0"/>
          </a:p>
          <a:p>
            <a:r>
              <a:rPr lang="en-US" dirty="0"/>
              <a:t>To something on the screen, we can you use what is a command or a method, like the </a:t>
            </a:r>
            <a:r>
              <a:rPr lang="en-US" dirty="0">
                <a:solidFill>
                  <a:srgbClr val="FF0000"/>
                </a:solidFill>
              </a:rPr>
              <a:t>print() </a:t>
            </a:r>
            <a:r>
              <a:rPr lang="en-US" dirty="0"/>
              <a:t>method</a:t>
            </a:r>
            <a:endParaRPr lang="ar-EG" dirty="0"/>
          </a:p>
        </p:txBody>
      </p:sp>
      <p:pic>
        <p:nvPicPr>
          <p:cNvPr id="5" name="Picture 4">
            <a:extLst>
              <a:ext uri="{FF2B5EF4-FFF2-40B4-BE49-F238E27FC236}">
                <a16:creationId xmlns:a16="http://schemas.microsoft.com/office/drawing/2014/main" id="{D536943D-D295-80D2-CBC0-A55B3073C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2230" y="2891338"/>
            <a:ext cx="2611536" cy="2401801"/>
          </a:xfrm>
          <a:prstGeom prst="rect">
            <a:avLst/>
          </a:prstGeom>
        </p:spPr>
      </p:pic>
      <p:pic>
        <p:nvPicPr>
          <p:cNvPr id="7" name="Picture 6">
            <a:extLst>
              <a:ext uri="{FF2B5EF4-FFF2-40B4-BE49-F238E27FC236}">
                <a16:creationId xmlns:a16="http://schemas.microsoft.com/office/drawing/2014/main" id="{9B7BF5BF-D534-BFA6-9F07-289A8DA4AC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1590" y="3111801"/>
            <a:ext cx="4409529" cy="2319853"/>
          </a:xfrm>
          <a:prstGeom prst="rect">
            <a:avLst/>
          </a:prstGeom>
        </p:spPr>
      </p:pic>
    </p:spTree>
    <p:extLst>
      <p:ext uri="{BB962C8B-B14F-4D97-AF65-F5344CB8AC3E}">
        <p14:creationId xmlns:p14="http://schemas.microsoft.com/office/powerpoint/2010/main" val="3267969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Type casting</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a:bodyPr>
          <a:lstStyle/>
          <a:p>
            <a:r>
              <a:rPr lang="en-US" dirty="0">
                <a:solidFill>
                  <a:schemeClr val="tx1"/>
                </a:solidFill>
              </a:rPr>
              <a:t>It’s a way to convert from one data type to another, like from String to integer</a:t>
            </a:r>
            <a:endParaRPr lang="ar-EG" dirty="0">
              <a:solidFill>
                <a:schemeClr val="tx1"/>
              </a:solidFill>
            </a:endParaRPr>
          </a:p>
          <a:p>
            <a:pPr marL="0" indent="0">
              <a:buNone/>
            </a:pPr>
            <a:r>
              <a:rPr lang="en-US" dirty="0">
                <a:solidFill>
                  <a:schemeClr val="tx1"/>
                </a:solidFill>
              </a:rPr>
              <a:t>the function that is responsible for that is </a:t>
            </a:r>
            <a:r>
              <a:rPr lang="en-US" dirty="0" err="1">
                <a:solidFill>
                  <a:schemeClr val="tx1"/>
                </a:solidFill>
              </a:rPr>
              <a:t>int.parse</a:t>
            </a:r>
            <a:r>
              <a:rPr lang="en-US" dirty="0">
                <a:solidFill>
                  <a:schemeClr val="tx1"/>
                </a:solidFill>
              </a:rPr>
              <a:t>()</a:t>
            </a:r>
            <a:endParaRPr lang="ar-EG" dirty="0">
              <a:solidFill>
                <a:schemeClr val="tx1"/>
              </a:solidFill>
            </a:endParaRPr>
          </a:p>
          <a:p>
            <a:pPr marL="0" indent="0" algn="ctr">
              <a:buNone/>
            </a:pPr>
            <a:r>
              <a:rPr lang="en-US" sz="2400" b="1" dirty="0" err="1">
                <a:solidFill>
                  <a:schemeClr val="accent1"/>
                </a:solidFill>
              </a:rPr>
              <a:t>Int.parse</a:t>
            </a:r>
            <a:r>
              <a:rPr lang="en-US" sz="2400" b="1" dirty="0">
                <a:solidFill>
                  <a:schemeClr val="accent1"/>
                </a:solidFill>
              </a:rPr>
              <a:t>()</a:t>
            </a:r>
            <a:endParaRPr lang="ar-EG" sz="2400" b="1" dirty="0">
              <a:solidFill>
                <a:schemeClr val="accent1"/>
              </a:solidFill>
            </a:endParaRPr>
          </a:p>
          <a:p>
            <a:pPr marL="0" indent="0">
              <a:buNone/>
            </a:pPr>
            <a:r>
              <a:rPr lang="en-US" dirty="0">
                <a:solidFill>
                  <a:schemeClr val="tx1"/>
                </a:solidFill>
              </a:rPr>
              <a:t>Just like we did with the </a:t>
            </a:r>
            <a:r>
              <a:rPr lang="en-US" dirty="0" err="1">
                <a:solidFill>
                  <a:schemeClr val="tx1"/>
                </a:solidFill>
              </a:rPr>
              <a:t>stdin.readLineSync</a:t>
            </a:r>
            <a:r>
              <a:rPr lang="en-US" dirty="0">
                <a:solidFill>
                  <a:schemeClr val="tx1"/>
                </a:solidFill>
              </a:rPr>
              <a:t>(), we hover of this function and see what it receives and what it returns, we see that it receives and String and returns an int, just like what we need</a:t>
            </a:r>
            <a:endParaRPr lang="ar-EG" dirty="0">
              <a:solidFill>
                <a:schemeClr val="tx1"/>
              </a:solidFill>
            </a:endParaRPr>
          </a:p>
        </p:txBody>
      </p:sp>
      <p:pic>
        <p:nvPicPr>
          <p:cNvPr id="4" name="Picture 3">
            <a:extLst>
              <a:ext uri="{FF2B5EF4-FFF2-40B4-BE49-F238E27FC236}">
                <a16:creationId xmlns:a16="http://schemas.microsoft.com/office/drawing/2014/main" id="{E8F2354A-AA8A-48F8-E43C-928375C48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04" y="5004787"/>
            <a:ext cx="5530788" cy="1777753"/>
          </a:xfrm>
          <a:prstGeom prst="rect">
            <a:avLst/>
          </a:prstGeom>
        </p:spPr>
      </p:pic>
    </p:spTree>
    <p:extLst>
      <p:ext uri="{BB962C8B-B14F-4D97-AF65-F5344CB8AC3E}">
        <p14:creationId xmlns:p14="http://schemas.microsoft.com/office/powerpoint/2010/main" val="4253077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Final addition code</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a:bodyPr>
          <a:lstStyle/>
          <a:p>
            <a:endParaRPr lang="ar-EG" dirty="0">
              <a:solidFill>
                <a:schemeClr val="tx1"/>
              </a:solidFill>
            </a:endParaRPr>
          </a:p>
        </p:txBody>
      </p:sp>
      <p:pic>
        <p:nvPicPr>
          <p:cNvPr id="5" name="Picture 4">
            <a:extLst>
              <a:ext uri="{FF2B5EF4-FFF2-40B4-BE49-F238E27FC236}">
                <a16:creationId xmlns:a16="http://schemas.microsoft.com/office/drawing/2014/main" id="{64712D5C-B0F1-F940-7590-8947CD51E3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54" y="2160589"/>
            <a:ext cx="6216508" cy="4169091"/>
          </a:xfrm>
          <a:prstGeom prst="rect">
            <a:avLst/>
          </a:prstGeom>
        </p:spPr>
      </p:pic>
    </p:spTree>
    <p:extLst>
      <p:ext uri="{BB962C8B-B14F-4D97-AF65-F5344CB8AC3E}">
        <p14:creationId xmlns:p14="http://schemas.microsoft.com/office/powerpoint/2010/main" val="168361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String interpolation</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a:bodyPr>
          <a:lstStyle/>
          <a:p>
            <a:r>
              <a:rPr lang="en-US" dirty="0">
                <a:solidFill>
                  <a:schemeClr val="tx1"/>
                </a:solidFill>
              </a:rPr>
              <a:t>It would be better if we printed a message to the user saying showcasing the entire operations, if we try to print the message in the first picture we just get print these messages, not the actual value, in this case we use String interpolation, to format the message more clearly</a:t>
            </a:r>
          </a:p>
          <a:p>
            <a:r>
              <a:rPr lang="en-US" dirty="0">
                <a:solidFill>
                  <a:schemeClr val="tx1"/>
                </a:solidFill>
              </a:rPr>
              <a:t>String interpolation are just two </a:t>
            </a:r>
            <a:r>
              <a:rPr lang="en-US" dirty="0" err="1">
                <a:solidFill>
                  <a:schemeClr val="tx1"/>
                </a:solidFill>
              </a:rPr>
              <a:t>sympols</a:t>
            </a:r>
            <a:endParaRPr lang="en-US" dirty="0">
              <a:solidFill>
                <a:schemeClr val="tx1"/>
              </a:solidFill>
            </a:endParaRPr>
          </a:p>
          <a:p>
            <a:r>
              <a:rPr lang="en-US" dirty="0">
                <a:solidFill>
                  <a:schemeClr val="tx1"/>
                </a:solidFill>
              </a:rPr>
              <a:t>$ and ${}</a:t>
            </a:r>
            <a:endParaRPr lang="ar-EG" dirty="0">
              <a:solidFill>
                <a:schemeClr val="tx1"/>
              </a:solidFill>
            </a:endParaRPr>
          </a:p>
        </p:txBody>
      </p:sp>
      <p:pic>
        <p:nvPicPr>
          <p:cNvPr id="4" name="Picture 3">
            <a:extLst>
              <a:ext uri="{FF2B5EF4-FFF2-40B4-BE49-F238E27FC236}">
                <a16:creationId xmlns:a16="http://schemas.microsoft.com/office/drawing/2014/main" id="{8C954418-AB64-FA1C-D99C-12EF6A5A7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99327"/>
            <a:ext cx="6177280" cy="1179689"/>
          </a:xfrm>
          <a:prstGeom prst="rect">
            <a:avLst/>
          </a:prstGeom>
        </p:spPr>
      </p:pic>
      <p:pic>
        <p:nvPicPr>
          <p:cNvPr id="8" name="Picture 7">
            <a:extLst>
              <a:ext uri="{FF2B5EF4-FFF2-40B4-BE49-F238E27FC236}">
                <a16:creationId xmlns:a16="http://schemas.microsoft.com/office/drawing/2014/main" id="{B08FB1E2-E56B-2965-3FBB-64CDF20BFE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630220"/>
            <a:ext cx="6177280" cy="966384"/>
          </a:xfrm>
          <a:prstGeom prst="rect">
            <a:avLst/>
          </a:prstGeom>
        </p:spPr>
      </p:pic>
    </p:spTree>
    <p:extLst>
      <p:ext uri="{BB962C8B-B14F-4D97-AF65-F5344CB8AC3E}">
        <p14:creationId xmlns:p14="http://schemas.microsoft.com/office/powerpoint/2010/main" val="1535037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String interpolation</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a:bodyPr>
          <a:lstStyle/>
          <a:p>
            <a:r>
              <a:rPr lang="en-US" dirty="0">
                <a:solidFill>
                  <a:schemeClr val="tx1"/>
                </a:solidFill>
              </a:rPr>
              <a:t>In $</a:t>
            </a:r>
            <a:r>
              <a:rPr lang="en-US" dirty="0" err="1">
                <a:solidFill>
                  <a:schemeClr val="tx1"/>
                </a:solidFill>
              </a:rPr>
              <a:t>numberOneAsIntger</a:t>
            </a:r>
            <a:r>
              <a:rPr lang="en-US" dirty="0">
                <a:solidFill>
                  <a:schemeClr val="tx1"/>
                </a:solidFill>
              </a:rPr>
              <a:t>, I’m telling him to use the actual number the user entered, same goes for $</a:t>
            </a:r>
            <a:r>
              <a:rPr lang="en-US" dirty="0" err="1">
                <a:solidFill>
                  <a:schemeClr val="tx1"/>
                </a:solidFill>
              </a:rPr>
              <a:t>numberTwoAsIntegers</a:t>
            </a:r>
            <a:endParaRPr lang="en-US" dirty="0">
              <a:solidFill>
                <a:schemeClr val="tx1"/>
              </a:solidFill>
            </a:endParaRPr>
          </a:p>
          <a:p>
            <a:r>
              <a:rPr lang="en-US" dirty="0">
                <a:solidFill>
                  <a:schemeClr val="tx1"/>
                </a:solidFill>
              </a:rPr>
              <a:t>To actually write the operation after the = sign we use the ${, to indicate that this is an operation</a:t>
            </a:r>
          </a:p>
          <a:p>
            <a:pPr marL="0" indent="0">
              <a:buNone/>
            </a:pPr>
            <a:endParaRPr lang="en-US" b="0" dirty="0">
              <a:solidFill>
                <a:srgbClr val="ABB2BF"/>
              </a:solidFill>
              <a:effectLst/>
              <a:latin typeface="Consolas" panose="020B0609020204030204" pitchFamily="49" charset="0"/>
            </a:endParaRPr>
          </a:p>
          <a:p>
            <a:endParaRPr lang="ar-EG" dirty="0">
              <a:solidFill>
                <a:schemeClr val="tx1"/>
              </a:solidFill>
            </a:endParaRPr>
          </a:p>
        </p:txBody>
      </p:sp>
      <p:pic>
        <p:nvPicPr>
          <p:cNvPr id="5" name="Picture 4">
            <a:extLst>
              <a:ext uri="{FF2B5EF4-FFF2-40B4-BE49-F238E27FC236}">
                <a16:creationId xmlns:a16="http://schemas.microsoft.com/office/drawing/2014/main" id="{89F3A207-0CDD-DC40-61A4-B980D7612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160" y="3710838"/>
            <a:ext cx="7663970" cy="1724819"/>
          </a:xfrm>
          <a:prstGeom prst="rect">
            <a:avLst/>
          </a:prstGeom>
        </p:spPr>
      </p:pic>
      <p:pic>
        <p:nvPicPr>
          <p:cNvPr id="9" name="Picture 8">
            <a:extLst>
              <a:ext uri="{FF2B5EF4-FFF2-40B4-BE49-F238E27FC236}">
                <a16:creationId xmlns:a16="http://schemas.microsoft.com/office/drawing/2014/main" id="{E5A1A4A5-A2C6-9C94-643C-9EB9E2D06B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160" y="5435657"/>
            <a:ext cx="8305497" cy="1231473"/>
          </a:xfrm>
          <a:prstGeom prst="rect">
            <a:avLst/>
          </a:prstGeom>
        </p:spPr>
      </p:pic>
    </p:spTree>
    <p:extLst>
      <p:ext uri="{BB962C8B-B14F-4D97-AF65-F5344CB8AC3E}">
        <p14:creationId xmlns:p14="http://schemas.microsoft.com/office/powerpoint/2010/main" val="164331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Type inference using var, const and final</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a:bodyPr>
          <a:lstStyle/>
          <a:p>
            <a:r>
              <a:rPr lang="en-US" dirty="0">
                <a:solidFill>
                  <a:schemeClr val="tx1"/>
                </a:solidFill>
                <a:latin typeface="Consolas" panose="020B0609020204030204" pitchFamily="49" charset="0"/>
              </a:rPr>
              <a:t>Sometimes you may not explicitly specify, the data type of a variable, instead we leave that job for the compiler to decide, this is called type inference, the firs keyword to achieve that is var</a:t>
            </a:r>
            <a:endParaRPr lang="ar-EG"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as you can see, the compiler is smart enough to determine the value type of the number variable that it’s an integer</a:t>
            </a:r>
            <a:endParaRPr lang="ar-EG" dirty="0">
              <a:solidFill>
                <a:schemeClr val="tx1"/>
              </a:solidFill>
              <a:latin typeface="Consolas" panose="020B0609020204030204" pitchFamily="49" charset="0"/>
            </a:endParaRPr>
          </a:p>
          <a:p>
            <a:endParaRPr lang="ar-EG" dirty="0">
              <a:solidFill>
                <a:schemeClr val="tx1"/>
              </a:solidFill>
              <a:latin typeface="Consolas" panose="020B0609020204030204" pitchFamily="49" charset="0"/>
            </a:endParaRPr>
          </a:p>
          <a:p>
            <a:endParaRPr lang="ar-EG" dirty="0">
              <a:solidFill>
                <a:schemeClr val="tx1"/>
              </a:solidFill>
              <a:latin typeface="Consolas" panose="020B0609020204030204" pitchFamily="49" charset="0"/>
            </a:endParaRPr>
          </a:p>
          <a:p>
            <a:endParaRPr lang="ar-EG" dirty="0">
              <a:solidFill>
                <a:schemeClr val="tx1"/>
              </a:solidFill>
              <a:latin typeface="Consolas" panose="020B0609020204030204" pitchFamily="49" charset="0"/>
            </a:endParaRPr>
          </a:p>
          <a:p>
            <a:endParaRPr lang="ar-EG" dirty="0">
              <a:solidFill>
                <a:schemeClr val="tx1"/>
              </a:solidFill>
              <a:latin typeface="Consolas" panose="020B0609020204030204" pitchFamily="49" charset="0"/>
            </a:endParaRPr>
          </a:p>
          <a:p>
            <a:endParaRPr lang="ar-EG" dirty="0">
              <a:solidFill>
                <a:schemeClr val="tx1"/>
              </a:solidFill>
              <a:latin typeface="Consolas" panose="020B0609020204030204" pitchFamily="49" charset="0"/>
            </a:endParaRPr>
          </a:p>
          <a:p>
            <a:endParaRPr lang="ar-EG" dirty="0">
              <a:solidFill>
                <a:schemeClr val="tx1"/>
              </a:solidFill>
              <a:latin typeface="Consolas" panose="020B0609020204030204" pitchFamily="49" charset="0"/>
            </a:endParaRPr>
          </a:p>
          <a:p>
            <a:endParaRPr lang="ar-EG" dirty="0">
              <a:solidFill>
                <a:schemeClr val="tx1"/>
              </a:solidFill>
              <a:latin typeface="Consolas" panose="020B0609020204030204" pitchFamily="49" charset="0"/>
            </a:endParaRPr>
          </a:p>
          <a:p>
            <a:endParaRPr lang="ar-EG" dirty="0">
              <a:solidFill>
                <a:schemeClr val="tx1"/>
              </a:solidFill>
              <a:latin typeface="Consolas" panose="020B0609020204030204" pitchFamily="49" charset="0"/>
            </a:endParaRPr>
          </a:p>
          <a:p>
            <a:endParaRPr lang="ar-EG" dirty="0">
              <a:solidFill>
                <a:schemeClr val="tx1"/>
              </a:solidFill>
              <a:latin typeface="Consolas" panose="020B0609020204030204" pitchFamily="49" charset="0"/>
            </a:endParaRPr>
          </a:p>
          <a:p>
            <a:pPr marL="0" indent="0">
              <a:buNone/>
            </a:pPr>
            <a:endParaRPr lang="ar-EG" dirty="0">
              <a:solidFill>
                <a:schemeClr val="tx1"/>
              </a:solidFill>
              <a:latin typeface="Consolas" panose="020B0609020204030204" pitchFamily="49" charset="0"/>
            </a:endParaRPr>
          </a:p>
          <a:p>
            <a:pPr marL="0" indent="0" algn="ctr">
              <a:buNone/>
            </a:pPr>
            <a:endParaRPr lang="ar-EG" sz="2800" dirty="0">
              <a:solidFill>
                <a:schemeClr val="accent1"/>
              </a:solidFill>
              <a:latin typeface="Consolas" panose="020B0609020204030204" pitchFamily="49" charset="0"/>
            </a:endParaRPr>
          </a:p>
          <a:p>
            <a:pPr marL="0" indent="0">
              <a:buNone/>
            </a:pPr>
            <a:endParaRPr lang="ar-EG" dirty="0">
              <a:solidFill>
                <a:schemeClr val="tx1"/>
              </a:solidFill>
              <a:latin typeface="Consolas" panose="020B0609020204030204" pitchFamily="49" charset="0"/>
            </a:endParaRPr>
          </a:p>
          <a:p>
            <a:pPr marL="0" indent="0" algn="ctr">
              <a:buNone/>
            </a:pPr>
            <a:endParaRPr lang="ar-EG" sz="2400" dirty="0">
              <a:solidFill>
                <a:schemeClr val="tx1"/>
              </a:solidFill>
              <a:latin typeface="Consolas" panose="020B0609020204030204" pitchFamily="49" charset="0"/>
            </a:endParaRPr>
          </a:p>
          <a:p>
            <a:pPr marL="0" indent="0">
              <a:buNone/>
            </a:pPr>
            <a:endParaRPr lang="en-US" b="0" dirty="0">
              <a:solidFill>
                <a:srgbClr val="ABB2BF"/>
              </a:solidFill>
              <a:effectLst/>
              <a:latin typeface="Consolas" panose="020B0609020204030204" pitchFamily="49" charset="0"/>
            </a:endParaRPr>
          </a:p>
          <a:p>
            <a:endParaRPr lang="ar-EG" dirty="0">
              <a:solidFill>
                <a:schemeClr val="tx1"/>
              </a:solidFill>
            </a:endParaRPr>
          </a:p>
        </p:txBody>
      </p:sp>
      <p:pic>
        <p:nvPicPr>
          <p:cNvPr id="4" name="Picture 3">
            <a:extLst>
              <a:ext uri="{FF2B5EF4-FFF2-40B4-BE49-F238E27FC236}">
                <a16:creationId xmlns:a16="http://schemas.microsoft.com/office/drawing/2014/main" id="{D021CBA3-40C3-0826-EC7C-A6560DB83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612" y="5371672"/>
            <a:ext cx="5627544" cy="1486328"/>
          </a:xfrm>
          <a:prstGeom prst="rect">
            <a:avLst/>
          </a:prstGeom>
        </p:spPr>
      </p:pic>
    </p:spTree>
    <p:extLst>
      <p:ext uri="{BB962C8B-B14F-4D97-AF65-F5344CB8AC3E}">
        <p14:creationId xmlns:p14="http://schemas.microsoft.com/office/powerpoint/2010/main" val="399235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Type inference using var, final and const</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a:bodyPr>
          <a:lstStyle/>
          <a:p>
            <a:pPr marL="0" indent="0" algn="ctr">
              <a:buNone/>
            </a:pPr>
            <a:r>
              <a:rPr lang="en-US" sz="2800" dirty="0">
                <a:solidFill>
                  <a:schemeClr val="accent1"/>
                </a:solidFill>
                <a:latin typeface="Consolas" panose="020B0609020204030204" pitchFamily="49" charset="0"/>
              </a:rPr>
              <a:t>final and const vs var</a:t>
            </a:r>
            <a:r>
              <a:rPr lang="ar-EG" sz="2800" dirty="0">
                <a:solidFill>
                  <a:schemeClr val="accent1"/>
                </a:solidFill>
                <a:latin typeface="Consolas" panose="020B0609020204030204" pitchFamily="49" charset="0"/>
              </a:rPr>
              <a:t> </a:t>
            </a:r>
          </a:p>
          <a:p>
            <a:r>
              <a:rPr lang="en-US" dirty="0">
                <a:solidFill>
                  <a:schemeClr val="tx1"/>
                </a:solidFill>
                <a:latin typeface="Consolas" panose="020B0609020204030204" pitchFamily="49" charset="0"/>
              </a:rPr>
              <a:t>Just as var, final and const achieve the same thing, the only difference is that in var you can change the variable or reassign the values in future, but for const and final you can’t </a:t>
            </a:r>
          </a:p>
          <a:p>
            <a:pPr marL="0" indent="0" algn="ctr">
              <a:buNone/>
            </a:pPr>
            <a:endParaRPr lang="ar-EG" sz="2400" dirty="0">
              <a:solidFill>
                <a:schemeClr val="tx1"/>
              </a:solidFill>
              <a:latin typeface="Consolas" panose="020B0609020204030204" pitchFamily="49" charset="0"/>
            </a:endParaRPr>
          </a:p>
          <a:p>
            <a:pPr marL="0" indent="0">
              <a:buNone/>
            </a:pPr>
            <a:endParaRPr lang="en-US" b="0" dirty="0">
              <a:solidFill>
                <a:srgbClr val="ABB2BF"/>
              </a:solidFill>
              <a:effectLst/>
              <a:latin typeface="Consolas" panose="020B0609020204030204" pitchFamily="49" charset="0"/>
            </a:endParaRPr>
          </a:p>
          <a:p>
            <a:endParaRPr lang="ar-EG" dirty="0">
              <a:solidFill>
                <a:schemeClr val="tx1"/>
              </a:solidFill>
            </a:endParaRPr>
          </a:p>
        </p:txBody>
      </p:sp>
      <p:pic>
        <p:nvPicPr>
          <p:cNvPr id="5" name="Picture 4">
            <a:extLst>
              <a:ext uri="{FF2B5EF4-FFF2-40B4-BE49-F238E27FC236}">
                <a16:creationId xmlns:a16="http://schemas.microsoft.com/office/drawing/2014/main" id="{C866609A-F1DD-C442-0CA1-51C81A99D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780" y="4245034"/>
            <a:ext cx="2827020" cy="2537506"/>
          </a:xfrm>
          <a:prstGeom prst="rect">
            <a:avLst/>
          </a:prstGeom>
        </p:spPr>
      </p:pic>
    </p:spTree>
    <p:extLst>
      <p:ext uri="{BB962C8B-B14F-4D97-AF65-F5344CB8AC3E}">
        <p14:creationId xmlns:p14="http://schemas.microsoft.com/office/powerpoint/2010/main" val="4285817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final vs const</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a:bodyPr>
          <a:lstStyle/>
          <a:p>
            <a:r>
              <a:rPr lang="en-US" dirty="0">
                <a:solidFill>
                  <a:schemeClr val="tx1"/>
                </a:solidFill>
                <a:latin typeface="Consolas" panose="020B0609020204030204" pitchFamily="49" charset="0"/>
              </a:rPr>
              <a:t>As the name suggests final and const which stands for constants can’t be changed, the most important difference are </a:t>
            </a:r>
            <a:endParaRPr lang="ar-EG" dirty="0">
              <a:solidFill>
                <a:schemeClr val="tx1"/>
              </a:solidFill>
              <a:latin typeface="Consolas" panose="020B0609020204030204" pitchFamily="49" charset="0"/>
            </a:endParaRPr>
          </a:p>
          <a:p>
            <a:pPr marL="0" indent="0" algn="ctr">
              <a:buNone/>
            </a:pPr>
            <a:r>
              <a:rPr lang="en-US" sz="2800" dirty="0">
                <a:solidFill>
                  <a:schemeClr val="accent1"/>
                </a:solidFill>
                <a:latin typeface="Consolas" panose="020B0609020204030204" pitchFamily="49" charset="0"/>
              </a:rPr>
              <a:t>const</a:t>
            </a:r>
          </a:p>
          <a:p>
            <a:pPr marL="0" indent="0">
              <a:buNone/>
            </a:pPr>
            <a:r>
              <a:rPr lang="en-US" dirty="0">
                <a:solidFill>
                  <a:schemeClr val="tx1"/>
                </a:solidFill>
                <a:latin typeface="Consolas" panose="020B0609020204030204" pitchFamily="49" charset="0"/>
              </a:rPr>
              <a:t>The value of constants are determined at compile time, which are values that I specify by hand when I write code</a:t>
            </a:r>
          </a:p>
          <a:p>
            <a:pPr marL="0" indent="0">
              <a:buNone/>
            </a:pPr>
            <a:r>
              <a:rPr lang="en-US" dirty="0">
                <a:solidFill>
                  <a:schemeClr val="tx1"/>
                </a:solidFill>
                <a:latin typeface="Consolas" panose="020B0609020204030204" pitchFamily="49" charset="0"/>
              </a:rPr>
              <a:t>Like the PI value, days of the week</a:t>
            </a:r>
          </a:p>
          <a:p>
            <a:pPr marL="0" indent="0">
              <a:buNone/>
            </a:pPr>
            <a:r>
              <a:rPr lang="en-US" dirty="0">
                <a:solidFill>
                  <a:schemeClr val="tx1"/>
                </a:solidFill>
                <a:latin typeface="Consolas" panose="020B0609020204030204" pitchFamily="49" charset="0"/>
              </a:rPr>
              <a:t>Months of the year and so on</a:t>
            </a:r>
            <a:endParaRPr lang="ar-EG" dirty="0">
              <a:solidFill>
                <a:schemeClr val="tx1"/>
              </a:solidFill>
              <a:latin typeface="Consolas" panose="020B0609020204030204" pitchFamily="49" charset="0"/>
            </a:endParaRPr>
          </a:p>
          <a:p>
            <a:pPr marL="0" indent="0" algn="ctr">
              <a:buNone/>
            </a:pPr>
            <a:endParaRPr lang="ar-EG" sz="2800" dirty="0">
              <a:solidFill>
                <a:schemeClr val="accent1"/>
              </a:solidFill>
              <a:latin typeface="Consolas" panose="020B0609020204030204" pitchFamily="49" charset="0"/>
            </a:endParaRPr>
          </a:p>
          <a:p>
            <a:pPr marL="0" indent="0" algn="ctr">
              <a:buNone/>
            </a:pPr>
            <a:endParaRPr lang="ar-EG" sz="2400" dirty="0">
              <a:solidFill>
                <a:schemeClr val="tx1"/>
              </a:solidFill>
              <a:latin typeface="Consolas" panose="020B0609020204030204" pitchFamily="49" charset="0"/>
            </a:endParaRPr>
          </a:p>
          <a:p>
            <a:pPr marL="0" indent="0">
              <a:buNone/>
            </a:pPr>
            <a:endParaRPr lang="en-US" b="0" dirty="0">
              <a:solidFill>
                <a:srgbClr val="ABB2BF"/>
              </a:solidFill>
              <a:effectLst/>
              <a:latin typeface="Consolas" panose="020B0609020204030204" pitchFamily="49" charset="0"/>
            </a:endParaRPr>
          </a:p>
          <a:p>
            <a:endParaRPr lang="ar-EG" dirty="0">
              <a:solidFill>
                <a:schemeClr val="tx1"/>
              </a:solidFill>
            </a:endParaRPr>
          </a:p>
        </p:txBody>
      </p:sp>
      <p:pic>
        <p:nvPicPr>
          <p:cNvPr id="4" name="Picture 3">
            <a:extLst>
              <a:ext uri="{FF2B5EF4-FFF2-40B4-BE49-F238E27FC236}">
                <a16:creationId xmlns:a16="http://schemas.microsoft.com/office/drawing/2014/main" id="{486A5DEA-D10B-D295-3E9E-E7CE813F0E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780" y="4104005"/>
            <a:ext cx="2766060" cy="2217617"/>
          </a:xfrm>
          <a:prstGeom prst="rect">
            <a:avLst/>
          </a:prstGeom>
        </p:spPr>
      </p:pic>
    </p:spTree>
    <p:extLst>
      <p:ext uri="{BB962C8B-B14F-4D97-AF65-F5344CB8AC3E}">
        <p14:creationId xmlns:p14="http://schemas.microsoft.com/office/powerpoint/2010/main" val="26504301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final vs const</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a:bodyPr>
          <a:lstStyle/>
          <a:p>
            <a:pPr marL="0" indent="0" algn="ctr">
              <a:buNone/>
            </a:pPr>
            <a:r>
              <a:rPr lang="en-US" sz="2800" dirty="0">
                <a:solidFill>
                  <a:schemeClr val="accent1"/>
                </a:solidFill>
                <a:latin typeface="Consolas" panose="020B0609020204030204" pitchFamily="49" charset="0"/>
              </a:rPr>
              <a:t>final</a:t>
            </a:r>
          </a:p>
          <a:p>
            <a:pPr marL="0" indent="0">
              <a:buNone/>
            </a:pPr>
            <a:endParaRPr lang="ar-EG" sz="2400" dirty="0">
              <a:solidFill>
                <a:schemeClr val="tx1"/>
              </a:solidFill>
              <a:latin typeface="Consolas" panose="020B0609020204030204" pitchFamily="49" charset="0"/>
            </a:endParaRPr>
          </a:p>
          <a:p>
            <a:r>
              <a:rPr lang="en-US" dirty="0">
                <a:solidFill>
                  <a:schemeClr val="tx1"/>
                </a:solidFill>
                <a:latin typeface="Consolas" panose="020B0609020204030204" pitchFamily="49" charset="0"/>
              </a:rPr>
              <a:t>This can be used in both runtime and compile time, like the code below, name is automatically </a:t>
            </a:r>
          </a:p>
          <a:p>
            <a:pPr marL="0" indent="0">
              <a:buNone/>
            </a:pPr>
            <a:r>
              <a:rPr lang="en-US" dirty="0">
                <a:solidFill>
                  <a:schemeClr val="tx1"/>
                </a:solidFill>
                <a:latin typeface="Consolas" panose="020B0609020204030204" pitchFamily="49" charset="0"/>
              </a:rPr>
              <a:t>gets assigned the value I receive </a:t>
            </a:r>
          </a:p>
          <a:p>
            <a:pPr marL="0" indent="0">
              <a:buNone/>
            </a:pPr>
            <a:r>
              <a:rPr lang="en-US" dirty="0">
                <a:solidFill>
                  <a:schemeClr val="tx1"/>
                </a:solidFill>
                <a:latin typeface="Consolas" panose="020B0609020204030204" pitchFamily="49" charset="0"/>
              </a:rPr>
              <a:t>from the user at runtime</a:t>
            </a:r>
            <a:endParaRPr lang="ar-EG" b="0" dirty="0">
              <a:solidFill>
                <a:schemeClr val="tx1"/>
              </a:solidFill>
              <a:effectLst/>
              <a:latin typeface="Consolas" panose="020B0609020204030204" pitchFamily="49" charset="0"/>
            </a:endParaRPr>
          </a:p>
          <a:p>
            <a:pPr marL="0" indent="0">
              <a:buNone/>
            </a:pPr>
            <a:endParaRPr lang="ar-EG" b="0" dirty="0">
              <a:solidFill>
                <a:schemeClr val="tx1"/>
              </a:solidFill>
              <a:effectLst/>
              <a:latin typeface="Consolas" panose="020B0609020204030204" pitchFamily="49" charset="0"/>
            </a:endParaRPr>
          </a:p>
          <a:p>
            <a:pPr marL="0" indent="0">
              <a:buNone/>
            </a:pPr>
            <a:endParaRPr lang="en-US" b="0" dirty="0">
              <a:solidFill>
                <a:srgbClr val="ABB2BF"/>
              </a:solidFill>
              <a:effectLst/>
              <a:latin typeface="Consolas" panose="020B0609020204030204" pitchFamily="49" charset="0"/>
            </a:endParaRPr>
          </a:p>
          <a:p>
            <a:endParaRPr lang="ar-EG" dirty="0">
              <a:solidFill>
                <a:schemeClr val="tx1"/>
              </a:solidFill>
            </a:endParaRPr>
          </a:p>
        </p:txBody>
      </p:sp>
      <p:pic>
        <p:nvPicPr>
          <p:cNvPr id="5" name="Picture 4">
            <a:extLst>
              <a:ext uri="{FF2B5EF4-FFF2-40B4-BE49-F238E27FC236}">
                <a16:creationId xmlns:a16="http://schemas.microsoft.com/office/drawing/2014/main" id="{BFD7D0B2-F942-2D19-B3E5-B48ABD117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555" y="3698240"/>
            <a:ext cx="3936365" cy="1704214"/>
          </a:xfrm>
          <a:prstGeom prst="rect">
            <a:avLst/>
          </a:prstGeom>
        </p:spPr>
      </p:pic>
    </p:spTree>
    <p:extLst>
      <p:ext uri="{BB962C8B-B14F-4D97-AF65-F5344CB8AC3E}">
        <p14:creationId xmlns:p14="http://schemas.microsoft.com/office/powerpoint/2010/main" val="447941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Void main</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a:bodyPr>
          <a:lstStyle/>
          <a:p>
            <a:r>
              <a:rPr lang="en-US" dirty="0"/>
              <a:t>void main is called the entry point of the app, or the starting point, the dart compiler that is responsible to translate the commands into a machine code, the compiler executes the code line by line sequentially, it’s like writing on a notebook, you start to write on the first white paper and not on the cover, so the white paper is the starting point</a:t>
            </a:r>
            <a:endParaRPr lang="ar-EG" dirty="0"/>
          </a:p>
          <a:p>
            <a:endParaRPr lang="en-US" dirty="0"/>
          </a:p>
        </p:txBody>
      </p:sp>
    </p:spTree>
    <p:extLst>
      <p:ext uri="{BB962C8B-B14F-4D97-AF65-F5344CB8AC3E}">
        <p14:creationId xmlns:p14="http://schemas.microsoft.com/office/powerpoint/2010/main" val="312280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Variables and data types</a:t>
            </a:r>
            <a:r>
              <a:rPr lang="ar-EG" b="1" dirty="0"/>
              <a:t> </a:t>
            </a:r>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a:bodyPr>
          <a:lstStyle/>
          <a:p>
            <a:r>
              <a:rPr lang="en-US" dirty="0"/>
              <a:t>We used print() show something on the screen, that is called the output, now we want to take something from the user, but where would we put it?</a:t>
            </a:r>
          </a:p>
          <a:p>
            <a:r>
              <a:rPr lang="en-US" dirty="0"/>
              <a:t>We use variables to store data that we fetch from the </a:t>
            </a:r>
          </a:p>
          <a:p>
            <a:r>
              <a:rPr lang="en-US" dirty="0"/>
              <a:t>Variables are stored in memory or RAM, we can think of the ram as a very tall desk that has drawers, we give each drawer a name and more important we say that each drawer contain which type of data, like we could have a drawer that holds pencils, another one to hold papers and another for money, that ordering is called data type, we say we want to store a 5 in variable called number that has the integer data type.</a:t>
            </a:r>
            <a:endParaRPr lang="ar-EG" dirty="0"/>
          </a:p>
        </p:txBody>
      </p:sp>
    </p:spTree>
    <p:extLst>
      <p:ext uri="{BB962C8B-B14F-4D97-AF65-F5344CB8AC3E}">
        <p14:creationId xmlns:p14="http://schemas.microsoft.com/office/powerpoint/2010/main" val="3202658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data types</a:t>
            </a:r>
            <a:r>
              <a:rPr lang="ar-EG" b="1" dirty="0"/>
              <a:t> </a:t>
            </a:r>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fontScale="85000" lnSpcReduction="10000"/>
          </a:bodyPr>
          <a:lstStyle/>
          <a:p>
            <a:r>
              <a:rPr lang="en-US" dirty="0"/>
              <a:t>Photo contains primitive data types in </a:t>
            </a:r>
          </a:p>
          <a:p>
            <a:pPr marL="0" indent="0">
              <a:buNone/>
            </a:pPr>
            <a:r>
              <a:rPr lang="en-US" dirty="0"/>
              <a:t>dart</a:t>
            </a:r>
            <a:endParaRPr lang="ar-EG" dirty="0"/>
          </a:p>
          <a:p>
            <a:r>
              <a:rPr lang="en-US" dirty="0"/>
              <a:t>int is used to hold whole numbers</a:t>
            </a:r>
            <a:endParaRPr lang="ar-EG" dirty="0"/>
          </a:p>
          <a:p>
            <a:r>
              <a:rPr lang="en-US" dirty="0"/>
              <a:t>double is used to hold decimals</a:t>
            </a:r>
            <a:endParaRPr lang="ar-EG" dirty="0"/>
          </a:p>
          <a:p>
            <a:r>
              <a:rPr lang="en-US" dirty="0"/>
              <a:t>bool is used to hold, two values true and false</a:t>
            </a:r>
            <a:endParaRPr lang="ar-EG" dirty="0"/>
          </a:p>
          <a:p>
            <a:pPr marL="0" indent="0">
              <a:buNone/>
            </a:pPr>
            <a:r>
              <a:rPr lang="en-US" dirty="0"/>
              <a:t>When you ask a simple question like are you 18 years old or older or not?, if yes then that value is true, if no then that value is false</a:t>
            </a:r>
          </a:p>
          <a:p>
            <a:r>
              <a:rPr lang="en-US" dirty="0"/>
              <a:t>String is used to store text, or simply anything between double “” or single ‘’ quotes</a:t>
            </a:r>
          </a:p>
          <a:p>
            <a:pPr marL="0" indent="0">
              <a:buNone/>
            </a:pPr>
            <a:r>
              <a:rPr lang="en-US" dirty="0"/>
              <a:t>“Muhammed”</a:t>
            </a:r>
            <a:r>
              <a:rPr lang="ar-EG" dirty="0"/>
              <a:t> </a:t>
            </a:r>
          </a:p>
          <a:p>
            <a:pPr marL="0" indent="0">
              <a:buNone/>
            </a:pPr>
            <a:r>
              <a:rPr lang="en-US" dirty="0"/>
              <a:t>“5”</a:t>
            </a:r>
            <a:endParaRPr lang="ar-EG" dirty="0"/>
          </a:p>
          <a:p>
            <a:pPr marL="0" indent="0">
              <a:buNone/>
            </a:pPr>
            <a:r>
              <a:rPr lang="en-US" dirty="0"/>
              <a:t>We see five here is considered as String</a:t>
            </a:r>
          </a:p>
          <a:p>
            <a:pPr marL="0" indent="0">
              <a:buNone/>
            </a:pPr>
            <a:r>
              <a:rPr lang="en-US" dirty="0"/>
              <a:t> </a:t>
            </a:r>
            <a:endParaRPr lang="ar-EG" dirty="0"/>
          </a:p>
          <a:p>
            <a:r>
              <a:rPr lang="en-US" dirty="0"/>
              <a:t>dynamic is used to store any value, it’s like a drawer that is used to store anything</a:t>
            </a:r>
          </a:p>
          <a:p>
            <a:r>
              <a:rPr lang="en-US" dirty="0"/>
              <a:t>It’s not preferred to use dynamic all the time, </a:t>
            </a:r>
            <a:endParaRPr lang="ar-EG" dirty="0"/>
          </a:p>
        </p:txBody>
      </p:sp>
      <p:pic>
        <p:nvPicPr>
          <p:cNvPr id="7" name="Picture 6">
            <a:extLst>
              <a:ext uri="{FF2B5EF4-FFF2-40B4-BE49-F238E27FC236}">
                <a16:creationId xmlns:a16="http://schemas.microsoft.com/office/drawing/2014/main" id="{FD4BADA8-C829-C02E-0407-2EF5DFF6D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160590"/>
            <a:ext cx="3228840" cy="1558266"/>
          </a:xfrm>
          <a:prstGeom prst="rect">
            <a:avLst/>
          </a:prstGeom>
        </p:spPr>
      </p:pic>
    </p:spTree>
    <p:extLst>
      <p:ext uri="{BB962C8B-B14F-4D97-AF65-F5344CB8AC3E}">
        <p14:creationId xmlns:p14="http://schemas.microsoft.com/office/powerpoint/2010/main" val="836532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Declaring variables with data types</a:t>
            </a:r>
            <a:endParaRPr lang="ar-EG" b="1" dirty="0"/>
          </a:p>
        </p:txBody>
      </p:sp>
      <p:sp>
        <p:nvSpPr>
          <p:cNvPr id="3" name="Content Placeholder 2">
            <a:extLst>
              <a:ext uri="{FF2B5EF4-FFF2-40B4-BE49-F238E27FC236}">
                <a16:creationId xmlns:a16="http://schemas.microsoft.com/office/drawing/2014/main" id="{F44EBECC-55CE-4CC6-0C81-8EE40526F3DF}"/>
              </a:ext>
            </a:extLst>
          </p:cNvPr>
          <p:cNvSpPr>
            <a:spLocks noGrp="1"/>
          </p:cNvSpPr>
          <p:nvPr>
            <p:ph idx="1"/>
          </p:nvPr>
        </p:nvSpPr>
        <p:spPr>
          <a:xfrm>
            <a:off x="677334" y="2160589"/>
            <a:ext cx="8596668" cy="4697411"/>
          </a:xfrm>
        </p:spPr>
        <p:txBody>
          <a:bodyPr>
            <a:normAutofit fontScale="92500" lnSpcReduction="10000"/>
          </a:bodyPr>
          <a:lstStyle/>
          <a:p>
            <a:r>
              <a:rPr lang="en-US" dirty="0">
                <a:solidFill>
                  <a:schemeClr val="tx1"/>
                </a:solidFill>
              </a:rPr>
              <a:t>It’s very important to know what is the syntax to define a </a:t>
            </a:r>
            <a:r>
              <a:rPr lang="en-US" dirty="0" err="1">
                <a:solidFill>
                  <a:schemeClr val="tx1"/>
                </a:solidFill>
              </a:rPr>
              <a:t>varialbe</a:t>
            </a:r>
            <a:endParaRPr lang="ar-EG" dirty="0">
              <a:solidFill>
                <a:schemeClr val="tx1"/>
              </a:solidFill>
            </a:endParaRPr>
          </a:p>
          <a:p>
            <a:r>
              <a:rPr lang="en-US" dirty="0">
                <a:solidFill>
                  <a:schemeClr val="tx1"/>
                </a:solidFill>
              </a:rPr>
              <a:t>Line two shows the syntax for just that</a:t>
            </a:r>
            <a:endParaRPr lang="ar-EG" dirty="0">
              <a:solidFill>
                <a:schemeClr val="tx1"/>
              </a:solidFill>
            </a:endParaRPr>
          </a:p>
          <a:p>
            <a:r>
              <a:rPr lang="en-US" dirty="0">
                <a:solidFill>
                  <a:schemeClr val="tx1"/>
                </a:solidFill>
              </a:rPr>
              <a:t>int is the data type we want to store in memory</a:t>
            </a:r>
            <a:endParaRPr lang="ar-EG" dirty="0">
              <a:solidFill>
                <a:schemeClr val="tx1"/>
              </a:solidFill>
            </a:endParaRPr>
          </a:p>
          <a:p>
            <a:r>
              <a:rPr lang="en-US" dirty="0">
                <a:solidFill>
                  <a:schemeClr val="tx1"/>
                </a:solidFill>
              </a:rPr>
              <a:t>As we said we need to give each drawer in the desk</a:t>
            </a:r>
          </a:p>
          <a:p>
            <a:pPr marL="0" indent="0">
              <a:buNone/>
            </a:pPr>
            <a:r>
              <a:rPr lang="en-US" dirty="0">
                <a:solidFill>
                  <a:schemeClr val="tx1"/>
                </a:solidFill>
              </a:rPr>
              <a:t>Or in that case each variable a name to be able to use</a:t>
            </a:r>
          </a:p>
          <a:p>
            <a:pPr marL="0" indent="0">
              <a:buNone/>
            </a:pPr>
            <a:r>
              <a:rPr lang="en-US" dirty="0">
                <a:solidFill>
                  <a:schemeClr val="tx1"/>
                </a:solidFill>
              </a:rPr>
              <a:t>It later in other part of the code</a:t>
            </a:r>
            <a:endParaRPr lang="ar-EG" dirty="0">
              <a:solidFill>
                <a:schemeClr val="tx1"/>
              </a:solidFill>
            </a:endParaRPr>
          </a:p>
          <a:p>
            <a:r>
              <a:rPr lang="ar-EG" dirty="0">
                <a:solidFill>
                  <a:schemeClr val="tx1"/>
                </a:solidFill>
              </a:rPr>
              <a:t>= </a:t>
            </a:r>
            <a:r>
              <a:rPr lang="en-US" dirty="0">
                <a:solidFill>
                  <a:schemeClr val="tx1"/>
                </a:solidFill>
              </a:rPr>
              <a:t>this is called the assignment operator</a:t>
            </a:r>
            <a:endParaRPr lang="ar-EG" dirty="0">
              <a:solidFill>
                <a:schemeClr val="tx1"/>
              </a:solidFill>
            </a:endParaRPr>
          </a:p>
          <a:p>
            <a:r>
              <a:rPr lang="ar-EG" dirty="0">
                <a:solidFill>
                  <a:schemeClr val="tx1"/>
                </a:solidFill>
              </a:rPr>
              <a:t>5 </a:t>
            </a:r>
            <a:r>
              <a:rPr lang="en-US" dirty="0">
                <a:solidFill>
                  <a:schemeClr val="tx1"/>
                </a:solidFill>
              </a:rPr>
              <a:t>this is the value we wan to store,</a:t>
            </a:r>
          </a:p>
          <a:p>
            <a:r>
              <a:rPr lang="en-US" dirty="0">
                <a:solidFill>
                  <a:schemeClr val="tx1"/>
                </a:solidFill>
              </a:rPr>
              <a:t>values should be of the same data type we defined our variable to be</a:t>
            </a:r>
          </a:p>
          <a:p>
            <a:r>
              <a:rPr lang="en-US" dirty="0">
                <a:solidFill>
                  <a:schemeClr val="tx1"/>
                </a:solidFill>
              </a:rPr>
              <a:t>Semi colon or ; at the end of each line is mandatory, it’s like ending a question, we use ? Question mark</a:t>
            </a:r>
            <a:endParaRPr lang="ar-EG" dirty="0">
              <a:solidFill>
                <a:schemeClr val="tx1"/>
              </a:solidFill>
            </a:endParaRPr>
          </a:p>
          <a:p>
            <a:r>
              <a:rPr lang="en-US" dirty="0">
                <a:solidFill>
                  <a:schemeClr val="tx1"/>
                </a:solidFill>
              </a:rPr>
              <a:t>Final form</a:t>
            </a:r>
          </a:p>
          <a:p>
            <a:pPr marL="0" indent="0">
              <a:buNone/>
            </a:pPr>
            <a:r>
              <a:rPr lang="en-US" dirty="0" err="1">
                <a:solidFill>
                  <a:schemeClr val="tx1"/>
                </a:solidFill>
              </a:rPr>
              <a:t>dataType</a:t>
            </a:r>
            <a:r>
              <a:rPr lang="en-US" dirty="0">
                <a:solidFill>
                  <a:schemeClr val="tx1"/>
                </a:solidFill>
              </a:rPr>
              <a:t> </a:t>
            </a:r>
            <a:r>
              <a:rPr lang="en-US" dirty="0" err="1">
                <a:solidFill>
                  <a:schemeClr val="tx1"/>
                </a:solidFill>
              </a:rPr>
              <a:t>variableName</a:t>
            </a:r>
            <a:r>
              <a:rPr lang="en-US" dirty="0">
                <a:solidFill>
                  <a:schemeClr val="tx1"/>
                </a:solidFill>
              </a:rPr>
              <a:t> = value;</a:t>
            </a:r>
            <a:endParaRPr lang="ar-EG" dirty="0">
              <a:solidFill>
                <a:schemeClr val="tx1"/>
              </a:solidFill>
            </a:endParaRPr>
          </a:p>
          <a:p>
            <a:endParaRPr lang="en-US" dirty="0">
              <a:solidFill>
                <a:schemeClr val="tx1"/>
              </a:solidFill>
            </a:endParaRPr>
          </a:p>
        </p:txBody>
      </p:sp>
      <p:pic>
        <p:nvPicPr>
          <p:cNvPr id="5" name="Picture 4">
            <a:extLst>
              <a:ext uri="{FF2B5EF4-FFF2-40B4-BE49-F238E27FC236}">
                <a16:creationId xmlns:a16="http://schemas.microsoft.com/office/drawing/2014/main" id="{6A8F3696-08F1-0C1F-35AB-0E1B7CEDD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435" y="2646101"/>
            <a:ext cx="2362200" cy="2114550"/>
          </a:xfrm>
          <a:prstGeom prst="rect">
            <a:avLst/>
          </a:prstGeom>
        </p:spPr>
      </p:pic>
    </p:spTree>
    <p:extLst>
      <p:ext uri="{BB962C8B-B14F-4D97-AF65-F5344CB8AC3E}">
        <p14:creationId xmlns:p14="http://schemas.microsoft.com/office/powerpoint/2010/main" val="3023871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Variables naming rules</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p:txBody>
          <a:bodyPr/>
          <a:lstStyle/>
          <a:p>
            <a:r>
              <a:rPr lang="en-US" dirty="0"/>
              <a:t>The are rules you must follow when writing a variable name</a:t>
            </a:r>
          </a:p>
          <a:p>
            <a:r>
              <a:rPr lang="en-US" dirty="0"/>
              <a:t>You can’t start variable names with numbers, but you can user numbers anywhere in the variable</a:t>
            </a:r>
            <a:endParaRPr lang="ar-EG" dirty="0"/>
          </a:p>
          <a:p>
            <a:pPr marL="0" indent="0">
              <a:buNone/>
            </a:pPr>
            <a:endParaRPr lang="en-US" dirty="0"/>
          </a:p>
          <a:p>
            <a:pPr marL="0" indent="0">
              <a:buNone/>
            </a:pPr>
            <a:r>
              <a:rPr lang="en-US" dirty="0"/>
              <a:t>1myname </a:t>
            </a:r>
            <a:r>
              <a:rPr lang="ar-EG" dirty="0"/>
              <a:t> </a:t>
            </a:r>
            <a:r>
              <a:rPr lang="en-US" dirty="0"/>
              <a:t>Error</a:t>
            </a:r>
          </a:p>
          <a:p>
            <a:pPr marL="0" indent="0">
              <a:buNone/>
            </a:pPr>
            <a:r>
              <a:rPr lang="en-US" dirty="0"/>
              <a:t>myNa1me </a:t>
            </a:r>
            <a:r>
              <a:rPr lang="ar-EG" dirty="0"/>
              <a:t> </a:t>
            </a:r>
            <a:r>
              <a:rPr lang="en-US" dirty="0"/>
              <a:t>OK</a:t>
            </a:r>
            <a:endParaRPr lang="ar-EG" dirty="0"/>
          </a:p>
          <a:p>
            <a:r>
              <a:rPr lang="en-US" dirty="0"/>
              <a:t>You can’t use any preserved words like </a:t>
            </a:r>
            <a:r>
              <a:rPr lang="en-US" dirty="0">
                <a:solidFill>
                  <a:srgbClr val="FF0000"/>
                </a:solidFill>
              </a:rPr>
              <a:t>if, null, for, int</a:t>
            </a:r>
            <a:endParaRPr lang="ar-EG" dirty="0">
              <a:solidFill>
                <a:srgbClr val="FF0000"/>
              </a:solidFill>
            </a:endParaRPr>
          </a:p>
          <a:p>
            <a:r>
              <a:rPr lang="en-US" dirty="0">
                <a:solidFill>
                  <a:schemeClr val="tx1"/>
                </a:solidFill>
              </a:rPr>
              <a:t>you can’t use special characters like @, !, %, but you can use underscore _</a:t>
            </a:r>
            <a:endParaRPr lang="ar-EG" dirty="0">
              <a:solidFill>
                <a:schemeClr val="tx1"/>
              </a:solidFill>
            </a:endParaRPr>
          </a:p>
        </p:txBody>
      </p:sp>
    </p:spTree>
    <p:extLst>
      <p:ext uri="{BB962C8B-B14F-4D97-AF65-F5344CB8AC3E}">
        <p14:creationId xmlns:p14="http://schemas.microsoft.com/office/powerpoint/2010/main" val="3701574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Variables naming conventions</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a:bodyPr>
          <a:lstStyle/>
          <a:p>
            <a:r>
              <a:rPr lang="en-US" dirty="0"/>
              <a:t>There are standard rules between the community of each programming language on how to write variables names, the compiler won’t complain but get used to them since you will deal with other people code in the future</a:t>
            </a:r>
            <a:endParaRPr lang="ar-EG" dirty="0"/>
          </a:p>
          <a:p>
            <a:r>
              <a:rPr lang="en-US" dirty="0"/>
              <a:t>When we write a variable name that consist of only one word, it should be lower case, but if we use a variable name that has more than one name we use </a:t>
            </a:r>
            <a:r>
              <a:rPr lang="en-US" dirty="0">
                <a:solidFill>
                  <a:schemeClr val="accent5"/>
                </a:solidFill>
              </a:rPr>
              <a:t>camelCase</a:t>
            </a:r>
            <a:r>
              <a:rPr lang="en-US" dirty="0"/>
              <a:t> </a:t>
            </a:r>
            <a:endParaRPr lang="ar-EG" dirty="0"/>
          </a:p>
          <a:p>
            <a:pPr marL="0" indent="0">
              <a:buNone/>
            </a:pPr>
            <a:r>
              <a:rPr lang="en-US" dirty="0"/>
              <a:t>Camel case is used to name variables that has multiple words, you each word is simply lowercased and the first letter in each subsequent word is uppercase, like the following examples</a:t>
            </a:r>
            <a:endParaRPr lang="ar-EG" dirty="0"/>
          </a:p>
          <a:p>
            <a:pPr marL="0" indent="0">
              <a:buNone/>
            </a:pPr>
            <a:r>
              <a:rPr lang="en-US" dirty="0"/>
              <a:t>String </a:t>
            </a:r>
            <a:r>
              <a:rPr lang="en-US" dirty="0" err="1"/>
              <a:t>firstName</a:t>
            </a:r>
            <a:r>
              <a:rPr lang="en-US" dirty="0"/>
              <a:t> = “Muhammed”;</a:t>
            </a:r>
          </a:p>
          <a:p>
            <a:pPr marL="0" indent="0">
              <a:buNone/>
            </a:pPr>
            <a:r>
              <a:rPr lang="en-US" dirty="0"/>
              <a:t>String </a:t>
            </a:r>
            <a:r>
              <a:rPr lang="en-US" dirty="0" err="1"/>
              <a:t>lastName</a:t>
            </a:r>
            <a:r>
              <a:rPr lang="en-US" dirty="0"/>
              <a:t> = “Ahmed”;</a:t>
            </a:r>
          </a:p>
          <a:p>
            <a:endParaRPr lang="ar-EG" dirty="0"/>
          </a:p>
        </p:txBody>
      </p:sp>
    </p:spTree>
    <p:extLst>
      <p:ext uri="{BB962C8B-B14F-4D97-AF65-F5344CB8AC3E}">
        <p14:creationId xmlns:p14="http://schemas.microsoft.com/office/powerpoint/2010/main" val="2801095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Taking input from the user</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fontScale="92500" lnSpcReduction="10000"/>
          </a:bodyPr>
          <a:lstStyle/>
          <a:p>
            <a:r>
              <a:rPr lang="en-US" dirty="0"/>
              <a:t>After printing and storing variables, we need to get a value from the user</a:t>
            </a:r>
            <a:endParaRPr lang="ar-EG" dirty="0"/>
          </a:p>
          <a:p>
            <a:r>
              <a:rPr lang="en-US" dirty="0"/>
              <a:t>The command that is used to read an input from the user is </a:t>
            </a:r>
            <a:r>
              <a:rPr lang="en-US" dirty="0" err="1"/>
              <a:t>stdin.readLineSync</a:t>
            </a:r>
            <a:r>
              <a:rPr lang="en-US" dirty="0"/>
              <a:t>()</a:t>
            </a:r>
            <a:endParaRPr lang="ar-EG" dirty="0"/>
          </a:p>
          <a:p>
            <a:pPr marL="0" indent="0" algn="ctr">
              <a:buNone/>
            </a:pPr>
            <a:r>
              <a:rPr lang="en-US" sz="2400" dirty="0" err="1">
                <a:solidFill>
                  <a:schemeClr val="accent1"/>
                </a:solidFill>
              </a:rPr>
              <a:t>stdin.readLineSync</a:t>
            </a:r>
            <a:r>
              <a:rPr lang="en-US" sz="2400" dirty="0">
                <a:solidFill>
                  <a:schemeClr val="accent1"/>
                </a:solidFill>
              </a:rPr>
              <a:t>()</a:t>
            </a:r>
            <a:endParaRPr lang="ar-EG" sz="2400" dirty="0">
              <a:solidFill>
                <a:schemeClr val="accent1"/>
              </a:solidFill>
            </a:endParaRPr>
          </a:p>
          <a:p>
            <a:pPr marL="0" indent="0" algn="ctr">
              <a:buNone/>
            </a:pPr>
            <a:endParaRPr lang="ar-EG" sz="2400" dirty="0">
              <a:solidFill>
                <a:schemeClr val="accent1"/>
              </a:solidFill>
            </a:endParaRPr>
          </a:p>
          <a:p>
            <a:r>
              <a:rPr lang="en-US" dirty="0">
                <a:solidFill>
                  <a:schemeClr val="tx1"/>
                </a:solidFill>
              </a:rPr>
              <a:t>It’s important to hover over each </a:t>
            </a:r>
          </a:p>
          <a:p>
            <a:pPr marL="0" indent="0">
              <a:buNone/>
            </a:pPr>
            <a:r>
              <a:rPr lang="en-US" dirty="0">
                <a:solidFill>
                  <a:schemeClr val="tx1"/>
                </a:solidFill>
              </a:rPr>
              <a:t>Method and know what is the return type</a:t>
            </a:r>
          </a:p>
          <a:p>
            <a:pPr marL="0" indent="0">
              <a:buNone/>
            </a:pPr>
            <a:r>
              <a:rPr lang="en-US" dirty="0">
                <a:solidFill>
                  <a:schemeClr val="tx1"/>
                </a:solidFill>
              </a:rPr>
              <a:t>Of that method, know what parameters</a:t>
            </a:r>
          </a:p>
          <a:p>
            <a:pPr marL="0" indent="0">
              <a:buNone/>
            </a:pPr>
            <a:r>
              <a:rPr lang="en-US" dirty="0">
                <a:solidFill>
                  <a:schemeClr val="tx1"/>
                </a:solidFill>
              </a:rPr>
              <a:t>It receives and also read what it does</a:t>
            </a:r>
          </a:p>
          <a:p>
            <a:pPr marL="0" indent="0">
              <a:buNone/>
            </a:pPr>
            <a:r>
              <a:rPr lang="en-US" dirty="0">
                <a:solidFill>
                  <a:schemeClr val="tx1"/>
                </a:solidFill>
              </a:rPr>
              <a:t>It all seems enigmatic for now, but with </a:t>
            </a:r>
          </a:p>
          <a:p>
            <a:pPr marL="0" indent="0">
              <a:buNone/>
            </a:pPr>
            <a:r>
              <a:rPr lang="en-US" dirty="0">
                <a:solidFill>
                  <a:schemeClr val="tx1"/>
                </a:solidFill>
              </a:rPr>
              <a:t>you will know the process, you will see that it returns String?, just ignore the ? , we will talk about it in much details later, </a:t>
            </a:r>
          </a:p>
          <a:p>
            <a:pPr marL="0" indent="0">
              <a:buNone/>
            </a:pPr>
            <a:r>
              <a:rPr lang="en-US" dirty="0">
                <a:solidFill>
                  <a:schemeClr val="tx1"/>
                </a:solidFill>
              </a:rPr>
              <a:t>If you want to get a glimpse of what a String? Is, just search for </a:t>
            </a:r>
            <a:r>
              <a:rPr lang="en-US" dirty="0" err="1">
                <a:solidFill>
                  <a:schemeClr val="accent5"/>
                </a:solidFill>
              </a:rPr>
              <a:t>nullables</a:t>
            </a:r>
            <a:r>
              <a:rPr lang="en-US" dirty="0">
                <a:solidFill>
                  <a:schemeClr val="tx1"/>
                </a:solidFill>
              </a:rPr>
              <a:t> on google </a:t>
            </a:r>
            <a:endParaRPr lang="ar-EG" dirty="0">
              <a:solidFill>
                <a:schemeClr val="tx1"/>
              </a:solidFill>
            </a:endParaRPr>
          </a:p>
        </p:txBody>
      </p:sp>
      <p:pic>
        <p:nvPicPr>
          <p:cNvPr id="4" name="Picture 3">
            <a:extLst>
              <a:ext uri="{FF2B5EF4-FFF2-40B4-BE49-F238E27FC236}">
                <a16:creationId xmlns:a16="http://schemas.microsoft.com/office/drawing/2014/main" id="{3C955966-E240-E120-1658-47F1251736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026" y="3744918"/>
            <a:ext cx="4391815" cy="1453291"/>
          </a:xfrm>
          <a:prstGeom prst="rect">
            <a:avLst/>
          </a:prstGeom>
        </p:spPr>
      </p:pic>
    </p:spTree>
    <p:extLst>
      <p:ext uri="{BB962C8B-B14F-4D97-AF65-F5344CB8AC3E}">
        <p14:creationId xmlns:p14="http://schemas.microsoft.com/office/powerpoint/2010/main" val="60173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5518-F466-0B40-9CFD-86E7A61569EA}"/>
              </a:ext>
            </a:extLst>
          </p:cNvPr>
          <p:cNvSpPr>
            <a:spLocks noGrp="1"/>
          </p:cNvSpPr>
          <p:nvPr>
            <p:ph type="title"/>
          </p:nvPr>
        </p:nvSpPr>
        <p:spPr/>
        <p:txBody>
          <a:bodyPr/>
          <a:lstStyle/>
          <a:p>
            <a:pPr algn="ctr"/>
            <a:r>
              <a:rPr lang="en-US" b="1" dirty="0"/>
              <a:t>Taking input from the user</a:t>
            </a:r>
            <a:endParaRPr lang="ar-EG" b="1" dirty="0"/>
          </a:p>
        </p:txBody>
      </p:sp>
      <p:sp>
        <p:nvSpPr>
          <p:cNvPr id="6" name="Content Placeholder 5">
            <a:extLst>
              <a:ext uri="{FF2B5EF4-FFF2-40B4-BE49-F238E27FC236}">
                <a16:creationId xmlns:a16="http://schemas.microsoft.com/office/drawing/2014/main" id="{DD56A2B7-8B0C-ED97-56F6-9A28ED3D0A09}"/>
              </a:ext>
            </a:extLst>
          </p:cNvPr>
          <p:cNvSpPr>
            <a:spLocks noGrp="1"/>
          </p:cNvSpPr>
          <p:nvPr>
            <p:ph idx="1"/>
          </p:nvPr>
        </p:nvSpPr>
        <p:spPr>
          <a:xfrm>
            <a:off x="677334" y="2160589"/>
            <a:ext cx="8596668" cy="4621951"/>
          </a:xfrm>
        </p:spPr>
        <p:txBody>
          <a:bodyPr>
            <a:normAutofit fontScale="92500" lnSpcReduction="20000"/>
          </a:bodyPr>
          <a:lstStyle/>
          <a:p>
            <a:r>
              <a:rPr lang="en-US" dirty="0">
                <a:solidFill>
                  <a:schemeClr val="tx1"/>
                </a:solidFill>
              </a:rPr>
              <a:t>Let’s take two numbers from the user and</a:t>
            </a:r>
          </a:p>
          <a:p>
            <a:pPr marL="0" indent="0">
              <a:buNone/>
            </a:pPr>
            <a:r>
              <a:rPr lang="en-US" dirty="0">
                <a:solidFill>
                  <a:schemeClr val="tx1"/>
                </a:solidFill>
              </a:rPr>
              <a:t>them, we read line from the user on line 5</a:t>
            </a:r>
          </a:p>
          <a:p>
            <a:pPr marL="0" indent="0">
              <a:buNone/>
            </a:pPr>
            <a:r>
              <a:rPr lang="en-US" dirty="0">
                <a:solidFill>
                  <a:schemeClr val="tx1"/>
                </a:solidFill>
              </a:rPr>
              <a:t>and on line 8, again just ignore the ! For now</a:t>
            </a:r>
          </a:p>
          <a:p>
            <a:r>
              <a:rPr lang="en-US" dirty="0">
                <a:solidFill>
                  <a:schemeClr val="tx1"/>
                </a:solidFill>
              </a:rPr>
              <a:t>After taking the two numbers from the user, say</a:t>
            </a:r>
          </a:p>
          <a:p>
            <a:pPr marL="0" indent="0">
              <a:buNone/>
            </a:pPr>
            <a:r>
              <a:rPr lang="en-US" dirty="0">
                <a:solidFill>
                  <a:schemeClr val="tx1"/>
                </a:solidFill>
              </a:rPr>
              <a:t>10 and 25, when we try to add them, we get 1025</a:t>
            </a:r>
          </a:p>
          <a:p>
            <a:pPr marL="0" indent="0">
              <a:buNone/>
            </a:pPr>
            <a:r>
              <a:rPr lang="en-US" dirty="0">
                <a:solidFill>
                  <a:schemeClr val="tx1"/>
                </a:solidFill>
              </a:rPr>
              <a:t>while the expected is 35</a:t>
            </a:r>
          </a:p>
          <a:p>
            <a:r>
              <a:rPr lang="en-US" dirty="0">
                <a:solidFill>
                  <a:schemeClr val="tx1"/>
                </a:solidFill>
              </a:rPr>
              <a:t>The reason is a concept called concatenation</a:t>
            </a:r>
          </a:p>
          <a:p>
            <a:pPr marL="0" indent="0">
              <a:buNone/>
            </a:pPr>
            <a:r>
              <a:rPr lang="en-US" dirty="0">
                <a:solidFill>
                  <a:schemeClr val="tx1"/>
                </a:solidFill>
              </a:rPr>
              <a:t>instead of adding, Dart concatenates Strings or in</a:t>
            </a:r>
          </a:p>
          <a:p>
            <a:pPr marL="0" indent="0">
              <a:buNone/>
            </a:pPr>
            <a:r>
              <a:rPr lang="en-US" dirty="0">
                <a:solidFill>
                  <a:schemeClr val="tx1"/>
                </a:solidFill>
              </a:rPr>
              <a:t>other words it joins these two or more strings </a:t>
            </a:r>
            <a:r>
              <a:rPr lang="en-US" dirty="0" err="1">
                <a:solidFill>
                  <a:schemeClr val="tx1"/>
                </a:solidFill>
              </a:rPr>
              <a:t>togther</a:t>
            </a:r>
            <a:endParaRPr lang="en-US" dirty="0">
              <a:solidFill>
                <a:schemeClr val="tx1"/>
              </a:solidFill>
            </a:endParaRPr>
          </a:p>
          <a:p>
            <a:pPr marL="0" indent="0">
              <a:buNone/>
            </a:pPr>
            <a:r>
              <a:rPr lang="en-US" dirty="0">
                <a:solidFill>
                  <a:schemeClr val="tx1"/>
                </a:solidFill>
              </a:rPr>
              <a:t>Dart still reads the values you entered, 10 and 25</a:t>
            </a:r>
          </a:p>
          <a:p>
            <a:pPr marL="0" indent="0">
              <a:buNone/>
            </a:pPr>
            <a:r>
              <a:rPr lang="en-US" dirty="0">
                <a:solidFill>
                  <a:schemeClr val="tx1"/>
                </a:solidFill>
              </a:rPr>
              <a:t>as Strings not as numbers.</a:t>
            </a:r>
          </a:p>
          <a:p>
            <a:r>
              <a:rPr lang="en-US" dirty="0">
                <a:solidFill>
                  <a:schemeClr val="tx1"/>
                </a:solidFill>
              </a:rPr>
              <a:t>The question is, how to change these inputs to numbers or integers?</a:t>
            </a:r>
          </a:p>
          <a:p>
            <a:r>
              <a:rPr lang="en-US" dirty="0">
                <a:solidFill>
                  <a:schemeClr val="tx1"/>
                </a:solidFill>
              </a:rPr>
              <a:t>This is a concept called, type casting </a:t>
            </a:r>
          </a:p>
          <a:p>
            <a:pPr marL="0" indent="0">
              <a:buNone/>
            </a:pPr>
            <a:endParaRPr lang="ar-EG" dirty="0">
              <a:solidFill>
                <a:schemeClr val="tx1"/>
              </a:solidFill>
            </a:endParaRPr>
          </a:p>
          <a:p>
            <a:endParaRPr lang="ar-EG" dirty="0">
              <a:solidFill>
                <a:schemeClr val="tx1"/>
              </a:solidFill>
            </a:endParaRPr>
          </a:p>
        </p:txBody>
      </p:sp>
      <p:pic>
        <p:nvPicPr>
          <p:cNvPr id="5" name="Picture 4">
            <a:extLst>
              <a:ext uri="{FF2B5EF4-FFF2-40B4-BE49-F238E27FC236}">
                <a16:creationId xmlns:a16="http://schemas.microsoft.com/office/drawing/2014/main" id="{62A27D04-2171-E26F-B4D7-4290164326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70000"/>
            <a:ext cx="3978821" cy="2720437"/>
          </a:xfrm>
          <a:prstGeom prst="rect">
            <a:avLst/>
          </a:prstGeom>
        </p:spPr>
      </p:pic>
      <p:pic>
        <p:nvPicPr>
          <p:cNvPr id="8" name="Picture 7">
            <a:extLst>
              <a:ext uri="{FF2B5EF4-FFF2-40B4-BE49-F238E27FC236}">
                <a16:creationId xmlns:a16="http://schemas.microsoft.com/office/drawing/2014/main" id="{7CC5B4CB-292B-91AF-53C1-E077730BE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84" y="3972410"/>
            <a:ext cx="3806979" cy="955191"/>
          </a:xfrm>
          <a:prstGeom prst="rect">
            <a:avLst/>
          </a:prstGeom>
        </p:spPr>
      </p:pic>
    </p:spTree>
    <p:extLst>
      <p:ext uri="{BB962C8B-B14F-4D97-AF65-F5344CB8AC3E}">
        <p14:creationId xmlns:p14="http://schemas.microsoft.com/office/powerpoint/2010/main" val="28286674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1037</TotalTime>
  <Words>1373</Words>
  <Application>Microsoft Office PowerPoint</Application>
  <PresentationFormat>Widescreen</PresentationFormat>
  <Paragraphs>130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Consolas</vt:lpstr>
      <vt:lpstr>Trebuchet MS</vt:lpstr>
      <vt:lpstr>Wingdings 3</vt:lpstr>
      <vt:lpstr>Facet</vt:lpstr>
      <vt:lpstr>Commands</vt:lpstr>
      <vt:lpstr>Void main</vt:lpstr>
      <vt:lpstr>Variables and data types </vt:lpstr>
      <vt:lpstr>data types </vt:lpstr>
      <vt:lpstr>Declaring variables with data types</vt:lpstr>
      <vt:lpstr>Variables naming rules</vt:lpstr>
      <vt:lpstr>Variables naming conventions</vt:lpstr>
      <vt:lpstr>Taking input from the user</vt:lpstr>
      <vt:lpstr>Taking input from the user</vt:lpstr>
      <vt:lpstr>Type casting</vt:lpstr>
      <vt:lpstr>Final addition code</vt:lpstr>
      <vt:lpstr>String interpolation</vt:lpstr>
      <vt:lpstr>String interpolation</vt:lpstr>
      <vt:lpstr>Type inference using var, const and final</vt:lpstr>
      <vt:lpstr>Type inference using var, final and const</vt:lpstr>
      <vt:lpstr>final vs const</vt:lpstr>
      <vt:lpstr>final vs const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Dart/Flutter summer training </dc:title>
  <dc:creator>ALYABANEYA</dc:creator>
  <cp:lastModifiedBy>Muhammed El-Ghazaly</cp:lastModifiedBy>
  <cp:revision>78</cp:revision>
  <dcterms:created xsi:type="dcterms:W3CDTF">2025-06-26T11:03:06Z</dcterms:created>
  <dcterms:modified xsi:type="dcterms:W3CDTF">2025-07-11T08:28:35Z</dcterms:modified>
</cp:coreProperties>
</file>