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8" r:id="rId2"/>
    <p:sldId id="259" r:id="rId3"/>
    <p:sldId id="260" r:id="rId4"/>
    <p:sldId id="261" r:id="rId5"/>
    <p:sldId id="262" r:id="rId6"/>
    <p:sldId id="263" r:id="rId7"/>
    <p:sldId id="265"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25" d="100"/>
          <a:sy n="125" d="100"/>
        </p:scale>
        <p:origin x="72" y="-12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53536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30893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9017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57555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598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49813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88800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400129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17658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17/01/1447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4759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3C9CA9-B716-4135-A412-1BEB0E2868BF}" type="datetimeFigureOut">
              <a:rPr lang="ar-EG" smtClean="0"/>
              <a:t>17/01/1447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62368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3C9CA9-B716-4135-A412-1BEB0E2868BF}" type="datetimeFigureOut">
              <a:rPr lang="ar-EG" smtClean="0"/>
              <a:t>17/01/1447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64979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3C9CA9-B716-4135-A412-1BEB0E2868BF}" type="datetimeFigureOut">
              <a:rPr lang="ar-EG" smtClean="0"/>
              <a:t>17/01/1447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0015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C9CA9-B716-4135-A412-1BEB0E2868BF}" type="datetimeFigureOut">
              <a:rPr lang="ar-EG" smtClean="0"/>
              <a:t>17/01/1447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15829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3C9CA9-B716-4135-A412-1BEB0E2868BF}" type="datetimeFigureOut">
              <a:rPr lang="ar-EG" smtClean="0"/>
              <a:t>17/01/1447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41300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C9CA9-B716-4135-A412-1BEB0E2868BF}" type="datetimeFigureOut">
              <a:rPr lang="ar-EG" smtClean="0"/>
              <a:t>17/01/1447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83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3C9CA9-B716-4135-A412-1BEB0E2868BF}" type="datetimeFigureOut">
              <a:rPr lang="ar-EG" smtClean="0"/>
              <a:t>17/01/1447</a:t>
            </a:fld>
            <a:endParaRPr lang="ar-E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922BDC-728A-41AF-80BD-590B4F2B3310}" type="slidenum">
              <a:rPr lang="ar-EG" smtClean="0"/>
              <a:t>‹#›</a:t>
            </a:fld>
            <a:endParaRPr lang="ar-EG"/>
          </a:p>
        </p:txBody>
      </p:sp>
    </p:spTree>
    <p:extLst>
      <p:ext uri="{BB962C8B-B14F-4D97-AF65-F5344CB8AC3E}">
        <p14:creationId xmlns:p14="http://schemas.microsoft.com/office/powerpoint/2010/main" val="207365175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Control flow</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lstStyle/>
          <a:p>
            <a:r>
              <a:rPr lang="en-US" dirty="0"/>
              <a:t>We know that our program executes from top to the bottom, line by line</a:t>
            </a:r>
          </a:p>
          <a:p>
            <a:pPr marL="0" indent="0">
              <a:buNone/>
            </a:pPr>
            <a:r>
              <a:rPr lang="en-US" dirty="0"/>
              <a:t>But what if you want to execute code, while excluding others, or you want to execute code based on some condition, if you want to do this we say you want to control the flow of the program</a:t>
            </a:r>
            <a:endParaRPr lang="ar-EG" dirty="0"/>
          </a:p>
          <a:p>
            <a:pPr marL="0" indent="0">
              <a:buNone/>
            </a:pPr>
            <a:endParaRPr lang="ar-EG" dirty="0"/>
          </a:p>
          <a:p>
            <a:pPr marL="0" indent="0">
              <a:buNone/>
            </a:pPr>
            <a:endParaRPr lang="ar-EG" dirty="0"/>
          </a:p>
          <a:p>
            <a:endParaRPr lang="ar-EG" dirty="0"/>
          </a:p>
          <a:p>
            <a:endParaRPr lang="ar-EG" dirty="0"/>
          </a:p>
          <a:p>
            <a:pPr marL="0" indent="0">
              <a:buNone/>
            </a:pPr>
            <a:endParaRPr lang="ar-EG" dirty="0"/>
          </a:p>
        </p:txBody>
      </p:sp>
    </p:spTree>
    <p:extLst>
      <p:ext uri="{BB962C8B-B14F-4D97-AF65-F5344CB8AC3E}">
        <p14:creationId xmlns:p14="http://schemas.microsoft.com/office/powerpoint/2010/main" val="326796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Nested if</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Wouldn’t be nice if you could put if inside an if statement?</a:t>
            </a:r>
          </a:p>
          <a:p>
            <a:pPr marL="0" indent="0">
              <a:buNone/>
            </a:pPr>
            <a:r>
              <a:rPr lang="en-US" dirty="0"/>
              <a:t>In fact it is possible it’s called Nested If statements</a:t>
            </a:r>
          </a:p>
          <a:p>
            <a:pPr marL="0" indent="0">
              <a:buNone/>
            </a:pPr>
            <a:r>
              <a:rPr lang="en-US" dirty="0"/>
              <a:t>suppose we have a program to determine if a user can ride a car or not, to be able to ride a car you must be greater than or equal to 18 years old and have a license</a:t>
            </a:r>
          </a:p>
          <a:p>
            <a:pPr marL="0" indent="0">
              <a:buNone/>
            </a:pPr>
            <a:r>
              <a:rPr lang="en-US" dirty="0"/>
              <a:t>There are a more than one case, maybe less than 18, in this case we print a message saying you are still young, the user maybe 18 or more but has no license in that case we print a message saying you have to get a license, the happy case is that he is 18 and has license, let’s tackle this program using two different ways</a:t>
            </a:r>
            <a:endParaRPr lang="ar-EG" dirty="0"/>
          </a:p>
          <a:p>
            <a:pPr marL="0" indent="0">
              <a:buNone/>
            </a:pPr>
            <a:endParaRPr lang="ar-EG" dirty="0"/>
          </a:p>
        </p:txBody>
      </p:sp>
    </p:spTree>
    <p:extLst>
      <p:ext uri="{BB962C8B-B14F-4D97-AF65-F5344CB8AC3E}">
        <p14:creationId xmlns:p14="http://schemas.microsoft.com/office/powerpoint/2010/main" val="225074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Nested if</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Wouldn’t be nice if you could put if inside an if statement?</a:t>
            </a:r>
          </a:p>
          <a:p>
            <a:pPr marL="0" indent="0">
              <a:buNone/>
            </a:pPr>
            <a:r>
              <a:rPr lang="en-US" dirty="0"/>
              <a:t>In fact it is possible it’s called Nested If</a:t>
            </a:r>
            <a:endParaRPr lang="ar-EG" dirty="0"/>
          </a:p>
          <a:p>
            <a:pPr marL="0" indent="0">
              <a:buNone/>
            </a:pPr>
            <a:endParaRPr lang="ar-EG" dirty="0"/>
          </a:p>
          <a:p>
            <a:pPr marL="0" indent="0">
              <a:buNone/>
            </a:pPr>
            <a:endParaRPr lang="ar-EG" dirty="0"/>
          </a:p>
          <a:p>
            <a:pPr marL="0" indent="0">
              <a:buNone/>
            </a:pPr>
            <a:endParaRPr lang="ar-EG" dirty="0"/>
          </a:p>
          <a:p>
            <a:pPr marL="0" indent="0">
              <a:buNone/>
            </a:pPr>
            <a:endParaRPr lang="ar-EG" dirty="0"/>
          </a:p>
          <a:p>
            <a:pPr marL="0" indent="0">
              <a:buNone/>
            </a:pPr>
            <a:endParaRPr lang="ar-EG" dirty="0"/>
          </a:p>
          <a:p>
            <a:pPr marL="0" indent="0">
              <a:buNone/>
            </a:pPr>
            <a:endParaRPr lang="ar-EG" dirty="0"/>
          </a:p>
          <a:p>
            <a:pPr marL="0" indent="0">
              <a:buNone/>
            </a:pPr>
            <a:endParaRPr lang="ar-EG" dirty="0"/>
          </a:p>
          <a:p>
            <a:pPr marL="0" indent="0">
              <a:buNone/>
            </a:pPr>
            <a:r>
              <a:rPr lang="en-US" dirty="0"/>
              <a:t>The two codes are the same, one using nested if on the right and one using normal if on the left</a:t>
            </a:r>
            <a:endParaRPr lang="ar-EG" dirty="0"/>
          </a:p>
        </p:txBody>
      </p:sp>
      <p:pic>
        <p:nvPicPr>
          <p:cNvPr id="5" name="Picture 4">
            <a:extLst>
              <a:ext uri="{FF2B5EF4-FFF2-40B4-BE49-F238E27FC236}">
                <a16:creationId xmlns:a16="http://schemas.microsoft.com/office/drawing/2014/main" id="{B18603F7-D8A9-2AAD-0799-36D02A91C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99" y="3058808"/>
            <a:ext cx="3991657" cy="2676999"/>
          </a:xfrm>
          <a:prstGeom prst="rect">
            <a:avLst/>
          </a:prstGeom>
        </p:spPr>
      </p:pic>
      <p:pic>
        <p:nvPicPr>
          <p:cNvPr id="6" name="Picture 5">
            <a:extLst>
              <a:ext uri="{FF2B5EF4-FFF2-40B4-BE49-F238E27FC236}">
                <a16:creationId xmlns:a16="http://schemas.microsoft.com/office/drawing/2014/main" id="{1C0DB152-70FD-478C-4F02-049544CA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856" y="3058808"/>
            <a:ext cx="3755182" cy="2692984"/>
          </a:xfrm>
          <a:prstGeom prst="rect">
            <a:avLst/>
          </a:prstGeom>
        </p:spPr>
      </p:pic>
    </p:spTree>
    <p:extLst>
      <p:ext uri="{BB962C8B-B14F-4D97-AF65-F5344CB8AC3E}">
        <p14:creationId xmlns:p14="http://schemas.microsoft.com/office/powerpoint/2010/main" val="67252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If</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lstStyle/>
          <a:p>
            <a:r>
              <a:rPr lang="en-US" dirty="0"/>
              <a:t>If the first tool at our disposal to control the flow of the program, say you want to print a message to the user based on his age,</a:t>
            </a:r>
          </a:p>
          <a:p>
            <a:endParaRPr lang="en-US" dirty="0"/>
          </a:p>
          <a:p>
            <a:endParaRPr lang="en-US" dirty="0"/>
          </a:p>
          <a:p>
            <a:endParaRPr lang="en-US" dirty="0"/>
          </a:p>
          <a:p>
            <a:r>
              <a:rPr lang="en-US" dirty="0"/>
              <a:t>We see that that all the print lines are executed</a:t>
            </a:r>
          </a:p>
          <a:p>
            <a:pPr marL="0" indent="0">
              <a:buNone/>
            </a:pPr>
            <a:endParaRPr lang="ar-EG" dirty="0"/>
          </a:p>
          <a:p>
            <a:endParaRPr lang="ar-EG" dirty="0"/>
          </a:p>
          <a:p>
            <a:endParaRPr lang="ar-EG" dirty="0"/>
          </a:p>
          <a:p>
            <a:pPr marL="0" indent="0">
              <a:buNone/>
            </a:pPr>
            <a:endParaRPr lang="ar-EG" dirty="0"/>
          </a:p>
        </p:txBody>
      </p:sp>
      <p:pic>
        <p:nvPicPr>
          <p:cNvPr id="5" name="Picture 4">
            <a:extLst>
              <a:ext uri="{FF2B5EF4-FFF2-40B4-BE49-F238E27FC236}">
                <a16:creationId xmlns:a16="http://schemas.microsoft.com/office/drawing/2014/main" id="{C655B278-2DDE-89F5-4918-49C767674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92977"/>
            <a:ext cx="2996953" cy="2083408"/>
          </a:xfrm>
          <a:prstGeom prst="rect">
            <a:avLst/>
          </a:prstGeom>
        </p:spPr>
      </p:pic>
      <p:pic>
        <p:nvPicPr>
          <p:cNvPr id="11" name="Picture 10">
            <a:extLst>
              <a:ext uri="{FF2B5EF4-FFF2-40B4-BE49-F238E27FC236}">
                <a16:creationId xmlns:a16="http://schemas.microsoft.com/office/drawing/2014/main" id="{3B8E4256-B1B8-3159-377E-BAA3286F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030" y="2992977"/>
            <a:ext cx="6106674" cy="978890"/>
          </a:xfrm>
          <a:prstGeom prst="rect">
            <a:avLst/>
          </a:prstGeom>
        </p:spPr>
      </p:pic>
    </p:spTree>
    <p:extLst>
      <p:ext uri="{BB962C8B-B14F-4D97-AF65-F5344CB8AC3E}">
        <p14:creationId xmlns:p14="http://schemas.microsoft.com/office/powerpoint/2010/main" val="118953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If statement</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lstStyle/>
          <a:p>
            <a:r>
              <a:rPr lang="en-US" dirty="0"/>
              <a:t>After changing the age to 15 the line inside the if statement isn’t executed</a:t>
            </a:r>
            <a:r>
              <a:rPr lang="ar-EG" dirty="0"/>
              <a:t> </a:t>
            </a:r>
            <a:endParaRPr lang="en-US" dirty="0"/>
          </a:p>
          <a:p>
            <a:endParaRPr lang="en-US" dirty="0"/>
          </a:p>
          <a:p>
            <a:endParaRPr lang="en-US" dirty="0"/>
          </a:p>
          <a:p>
            <a:endParaRPr lang="en-US" dirty="0"/>
          </a:p>
          <a:p>
            <a:pPr marL="0" indent="0">
              <a:buNone/>
            </a:pPr>
            <a:endParaRPr lang="en-US" dirty="0"/>
          </a:p>
          <a:p>
            <a:r>
              <a:rPr lang="en-US" dirty="0"/>
              <a:t>Line 5 is not executed </a:t>
            </a:r>
          </a:p>
          <a:p>
            <a:pPr marL="0" indent="0">
              <a:buNone/>
            </a:pPr>
            <a:endParaRPr lang="ar-EG" dirty="0"/>
          </a:p>
          <a:p>
            <a:pPr marL="0" indent="0">
              <a:buNone/>
            </a:pPr>
            <a:r>
              <a:rPr lang="en-US" dirty="0"/>
              <a:t>We conclude that the code inside the if statement executes if and only if the condition is true, if it’s false it’s not executed</a:t>
            </a:r>
            <a:r>
              <a:rPr lang="ar-EG" dirty="0"/>
              <a:t> </a:t>
            </a:r>
          </a:p>
          <a:p>
            <a:endParaRPr lang="ar-EG" dirty="0"/>
          </a:p>
          <a:p>
            <a:endParaRPr lang="ar-EG" dirty="0"/>
          </a:p>
          <a:p>
            <a:pPr marL="0" indent="0">
              <a:buNone/>
            </a:pPr>
            <a:endParaRPr lang="ar-EG" dirty="0"/>
          </a:p>
        </p:txBody>
      </p:sp>
      <p:pic>
        <p:nvPicPr>
          <p:cNvPr id="6" name="Picture 5">
            <a:extLst>
              <a:ext uri="{FF2B5EF4-FFF2-40B4-BE49-F238E27FC236}">
                <a16:creationId xmlns:a16="http://schemas.microsoft.com/office/drawing/2014/main" id="{919A6F47-57C8-CF30-B892-DABE9ED27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3" y="2992977"/>
            <a:ext cx="2489994" cy="1730983"/>
          </a:xfrm>
          <a:prstGeom prst="rect">
            <a:avLst/>
          </a:prstGeom>
        </p:spPr>
      </p:pic>
      <p:pic>
        <p:nvPicPr>
          <p:cNvPr id="8" name="Picture 7">
            <a:extLst>
              <a:ext uri="{FF2B5EF4-FFF2-40B4-BE49-F238E27FC236}">
                <a16:creationId xmlns:a16="http://schemas.microsoft.com/office/drawing/2014/main" id="{BCAA35C1-EB77-1FB9-EEA4-62DD99FE0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227" y="2992977"/>
            <a:ext cx="7835268" cy="858494"/>
          </a:xfrm>
          <a:prstGeom prst="rect">
            <a:avLst/>
          </a:prstGeom>
        </p:spPr>
      </p:pic>
    </p:spTree>
    <p:extLst>
      <p:ext uri="{BB962C8B-B14F-4D97-AF65-F5344CB8AC3E}">
        <p14:creationId xmlns:p14="http://schemas.microsoft.com/office/powerpoint/2010/main" val="322744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If-else statement</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lstStyle/>
          <a:p>
            <a:r>
              <a:rPr lang="en-US" dirty="0"/>
              <a:t>But what if you want to execute code if the condition is false?, in this case we use the if-else </a:t>
            </a:r>
            <a:r>
              <a:rPr lang="en-US" dirty="0" err="1"/>
              <a:t>statment</a:t>
            </a:r>
            <a:endParaRPr lang="en-US" dirty="0"/>
          </a:p>
          <a:p>
            <a:endParaRPr lang="en-US" dirty="0"/>
          </a:p>
          <a:p>
            <a:endParaRPr lang="en-US" dirty="0"/>
          </a:p>
          <a:p>
            <a:endParaRPr lang="en-US" dirty="0"/>
          </a:p>
          <a:p>
            <a:pPr marL="0" indent="0">
              <a:buNone/>
            </a:pPr>
            <a:endParaRPr lang="en-US" dirty="0"/>
          </a:p>
          <a:p>
            <a:r>
              <a:rPr lang="en-US" dirty="0"/>
              <a:t>We see that the condition inside if is false</a:t>
            </a:r>
          </a:p>
          <a:p>
            <a:pPr marL="0" indent="0">
              <a:buNone/>
            </a:pPr>
            <a:r>
              <a:rPr lang="en-US" dirty="0"/>
              <a:t>So it will jump to the else immediately and</a:t>
            </a:r>
          </a:p>
          <a:p>
            <a:pPr marL="0" indent="0">
              <a:buNone/>
            </a:pPr>
            <a:r>
              <a:rPr lang="en-US" dirty="0"/>
              <a:t>Executes line number 7</a:t>
            </a:r>
          </a:p>
          <a:p>
            <a:pPr marL="0" indent="0">
              <a:buNone/>
            </a:pPr>
            <a:endParaRPr lang="ar-EG" dirty="0"/>
          </a:p>
          <a:p>
            <a:endParaRPr lang="ar-EG" dirty="0"/>
          </a:p>
          <a:p>
            <a:endParaRPr lang="ar-EG" dirty="0"/>
          </a:p>
          <a:p>
            <a:pPr marL="0" indent="0">
              <a:buNone/>
            </a:pPr>
            <a:endParaRPr lang="ar-EG" dirty="0"/>
          </a:p>
        </p:txBody>
      </p:sp>
      <p:pic>
        <p:nvPicPr>
          <p:cNvPr id="5" name="Picture 4">
            <a:extLst>
              <a:ext uri="{FF2B5EF4-FFF2-40B4-BE49-F238E27FC236}">
                <a16:creationId xmlns:a16="http://schemas.microsoft.com/office/drawing/2014/main" id="{6B62E6E2-2835-80A6-21F5-82B42A966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992977"/>
            <a:ext cx="3104553" cy="2131753"/>
          </a:xfrm>
          <a:prstGeom prst="rect">
            <a:avLst/>
          </a:prstGeom>
        </p:spPr>
      </p:pic>
      <p:pic>
        <p:nvPicPr>
          <p:cNvPr id="9" name="Picture 8">
            <a:extLst>
              <a:ext uri="{FF2B5EF4-FFF2-40B4-BE49-F238E27FC236}">
                <a16:creationId xmlns:a16="http://schemas.microsoft.com/office/drawing/2014/main" id="{B1A06F01-5D84-6DBB-3DB3-5C856BDC3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86" y="2992977"/>
            <a:ext cx="7334033" cy="1024175"/>
          </a:xfrm>
          <a:prstGeom prst="rect">
            <a:avLst/>
          </a:prstGeom>
        </p:spPr>
      </p:pic>
    </p:spTree>
    <p:extLst>
      <p:ext uri="{BB962C8B-B14F-4D97-AF65-F5344CB8AC3E}">
        <p14:creationId xmlns:p14="http://schemas.microsoft.com/office/powerpoint/2010/main" val="343181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If-else </a:t>
            </a:r>
            <a:r>
              <a:rPr lang="en-US" b="1" dirty="0" err="1"/>
              <a:t>if-else</a:t>
            </a:r>
            <a:r>
              <a:rPr lang="en-US" b="1" dirty="0"/>
              <a:t> statement</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Ok now let’s increase the flow our program, what if want to tell the is </a:t>
            </a:r>
            <a:r>
              <a:rPr lang="en-US" dirty="0" err="1"/>
              <a:t>baby,teenager,adult</a:t>
            </a:r>
            <a:r>
              <a:rPr lang="en-US" dirty="0"/>
              <a:t> or old</a:t>
            </a:r>
          </a:p>
          <a:p>
            <a:r>
              <a:rPr lang="en-US" dirty="0"/>
              <a:t>Meaning we have four cases, the else if comes int play here</a:t>
            </a:r>
          </a:p>
          <a:p>
            <a:r>
              <a:rPr lang="en-US" dirty="0"/>
              <a:t>The program goes as follows, is age greater than</a:t>
            </a:r>
          </a:p>
          <a:p>
            <a:pPr marL="0" indent="0">
              <a:buNone/>
            </a:pPr>
            <a:r>
              <a:rPr lang="en-US" dirty="0"/>
              <a:t>Zero and less than 10, the condition is false, then skip</a:t>
            </a:r>
          </a:p>
          <a:p>
            <a:pPr marL="0" indent="0">
              <a:buNone/>
            </a:pPr>
            <a:r>
              <a:rPr lang="en-US" dirty="0"/>
              <a:t>Line number 4.</a:t>
            </a:r>
          </a:p>
          <a:p>
            <a:r>
              <a:rPr lang="en-US" dirty="0"/>
              <a:t>Is age greater than or equal to 10 and less than or</a:t>
            </a:r>
          </a:p>
          <a:p>
            <a:pPr marL="0" indent="0">
              <a:buNone/>
            </a:pPr>
            <a:r>
              <a:rPr lang="en-US" dirty="0"/>
              <a:t>Equal to 17, the answer is no or false, then skip </a:t>
            </a:r>
          </a:p>
          <a:p>
            <a:pPr marL="0" indent="0">
              <a:buNone/>
            </a:pPr>
            <a:r>
              <a:rPr lang="en-US" dirty="0"/>
              <a:t>Line number 6</a:t>
            </a:r>
          </a:p>
          <a:p>
            <a:pPr marL="0" indent="0">
              <a:buNone/>
            </a:pPr>
            <a:endParaRPr lang="en-US" dirty="0"/>
          </a:p>
          <a:p>
            <a:r>
              <a:rPr lang="en-US" dirty="0"/>
              <a:t>We see that condition number 3 on line number 7 is </a:t>
            </a:r>
          </a:p>
          <a:p>
            <a:pPr marL="0" indent="0">
              <a:buNone/>
            </a:pPr>
            <a:r>
              <a:rPr lang="en-US" dirty="0"/>
              <a:t>True, then line 8 is executed</a:t>
            </a:r>
            <a:endParaRPr lang="ar-EG" dirty="0"/>
          </a:p>
          <a:p>
            <a:endParaRPr lang="ar-EG" dirty="0"/>
          </a:p>
          <a:p>
            <a:endParaRPr lang="ar-EG" dirty="0"/>
          </a:p>
          <a:p>
            <a:pPr marL="0" indent="0">
              <a:buNone/>
            </a:pPr>
            <a:endParaRPr lang="ar-EG" dirty="0"/>
          </a:p>
        </p:txBody>
      </p:sp>
      <p:pic>
        <p:nvPicPr>
          <p:cNvPr id="6" name="Picture 5">
            <a:extLst>
              <a:ext uri="{FF2B5EF4-FFF2-40B4-BE49-F238E27FC236}">
                <a16:creationId xmlns:a16="http://schemas.microsoft.com/office/drawing/2014/main" id="{BB93E21A-36CC-654F-48D5-8F6ED5C91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44" y="3231472"/>
            <a:ext cx="2973936" cy="2867487"/>
          </a:xfrm>
          <a:prstGeom prst="rect">
            <a:avLst/>
          </a:prstGeom>
        </p:spPr>
      </p:pic>
    </p:spTree>
    <p:extLst>
      <p:ext uri="{BB962C8B-B14F-4D97-AF65-F5344CB8AC3E}">
        <p14:creationId xmlns:p14="http://schemas.microsoft.com/office/powerpoint/2010/main" val="299547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If-else </a:t>
            </a:r>
            <a:r>
              <a:rPr lang="en-US" b="1" dirty="0" err="1"/>
              <a:t>if-else</a:t>
            </a:r>
            <a:r>
              <a:rPr lang="en-US" b="1" dirty="0"/>
              <a:t> statement</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endParaRPr lang="ar-EG" dirty="0"/>
          </a:p>
          <a:p>
            <a:pPr marL="0" indent="0">
              <a:buNone/>
            </a:pPr>
            <a:endParaRPr lang="ar-EG" dirty="0"/>
          </a:p>
        </p:txBody>
      </p:sp>
      <p:pic>
        <p:nvPicPr>
          <p:cNvPr id="5" name="Picture 4">
            <a:extLst>
              <a:ext uri="{FF2B5EF4-FFF2-40B4-BE49-F238E27FC236}">
                <a16:creationId xmlns:a16="http://schemas.microsoft.com/office/drawing/2014/main" id="{5F5A6CA8-4A15-9F9B-33E5-2B5D66162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2" y="2145054"/>
            <a:ext cx="3670491" cy="3539108"/>
          </a:xfrm>
          <a:prstGeom prst="rect">
            <a:avLst/>
          </a:prstGeom>
        </p:spPr>
      </p:pic>
      <p:pic>
        <p:nvPicPr>
          <p:cNvPr id="8" name="Picture 7">
            <a:extLst>
              <a:ext uri="{FF2B5EF4-FFF2-40B4-BE49-F238E27FC236}">
                <a16:creationId xmlns:a16="http://schemas.microsoft.com/office/drawing/2014/main" id="{82650AC3-C16A-44EB-2996-825855530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562" y="2160589"/>
            <a:ext cx="8241437" cy="1816608"/>
          </a:xfrm>
          <a:prstGeom prst="rect">
            <a:avLst/>
          </a:prstGeom>
        </p:spPr>
      </p:pic>
    </p:spTree>
    <p:extLst>
      <p:ext uri="{BB962C8B-B14F-4D97-AF65-F5344CB8AC3E}">
        <p14:creationId xmlns:p14="http://schemas.microsoft.com/office/powerpoint/2010/main" val="189578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Scope and body of a code</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We saw when we wrote our if statement, we put our code inside curly braces {}</a:t>
            </a:r>
          </a:p>
          <a:p>
            <a:pPr marL="0" indent="0">
              <a:buNone/>
            </a:pPr>
            <a:r>
              <a:rPr lang="en-US" dirty="0"/>
              <a:t>And after that we can put our code inside these curly braces, the code inside the curly braces are called block of code, or this is the scope of if statement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clearly see that we can access age from inside</a:t>
            </a:r>
          </a:p>
          <a:p>
            <a:pPr marL="0" indent="0">
              <a:buNone/>
            </a:pPr>
            <a:r>
              <a:rPr lang="en-US" dirty="0"/>
              <a:t>The if statement and from the outside, or we can</a:t>
            </a:r>
          </a:p>
          <a:p>
            <a:pPr marL="0" indent="0">
              <a:buNone/>
            </a:pPr>
            <a:r>
              <a:rPr lang="en-US" dirty="0"/>
              <a:t>Access it from the if scope and the main scope</a:t>
            </a:r>
            <a:endParaRPr lang="ar-EG" dirty="0"/>
          </a:p>
          <a:p>
            <a:endParaRPr lang="ar-EG" dirty="0"/>
          </a:p>
          <a:p>
            <a:pPr marL="0" indent="0">
              <a:buNone/>
            </a:pPr>
            <a:endParaRPr lang="ar-EG" dirty="0"/>
          </a:p>
        </p:txBody>
      </p:sp>
      <p:pic>
        <p:nvPicPr>
          <p:cNvPr id="8" name="Picture 7">
            <a:extLst>
              <a:ext uri="{FF2B5EF4-FFF2-40B4-BE49-F238E27FC236}">
                <a16:creationId xmlns:a16="http://schemas.microsoft.com/office/drawing/2014/main" id="{D04F6DFD-45DC-0253-644B-C7F534F4D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44" y="3708647"/>
            <a:ext cx="3268369" cy="2905217"/>
          </a:xfrm>
          <a:prstGeom prst="rect">
            <a:avLst/>
          </a:prstGeom>
        </p:spPr>
      </p:pic>
      <p:pic>
        <p:nvPicPr>
          <p:cNvPr id="10" name="Picture 9">
            <a:extLst>
              <a:ext uri="{FF2B5EF4-FFF2-40B4-BE49-F238E27FC236}">
                <a16:creationId xmlns:a16="http://schemas.microsoft.com/office/drawing/2014/main" id="{42449405-254D-438D-2860-C29880B34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113" y="3708647"/>
            <a:ext cx="5951736" cy="1135478"/>
          </a:xfrm>
          <a:prstGeom prst="rect">
            <a:avLst/>
          </a:prstGeom>
        </p:spPr>
      </p:pic>
    </p:spTree>
    <p:extLst>
      <p:ext uri="{BB962C8B-B14F-4D97-AF65-F5344CB8AC3E}">
        <p14:creationId xmlns:p14="http://schemas.microsoft.com/office/powerpoint/2010/main" val="274667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Scope and body of a code</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But what if I define a variable inside the if statement, and try to access from the out side?</a:t>
            </a:r>
            <a:endParaRPr lang="ar-EG" dirty="0"/>
          </a:p>
          <a:p>
            <a:pPr marL="0" indent="0">
              <a:buNone/>
            </a:pPr>
            <a:r>
              <a:rPr lang="en-US" dirty="0"/>
              <a:t>We define x inside the if scope, but we can’t</a:t>
            </a:r>
          </a:p>
          <a:p>
            <a:pPr marL="0" indent="0">
              <a:buNone/>
            </a:pPr>
            <a:r>
              <a:rPr lang="en-US" dirty="0"/>
              <a:t>Call it from the outside of that scope?</a:t>
            </a:r>
          </a:p>
          <a:p>
            <a:pPr marL="0" indent="0">
              <a:buNone/>
            </a:pPr>
            <a:r>
              <a:rPr lang="en-US" dirty="0"/>
              <a:t>What do we conclude from this code and the</a:t>
            </a:r>
          </a:p>
          <a:p>
            <a:pPr marL="0" indent="0">
              <a:buNone/>
            </a:pPr>
            <a:r>
              <a:rPr lang="en-US" dirty="0"/>
              <a:t>Previous one?</a:t>
            </a:r>
          </a:p>
          <a:p>
            <a:pPr marL="0" indent="0">
              <a:buNone/>
            </a:pPr>
            <a:endParaRPr lang="en-US" dirty="0"/>
          </a:p>
          <a:p>
            <a:pPr marL="0" indent="0">
              <a:buNone/>
            </a:pPr>
            <a:r>
              <a:rPr lang="en-US" dirty="0"/>
              <a:t>the conclusion is that the inner scope can access variables defined in the outer scope but the opposite is not possible, meaning the outer scope or in that case the main scope can’t access the variable defined inside the if scope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ar-EG" dirty="0"/>
          </a:p>
          <a:p>
            <a:pPr marL="0" indent="0">
              <a:buNone/>
            </a:pPr>
            <a:endParaRPr lang="ar-EG" dirty="0"/>
          </a:p>
        </p:txBody>
      </p:sp>
      <p:pic>
        <p:nvPicPr>
          <p:cNvPr id="5" name="Picture 4">
            <a:extLst>
              <a:ext uri="{FF2B5EF4-FFF2-40B4-BE49-F238E27FC236}">
                <a16:creationId xmlns:a16="http://schemas.microsoft.com/office/drawing/2014/main" id="{AE1B120D-4103-2961-807D-142B86C30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55" y="2802024"/>
            <a:ext cx="3530342" cy="2077858"/>
          </a:xfrm>
          <a:prstGeom prst="rect">
            <a:avLst/>
          </a:prstGeom>
        </p:spPr>
      </p:pic>
    </p:spTree>
    <p:extLst>
      <p:ext uri="{BB962C8B-B14F-4D97-AF65-F5344CB8AC3E}">
        <p14:creationId xmlns:p14="http://schemas.microsoft.com/office/powerpoint/2010/main" val="155265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Ternary expressions</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There is a shorthand way to write if-else statement, using what is called a ternary expression</a:t>
            </a:r>
            <a:endParaRPr lang="ar-EG" dirty="0"/>
          </a:p>
          <a:p>
            <a:pPr marL="0" indent="0">
              <a:buNone/>
            </a:pPr>
            <a:r>
              <a:rPr lang="en-US" dirty="0"/>
              <a:t>Using ? :</a:t>
            </a:r>
          </a:p>
          <a:p>
            <a:pPr marL="0" indent="0">
              <a:buNone/>
            </a:pPr>
            <a:r>
              <a:rPr lang="en-US" dirty="0"/>
              <a:t>The two codes are the same</a:t>
            </a:r>
          </a:p>
          <a:p>
            <a:pPr marL="0" indent="0">
              <a:buNone/>
            </a:pPr>
            <a:r>
              <a:rPr lang="en-US" dirty="0"/>
              <a:t>The line before ? Is the condition</a:t>
            </a:r>
          </a:p>
          <a:p>
            <a:pPr marL="0" indent="0">
              <a:buNone/>
            </a:pPr>
            <a:r>
              <a:rPr lang="en-US" dirty="0"/>
              <a:t>If that condition is met, the line after ?</a:t>
            </a:r>
          </a:p>
          <a:p>
            <a:pPr marL="0" indent="0">
              <a:buNone/>
            </a:pPr>
            <a:r>
              <a:rPr lang="en-US" dirty="0"/>
              <a:t>Is executed</a:t>
            </a:r>
          </a:p>
          <a:p>
            <a:pPr marL="0" indent="0">
              <a:buNone/>
            </a:pPr>
            <a:r>
              <a:rPr lang="en-US" dirty="0"/>
              <a:t>If the condition is not met, the line</a:t>
            </a:r>
          </a:p>
          <a:p>
            <a:pPr marL="0" indent="0">
              <a:buNone/>
            </a:pPr>
            <a:r>
              <a:rPr lang="en-US" dirty="0"/>
              <a:t>After : is executed</a:t>
            </a:r>
          </a:p>
          <a:p>
            <a:pPr marL="0" indent="0">
              <a:buNone/>
            </a:pPr>
            <a:endParaRPr lang="en-US" dirty="0"/>
          </a:p>
          <a:p>
            <a:endParaRPr lang="ar-EG" dirty="0"/>
          </a:p>
          <a:p>
            <a:pPr marL="0" indent="0">
              <a:buNone/>
            </a:pPr>
            <a:endParaRPr lang="ar-EG" dirty="0"/>
          </a:p>
        </p:txBody>
      </p:sp>
      <p:pic>
        <p:nvPicPr>
          <p:cNvPr id="6" name="Picture 5">
            <a:extLst>
              <a:ext uri="{FF2B5EF4-FFF2-40B4-BE49-F238E27FC236}">
                <a16:creationId xmlns:a16="http://schemas.microsoft.com/office/drawing/2014/main" id="{EC24EE0A-B7B8-0502-A5FB-F6692308D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77" y="2866299"/>
            <a:ext cx="4273478" cy="2183443"/>
          </a:xfrm>
          <a:prstGeom prst="rect">
            <a:avLst/>
          </a:prstGeom>
        </p:spPr>
      </p:pic>
    </p:spTree>
    <p:extLst>
      <p:ext uri="{BB962C8B-B14F-4D97-AF65-F5344CB8AC3E}">
        <p14:creationId xmlns:p14="http://schemas.microsoft.com/office/powerpoint/2010/main" val="27730094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1120</TotalTime>
  <Words>736</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Control flow</vt:lpstr>
      <vt:lpstr>If</vt:lpstr>
      <vt:lpstr>If statement</vt:lpstr>
      <vt:lpstr>If-else statement</vt:lpstr>
      <vt:lpstr>If-else if-else statement</vt:lpstr>
      <vt:lpstr>If-else if-else statement</vt:lpstr>
      <vt:lpstr>Scope and body of a code</vt:lpstr>
      <vt:lpstr>Scope and body of a code</vt:lpstr>
      <vt:lpstr>Ternary expressions</vt:lpstr>
      <vt:lpstr>Nested if</vt:lpstr>
      <vt:lpstr>Nested 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Dart/Flutter summer training </dc:title>
  <dc:creator>ALYABANEYA</dc:creator>
  <cp:lastModifiedBy>Muhammed El-Ghazaly</cp:lastModifiedBy>
  <cp:revision>121</cp:revision>
  <dcterms:created xsi:type="dcterms:W3CDTF">2025-06-26T11:03:06Z</dcterms:created>
  <dcterms:modified xsi:type="dcterms:W3CDTF">2025-07-12T07:35:47Z</dcterms:modified>
</cp:coreProperties>
</file>