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D09-2989-4A43-ABA8-1A03B6DC73AE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4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D09-2989-4A43-ABA8-1A03B6DC73AE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6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D09-2989-4A43-ABA8-1A03B6DC73AE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38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D09-2989-4A43-ABA8-1A03B6DC73AE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9859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D09-2989-4A43-ABA8-1A03B6DC73AE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D09-2989-4A43-ABA8-1A03B6DC73AE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4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D09-2989-4A43-ABA8-1A03B6DC73AE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06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D09-2989-4A43-ABA8-1A03B6DC73AE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24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7BDED09-2989-4A43-ABA8-1A03B6DC73AE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D09-2989-4A43-ABA8-1A03B6DC73AE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8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D09-2989-4A43-ABA8-1A03B6DC73AE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8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D09-2989-4A43-ABA8-1A03B6DC73AE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D09-2989-4A43-ABA8-1A03B6DC73AE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2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D09-2989-4A43-ABA8-1A03B6DC73AE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7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D09-2989-4A43-ABA8-1A03B6DC73AE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2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D09-2989-4A43-ABA8-1A03B6DC73AE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ED09-2989-4A43-ABA8-1A03B6DC73AE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DED09-2989-4A43-ABA8-1A03B6DC73AE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F0D75-52C4-4E5C-9EDC-1B4E6835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79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444F-168E-BA30-5E1C-F54DCF5FA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Least Common Multiple(LCM)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01509-96AB-B70F-0B11-93623501A3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By: Omar Hany Hassan Mahmoud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Id:224781</a:t>
            </a:r>
          </a:p>
        </p:txBody>
      </p:sp>
    </p:spTree>
    <p:extLst>
      <p:ext uri="{BB962C8B-B14F-4D97-AF65-F5344CB8AC3E}">
        <p14:creationId xmlns:p14="http://schemas.microsoft.com/office/powerpoint/2010/main" val="1073818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198839-D09C-DE8E-B061-46CC4B2C259C}"/>
                  </a:ext>
                </a:extLst>
              </p:cNvPr>
              <p:cNvSpPr txBox="1"/>
              <p:nvPr/>
            </p:nvSpPr>
            <p:spPr>
              <a:xfrm>
                <a:off x="0" y="86265"/>
                <a:ext cx="10420709" cy="2278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My goal is to reach the base case and from here to reach it we do the following: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We know from the base case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  </m:t>
                    </m:r>
                  </m:oMath>
                </a14:m>
                <a:r>
                  <a:rPr lang="en-U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so from there we can deduce </a:t>
                </a:r>
                <a:r>
                  <a:rPr lang="en-US" b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:</a:t>
                </a:r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≤1+2∗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198839-D09C-DE8E-B061-46CC4B2C2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6265"/>
                <a:ext cx="10420709" cy="2278444"/>
              </a:xfrm>
              <a:prstGeom prst="rect">
                <a:avLst/>
              </a:prstGeom>
              <a:blipFill>
                <a:blip r:embed="rId2"/>
                <a:stretch>
                  <a:fillRect l="-468" t="-1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19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7D6D-8FCC-5D3F-20B9-9E537484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Transform&amp;Conquer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E914F-1F36-F117-E30A-BD96C1387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Transform &amp; Conquer is usually used when the given problem is too complicated to be solved directly or there is a simpler way to solve it. The technique consists of three ways of being applied</a:t>
            </a: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Nunito" pitchFamily="2" charset="0"/>
              </a:rPr>
              <a:t>Instance simplification</a:t>
            </a: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Nunito" pitchFamily="2" charset="0"/>
              </a:rPr>
              <a:t>Problem reduction</a:t>
            </a: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Nunito" pitchFamily="2" charset="0"/>
              </a:rPr>
              <a:t>Representation change:</a:t>
            </a:r>
          </a:p>
          <a:p>
            <a:r>
              <a:rPr lang="en-US" b="1" dirty="0">
                <a:solidFill>
                  <a:schemeClr val="bg1"/>
                </a:solidFill>
                <a:latin typeface="Nunito" pitchFamily="2" charset="0"/>
              </a:rPr>
              <a:t>We will only be talking about problem reduction in this </a:t>
            </a:r>
            <a:r>
              <a:rPr lang="en-US" b="1" dirty="0" err="1">
                <a:solidFill>
                  <a:schemeClr val="bg1"/>
                </a:solidFill>
                <a:latin typeface="Nunito" pitchFamily="2" charset="0"/>
              </a:rPr>
              <a:t>powerpoint</a:t>
            </a:r>
            <a:endParaRPr lang="en-US" b="1" i="0" dirty="0">
              <a:solidFill>
                <a:schemeClr val="bg1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97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0CBF-0DED-74E8-3204-24CB4EEB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Reduction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0905B-4694-6D78-3209-FD360204048B}"/>
              </a:ext>
            </a:extLst>
          </p:cNvPr>
          <p:cNvSpPr txBox="1"/>
          <p:nvPr/>
        </p:nvSpPr>
        <p:spPr>
          <a:xfrm>
            <a:off x="0" y="2105637"/>
            <a:ext cx="105617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idea behind this technique is to transform the given problem into another one that’s easier to solve either by turning it into a different form or using an existing </a:t>
            </a:r>
            <a:r>
              <a:rPr lang="en-US" sz="2800" dirty="0" err="1">
                <a:solidFill>
                  <a:schemeClr val="bg1"/>
                </a:solidFill>
              </a:rPr>
              <a:t>algortithm</a:t>
            </a:r>
            <a:r>
              <a:rPr lang="en-US" sz="2800" dirty="0">
                <a:solidFill>
                  <a:schemeClr val="bg1"/>
                </a:solidFill>
              </a:rPr>
              <a:t> that you already know and modifying it to apply it to the given problem </a:t>
            </a:r>
          </a:p>
        </p:txBody>
      </p:sp>
    </p:spTree>
    <p:extLst>
      <p:ext uri="{BB962C8B-B14F-4D97-AF65-F5344CB8AC3E}">
        <p14:creationId xmlns:p14="http://schemas.microsoft.com/office/powerpoint/2010/main" val="18101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5977-DC09-4304-3AAE-35966049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LCM &amp; GCD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1D2B4-1613-79D5-DF25-D6315994933B}"/>
              </a:ext>
            </a:extLst>
          </p:cNvPr>
          <p:cNvSpPr txBox="1"/>
          <p:nvPr/>
        </p:nvSpPr>
        <p:spPr>
          <a:xfrm>
            <a:off x="134224" y="2172749"/>
            <a:ext cx="101599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Least common Multiple or LCM  is the smallest positive </a:t>
            </a:r>
            <a:r>
              <a:rPr lang="en-US" dirty="0" err="1">
                <a:solidFill>
                  <a:schemeClr val="bg1"/>
                </a:solidFill>
              </a:rPr>
              <a:t>integre</a:t>
            </a:r>
            <a:r>
              <a:rPr lang="en-US" dirty="0">
                <a:solidFill>
                  <a:schemeClr val="bg1"/>
                </a:solidFill>
              </a:rPr>
              <a:t> that is divisible by the two given  numbers, in arithmetic it’s usually written like this Lcm(</a:t>
            </a:r>
            <a:r>
              <a:rPr lang="en-US" dirty="0" err="1">
                <a:solidFill>
                  <a:schemeClr val="bg1"/>
                </a:solidFill>
              </a:rPr>
              <a:t>a,b</a:t>
            </a:r>
            <a:r>
              <a:rPr lang="en-US" dirty="0">
                <a:solidFill>
                  <a:schemeClr val="bg1"/>
                </a:solidFill>
              </a:rPr>
              <a:t>)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r>
              <a:rPr lang="en-US" dirty="0">
                <a:solidFill>
                  <a:schemeClr val="bg1"/>
                </a:solidFill>
              </a:rPr>
              <a:t>Lcm(4,6)</a:t>
            </a:r>
          </a:p>
          <a:p>
            <a:r>
              <a:rPr lang="en-US" dirty="0">
                <a:solidFill>
                  <a:schemeClr val="bg1"/>
                </a:solidFill>
              </a:rPr>
              <a:t>Multiples of 4:</a:t>
            </a:r>
          </a:p>
          <a:p>
            <a:r>
              <a:rPr lang="en-US" dirty="0">
                <a:solidFill>
                  <a:schemeClr val="bg1"/>
                </a:solidFill>
              </a:rPr>
              <a:t>4,8,12,16,20,24,28,32,36,………….</a:t>
            </a:r>
          </a:p>
          <a:p>
            <a:r>
              <a:rPr lang="en-US" dirty="0">
                <a:solidFill>
                  <a:schemeClr val="bg1"/>
                </a:solidFill>
              </a:rPr>
              <a:t>Multiples of 6: </a:t>
            </a:r>
          </a:p>
          <a:p>
            <a:r>
              <a:rPr lang="en-US" dirty="0">
                <a:solidFill>
                  <a:schemeClr val="bg1"/>
                </a:solidFill>
              </a:rPr>
              <a:t>6,12,18,24,30,36,……………..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common multiples: </a:t>
            </a:r>
          </a:p>
          <a:p>
            <a:r>
              <a:rPr lang="en-US" dirty="0">
                <a:solidFill>
                  <a:schemeClr val="bg1"/>
                </a:solidFill>
              </a:rPr>
              <a:t>12,24,36</a:t>
            </a:r>
          </a:p>
          <a:p>
            <a:r>
              <a:rPr lang="en-US" dirty="0">
                <a:solidFill>
                  <a:schemeClr val="bg1"/>
                </a:solidFill>
              </a:rPr>
              <a:t>After listing all the common multiples and form there we choose the smallest number hence the name </a:t>
            </a:r>
            <a:r>
              <a:rPr lang="en-US" b="1" i="1" dirty="0">
                <a:solidFill>
                  <a:schemeClr val="bg1"/>
                </a:solidFill>
              </a:rPr>
              <a:t>Least common multiple </a:t>
            </a:r>
            <a:r>
              <a:rPr lang="en-US" dirty="0">
                <a:solidFill>
                  <a:schemeClr val="bg1"/>
                </a:solidFill>
              </a:rPr>
              <a:t>in this case the answer would be : 12</a:t>
            </a:r>
          </a:p>
        </p:txBody>
      </p:sp>
    </p:spTree>
    <p:extLst>
      <p:ext uri="{BB962C8B-B14F-4D97-AF65-F5344CB8AC3E}">
        <p14:creationId xmlns:p14="http://schemas.microsoft.com/office/powerpoint/2010/main" val="185596195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E67E-C32B-9D19-C443-12CB1D1C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LCM &amp; GCD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1B36FB-2636-BC79-4399-CD27D572A20C}"/>
                  </a:ext>
                </a:extLst>
              </p:cNvPr>
              <p:cNvSpPr txBox="1"/>
              <p:nvPr/>
            </p:nvSpPr>
            <p:spPr>
              <a:xfrm>
                <a:off x="0" y="2122415"/>
                <a:ext cx="1029418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Greatest common divisor or GCD it shares some similarities with the LCM except that now we are looking for the Greatest positive number that is the divisor of the two-given number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Example: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GCD(54,24)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The number 54 can be expressed as a product of two integers in several different ways practically all the possible multiplication that gives us 54: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54∗1=27∗2=18∗3=9∗6 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r>
                  <a:rPr lang="en-US" b="0" dirty="0">
                    <a:solidFill>
                      <a:schemeClr val="bg1"/>
                    </a:solidFill>
                  </a:rPr>
                  <a:t>Thus, the complete list of divisors of 54 is 1,2,3,6,9,18,27,54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Similarly, 24’s list </a:t>
                </a:r>
                <a:r>
                  <a:rPr lang="en-US" dirty="0" err="1">
                    <a:solidFill>
                      <a:schemeClr val="bg1"/>
                    </a:solidFill>
                  </a:rPr>
                  <a:t>fo</a:t>
                </a:r>
                <a:r>
                  <a:rPr lang="en-US" dirty="0">
                    <a:solidFill>
                      <a:schemeClr val="bg1"/>
                    </a:solidFill>
                  </a:rPr>
                  <a:t> divisors is 1,2,3,4,6,8,12,24</a:t>
                </a:r>
              </a:p>
              <a:p>
                <a:endParaRPr lang="en-US" b="0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So, the common numbers would be 1,2,3,6</a:t>
                </a:r>
              </a:p>
              <a:p>
                <a:r>
                  <a:rPr lang="en-US" b="0" dirty="0">
                    <a:solidFill>
                      <a:schemeClr val="bg1"/>
                    </a:solidFill>
                  </a:rPr>
                  <a:t>So, the Greatest common divisor is 6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GCD(54,24) = 6</a:t>
                </a:r>
                <a:endParaRPr lang="en-US" b="0" dirty="0">
                  <a:solidFill>
                    <a:schemeClr val="bg1"/>
                  </a:solidFill>
                </a:endParaRPr>
              </a:p>
              <a:p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1B36FB-2636-BC79-4399-CD27D572A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22415"/>
                <a:ext cx="10294182" cy="4524315"/>
              </a:xfrm>
              <a:prstGeom prst="rect">
                <a:avLst/>
              </a:prstGeom>
              <a:blipFill>
                <a:blip r:embed="rId2"/>
                <a:stretch>
                  <a:fillRect l="-474" t="-809" r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96917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E67E-C32B-9D19-C443-12CB1D1C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LCM &amp; GCD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B36FB-2636-BC79-4399-CD27D572A20C}"/>
              </a:ext>
            </a:extLst>
          </p:cNvPr>
          <p:cNvSpPr txBox="1"/>
          <p:nvPr/>
        </p:nvSpPr>
        <p:spPr>
          <a:xfrm>
            <a:off x="0" y="2122415"/>
            <a:ext cx="102941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way GCD works is by using something called Euclid’s algorithm it works in the following way : </a:t>
            </a:r>
          </a:p>
          <a:p>
            <a:r>
              <a:rPr lang="en-US" dirty="0">
                <a:solidFill>
                  <a:schemeClr val="bg1"/>
                </a:solidFill>
              </a:rPr>
              <a:t>def GCD(a, b):</a:t>
            </a:r>
          </a:p>
          <a:p>
            <a:r>
              <a:rPr lang="en-US" dirty="0">
                <a:solidFill>
                  <a:schemeClr val="bg1"/>
                </a:solidFill>
              </a:rPr>
              <a:t>    if b == 0: </a:t>
            </a:r>
          </a:p>
          <a:p>
            <a:r>
              <a:rPr lang="en-US" dirty="0">
                <a:solidFill>
                  <a:schemeClr val="bg1"/>
                </a:solidFill>
              </a:rPr>
              <a:t>        return a</a:t>
            </a:r>
          </a:p>
          <a:p>
            <a:r>
              <a:rPr lang="en-US" dirty="0">
                <a:solidFill>
                  <a:schemeClr val="bg1"/>
                </a:solidFill>
              </a:rPr>
              <a:t>    return GCD(b, a % b)</a:t>
            </a:r>
          </a:p>
          <a:p>
            <a:r>
              <a:rPr lang="en-US" dirty="0">
                <a:solidFill>
                  <a:schemeClr val="bg1"/>
                </a:solidFill>
              </a:rPr>
              <a:t>Pseudo code:</a:t>
            </a:r>
          </a:p>
          <a:p>
            <a:r>
              <a:rPr lang="pt-BR" dirty="0">
                <a:solidFill>
                  <a:schemeClr val="bg1"/>
                </a:solidFill>
              </a:rPr>
              <a:t>     </a:t>
            </a:r>
            <a:r>
              <a:rPr lang="en-US" dirty="0">
                <a:solidFill>
                  <a:schemeClr val="bg1"/>
                </a:solidFill>
              </a:rPr>
              <a:t>while b is not 0:</a:t>
            </a:r>
          </a:p>
          <a:p>
            <a:r>
              <a:rPr lang="en-US" dirty="0">
                <a:solidFill>
                  <a:schemeClr val="bg1"/>
                </a:solidFill>
              </a:rPr>
              <a:t>        temp = b</a:t>
            </a:r>
          </a:p>
          <a:p>
            <a:r>
              <a:rPr lang="en-US" dirty="0">
                <a:solidFill>
                  <a:schemeClr val="bg1"/>
                </a:solidFill>
              </a:rPr>
              <a:t>        b = a mod b</a:t>
            </a:r>
          </a:p>
          <a:p>
            <a:r>
              <a:rPr lang="en-US" dirty="0">
                <a:solidFill>
                  <a:schemeClr val="bg1"/>
                </a:solidFill>
              </a:rPr>
              <a:t>        a = temp</a:t>
            </a:r>
          </a:p>
          <a:p>
            <a:r>
              <a:rPr lang="en-US" dirty="0">
                <a:solidFill>
                  <a:schemeClr val="bg1"/>
                </a:solidFill>
              </a:rPr>
              <a:t>     return a</a:t>
            </a:r>
          </a:p>
        </p:txBody>
      </p:sp>
    </p:spTree>
    <p:extLst>
      <p:ext uri="{BB962C8B-B14F-4D97-AF65-F5344CB8AC3E}">
        <p14:creationId xmlns:p14="http://schemas.microsoft.com/office/powerpoint/2010/main" val="15859084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E67E-C32B-9D19-C443-12CB1D1C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 between LCM &amp; GCD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1B36FB-2636-BC79-4399-CD27D572A20C}"/>
                  </a:ext>
                </a:extLst>
              </p:cNvPr>
              <p:cNvSpPr txBox="1"/>
              <p:nvPr/>
            </p:nvSpPr>
            <p:spPr>
              <a:xfrm>
                <a:off x="0" y="2122415"/>
                <a:ext cx="10294182" cy="1450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The relation between the LCM and The GCD is 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/>
                      <m:t>​</m:t>
                    </m:r>
                  </m:oMath>
                </a14:m>
                <a:br>
                  <a:rPr lang="pt-BR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𝐿𝐶𝑀</m:t>
                      </m:r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𝐺𝐶𝐷</m:t>
                      </m:r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)=∣</m:t>
                      </m:r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  <a:p>
                <a:endParaRPr lang="pt-BR" dirty="0">
                  <a:solidFill>
                    <a:schemeClr val="bg1"/>
                  </a:solidFill>
                </a:endParaRPr>
              </a:p>
              <a:p>
                <a:r>
                  <a:rPr lang="pt-BR" dirty="0">
                    <a:solidFill>
                      <a:schemeClr val="bg1"/>
                    </a:solidFill>
                  </a:rPr>
                  <a:t>From this equation we can get this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𝐿𝐶𝑀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𝐺𝐶𝐷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1B36FB-2636-BC79-4399-CD27D572A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22415"/>
                <a:ext cx="10294182" cy="1450846"/>
              </a:xfrm>
              <a:prstGeom prst="rect">
                <a:avLst/>
              </a:prstGeom>
              <a:blipFill>
                <a:blip r:embed="rId2"/>
                <a:stretch>
                  <a:fillRect l="-474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07490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26D4-BBA0-5FED-0EFE-ED8CA2D9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LCM using problem reduction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77969-2A70-BFE4-5958-37F28C508536}"/>
              </a:ext>
            </a:extLst>
          </p:cNvPr>
          <p:cNvSpPr txBox="1"/>
          <p:nvPr/>
        </p:nvSpPr>
        <p:spPr>
          <a:xfrm>
            <a:off x="181155" y="2147977"/>
            <a:ext cx="102050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def GCD(a, b):</a:t>
            </a:r>
          </a:p>
          <a:p>
            <a:r>
              <a:rPr lang="en-US" dirty="0">
                <a:solidFill>
                  <a:schemeClr val="bg1"/>
                </a:solidFill>
              </a:rPr>
              <a:t>    if b == 0: </a:t>
            </a:r>
          </a:p>
          <a:p>
            <a:r>
              <a:rPr lang="en-US" dirty="0">
                <a:solidFill>
                  <a:schemeClr val="bg1"/>
                </a:solidFill>
              </a:rPr>
              <a:t>        return a</a:t>
            </a:r>
          </a:p>
          <a:p>
            <a:r>
              <a:rPr lang="en-US" dirty="0">
                <a:solidFill>
                  <a:schemeClr val="bg1"/>
                </a:solidFill>
              </a:rPr>
              <a:t>    return GCD(b, a % b)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def LCM(a , b):</a:t>
            </a:r>
          </a:p>
          <a:p>
            <a:r>
              <a:rPr lang="en-US" dirty="0">
                <a:solidFill>
                  <a:schemeClr val="bg1"/>
                </a:solidFill>
              </a:rPr>
              <a:t>    x=GCD(a,b)</a:t>
            </a:r>
          </a:p>
          <a:p>
            <a:r>
              <a:rPr lang="en-US" dirty="0">
                <a:solidFill>
                  <a:schemeClr val="bg1"/>
                </a:solidFill>
              </a:rPr>
              <a:t>    return (a*b)/x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print(LCM(15, 20))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number returned from this should be 60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way it works is that the number returned by the GCD is 5 </a:t>
            </a:r>
          </a:p>
          <a:p>
            <a:r>
              <a:rPr lang="en-US" dirty="0">
                <a:solidFill>
                  <a:schemeClr val="bg1"/>
                </a:solidFill>
              </a:rPr>
              <a:t>And then by applying the rule that LCM (</a:t>
            </a:r>
            <a:r>
              <a:rPr lang="en-US" dirty="0" err="1">
                <a:solidFill>
                  <a:schemeClr val="bg1"/>
                </a:solidFill>
              </a:rPr>
              <a:t>a,b</a:t>
            </a:r>
            <a:r>
              <a:rPr lang="en-US" dirty="0">
                <a:solidFill>
                  <a:schemeClr val="bg1"/>
                </a:solidFill>
              </a:rPr>
              <a:t>) = a*b / GCD(</a:t>
            </a:r>
            <a:r>
              <a:rPr lang="en-US" dirty="0" err="1">
                <a:solidFill>
                  <a:schemeClr val="bg1"/>
                </a:solidFill>
              </a:rPr>
              <a:t>a,b</a:t>
            </a:r>
            <a:r>
              <a:rPr lang="en-US" dirty="0">
                <a:solidFill>
                  <a:schemeClr val="bg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41701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BDD5-9EB4-F2BD-3AA3-77F2FC94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B7A6A2-4292-27CF-3F33-A6BED30C7083}"/>
                  </a:ext>
                </a:extLst>
              </p:cNvPr>
              <p:cNvSpPr txBox="1"/>
              <p:nvPr/>
            </p:nvSpPr>
            <p:spPr>
              <a:xfrm>
                <a:off x="0" y="1969226"/>
                <a:ext cx="12033850" cy="4888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If we assume that a&gt;b then :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We can also assume that In the worst case that both a and b are being halved after each two iterations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And to simplify the calculations we will assume they are powers of two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T(</a:t>
                </a:r>
                <a:r>
                  <a:rPr lang="en-US" dirty="0" err="1">
                    <a:solidFill>
                      <a:schemeClr val="bg1"/>
                    </a:solidFill>
                  </a:rPr>
                  <a:t>a,b</a:t>
                </a:r>
                <a:r>
                  <a:rPr lang="en-US" dirty="0">
                    <a:solidFill>
                      <a:schemeClr val="bg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+2  , 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T(</a:t>
                </a:r>
                <a:r>
                  <a:rPr lang="en-US" dirty="0" err="1">
                    <a:solidFill>
                      <a:schemeClr val="bg1"/>
                    </a:solidFill>
                  </a:rPr>
                  <a:t>a,b</a:t>
                </a:r>
                <a:r>
                  <a:rPr lang="en-US" dirty="0">
                    <a:solidFill>
                      <a:schemeClr val="bg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,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+2∗2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T(a,b)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+2∗3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We can change this an make it looks like this: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+2∗3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This way its easier to notice a pattern now with the pattern visible we generalize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B7A6A2-4292-27CF-3F33-A6BED30C7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69226"/>
                <a:ext cx="12033850" cy="4888774"/>
              </a:xfrm>
              <a:prstGeom prst="rect">
                <a:avLst/>
              </a:prstGeom>
              <a:blipFill>
                <a:blip r:embed="rId2"/>
                <a:stretch>
                  <a:fillRect l="-405" t="-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87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605</TotalTime>
  <Words>743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Nunito</vt:lpstr>
      <vt:lpstr>Trebuchet MS</vt:lpstr>
      <vt:lpstr>Berlin</vt:lpstr>
      <vt:lpstr>Least Common Multiple(LCM)</vt:lpstr>
      <vt:lpstr>Transform&amp;Conquer</vt:lpstr>
      <vt:lpstr>Problem Reduction</vt:lpstr>
      <vt:lpstr>LCM &amp; GCD </vt:lpstr>
      <vt:lpstr>LCM &amp; GCD </vt:lpstr>
      <vt:lpstr>LCM &amp; GCD </vt:lpstr>
      <vt:lpstr>The relation between LCM &amp; GCD </vt:lpstr>
      <vt:lpstr>LCM using problem reduction</vt:lpstr>
      <vt:lpstr>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Least Common Multiple(LCM)</dc:title>
  <dc:creator>Omar Hany</dc:creator>
  <cp:lastModifiedBy>omar</cp:lastModifiedBy>
  <cp:revision>10</cp:revision>
  <dcterms:created xsi:type="dcterms:W3CDTF">2023-12-16T17:06:53Z</dcterms:created>
  <dcterms:modified xsi:type="dcterms:W3CDTF">2023-12-30T20:14:45Z</dcterms:modified>
</cp:coreProperties>
</file>