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85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ED09-2989-4A43-ABA8-1A03B6DC73A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9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44F-168E-BA30-5E1C-F54DCF5FA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Least Common Multiple(LCM)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1509-96AB-B70F-0B11-93623501A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By: Omar Hany Hassan Mahmoud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Id:224781</a:t>
            </a:r>
          </a:p>
        </p:txBody>
      </p:sp>
    </p:spTree>
    <p:extLst>
      <p:ext uri="{BB962C8B-B14F-4D97-AF65-F5344CB8AC3E}">
        <p14:creationId xmlns:p14="http://schemas.microsoft.com/office/powerpoint/2010/main" val="1073818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D6D-8FCC-5D3F-20B9-9E537484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Transform&amp;Conquer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914F-1F36-F117-E30A-BD96C138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Transform &amp; Conquer is usually used when the given problem is too complicated to be solved directly or there is a simpler way to solve it. The technique consists of three ways of being applied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Instance simplification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Problem reduction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Representation change:</a:t>
            </a:r>
          </a:p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We will only be talking about problem reduction in this </a:t>
            </a:r>
            <a:r>
              <a:rPr lang="en-US" b="1" dirty="0" err="1">
                <a:solidFill>
                  <a:schemeClr val="bg1"/>
                </a:solidFill>
                <a:latin typeface="Nunito" pitchFamily="2" charset="0"/>
              </a:rPr>
              <a:t>powerpoint</a:t>
            </a:r>
            <a:endParaRPr lang="en-US" b="1" i="0" dirty="0">
              <a:solidFill>
                <a:schemeClr val="bg1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0CBF-0DED-74E8-3204-24CB4EE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905B-4694-6D78-3209-FD360204048B}"/>
              </a:ext>
            </a:extLst>
          </p:cNvPr>
          <p:cNvSpPr txBox="1"/>
          <p:nvPr/>
        </p:nvSpPr>
        <p:spPr>
          <a:xfrm>
            <a:off x="0" y="2105637"/>
            <a:ext cx="10561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idea behind this technique is to transform the given problem into another one that’s easier to solve either by turning it into a different form or using an existing </a:t>
            </a:r>
            <a:r>
              <a:rPr lang="en-US" sz="2800" dirty="0" err="1">
                <a:solidFill>
                  <a:schemeClr val="bg1"/>
                </a:solidFill>
              </a:rPr>
              <a:t>algortithm</a:t>
            </a:r>
            <a:r>
              <a:rPr lang="en-US" sz="2800" dirty="0">
                <a:solidFill>
                  <a:schemeClr val="bg1"/>
                </a:solidFill>
              </a:rPr>
              <a:t> that you already know and modifying it to apply it to the given problem </a:t>
            </a:r>
          </a:p>
        </p:txBody>
      </p:sp>
    </p:spTree>
    <p:extLst>
      <p:ext uri="{BB962C8B-B14F-4D97-AF65-F5344CB8AC3E}">
        <p14:creationId xmlns:p14="http://schemas.microsoft.com/office/powerpoint/2010/main" val="18101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5977-DC09-4304-3AAE-3596604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&amp; GCD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1D2B4-1613-79D5-DF25-D6315994933B}"/>
              </a:ext>
            </a:extLst>
          </p:cNvPr>
          <p:cNvSpPr txBox="1"/>
          <p:nvPr/>
        </p:nvSpPr>
        <p:spPr>
          <a:xfrm>
            <a:off x="134224" y="2172749"/>
            <a:ext cx="10159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common Multiple or LCM  is the smallest positive </a:t>
            </a:r>
            <a:r>
              <a:rPr lang="en-US" dirty="0" err="1">
                <a:solidFill>
                  <a:schemeClr val="bg1"/>
                </a:solidFill>
              </a:rPr>
              <a:t>integre</a:t>
            </a:r>
            <a:r>
              <a:rPr lang="en-US" dirty="0">
                <a:solidFill>
                  <a:schemeClr val="bg1"/>
                </a:solidFill>
              </a:rPr>
              <a:t> that is divisible by the two given  numbers, in arithmetic it’s usually written like this Lcm(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r>
              <a:rPr lang="en-US" dirty="0">
                <a:solidFill>
                  <a:schemeClr val="bg1"/>
                </a:solidFill>
              </a:rPr>
              <a:t>Lcm(4,6)</a:t>
            </a:r>
          </a:p>
          <a:p>
            <a:r>
              <a:rPr lang="en-US" dirty="0">
                <a:solidFill>
                  <a:schemeClr val="bg1"/>
                </a:solidFill>
              </a:rPr>
              <a:t>Multiples of 4:</a:t>
            </a:r>
          </a:p>
          <a:p>
            <a:r>
              <a:rPr lang="en-US" dirty="0">
                <a:solidFill>
                  <a:schemeClr val="bg1"/>
                </a:solidFill>
              </a:rPr>
              <a:t>4,8,12,16,20,24,28,32,36,………….</a:t>
            </a:r>
          </a:p>
          <a:p>
            <a:r>
              <a:rPr lang="en-US" dirty="0">
                <a:solidFill>
                  <a:schemeClr val="bg1"/>
                </a:solidFill>
              </a:rPr>
              <a:t>Multiples of 6: </a:t>
            </a:r>
          </a:p>
          <a:p>
            <a:r>
              <a:rPr lang="en-US" dirty="0">
                <a:solidFill>
                  <a:schemeClr val="bg1"/>
                </a:solidFill>
              </a:rPr>
              <a:t>6,12,18,24,30,36,……………..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common multiples: </a:t>
            </a:r>
          </a:p>
          <a:p>
            <a:r>
              <a:rPr lang="en-US" dirty="0">
                <a:solidFill>
                  <a:schemeClr val="bg1"/>
                </a:solidFill>
              </a:rPr>
              <a:t>12,24,36</a:t>
            </a:r>
          </a:p>
          <a:p>
            <a:r>
              <a:rPr lang="en-US" dirty="0">
                <a:solidFill>
                  <a:schemeClr val="bg1"/>
                </a:solidFill>
              </a:rPr>
              <a:t>After listing all the common multiples and form there we choose the smallest number hence the name </a:t>
            </a:r>
            <a:r>
              <a:rPr lang="en-US" b="1" i="1" dirty="0">
                <a:solidFill>
                  <a:schemeClr val="bg1"/>
                </a:solidFill>
              </a:rPr>
              <a:t>Least common multiple </a:t>
            </a:r>
            <a:r>
              <a:rPr lang="en-US" dirty="0">
                <a:solidFill>
                  <a:schemeClr val="bg1"/>
                </a:solidFill>
              </a:rPr>
              <a:t>in this case the answer would be : 12</a:t>
            </a:r>
          </a:p>
        </p:txBody>
      </p:sp>
    </p:spTree>
    <p:extLst>
      <p:ext uri="{BB962C8B-B14F-4D97-AF65-F5344CB8AC3E}">
        <p14:creationId xmlns:p14="http://schemas.microsoft.com/office/powerpoint/2010/main" val="18559619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67E-C32B-9D19-C443-12CB1D1C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&amp; GCD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/>
              <p:nvPr/>
            </p:nvSpPr>
            <p:spPr>
              <a:xfrm>
                <a:off x="0" y="2122415"/>
                <a:ext cx="102941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Greatest common divisor or GCD it shares some similarities with the LCM except that now we are looking for the Greatest positive number that is the divisor of the two-given number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Example: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GCD(54,24)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 number 54 can be expressed as a product of two integers in several different ways practically all the possible multiplication that gives us 54: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54∗1=27∗2=18∗3=9∗6 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Thus, the complete list of divisors of 54 is 1,2,3,6,9,18,27,54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Similarly, 24’s list </a:t>
                </a:r>
                <a:r>
                  <a:rPr lang="en-US" dirty="0" err="1">
                    <a:solidFill>
                      <a:schemeClr val="bg1"/>
                    </a:solidFill>
                  </a:rPr>
                  <a:t>fo</a:t>
                </a:r>
                <a:r>
                  <a:rPr lang="en-US" dirty="0">
                    <a:solidFill>
                      <a:schemeClr val="bg1"/>
                    </a:solidFill>
                  </a:rPr>
                  <a:t> divisors is 1,2,3,4,6,8,12,24</a:t>
                </a: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So, the common numbers would be 1,2,3,6</a:t>
                </a: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So, the Greatest common divisor is 6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GCD(54,24) = 6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2415"/>
                <a:ext cx="10294182" cy="4524315"/>
              </a:xfrm>
              <a:prstGeom prst="rect">
                <a:avLst/>
              </a:prstGeom>
              <a:blipFill>
                <a:blip r:embed="rId2"/>
                <a:stretch>
                  <a:fillRect l="-474" t="-809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08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6D4-BBA0-5FED-0EFE-ED8CA2D9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using problem reduction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77969-2A70-BFE4-5958-37F28C508536}"/>
              </a:ext>
            </a:extLst>
          </p:cNvPr>
          <p:cNvSpPr txBox="1"/>
          <p:nvPr/>
        </p:nvSpPr>
        <p:spPr>
          <a:xfrm>
            <a:off x="181155" y="2147977"/>
            <a:ext cx="1020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GCD(a, b):</a:t>
            </a:r>
          </a:p>
          <a:p>
            <a:r>
              <a:rPr lang="en-US" dirty="0">
                <a:solidFill>
                  <a:schemeClr val="bg1"/>
                </a:solidFill>
              </a:rPr>
              <a:t>    if b == 0: 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a</a:t>
            </a:r>
          </a:p>
          <a:p>
            <a:r>
              <a:rPr lang="en-US" dirty="0">
                <a:solidFill>
                  <a:schemeClr val="bg1"/>
                </a:solidFill>
              </a:rPr>
              <a:t>    return GCD(b, a % b)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LCM(a , b):</a:t>
            </a:r>
          </a:p>
          <a:p>
            <a:r>
              <a:rPr lang="en-US" dirty="0">
                <a:solidFill>
                  <a:schemeClr val="bg1"/>
                </a:solidFill>
              </a:rPr>
              <a:t>    x=GCD(a,b)</a:t>
            </a:r>
          </a:p>
          <a:p>
            <a:r>
              <a:rPr lang="en-US" dirty="0">
                <a:solidFill>
                  <a:schemeClr val="bg1"/>
                </a:solidFill>
              </a:rPr>
              <a:t>    return (a*b)/x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print(LCM(15, 20))♥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number returned from this should be 60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way it works is that the number returned by the GCD is 5 </a:t>
            </a:r>
          </a:p>
          <a:p>
            <a:r>
              <a:rPr lang="en-US" dirty="0">
                <a:solidFill>
                  <a:schemeClr val="bg1"/>
                </a:solidFill>
              </a:rPr>
              <a:t>And then by applying the rule that LCM 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= a*b / GCD(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4170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BDD5-9EB4-F2BD-3AA3-77F2FC94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B7A6A2-4292-27CF-3F33-A6BED30C7083}"/>
                  </a:ext>
                </a:extLst>
              </p:cNvPr>
              <p:cNvSpPr txBox="1"/>
              <p:nvPr/>
            </p:nvSpPr>
            <p:spPr>
              <a:xfrm>
                <a:off x="0" y="1969226"/>
                <a:ext cx="12033850" cy="488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we assume that a&gt;b then 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can also assume that In the worst case that both a and b are being halved after each two iterations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And to simplify the calculations we will assume they are powers of two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</a:t>
                </a:r>
                <a:r>
                  <a:rPr lang="en-US" dirty="0" err="1">
                    <a:solidFill>
                      <a:schemeClr val="bg1"/>
                    </a:solidFill>
                  </a:rPr>
                  <a:t>a,b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+2  , 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</a:t>
                </a:r>
                <a:r>
                  <a:rPr lang="en-US" dirty="0" err="1">
                    <a:solidFill>
                      <a:schemeClr val="bg1"/>
                    </a:solidFill>
                  </a:rPr>
                  <a:t>a,b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+2∗2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T(a,b)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+2∗3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can change this an make it looks like this: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+2∗3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way its easier to notice a pattern now with the pattern visible we generalize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B7A6A2-4292-27CF-3F33-A6BED30C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9226"/>
                <a:ext cx="12033850" cy="4888774"/>
              </a:xfrm>
              <a:prstGeom prst="rect">
                <a:avLst/>
              </a:prstGeom>
              <a:blipFill>
                <a:blip r:embed="rId2"/>
                <a:stretch>
                  <a:fillRect l="-405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198839-D09C-DE8E-B061-46CC4B2C259C}"/>
                  </a:ext>
                </a:extLst>
              </p:cNvPr>
              <p:cNvSpPr txBox="1"/>
              <p:nvPr/>
            </p:nvSpPr>
            <p:spPr>
              <a:xfrm>
                <a:off x="0" y="86265"/>
                <a:ext cx="10420709" cy="3765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My goal is to reach the base case and from here to reach it we do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𝑙𝑜𝑔𝑏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 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know from the base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 from there we can deduce </a:t>
                </a:r>
                <a:r>
                  <a:rPr lang="en-U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≤1+2∗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198839-D09C-DE8E-B061-46CC4B2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265"/>
                <a:ext cx="10420709" cy="3765839"/>
              </a:xfrm>
              <a:prstGeom prst="rect">
                <a:avLst/>
              </a:prstGeom>
              <a:blipFill>
                <a:blip r:embed="rId2"/>
                <a:stretch>
                  <a:fillRect l="-468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443</TotalTime>
  <Words>631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Nunito</vt:lpstr>
      <vt:lpstr>Trebuchet MS</vt:lpstr>
      <vt:lpstr>Berlin</vt:lpstr>
      <vt:lpstr>Least Common Multiple(LCM)</vt:lpstr>
      <vt:lpstr>Transform&amp;Conquer</vt:lpstr>
      <vt:lpstr>Problem Reduction</vt:lpstr>
      <vt:lpstr>LCM &amp; GCD </vt:lpstr>
      <vt:lpstr>LCM &amp; GCD </vt:lpstr>
      <vt:lpstr>LCM using problem reduction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Common Multiple(LCM)</dc:title>
  <dc:creator>Omar Hany</dc:creator>
  <cp:lastModifiedBy>omar</cp:lastModifiedBy>
  <cp:revision>8</cp:revision>
  <dcterms:created xsi:type="dcterms:W3CDTF">2023-12-16T17:06:53Z</dcterms:created>
  <dcterms:modified xsi:type="dcterms:W3CDTF">2023-12-22T17:56:38Z</dcterms:modified>
</cp:coreProperties>
</file>