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a22ed9f3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a22ed9f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22ed9f3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a22ed9f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a22ed9f3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a22ed9f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a22ed9f3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a22ed9f3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66e18279b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66e18279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a22ed9f3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a22ed9f3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66e18279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66e18279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a22ed9f3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a22ed9f3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a22ed9f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a22ed9f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a22ed9f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a22ed9f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a22ed9f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a22ed9f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a22ed9f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a22ed9f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240350" y="1311425"/>
            <a:ext cx="6663300" cy="2988600"/>
          </a:xfrm>
          <a:prstGeom prst="rect">
            <a:avLst/>
          </a:prstGeom>
        </p:spPr>
        <p:txBody>
          <a:bodyPr anchorCtr="0" anchor="t" bIns="91425" lIns="91425" spcFirstLastPara="1" rIns="91425" wrap="square" tIns="91425">
            <a:normAutofit fontScale="90000"/>
          </a:bodyPr>
          <a:lstStyle/>
          <a:p>
            <a:pPr indent="0" lvl="0" marL="0" rtl="0" algn="ctr">
              <a:lnSpc>
                <a:spcPct val="200000"/>
              </a:lnSpc>
              <a:spcBef>
                <a:spcPts val="0"/>
              </a:spcBef>
              <a:spcAft>
                <a:spcPts val="0"/>
              </a:spcAft>
              <a:buNone/>
            </a:pPr>
            <a:r>
              <a:rPr i="1" lang="en" sz="2222">
                <a:solidFill>
                  <a:srgbClr val="000000"/>
                </a:solidFill>
                <a:highlight>
                  <a:srgbClr val="EFEFEF"/>
                </a:highlight>
                <a:latin typeface="Roboto"/>
                <a:ea typeface="Roboto"/>
                <a:cs typeface="Roboto"/>
                <a:sym typeface="Roboto"/>
              </a:rPr>
              <a:t>If at least 70% of the population takes the vaccine against covid-19, disease prevalence will slowly decline, and most of us will safely get back to normal. Do individuals have a moral obligation to get vaccinated?</a:t>
            </a:r>
            <a:endParaRPr i="1" sz="2222">
              <a:highlight>
                <a:srgbClr val="EFEFEF"/>
              </a:highlight>
              <a:latin typeface="Roboto"/>
              <a:ea typeface="Roboto"/>
              <a:cs typeface="Roboto"/>
              <a:sym typeface="Roboto"/>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250500" y="98150"/>
            <a:ext cx="3548100" cy="390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n" sz="4200">
                <a:solidFill>
                  <a:schemeClr val="dk2"/>
                </a:solidFill>
                <a:latin typeface="Raleway"/>
                <a:ea typeface="Raleway"/>
                <a:cs typeface="Raleway"/>
                <a:sym typeface="Raleway"/>
              </a:rPr>
              <a:t>Philosophy Presentation</a:t>
            </a:r>
            <a:endParaRPr b="1"/>
          </a:p>
        </p:txBody>
      </p:sp>
      <p:sp>
        <p:nvSpPr>
          <p:cNvPr id="88" name="Google Shape;88;p13"/>
          <p:cNvSpPr/>
          <p:nvPr/>
        </p:nvSpPr>
        <p:spPr>
          <a:xfrm>
            <a:off x="546175" y="1095125"/>
            <a:ext cx="1342500" cy="28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254375" y="930850"/>
            <a:ext cx="7688700" cy="535200"/>
          </a:xfrm>
          <a:prstGeom prst="rect">
            <a:avLst/>
          </a:prstGeom>
        </p:spPr>
        <p:txBody>
          <a:bodyPr anchorCtr="0" anchor="t" bIns="91425" lIns="91425" spcFirstLastPara="1" rIns="91425" wrap="square" tIns="91425">
            <a:noAutofit/>
          </a:bodyPr>
          <a:lstStyle/>
          <a:p>
            <a:pPr indent="0" lvl="0" marL="457200" rtl="0" algn="just">
              <a:lnSpc>
                <a:spcPct val="200000"/>
              </a:lnSpc>
              <a:spcBef>
                <a:spcPts val="1600"/>
              </a:spcBef>
              <a:spcAft>
                <a:spcPts val="0"/>
              </a:spcAft>
              <a:buNone/>
            </a:pPr>
            <a:r>
              <a:rPr lang="en" sz="2300">
                <a:solidFill>
                  <a:srgbClr val="0E101A"/>
                </a:solidFill>
                <a:latin typeface="Times New Roman"/>
                <a:ea typeface="Times New Roman"/>
                <a:cs typeface="Times New Roman"/>
                <a:sym typeface="Times New Roman"/>
              </a:rPr>
              <a:t>Why is it a moral obligation in terms of utilitarianism?</a:t>
            </a:r>
            <a:endParaRPr sz="2300">
              <a:solidFill>
                <a:srgbClr val="0E101A"/>
              </a:solidFill>
              <a:latin typeface="Times New Roman"/>
              <a:ea typeface="Times New Roman"/>
              <a:cs typeface="Times New Roman"/>
              <a:sym typeface="Times New Roman"/>
            </a:endParaRPr>
          </a:p>
          <a:p>
            <a:pPr indent="0" lvl="0" marL="457200" rtl="0" algn="just">
              <a:lnSpc>
                <a:spcPct val="200000"/>
              </a:lnSpc>
              <a:spcBef>
                <a:spcPts val="400"/>
              </a:spcBef>
              <a:spcAft>
                <a:spcPts val="0"/>
              </a:spcAft>
              <a:buNone/>
            </a:pPr>
            <a:r>
              <a:t/>
            </a:r>
            <a:endParaRPr sz="2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44" name="Google Shape;144;p22"/>
          <p:cNvSpPr txBox="1"/>
          <p:nvPr>
            <p:ph idx="1" type="body"/>
          </p:nvPr>
        </p:nvSpPr>
        <p:spPr>
          <a:xfrm>
            <a:off x="727650" y="1616750"/>
            <a:ext cx="7688700" cy="3275700"/>
          </a:xfrm>
          <a:prstGeom prst="rect">
            <a:avLst/>
          </a:prstGeom>
        </p:spPr>
        <p:txBody>
          <a:bodyPr anchorCtr="0" anchor="t" bIns="91425" lIns="91425" spcFirstLastPara="1" rIns="91425" wrap="square" tIns="91425">
            <a:noAutofit/>
          </a:bodyPr>
          <a:lstStyle/>
          <a:p>
            <a:pPr indent="-323850" lvl="0" marL="457200" rtl="0" algn="just">
              <a:lnSpc>
                <a:spcPct val="200000"/>
              </a:lnSpc>
              <a:spcBef>
                <a:spcPts val="0"/>
              </a:spcBef>
              <a:spcAft>
                <a:spcPts val="0"/>
              </a:spcAft>
              <a:buClr>
                <a:srgbClr val="000000"/>
              </a:buClr>
              <a:buSzPts val="1500"/>
              <a:buFont typeface="Times New Roman"/>
              <a:buChar char="➔"/>
            </a:pPr>
            <a:r>
              <a:rPr lang="en" sz="1400">
                <a:solidFill>
                  <a:srgbClr val="000000"/>
                </a:solidFill>
                <a:latin typeface="Times New Roman"/>
                <a:ea typeface="Times New Roman"/>
                <a:cs typeface="Times New Roman"/>
                <a:sym typeface="Times New Roman"/>
              </a:rPr>
              <a:t>It is our responsibility to protect the lives of others and our own and work towards the greater good of all.</a:t>
            </a:r>
            <a:endParaRPr sz="1400">
              <a:solidFill>
                <a:srgbClr val="000000"/>
              </a:solidFill>
              <a:latin typeface="Times New Roman"/>
              <a:ea typeface="Times New Roman"/>
              <a:cs typeface="Times New Roman"/>
              <a:sym typeface="Times New Roman"/>
            </a:endParaRPr>
          </a:p>
          <a:p>
            <a:pPr indent="-317500" lvl="0" marL="457200" rtl="0" algn="just">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We say that the hesitancy to get vaccinated cannot be justified because our healthcare experts have stressed that it is an absolute necessity to get vaccinated to stop the spread of the virus.</a:t>
            </a:r>
            <a:endParaRPr sz="1400">
              <a:solidFill>
                <a:srgbClr val="000000"/>
              </a:solidFill>
              <a:latin typeface="Times New Roman"/>
              <a:ea typeface="Times New Roman"/>
              <a:cs typeface="Times New Roman"/>
              <a:sym typeface="Times New Roman"/>
            </a:endParaRPr>
          </a:p>
          <a:p>
            <a:pPr indent="-317500" lvl="0" marL="457200" rtl="0" algn="just">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From the utilitarian point of view, we must consider the greater good of people as a whole.</a:t>
            </a:r>
            <a:endParaRPr sz="1400">
              <a:solidFill>
                <a:srgbClr val="000000"/>
              </a:solidFill>
              <a:latin typeface="Times New Roman"/>
              <a:ea typeface="Times New Roman"/>
              <a:cs typeface="Times New Roman"/>
              <a:sym typeface="Times New Roman"/>
            </a:endParaRPr>
          </a:p>
          <a:p>
            <a:pPr indent="-317500" lvl="0" marL="457200" rtl="0" algn="just">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Spreading the virus doesn’t contribute to the greater good of humankind. Instead, it does the very opposite by making a non-vaccinated person a potential spreader. </a:t>
            </a:r>
            <a:endParaRPr sz="14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400">
              <a:solidFill>
                <a:srgbClr val="212529"/>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1A1A1A"/>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u="sng">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1254375" y="930850"/>
            <a:ext cx="7688700" cy="535200"/>
          </a:xfrm>
          <a:prstGeom prst="rect">
            <a:avLst/>
          </a:prstGeom>
        </p:spPr>
        <p:txBody>
          <a:bodyPr anchorCtr="0" anchor="t" bIns="91425" lIns="91425" spcFirstLastPara="1" rIns="91425" wrap="square" tIns="91425">
            <a:noAutofit/>
          </a:bodyPr>
          <a:lstStyle/>
          <a:p>
            <a:pPr indent="0" lvl="0" marL="457200" rtl="0" algn="just">
              <a:lnSpc>
                <a:spcPct val="200000"/>
              </a:lnSpc>
              <a:spcBef>
                <a:spcPts val="1600"/>
              </a:spcBef>
              <a:spcAft>
                <a:spcPts val="0"/>
              </a:spcAft>
              <a:buNone/>
            </a:pPr>
            <a:r>
              <a:rPr lang="en" sz="2300">
                <a:solidFill>
                  <a:srgbClr val="0E101A"/>
                </a:solidFill>
                <a:latin typeface="Times New Roman"/>
                <a:ea typeface="Times New Roman"/>
                <a:cs typeface="Times New Roman"/>
                <a:sym typeface="Times New Roman"/>
              </a:rPr>
              <a:t>Why is it a moral obligation in terms of utilitarianism?</a:t>
            </a:r>
            <a:endParaRPr sz="2300">
              <a:solidFill>
                <a:srgbClr val="0E101A"/>
              </a:solidFill>
              <a:latin typeface="Times New Roman"/>
              <a:ea typeface="Times New Roman"/>
              <a:cs typeface="Times New Roman"/>
              <a:sym typeface="Times New Roman"/>
            </a:endParaRPr>
          </a:p>
          <a:p>
            <a:pPr indent="0" lvl="0" marL="457200" rtl="0" algn="just">
              <a:lnSpc>
                <a:spcPct val="200000"/>
              </a:lnSpc>
              <a:spcBef>
                <a:spcPts val="400"/>
              </a:spcBef>
              <a:spcAft>
                <a:spcPts val="0"/>
              </a:spcAft>
              <a:buNone/>
            </a:pPr>
            <a:r>
              <a:t/>
            </a:r>
            <a:endParaRPr sz="2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50" name="Google Shape;150;p23"/>
          <p:cNvSpPr txBox="1"/>
          <p:nvPr>
            <p:ph idx="1" type="body"/>
          </p:nvPr>
        </p:nvSpPr>
        <p:spPr>
          <a:xfrm>
            <a:off x="727650" y="1616750"/>
            <a:ext cx="7688700" cy="3275700"/>
          </a:xfrm>
          <a:prstGeom prst="rect">
            <a:avLst/>
          </a:prstGeom>
        </p:spPr>
        <p:txBody>
          <a:bodyPr anchorCtr="0" anchor="t" bIns="91425" lIns="91425" spcFirstLastPara="1" rIns="91425" wrap="square" tIns="91425">
            <a:noAutofit/>
          </a:bodyPr>
          <a:lstStyle/>
          <a:p>
            <a:pPr indent="-330200" lvl="0" marL="457200" rtl="0" algn="just">
              <a:lnSpc>
                <a:spcPct val="200000"/>
              </a:lnSpc>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The only way out is to develop herd immunity. It is a collective good that can be produced by the cooperation of a large number of people.</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a:solidFill>
                  <a:srgbClr val="000000"/>
                </a:solidFill>
                <a:highlight>
                  <a:srgbClr val="FFFFFF"/>
                </a:highlight>
                <a:latin typeface="Times New Roman"/>
                <a:ea typeface="Times New Roman"/>
                <a:cs typeface="Times New Roman"/>
                <a:sym typeface="Times New Roman"/>
              </a:rPr>
              <a:t> Those who are too young to be safely vaccinated [e.g., the covid vaccine is not allowed for children under the age of 12 ]</a:t>
            </a:r>
            <a:endParaRPr>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a:solidFill>
                  <a:srgbClr val="000000"/>
                </a:solidFill>
                <a:highlight>
                  <a:srgbClr val="FFFFFF"/>
                </a:highlight>
                <a:latin typeface="Times New Roman"/>
                <a:ea typeface="Times New Roman"/>
                <a:cs typeface="Times New Roman"/>
                <a:sym typeface="Times New Roman"/>
              </a:rPr>
              <a:t>Those who cannot get vaccinated for specific medical reasons such as allergic reaction, lower immunity, etc.</a:t>
            </a:r>
            <a:endParaRPr>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a:solidFill>
                  <a:srgbClr val="000000"/>
                </a:solidFill>
                <a:latin typeface="Times New Roman"/>
                <a:ea typeface="Times New Roman"/>
                <a:cs typeface="Times New Roman"/>
                <a:sym typeface="Times New Roman"/>
              </a:rPr>
              <a:t>Those for whom vaccination is ineffective [for example, the pertussis vaccine is only 70% effective during the first year and only 30–40% effective after four years (CDC 2016c)]. </a:t>
            </a:r>
            <a:endParaRPr sz="15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400">
              <a:solidFill>
                <a:srgbClr val="212529"/>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1A1A1A"/>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u="sng">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1254375" y="930850"/>
            <a:ext cx="7688700" cy="535200"/>
          </a:xfrm>
          <a:prstGeom prst="rect">
            <a:avLst/>
          </a:prstGeom>
        </p:spPr>
        <p:txBody>
          <a:bodyPr anchorCtr="0" anchor="t" bIns="91425" lIns="91425" spcFirstLastPara="1" rIns="91425" wrap="square" tIns="91425">
            <a:noAutofit/>
          </a:bodyPr>
          <a:lstStyle/>
          <a:p>
            <a:pPr indent="0" lvl="0" marL="457200" rtl="0" algn="just">
              <a:lnSpc>
                <a:spcPct val="200000"/>
              </a:lnSpc>
              <a:spcBef>
                <a:spcPts val="1600"/>
              </a:spcBef>
              <a:spcAft>
                <a:spcPts val="0"/>
              </a:spcAft>
              <a:buNone/>
            </a:pPr>
            <a:r>
              <a:rPr lang="en" sz="2300">
                <a:solidFill>
                  <a:srgbClr val="0E101A"/>
                </a:solidFill>
                <a:latin typeface="Times New Roman"/>
                <a:ea typeface="Times New Roman"/>
                <a:cs typeface="Times New Roman"/>
                <a:sym typeface="Times New Roman"/>
              </a:rPr>
              <a:t>Why is it a moral obligation in terms of utilitarianism?</a:t>
            </a:r>
            <a:endParaRPr sz="2300">
              <a:solidFill>
                <a:srgbClr val="0E101A"/>
              </a:solidFill>
              <a:latin typeface="Times New Roman"/>
              <a:ea typeface="Times New Roman"/>
              <a:cs typeface="Times New Roman"/>
              <a:sym typeface="Times New Roman"/>
            </a:endParaRPr>
          </a:p>
          <a:p>
            <a:pPr indent="0" lvl="0" marL="457200" rtl="0" algn="just">
              <a:lnSpc>
                <a:spcPct val="200000"/>
              </a:lnSpc>
              <a:spcBef>
                <a:spcPts val="400"/>
              </a:spcBef>
              <a:spcAft>
                <a:spcPts val="0"/>
              </a:spcAft>
              <a:buNone/>
            </a:pPr>
            <a:r>
              <a:t/>
            </a:r>
            <a:endParaRPr sz="2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56" name="Google Shape;156;p24"/>
          <p:cNvSpPr txBox="1"/>
          <p:nvPr>
            <p:ph idx="1" type="body"/>
          </p:nvPr>
        </p:nvSpPr>
        <p:spPr>
          <a:xfrm>
            <a:off x="727650" y="1616750"/>
            <a:ext cx="7688700" cy="3275700"/>
          </a:xfrm>
          <a:prstGeom prst="rect">
            <a:avLst/>
          </a:prstGeom>
        </p:spPr>
        <p:txBody>
          <a:bodyPr anchorCtr="0" anchor="t" bIns="91425" lIns="91425" spcFirstLastPara="1" rIns="91425" wrap="square" tIns="91425">
            <a:noAutofit/>
          </a:bodyPr>
          <a:lstStyle/>
          <a:p>
            <a:pPr indent="-330200" lvl="0" marL="457200" rtl="0" algn="just">
              <a:lnSpc>
                <a:spcPct val="200000"/>
              </a:lnSpc>
              <a:spcBef>
                <a:spcPts val="0"/>
              </a:spcBef>
              <a:spcAft>
                <a:spcPts val="0"/>
              </a:spcAft>
              <a:buClr>
                <a:srgbClr val="000000"/>
              </a:buClr>
              <a:buSzPts val="1600"/>
              <a:buFont typeface="Times New Roman"/>
              <a:buChar char="➔"/>
            </a:pPr>
            <a:r>
              <a:rPr lang="en">
                <a:solidFill>
                  <a:srgbClr val="000000"/>
                </a:solidFill>
                <a:latin typeface="Times New Roman"/>
                <a:ea typeface="Times New Roman"/>
                <a:cs typeface="Times New Roman"/>
                <a:sym typeface="Times New Roman"/>
              </a:rPr>
              <a:t>The only way out is to develop herd immunity. It is a collective good that can be produced by the cooperation of a large number of people.</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a:solidFill>
                  <a:srgbClr val="000000"/>
                </a:solidFill>
                <a:highlight>
                  <a:srgbClr val="FFFFFF"/>
                </a:highlight>
                <a:latin typeface="Times New Roman"/>
                <a:ea typeface="Times New Roman"/>
                <a:cs typeface="Times New Roman"/>
                <a:sym typeface="Times New Roman"/>
              </a:rPr>
              <a:t> Those who are too young to be safely vaccinated [e.g., the covid vaccine is not allowed for children under the age of 12 ]</a:t>
            </a:r>
            <a:endParaRPr>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a:solidFill>
                  <a:srgbClr val="000000"/>
                </a:solidFill>
                <a:highlight>
                  <a:srgbClr val="FFFFFF"/>
                </a:highlight>
                <a:latin typeface="Times New Roman"/>
                <a:ea typeface="Times New Roman"/>
                <a:cs typeface="Times New Roman"/>
                <a:sym typeface="Times New Roman"/>
              </a:rPr>
              <a:t>Those who cannot get vaccinated for specific medical reasons such as allergic reaction, lower immunity, etc.</a:t>
            </a:r>
            <a:endParaRPr>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a:solidFill>
                  <a:srgbClr val="000000"/>
                </a:solidFill>
                <a:latin typeface="Times New Roman"/>
                <a:ea typeface="Times New Roman"/>
                <a:cs typeface="Times New Roman"/>
                <a:sym typeface="Times New Roman"/>
              </a:rPr>
              <a:t>Those for whom vaccination is ineffective [for example, the pertussis vaccine is only 70% effective during the first year and only 30–40% effective after four years (CDC 2016c)]. </a:t>
            </a:r>
            <a:endParaRPr sz="15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400">
              <a:solidFill>
                <a:srgbClr val="212529"/>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1A1A1A"/>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u="sng">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666250" y="950950"/>
            <a:ext cx="7688700" cy="535200"/>
          </a:xfrm>
          <a:prstGeom prst="rect">
            <a:avLst/>
          </a:prstGeom>
        </p:spPr>
        <p:txBody>
          <a:bodyPr anchorCtr="0" anchor="t" bIns="91425" lIns="91425" spcFirstLastPara="1" rIns="91425" wrap="square" tIns="91425">
            <a:noAutofit/>
          </a:bodyPr>
          <a:lstStyle/>
          <a:p>
            <a:pPr indent="0" lvl="0" marL="0" rtl="0" algn="just">
              <a:lnSpc>
                <a:spcPct val="200000"/>
              </a:lnSpc>
              <a:spcBef>
                <a:spcPts val="2000"/>
              </a:spcBef>
              <a:spcAft>
                <a:spcPts val="0"/>
              </a:spcAft>
              <a:buNone/>
            </a:pPr>
            <a:r>
              <a:rPr lang="en" sz="2300">
                <a:solidFill>
                  <a:srgbClr val="000000"/>
                </a:solidFill>
                <a:latin typeface="Times New Roman"/>
                <a:ea typeface="Times New Roman"/>
                <a:cs typeface="Times New Roman"/>
                <a:sym typeface="Times New Roman"/>
              </a:rPr>
              <a:t>Conclusion:</a:t>
            </a:r>
            <a:endParaRPr sz="2300">
              <a:solidFill>
                <a:srgbClr val="000000"/>
              </a:solidFill>
              <a:latin typeface="Times New Roman"/>
              <a:ea typeface="Times New Roman"/>
              <a:cs typeface="Times New Roman"/>
              <a:sym typeface="Times New Roman"/>
            </a:endParaRPr>
          </a:p>
          <a:p>
            <a:pPr indent="0" lvl="0" marL="457200" rtl="0" algn="just">
              <a:lnSpc>
                <a:spcPct val="200000"/>
              </a:lnSpc>
              <a:spcBef>
                <a:spcPts val="600"/>
              </a:spcBef>
              <a:spcAft>
                <a:spcPts val="0"/>
              </a:spcAft>
              <a:buNone/>
            </a:pPr>
            <a:r>
              <a:t/>
            </a:r>
            <a:endParaRPr sz="2300">
              <a:solidFill>
                <a:srgbClr val="0E101A"/>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62" name="Google Shape;162;p25"/>
          <p:cNvSpPr txBox="1"/>
          <p:nvPr>
            <p:ph idx="1" type="body"/>
          </p:nvPr>
        </p:nvSpPr>
        <p:spPr>
          <a:xfrm>
            <a:off x="727650" y="1486150"/>
            <a:ext cx="7688700" cy="3275700"/>
          </a:xfrm>
          <a:prstGeom prst="rect">
            <a:avLst/>
          </a:prstGeom>
        </p:spPr>
        <p:txBody>
          <a:bodyPr anchorCtr="0" anchor="t" bIns="91425" lIns="91425" spcFirstLastPara="1" rIns="91425" wrap="square" tIns="91425">
            <a:noAutofit/>
          </a:bodyPr>
          <a:lstStyle/>
          <a:p>
            <a:pPr indent="-336550" lvl="0" marL="457200" rtl="0" algn="just">
              <a:lnSpc>
                <a:spcPct val="200000"/>
              </a:lnSpc>
              <a:spcBef>
                <a:spcPts val="0"/>
              </a:spcBef>
              <a:spcAft>
                <a:spcPts val="0"/>
              </a:spcAft>
              <a:buClr>
                <a:srgbClr val="000000"/>
              </a:buClr>
              <a:buSzPts val="1700"/>
              <a:buFont typeface="Times New Roman"/>
              <a:buChar char="➔"/>
            </a:pPr>
            <a:r>
              <a:rPr lang="en" sz="1400">
                <a:solidFill>
                  <a:srgbClr val="000000"/>
                </a:solidFill>
                <a:latin typeface="Times New Roman"/>
                <a:ea typeface="Times New Roman"/>
                <a:cs typeface="Times New Roman"/>
                <a:sym typeface="Times New Roman"/>
              </a:rPr>
              <a:t>Combining these benefits leads us to conclude that given the current crisis, it is the best possible outcome where the collective participation of the people can eventually eradicate the global crisis we all are currently facing. </a:t>
            </a:r>
            <a:endParaRPr sz="1400">
              <a:solidFill>
                <a:srgbClr val="202122"/>
              </a:solidFill>
              <a:highlight>
                <a:srgbClr val="FFFFFF"/>
              </a:highlight>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rgbClr val="000000"/>
              </a:buClr>
              <a:buSzPts val="1700"/>
              <a:buFont typeface="Times New Roman"/>
              <a:buChar char="➔"/>
            </a:pPr>
            <a:r>
              <a:rPr lang="en" sz="1400">
                <a:solidFill>
                  <a:srgbClr val="000000"/>
                </a:solidFill>
                <a:latin typeface="Times New Roman"/>
                <a:ea typeface="Times New Roman"/>
                <a:cs typeface="Times New Roman"/>
                <a:sym typeface="Times New Roman"/>
              </a:rPr>
              <a:t>we conclude that all individuals should pursue their individual happiness on the condition it does not undermine the happiness of the community but if one’s decision affects the whole society then we should choose the action that produces maximum happiness or benefit.</a:t>
            </a:r>
            <a:endParaRPr sz="1400">
              <a:solidFill>
                <a:srgbClr val="000000"/>
              </a:solidFill>
              <a:latin typeface="Times New Roman"/>
              <a:ea typeface="Times New Roman"/>
              <a:cs typeface="Times New Roman"/>
              <a:sym typeface="Times New Roman"/>
            </a:endParaRPr>
          </a:p>
          <a:p>
            <a:pPr indent="-317500" lvl="0" marL="457200" rtl="0" algn="just">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So if an individual by being vaccinated is helping to decline the prevalence of the disease then it should be a moral obligation for an individual to get vaccinated. </a:t>
            </a:r>
            <a:endParaRPr sz="14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400">
              <a:solidFill>
                <a:srgbClr val="212529"/>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1A1A1A"/>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u="sng">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253250" y="1329650"/>
            <a:ext cx="6637500" cy="535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i="1" lang="en" sz="1800" u="sng">
                <a:solidFill>
                  <a:srgbClr val="20124D"/>
                </a:solidFill>
                <a:latin typeface="Times New Roman"/>
                <a:ea typeface="Times New Roman"/>
                <a:cs typeface="Times New Roman"/>
                <a:sym typeface="Times New Roman"/>
              </a:rPr>
              <a:t>Group member’s name and ID:</a:t>
            </a:r>
            <a:endParaRPr i="1" sz="1800" u="sng">
              <a:solidFill>
                <a:srgbClr val="20124D"/>
              </a:solidFill>
            </a:endParaRPr>
          </a:p>
        </p:txBody>
      </p:sp>
      <p:sp>
        <p:nvSpPr>
          <p:cNvPr id="94" name="Google Shape;94;p14"/>
          <p:cNvSpPr txBox="1"/>
          <p:nvPr>
            <p:ph idx="1" type="body"/>
          </p:nvPr>
        </p:nvSpPr>
        <p:spPr>
          <a:xfrm>
            <a:off x="1939650" y="2100900"/>
            <a:ext cx="5264700" cy="22611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2100"/>
              </a:spcBef>
              <a:spcAft>
                <a:spcPts val="0"/>
              </a:spcAft>
              <a:buClr>
                <a:srgbClr val="20124D"/>
              </a:buClr>
              <a:buSzPts val="1700"/>
              <a:buFont typeface="Times New Roman"/>
              <a:buChar char="-"/>
            </a:pPr>
            <a:r>
              <a:rPr lang="en" sz="1700">
                <a:solidFill>
                  <a:srgbClr val="000000"/>
                </a:solidFill>
                <a:latin typeface="Times New Roman"/>
                <a:ea typeface="Times New Roman"/>
                <a:cs typeface="Times New Roman"/>
                <a:sym typeface="Times New Roman"/>
              </a:rPr>
              <a:t>Alif </a:t>
            </a:r>
            <a:r>
              <a:rPr lang="en" sz="1700">
                <a:solidFill>
                  <a:srgbClr val="000000"/>
                </a:solidFill>
                <a:latin typeface="Times New Roman"/>
                <a:ea typeface="Times New Roman"/>
                <a:cs typeface="Times New Roman"/>
                <a:sym typeface="Times New Roman"/>
              </a:rPr>
              <a:t>Ilham</a:t>
            </a:r>
            <a:r>
              <a:rPr lang="en" sz="1700">
                <a:solidFill>
                  <a:srgbClr val="000000"/>
                </a:solidFill>
                <a:latin typeface="Times New Roman"/>
                <a:ea typeface="Times New Roman"/>
                <a:cs typeface="Times New Roman"/>
                <a:sym typeface="Times New Roman"/>
              </a:rPr>
              <a:t> Khan             2012658042</a:t>
            </a:r>
            <a:endParaRPr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20124D"/>
              </a:buClr>
              <a:buSzPts val="1700"/>
              <a:buFont typeface="Times New Roman"/>
              <a:buChar char="-"/>
            </a:pPr>
            <a:r>
              <a:rPr lang="en" sz="1700">
                <a:solidFill>
                  <a:srgbClr val="000000"/>
                </a:solidFill>
                <a:latin typeface="Times New Roman"/>
                <a:ea typeface="Times New Roman"/>
                <a:cs typeface="Times New Roman"/>
                <a:sym typeface="Times New Roman"/>
              </a:rPr>
              <a:t>Md. Mashruf Ehsan        1831253642</a:t>
            </a:r>
            <a:endParaRPr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20124D"/>
              </a:buClr>
              <a:buSzPts val="1700"/>
              <a:buFont typeface="Times New Roman"/>
              <a:buChar char="-"/>
            </a:pPr>
            <a:r>
              <a:rPr lang="en" sz="1700">
                <a:solidFill>
                  <a:srgbClr val="000000"/>
                </a:solidFill>
                <a:latin typeface="Times New Roman"/>
                <a:ea typeface="Times New Roman"/>
                <a:cs typeface="Times New Roman"/>
                <a:sym typeface="Times New Roman"/>
              </a:rPr>
              <a:t>Lamia Munira                 2013898642</a:t>
            </a:r>
            <a:endParaRPr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20124D"/>
              </a:buClr>
              <a:buSzPts val="1700"/>
              <a:buFont typeface="Times New Roman"/>
              <a:buChar char="-"/>
            </a:pPr>
            <a:r>
              <a:rPr lang="en" sz="1700">
                <a:solidFill>
                  <a:srgbClr val="000000"/>
                </a:solidFill>
                <a:latin typeface="Times New Roman"/>
                <a:ea typeface="Times New Roman"/>
                <a:cs typeface="Times New Roman"/>
                <a:sym typeface="Times New Roman"/>
              </a:rPr>
              <a:t>Farhan Ishraq Omi          2012842642</a:t>
            </a:r>
            <a:endParaRPr sz="1600"/>
          </a:p>
        </p:txBody>
      </p:sp>
      <p:pic>
        <p:nvPicPr>
          <p:cNvPr id="95" name="Google Shape;95;p14"/>
          <p:cNvPicPr preferRelativeResize="0"/>
          <p:nvPr/>
        </p:nvPicPr>
        <p:blipFill>
          <a:blip r:embed="rId3">
            <a:alphaModFix/>
          </a:blip>
          <a:stretch>
            <a:fillRect/>
          </a:stretch>
        </p:blipFill>
        <p:spPr>
          <a:xfrm>
            <a:off x="8009725" y="4210350"/>
            <a:ext cx="955850" cy="955850"/>
          </a:xfrm>
          <a:prstGeom prst="rect">
            <a:avLst/>
          </a:prstGeom>
          <a:noFill/>
          <a:ln>
            <a:noFill/>
          </a:ln>
        </p:spPr>
      </p:pic>
      <p:sp>
        <p:nvSpPr>
          <p:cNvPr id="96" name="Google Shape;96;p14"/>
          <p:cNvSpPr txBox="1"/>
          <p:nvPr/>
        </p:nvSpPr>
        <p:spPr>
          <a:xfrm>
            <a:off x="8136800" y="4520100"/>
            <a:ext cx="7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Pg -01</a:t>
            </a:r>
            <a:endParaRPr>
              <a:latin typeface="Lato"/>
              <a:ea typeface="Lato"/>
              <a:cs typeface="Lato"/>
              <a:sym typeface="Lato"/>
            </a:endParaRPr>
          </a:p>
        </p:txBody>
      </p:sp>
      <p:sp>
        <p:nvSpPr>
          <p:cNvPr id="97" name="Google Shape;97;p14"/>
          <p:cNvSpPr/>
          <p:nvPr/>
        </p:nvSpPr>
        <p:spPr>
          <a:xfrm>
            <a:off x="536725" y="1047850"/>
            <a:ext cx="1402800" cy="28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p:nvPr/>
        </p:nvSpPr>
        <p:spPr>
          <a:xfrm>
            <a:off x="685375" y="854450"/>
            <a:ext cx="959100" cy="327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What is a vaccine?</a:t>
            </a:r>
            <a:endParaRPr>
              <a:latin typeface="Times New Roman"/>
              <a:ea typeface="Times New Roman"/>
              <a:cs typeface="Times New Roman"/>
              <a:sym typeface="Times New Roman"/>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lnSpc>
                <a:spcPct val="200000"/>
              </a:lnSpc>
              <a:spcBef>
                <a:spcPts val="0"/>
              </a:spcBef>
              <a:spcAft>
                <a:spcPts val="0"/>
              </a:spcAft>
              <a:buSzPts val="1400"/>
              <a:buChar char="➔"/>
            </a:pPr>
            <a:r>
              <a:rPr lang="en">
                <a:solidFill>
                  <a:srgbClr val="0E101A"/>
                </a:solidFill>
                <a:latin typeface="Times New Roman"/>
                <a:ea typeface="Times New Roman"/>
                <a:cs typeface="Times New Roman"/>
                <a:sym typeface="Times New Roman"/>
              </a:rPr>
              <a:t>Vaccination is a very safe and effective way of protecting people against harmful diseases before contacting them.</a:t>
            </a:r>
            <a:endParaRPr>
              <a:solidFill>
                <a:srgbClr val="0E101A"/>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0E101A"/>
              </a:buClr>
              <a:buSzPts val="1300"/>
              <a:buFont typeface="Times New Roman"/>
              <a:buChar char="➔"/>
            </a:pPr>
            <a:r>
              <a:rPr lang="en">
                <a:solidFill>
                  <a:srgbClr val="0E101A"/>
                </a:solidFill>
                <a:latin typeface="Times New Roman"/>
                <a:ea typeface="Times New Roman"/>
                <a:cs typeface="Times New Roman"/>
                <a:sym typeface="Times New Roman"/>
              </a:rPr>
              <a:t>Vaccines train our immune system to create antibodies, just as it does when our body is exposed to an infection.</a:t>
            </a:r>
            <a:endParaRPr>
              <a:solidFill>
                <a:srgbClr val="0E101A"/>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0E101A"/>
              </a:buClr>
              <a:buSzPts val="1300"/>
              <a:buFont typeface="Times New Roman"/>
              <a:buChar char="➔"/>
            </a:pPr>
            <a:r>
              <a:rPr lang="en">
                <a:solidFill>
                  <a:srgbClr val="0E101A"/>
                </a:solidFill>
                <a:latin typeface="Times New Roman"/>
                <a:ea typeface="Times New Roman"/>
                <a:cs typeface="Times New Roman"/>
                <a:sym typeface="Times New Roman"/>
              </a:rPr>
              <a:t>When we take a vaccine against a particular disease, we protect ourselves from getting infected and the people around us who are advised not to take the vaccine due to physical inability. </a:t>
            </a:r>
            <a:endParaRPr>
              <a:solidFill>
                <a:srgbClr val="0E101A"/>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0E101A"/>
              </a:buClr>
              <a:buSzPts val="1300"/>
              <a:buFont typeface="Times New Roman"/>
              <a:buChar char="➔"/>
            </a:pPr>
            <a:r>
              <a:rPr lang="en">
                <a:solidFill>
                  <a:srgbClr val="0E101A"/>
                </a:solidFill>
                <a:latin typeface="Times New Roman"/>
                <a:ea typeface="Times New Roman"/>
                <a:cs typeface="Times New Roman"/>
                <a:sym typeface="Times New Roman"/>
              </a:rPr>
              <a:t>According to WHO, vaccines save more than 3 million lives every year.</a:t>
            </a:r>
            <a:endParaRPr>
              <a:solidFill>
                <a:srgbClr val="0E101A"/>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542575" y="902625"/>
            <a:ext cx="5328900" cy="5352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
                <a:latin typeface="Times New Roman"/>
                <a:ea typeface="Times New Roman"/>
                <a:cs typeface="Times New Roman"/>
                <a:sym typeface="Times New Roman"/>
              </a:rPr>
              <a:t>What is Covid-19?</a:t>
            </a:r>
            <a:endParaRPr>
              <a:latin typeface="Times New Roman"/>
              <a:ea typeface="Times New Roman"/>
              <a:cs typeface="Times New Roman"/>
              <a:sym typeface="Times New Roman"/>
            </a:endParaRPr>
          </a:p>
        </p:txBody>
      </p:sp>
      <p:sp>
        <p:nvSpPr>
          <p:cNvPr id="114" name="Google Shape;114;p17"/>
          <p:cNvSpPr txBox="1"/>
          <p:nvPr>
            <p:ph idx="1" type="body"/>
          </p:nvPr>
        </p:nvSpPr>
        <p:spPr>
          <a:xfrm>
            <a:off x="727650" y="1666975"/>
            <a:ext cx="7688700" cy="2261100"/>
          </a:xfrm>
          <a:prstGeom prst="rect">
            <a:avLst/>
          </a:prstGeom>
        </p:spPr>
        <p:txBody>
          <a:bodyPr anchorCtr="0" anchor="t" bIns="91425" lIns="91425" spcFirstLastPara="1" rIns="91425" wrap="square" tIns="91425">
            <a:noAutofit/>
          </a:bodyPr>
          <a:lstStyle/>
          <a:p>
            <a:pPr indent="-323850" lvl="0" marL="457200" rtl="0" algn="just">
              <a:lnSpc>
                <a:spcPct val="200000"/>
              </a:lnSpc>
              <a:spcBef>
                <a:spcPts val="0"/>
              </a:spcBef>
              <a:spcAft>
                <a:spcPts val="0"/>
              </a:spcAft>
              <a:buSzPts val="1500"/>
              <a:buFont typeface="Times New Roman"/>
              <a:buChar char="➔"/>
            </a:pPr>
            <a:r>
              <a:rPr lang="en">
                <a:solidFill>
                  <a:srgbClr val="3C4245"/>
                </a:solidFill>
                <a:latin typeface="Times New Roman"/>
                <a:ea typeface="Times New Roman"/>
                <a:cs typeface="Times New Roman"/>
                <a:sym typeface="Times New Roman"/>
              </a:rPr>
              <a:t>Coronavirus disease (COVID-19) is an infectious disease caused by a newly discovered coronavirus.</a:t>
            </a:r>
            <a:endParaRPr sz="1400">
              <a:solidFill>
                <a:srgbClr val="0E101A"/>
              </a:solidFill>
              <a:latin typeface="Times New Roman"/>
              <a:ea typeface="Times New Roman"/>
              <a:cs typeface="Times New Roman"/>
              <a:sym typeface="Times New Roman"/>
            </a:endParaRPr>
          </a:p>
          <a:p>
            <a:pPr indent="-317500" lvl="0" marL="457200" rtl="0" algn="just">
              <a:lnSpc>
                <a:spcPct val="200000"/>
              </a:lnSpc>
              <a:spcBef>
                <a:spcPts val="0"/>
              </a:spcBef>
              <a:spcAft>
                <a:spcPts val="0"/>
              </a:spcAft>
              <a:buClr>
                <a:srgbClr val="0E101A"/>
              </a:buClr>
              <a:buSzPts val="1400"/>
              <a:buFont typeface="Times New Roman"/>
              <a:buChar char="➔"/>
            </a:pPr>
            <a:r>
              <a:rPr lang="en">
                <a:solidFill>
                  <a:srgbClr val="3C4245"/>
                </a:solidFill>
                <a:latin typeface="Times New Roman"/>
                <a:ea typeface="Times New Roman"/>
                <a:cs typeface="Times New Roman"/>
                <a:sym typeface="Times New Roman"/>
              </a:rPr>
              <a:t>Current evidence suggests that the virus spreads mainly between people who are in close contact with each other, typically within 1 metre (short-range). </a:t>
            </a:r>
            <a:endParaRPr sz="1400">
              <a:solidFill>
                <a:srgbClr val="0E101A"/>
              </a:solidFill>
              <a:latin typeface="Times New Roman"/>
              <a:ea typeface="Times New Roman"/>
              <a:cs typeface="Times New Roman"/>
              <a:sym typeface="Times New Roman"/>
            </a:endParaRPr>
          </a:p>
          <a:p>
            <a:pPr indent="-317500" lvl="0" marL="457200" rtl="0" algn="just">
              <a:lnSpc>
                <a:spcPct val="200000"/>
              </a:lnSpc>
              <a:spcBef>
                <a:spcPts val="0"/>
              </a:spcBef>
              <a:spcAft>
                <a:spcPts val="0"/>
              </a:spcAft>
              <a:buClr>
                <a:srgbClr val="0E101A"/>
              </a:buClr>
              <a:buSzPts val="1400"/>
              <a:buFont typeface="Times New Roman"/>
              <a:buChar char="➔"/>
            </a:pPr>
            <a:r>
              <a:rPr lang="en">
                <a:solidFill>
                  <a:srgbClr val="000000"/>
                </a:solidFill>
                <a:latin typeface="Times New Roman"/>
                <a:ea typeface="Times New Roman"/>
                <a:cs typeface="Times New Roman"/>
                <a:sym typeface="Times New Roman"/>
              </a:rPr>
              <a:t>In Bangladesh, around 766k have been infected, 695k among those infected have already recovered, and around 12000 death cases have been recorded. </a:t>
            </a:r>
            <a:endParaRPr sz="1400">
              <a:solidFill>
                <a:srgbClr val="0E101A"/>
              </a:solidFill>
              <a:latin typeface="Times New Roman"/>
              <a:ea typeface="Times New Roman"/>
              <a:cs typeface="Times New Roman"/>
              <a:sym typeface="Times New Roman"/>
            </a:endParaRPr>
          </a:p>
          <a:p>
            <a:pPr indent="-317500" lvl="0" marL="457200" rtl="0" algn="just">
              <a:lnSpc>
                <a:spcPct val="200000"/>
              </a:lnSpc>
              <a:spcBef>
                <a:spcPts val="0"/>
              </a:spcBef>
              <a:spcAft>
                <a:spcPts val="0"/>
              </a:spcAft>
              <a:buClr>
                <a:srgbClr val="0E101A"/>
              </a:buClr>
              <a:buSzPts val="1400"/>
              <a:buFont typeface="Times New Roman"/>
              <a:buChar char="➔"/>
            </a:pPr>
            <a:r>
              <a:rPr lang="en">
                <a:solidFill>
                  <a:srgbClr val="000000"/>
                </a:solidFill>
                <a:latin typeface="Times New Roman"/>
                <a:ea typeface="Times New Roman"/>
                <a:cs typeface="Times New Roman"/>
                <a:sym typeface="Times New Roman"/>
              </a:rPr>
              <a:t>The rate of infection is increasing exponentially, and the situation is getting worse every day.</a:t>
            </a:r>
            <a:endParaRPr sz="1400">
              <a:solidFill>
                <a:srgbClr val="0E101A"/>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74650" lvl="0" marL="457200" rtl="0" algn="just">
              <a:lnSpc>
                <a:spcPct val="200000"/>
              </a:lnSpc>
              <a:spcBef>
                <a:spcPts val="0"/>
              </a:spcBef>
              <a:spcAft>
                <a:spcPts val="0"/>
              </a:spcAft>
              <a:buClr>
                <a:srgbClr val="000000"/>
              </a:buClr>
              <a:buSzPts val="2300"/>
              <a:buFont typeface="Times New Roman"/>
              <a:buChar char="●"/>
            </a:pPr>
            <a:r>
              <a:rPr lang="en" sz="2300">
                <a:solidFill>
                  <a:srgbClr val="000000"/>
                </a:solidFill>
                <a:latin typeface="Times New Roman"/>
                <a:ea typeface="Times New Roman"/>
                <a:cs typeface="Times New Roman"/>
                <a:sym typeface="Times New Roman"/>
              </a:rPr>
              <a:t>What is Utilitarianism?</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4325" lvl="0" marL="457200" rtl="0" algn="just">
              <a:lnSpc>
                <a:spcPct val="190000"/>
              </a:lnSpc>
              <a:spcBef>
                <a:spcPts val="0"/>
              </a:spcBef>
              <a:spcAft>
                <a:spcPts val="0"/>
              </a:spcAft>
              <a:buClr>
                <a:srgbClr val="0E101A"/>
              </a:buClr>
              <a:buSzPts val="1350"/>
              <a:buFont typeface="Times New Roman"/>
              <a:buChar char="➔"/>
            </a:pPr>
            <a:r>
              <a:rPr lang="en" sz="1350">
                <a:solidFill>
                  <a:srgbClr val="1A1A1A"/>
                </a:solidFill>
                <a:highlight>
                  <a:srgbClr val="FFFFFF"/>
                </a:highlight>
                <a:latin typeface="Times New Roman"/>
                <a:ea typeface="Times New Roman"/>
                <a:cs typeface="Times New Roman"/>
                <a:sym typeface="Times New Roman"/>
              </a:rPr>
              <a:t>Among these three major approaches of normative ethics, Utilitarianism is a version of consequentialism</a:t>
            </a:r>
            <a:r>
              <a:rPr b="1" lang="en" sz="1350">
                <a:solidFill>
                  <a:srgbClr val="1A1A1A"/>
                </a:solidFill>
                <a:highlight>
                  <a:srgbClr val="FFFFFF"/>
                </a:highlight>
                <a:latin typeface="Times New Roman"/>
                <a:ea typeface="Times New Roman"/>
                <a:cs typeface="Times New Roman"/>
                <a:sym typeface="Times New Roman"/>
              </a:rPr>
              <a:t> </a:t>
            </a:r>
            <a:r>
              <a:rPr lang="en" sz="1350">
                <a:solidFill>
                  <a:srgbClr val="000000"/>
                </a:solidFill>
                <a:latin typeface="Times New Roman"/>
                <a:ea typeface="Times New Roman"/>
                <a:cs typeface="Times New Roman"/>
                <a:sym typeface="Times New Roman"/>
              </a:rPr>
              <a:t>that supports the action that maximizes happiness and well-being for all the affected individuals</a:t>
            </a:r>
            <a:r>
              <a:rPr lang="en" sz="1350">
                <a:solidFill>
                  <a:srgbClr val="000000"/>
                </a:solidFill>
                <a:highlight>
                  <a:srgbClr val="FFFFFF"/>
                </a:highlight>
                <a:latin typeface="Times New Roman"/>
                <a:ea typeface="Times New Roman"/>
                <a:cs typeface="Times New Roman"/>
                <a:sym typeface="Times New Roman"/>
              </a:rPr>
              <a:t>.</a:t>
            </a:r>
            <a:endParaRPr sz="1350">
              <a:solidFill>
                <a:srgbClr val="000000"/>
              </a:solidFill>
              <a:highlight>
                <a:srgbClr val="FFFFFF"/>
              </a:highlight>
              <a:latin typeface="Times New Roman"/>
              <a:ea typeface="Times New Roman"/>
              <a:cs typeface="Times New Roman"/>
              <a:sym typeface="Times New Roman"/>
            </a:endParaRPr>
          </a:p>
          <a:p>
            <a:pPr indent="-314325" lvl="0" marL="457200" rtl="0" algn="just">
              <a:lnSpc>
                <a:spcPct val="190000"/>
              </a:lnSpc>
              <a:spcBef>
                <a:spcPts val="0"/>
              </a:spcBef>
              <a:spcAft>
                <a:spcPts val="0"/>
              </a:spcAft>
              <a:buClr>
                <a:srgbClr val="000000"/>
              </a:buClr>
              <a:buSzPts val="1350"/>
              <a:buFont typeface="Times New Roman"/>
              <a:buChar char="➔"/>
            </a:pPr>
            <a:r>
              <a:rPr lang="en" sz="1350">
                <a:solidFill>
                  <a:srgbClr val="000000"/>
                </a:solidFill>
                <a:latin typeface="Times New Roman"/>
                <a:ea typeface="Times New Roman"/>
                <a:cs typeface="Times New Roman"/>
                <a:sym typeface="Times New Roman"/>
              </a:rPr>
              <a:t>Utilitarianism supports actions that foster happiness and opposes actions that cause unhappiness or pain, which means “the greatest amount of happiness or good for the greatest number of people.” </a:t>
            </a:r>
            <a:endParaRPr sz="1350">
              <a:solidFill>
                <a:srgbClr val="000000"/>
              </a:solidFill>
              <a:latin typeface="Times New Roman"/>
              <a:ea typeface="Times New Roman"/>
              <a:cs typeface="Times New Roman"/>
              <a:sym typeface="Times New Roman"/>
            </a:endParaRPr>
          </a:p>
          <a:p>
            <a:pPr indent="-314325" lvl="0" marL="457200" rtl="0" algn="just">
              <a:lnSpc>
                <a:spcPct val="190000"/>
              </a:lnSpc>
              <a:spcBef>
                <a:spcPts val="0"/>
              </a:spcBef>
              <a:spcAft>
                <a:spcPts val="0"/>
              </a:spcAft>
              <a:buClr>
                <a:srgbClr val="000000"/>
              </a:buClr>
              <a:buSzPts val="1350"/>
              <a:buFont typeface="Times New Roman"/>
              <a:buChar char="➔"/>
            </a:pPr>
            <a:r>
              <a:rPr lang="en" sz="1350">
                <a:solidFill>
                  <a:srgbClr val="000000"/>
                </a:solidFill>
                <a:latin typeface="Times New Roman"/>
                <a:ea typeface="Times New Roman"/>
                <a:cs typeface="Times New Roman"/>
                <a:sym typeface="Times New Roman"/>
              </a:rPr>
              <a:t>In a way, it indirectly supports the collective form of hedonism.</a:t>
            </a:r>
            <a:endParaRPr sz="1350">
              <a:solidFill>
                <a:srgbClr val="000000"/>
              </a:solidFill>
              <a:latin typeface="Times New Roman"/>
              <a:ea typeface="Times New Roman"/>
              <a:cs typeface="Times New Roman"/>
              <a:sym typeface="Times New Roman"/>
            </a:endParaRPr>
          </a:p>
          <a:p>
            <a:pPr indent="0" lvl="0" marL="457200" rtl="0" algn="just">
              <a:lnSpc>
                <a:spcPct val="190000"/>
              </a:lnSpc>
              <a:spcBef>
                <a:spcPts val="0"/>
              </a:spcBef>
              <a:spcAft>
                <a:spcPts val="0"/>
              </a:spcAft>
              <a:buNone/>
            </a:pPr>
            <a:r>
              <a:t/>
            </a:r>
            <a:endParaRPr sz="1050">
              <a:solidFill>
                <a:srgbClr val="000000"/>
              </a:solidFill>
              <a:latin typeface="Times New Roman"/>
              <a:ea typeface="Times New Roman"/>
              <a:cs typeface="Times New Roman"/>
              <a:sym typeface="Times New Roman"/>
            </a:endParaRPr>
          </a:p>
          <a:p>
            <a:pPr indent="0" lvl="0" marL="457200" rtl="0" algn="just">
              <a:lnSpc>
                <a:spcPct val="190000"/>
              </a:lnSpc>
              <a:spcBef>
                <a:spcPts val="0"/>
              </a:spcBef>
              <a:spcAft>
                <a:spcPts val="0"/>
              </a:spcAft>
              <a:buSzPts val="688"/>
              <a:buNone/>
            </a:pPr>
            <a:r>
              <a:t/>
            </a:r>
            <a:endParaRPr sz="105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74650" lvl="0" marL="457200" rtl="0" algn="just">
              <a:lnSpc>
                <a:spcPct val="200000"/>
              </a:lnSpc>
              <a:spcBef>
                <a:spcPts val="0"/>
              </a:spcBef>
              <a:spcAft>
                <a:spcPts val="0"/>
              </a:spcAft>
              <a:buClr>
                <a:srgbClr val="000000"/>
              </a:buClr>
              <a:buSzPts val="2300"/>
              <a:buFont typeface="Times New Roman"/>
              <a:buChar char="●"/>
            </a:pPr>
            <a:r>
              <a:rPr lang="en" sz="2300">
                <a:solidFill>
                  <a:srgbClr val="000000"/>
                </a:solidFill>
                <a:latin typeface="Times New Roman"/>
                <a:ea typeface="Times New Roman"/>
                <a:cs typeface="Times New Roman"/>
                <a:sym typeface="Times New Roman"/>
              </a:rPr>
              <a:t>What is Utilitarianism?</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just">
              <a:lnSpc>
                <a:spcPct val="20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In this presentation, we will argue why we think it is a moral obligation for an individual to get vaccinated from Bentham’s utilitarian point of view to show the effects of vaccination in increasing maximum pleasure as a community, not as an individual. </a:t>
            </a:r>
            <a:endParaRPr sz="14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200">
              <a:solidFill>
                <a:srgbClr val="1A1A1A"/>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200" u="sng">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74650" lvl="0" marL="457200" rtl="0" algn="just">
              <a:lnSpc>
                <a:spcPct val="200000"/>
              </a:lnSpc>
              <a:spcBef>
                <a:spcPts val="0"/>
              </a:spcBef>
              <a:spcAft>
                <a:spcPts val="0"/>
              </a:spcAft>
              <a:buClr>
                <a:srgbClr val="000000"/>
              </a:buClr>
              <a:buSzPts val="2300"/>
              <a:buFont typeface="Times New Roman"/>
              <a:buChar char="●"/>
            </a:pPr>
            <a:r>
              <a:rPr lang="en" sz="2300">
                <a:solidFill>
                  <a:srgbClr val="000000"/>
                </a:solidFill>
                <a:latin typeface="Times New Roman"/>
                <a:ea typeface="Times New Roman"/>
                <a:cs typeface="Times New Roman"/>
                <a:sym typeface="Times New Roman"/>
              </a:rPr>
              <a:t>Bentham’s </a:t>
            </a:r>
            <a:r>
              <a:rPr lang="en" sz="2300">
                <a:solidFill>
                  <a:srgbClr val="0E101A"/>
                </a:solidFill>
                <a:latin typeface="Times New Roman"/>
                <a:ea typeface="Times New Roman"/>
                <a:cs typeface="Times New Roman"/>
                <a:sym typeface="Times New Roman"/>
              </a:rPr>
              <a:t>utilitarian point of view</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2897" lvl="0" marL="457200" rtl="0" algn="just">
              <a:lnSpc>
                <a:spcPct val="200000"/>
              </a:lnSpc>
              <a:spcBef>
                <a:spcPts val="0"/>
              </a:spcBef>
              <a:spcAft>
                <a:spcPts val="0"/>
              </a:spcAft>
              <a:buClr>
                <a:srgbClr val="0E101A"/>
              </a:buClr>
              <a:buSzPts val="1485"/>
              <a:buFont typeface="Times New Roman"/>
              <a:buChar char="➔"/>
            </a:pPr>
            <a:r>
              <a:rPr lang="en" sz="1330">
                <a:solidFill>
                  <a:srgbClr val="000000"/>
                </a:solidFill>
                <a:latin typeface="Times New Roman"/>
                <a:ea typeface="Times New Roman"/>
                <a:cs typeface="Times New Roman"/>
                <a:sym typeface="Times New Roman"/>
              </a:rPr>
              <a:t>Bentham considers the principle of utility as a sufficient ground to judge the morality of an action.</a:t>
            </a:r>
            <a:endParaRPr sz="1330">
              <a:solidFill>
                <a:srgbClr val="000000"/>
              </a:solidFill>
              <a:latin typeface="Times New Roman"/>
              <a:ea typeface="Times New Roman"/>
              <a:cs typeface="Times New Roman"/>
              <a:sym typeface="Times New Roman"/>
            </a:endParaRPr>
          </a:p>
          <a:p>
            <a:pPr indent="-313055" lvl="0" marL="457200" rtl="0" algn="just">
              <a:lnSpc>
                <a:spcPct val="200000"/>
              </a:lnSpc>
              <a:spcBef>
                <a:spcPts val="0"/>
              </a:spcBef>
              <a:spcAft>
                <a:spcPts val="0"/>
              </a:spcAft>
              <a:buClr>
                <a:srgbClr val="000000"/>
              </a:buClr>
              <a:buSzPts val="1330"/>
              <a:buFont typeface="Times New Roman"/>
              <a:buChar char="➔"/>
            </a:pPr>
            <a:r>
              <a:rPr lang="en" sz="1330">
                <a:solidFill>
                  <a:srgbClr val="000000"/>
                </a:solidFill>
                <a:latin typeface="Times New Roman"/>
                <a:ea typeface="Times New Roman"/>
                <a:cs typeface="Times New Roman"/>
                <a:sym typeface="Times New Roman"/>
              </a:rPr>
              <a:t>The principle of utility is based on the fact “</a:t>
            </a:r>
            <a:r>
              <a:rPr lang="en" sz="1330">
                <a:solidFill>
                  <a:srgbClr val="212529"/>
                </a:solidFill>
                <a:highlight>
                  <a:srgbClr val="FFFFFF"/>
                </a:highlight>
                <a:latin typeface="Times New Roman"/>
                <a:ea typeface="Times New Roman"/>
                <a:cs typeface="Times New Roman"/>
                <a:sym typeface="Times New Roman"/>
              </a:rPr>
              <a:t>every action should be judged right or wrong according to how far it tends to promote or damage the happiness of the community.”</a:t>
            </a:r>
            <a:endParaRPr sz="1330">
              <a:solidFill>
                <a:srgbClr val="212529"/>
              </a:solidFill>
              <a:highlight>
                <a:srgbClr val="FFFFFF"/>
              </a:highlight>
              <a:latin typeface="Times New Roman"/>
              <a:ea typeface="Times New Roman"/>
              <a:cs typeface="Times New Roman"/>
              <a:sym typeface="Times New Roman"/>
            </a:endParaRPr>
          </a:p>
          <a:p>
            <a:pPr indent="-313055" lvl="0" marL="457200" rtl="0" algn="just">
              <a:lnSpc>
                <a:spcPct val="200000"/>
              </a:lnSpc>
              <a:spcBef>
                <a:spcPts val="0"/>
              </a:spcBef>
              <a:spcAft>
                <a:spcPts val="0"/>
              </a:spcAft>
              <a:buClr>
                <a:srgbClr val="212529"/>
              </a:buClr>
              <a:buSzPts val="1330"/>
              <a:buFont typeface="Times New Roman"/>
              <a:buChar char="➔"/>
            </a:pPr>
            <a:r>
              <a:rPr lang="en" sz="1330">
                <a:solidFill>
                  <a:srgbClr val="212529"/>
                </a:solidFill>
                <a:highlight>
                  <a:srgbClr val="FFFFFF"/>
                </a:highlight>
                <a:latin typeface="Times New Roman"/>
                <a:ea typeface="Times New Roman"/>
                <a:cs typeface="Times New Roman"/>
                <a:sym typeface="Times New Roman"/>
              </a:rPr>
              <a:t>T</a:t>
            </a:r>
            <a:r>
              <a:rPr lang="en" sz="1330">
                <a:solidFill>
                  <a:srgbClr val="000000"/>
                </a:solidFill>
                <a:latin typeface="Times New Roman"/>
                <a:ea typeface="Times New Roman"/>
                <a:cs typeface="Times New Roman"/>
                <a:sym typeface="Times New Roman"/>
              </a:rPr>
              <a:t>he only morally right and proper goal of action is to achieve the greatest happiness of all individuals whose interest is affected by the action. </a:t>
            </a:r>
            <a:endParaRPr sz="1330">
              <a:solidFill>
                <a:srgbClr val="212529"/>
              </a:solidFill>
              <a:highlight>
                <a:srgbClr val="FFFFFF"/>
              </a:highlight>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212529"/>
              </a:buClr>
              <a:buSzPts val="1300"/>
              <a:buFont typeface="Times New Roman"/>
              <a:buChar char="➔"/>
            </a:pPr>
            <a:r>
              <a:rPr lang="en">
                <a:solidFill>
                  <a:srgbClr val="212529"/>
                </a:solidFill>
                <a:latin typeface="Times New Roman"/>
                <a:ea typeface="Times New Roman"/>
                <a:cs typeface="Times New Roman"/>
                <a:sym typeface="Times New Roman"/>
              </a:rPr>
              <a:t>In short, Bentham believed that all individuals should pursue their happiness on the condition it does not undermine the community’s happiness.</a:t>
            </a:r>
            <a:endParaRPr sz="1330">
              <a:solidFill>
                <a:srgbClr val="1A1A1A"/>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330" u="sng">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33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254375" y="930850"/>
            <a:ext cx="7688700" cy="535200"/>
          </a:xfrm>
          <a:prstGeom prst="rect">
            <a:avLst/>
          </a:prstGeom>
        </p:spPr>
        <p:txBody>
          <a:bodyPr anchorCtr="0" anchor="t" bIns="91425" lIns="91425" spcFirstLastPara="1" rIns="91425" wrap="square" tIns="91425">
            <a:noAutofit/>
          </a:bodyPr>
          <a:lstStyle/>
          <a:p>
            <a:pPr indent="0" lvl="0" marL="457200" rtl="0" algn="just">
              <a:lnSpc>
                <a:spcPct val="200000"/>
              </a:lnSpc>
              <a:spcBef>
                <a:spcPts val="0"/>
              </a:spcBef>
              <a:spcAft>
                <a:spcPts val="0"/>
              </a:spcAft>
              <a:buNone/>
            </a:pPr>
            <a:r>
              <a:rPr lang="en" sz="2200">
                <a:solidFill>
                  <a:srgbClr val="000000"/>
                </a:solidFill>
                <a:latin typeface="Times New Roman"/>
                <a:ea typeface="Times New Roman"/>
                <a:cs typeface="Times New Roman"/>
                <a:sym typeface="Times New Roman"/>
              </a:rPr>
              <a:t>Why should someone take a vaccine against COVID - 19?</a:t>
            </a:r>
            <a:endParaRPr sz="2200">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23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138" name="Google Shape;138;p21"/>
          <p:cNvSpPr txBox="1"/>
          <p:nvPr>
            <p:ph idx="1" type="body"/>
          </p:nvPr>
        </p:nvSpPr>
        <p:spPr>
          <a:xfrm>
            <a:off x="727650" y="1616750"/>
            <a:ext cx="7688700" cy="2261100"/>
          </a:xfrm>
          <a:prstGeom prst="rect">
            <a:avLst/>
          </a:prstGeom>
        </p:spPr>
        <p:txBody>
          <a:bodyPr anchorCtr="0" anchor="t" bIns="91425" lIns="91425" spcFirstLastPara="1" rIns="91425" wrap="square" tIns="91425">
            <a:noAutofit/>
          </a:bodyPr>
          <a:lstStyle/>
          <a:p>
            <a:pPr indent="-311150" lvl="0" marL="457200" rtl="0" algn="just">
              <a:lnSpc>
                <a:spcPct val="200000"/>
              </a:lnSpc>
              <a:spcBef>
                <a:spcPts val="0"/>
              </a:spcBef>
              <a:spcAft>
                <a:spcPts val="0"/>
              </a:spcAft>
              <a:buClr>
                <a:srgbClr val="212529"/>
              </a:buClr>
              <a:buSzPts val="1300"/>
              <a:buFont typeface="Times New Roman"/>
              <a:buChar char="➔"/>
            </a:pPr>
            <a:r>
              <a:rPr lang="en" sz="1400">
                <a:solidFill>
                  <a:srgbClr val="000000"/>
                </a:solidFill>
                <a:latin typeface="Times New Roman"/>
                <a:ea typeface="Times New Roman"/>
                <a:cs typeface="Times New Roman"/>
                <a:sym typeface="Times New Roman"/>
              </a:rPr>
              <a:t>As we discussed earlier that covid-19 spreads drastically, </a:t>
            </a:r>
            <a:r>
              <a:rPr lang="en">
                <a:solidFill>
                  <a:srgbClr val="000000"/>
                </a:solidFill>
                <a:latin typeface="Times New Roman"/>
                <a:ea typeface="Times New Roman"/>
                <a:cs typeface="Times New Roman"/>
                <a:sym typeface="Times New Roman"/>
              </a:rPr>
              <a:t>getting vaccinated will keep one and his surroundings safe from this virus. </a:t>
            </a:r>
            <a:endParaRPr>
              <a:solidFill>
                <a:srgbClr val="000000"/>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According to WHO, the COVID-19 vaccine provides protection against coronavirus and develops immunity against the virus that reduces the risk of getting affected and developing illness and its consequences.</a:t>
            </a:r>
            <a:endParaRPr>
              <a:solidFill>
                <a:srgbClr val="000000"/>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Vaccination is even more critical for those who are more vulnerable to the virus and cannot take vaccines due to health issues. </a:t>
            </a:r>
            <a:endParaRPr>
              <a:solidFill>
                <a:srgbClr val="000000"/>
              </a:solidFill>
              <a:latin typeface="Times New Roman"/>
              <a:ea typeface="Times New Roman"/>
              <a:cs typeface="Times New Roman"/>
              <a:sym typeface="Times New Roman"/>
            </a:endParaRPr>
          </a:p>
          <a:p>
            <a:pPr indent="-311150" lvl="0" marL="457200" rtl="0" algn="just">
              <a:lnSpc>
                <a:spcPct val="20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So, to sum up, taking a vaccine is utterly essential for the overall wellbeing of society. </a:t>
            </a:r>
            <a:endParaRPr>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None/>
            </a:pPr>
            <a:r>
              <a:t/>
            </a:r>
            <a:endParaRPr sz="1400">
              <a:solidFill>
                <a:srgbClr val="212529"/>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1A1A1A"/>
              </a:solidFill>
              <a:highlight>
                <a:srgbClr val="FFFFFF"/>
              </a:highlight>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u="sng">
              <a:solidFill>
                <a:srgbClr val="000000"/>
              </a:solidFill>
              <a:latin typeface="Times New Roman"/>
              <a:ea typeface="Times New Roman"/>
              <a:cs typeface="Times New Roman"/>
              <a:sym typeface="Times New Roman"/>
            </a:endParaRPr>
          </a:p>
          <a:p>
            <a:pPr indent="0" lvl="0" marL="457200" rtl="0" algn="just">
              <a:lnSpc>
                <a:spcPct val="200000"/>
              </a:lnSpc>
              <a:spcBef>
                <a:spcPts val="0"/>
              </a:spcBef>
              <a:spcAft>
                <a:spcPts val="0"/>
              </a:spcAft>
              <a:buSzPts val="852"/>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