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5" r:id="rId3"/>
    <p:sldId id="262" r:id="rId4"/>
    <p:sldId id="259" r:id="rId5"/>
    <p:sldId id="260" r:id="rId6"/>
    <p:sldId id="261" r:id="rId7"/>
    <p:sldId id="264" r:id="rId8"/>
    <p:sldId id="266" r:id="rId9"/>
    <p:sldId id="268" r:id="rId10"/>
    <p:sldId id="26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199AF2-5F5D-4CAA-BBA1-70518DB31BDB}" v="6" dt="2021-05-06T17:47:26.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870"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107A8-CEE4-48B5-B9AE-2F694FDD9782}" type="datetimeFigureOut">
              <a:rPr lang="en-US" smtClean="0"/>
              <a:t>5/6/2021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5582E-4041-455D-8B8D-EE5EA2490572}" type="slidenum">
              <a:rPr lang="en-US" smtClean="0"/>
              <a:t>‹#›</a:t>
            </a:fld>
            <a:endParaRPr lang="en-US"/>
          </a:p>
        </p:txBody>
      </p:sp>
    </p:spTree>
    <p:extLst>
      <p:ext uri="{BB962C8B-B14F-4D97-AF65-F5344CB8AC3E}">
        <p14:creationId xmlns:p14="http://schemas.microsoft.com/office/powerpoint/2010/main" val="1130349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75582E-4041-455D-8B8D-EE5EA2490572}" type="slidenum">
              <a:rPr lang="en-US" smtClean="0"/>
              <a:t>2</a:t>
            </a:fld>
            <a:endParaRPr lang="en-US"/>
          </a:p>
        </p:txBody>
      </p:sp>
    </p:spTree>
    <p:extLst>
      <p:ext uri="{BB962C8B-B14F-4D97-AF65-F5344CB8AC3E}">
        <p14:creationId xmlns:p14="http://schemas.microsoft.com/office/powerpoint/2010/main" val="1663703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5775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C617F-E8F2-4BB0-A74F-492BCE110D43}"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84228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3303971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385355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721622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3C617F-E8F2-4BB0-A74F-492BCE110D43}"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332441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3C617F-E8F2-4BB0-A74F-492BCE110D43}" type="datetimeFigureOut">
              <a:rPr lang="en-US" smtClean="0"/>
              <a:t>5/6/2021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796539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4212694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49813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38912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417405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C617F-E8F2-4BB0-A74F-492BCE110D43}"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27115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C617F-E8F2-4BB0-A74F-492BCE110D43}"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33073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C617F-E8F2-4BB0-A74F-492BCE110D43}"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93026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617F-E8F2-4BB0-A74F-492BCE110D43}"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421002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C617F-E8F2-4BB0-A74F-492BCE110D43}"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29444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C617F-E8F2-4BB0-A74F-492BCE110D43}"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54468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3C617F-E8F2-4BB0-A74F-492BCE110D43}" type="datetimeFigureOut">
              <a:rPr lang="en-US" smtClean="0"/>
              <a:t>5/6/2021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8CE636C-669E-4BC5-B6FE-52393DC2744D}" type="slidenum">
              <a:rPr lang="en-US" smtClean="0"/>
              <a:t>‹#›</a:t>
            </a:fld>
            <a:endParaRPr lang="en-US"/>
          </a:p>
        </p:txBody>
      </p:sp>
    </p:spTree>
    <p:extLst>
      <p:ext uri="{BB962C8B-B14F-4D97-AF65-F5344CB8AC3E}">
        <p14:creationId xmlns:p14="http://schemas.microsoft.com/office/powerpoint/2010/main" val="1497999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motion-based-music-system.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F21F-B61F-4BF5-92F9-D218AB6C96B8}"/>
              </a:ext>
            </a:extLst>
          </p:cNvPr>
          <p:cNvSpPr>
            <a:spLocks noGrp="1"/>
          </p:cNvSpPr>
          <p:nvPr>
            <p:ph type="ctrTitle"/>
          </p:nvPr>
        </p:nvSpPr>
        <p:spPr/>
        <p:txBody>
          <a:bodyPr/>
          <a:lstStyle/>
          <a:p>
            <a:r>
              <a:rPr lang="en-US" dirty="0"/>
              <a:t>Facial Expression Recognition with music</a:t>
            </a:r>
          </a:p>
        </p:txBody>
      </p:sp>
      <p:sp>
        <p:nvSpPr>
          <p:cNvPr id="3" name="Subtitle 2">
            <a:extLst>
              <a:ext uri="{FF2B5EF4-FFF2-40B4-BE49-F238E27FC236}">
                <a16:creationId xmlns:a16="http://schemas.microsoft.com/office/drawing/2014/main" id="{9D08EE16-BF96-41D9-A5E8-CEA72861BA5F}"/>
              </a:ext>
            </a:extLst>
          </p:cNvPr>
          <p:cNvSpPr>
            <a:spLocks noGrp="1"/>
          </p:cNvSpPr>
          <p:nvPr>
            <p:ph type="subTitle" idx="1"/>
          </p:nvPr>
        </p:nvSpPr>
        <p:spPr/>
        <p:txBody>
          <a:bodyPr/>
          <a:lstStyle/>
          <a:p>
            <a:r>
              <a:rPr lang="en-US" dirty="0"/>
              <a:t>Omar Ismail, Vineeth Reddy Sheri AND PIYUSH </a:t>
            </a:r>
            <a:r>
              <a:rPr lang="en-US" dirty="0" err="1"/>
              <a:t>nARHIRE</a:t>
            </a:r>
            <a:endParaRPr lang="en-US" dirty="0"/>
          </a:p>
        </p:txBody>
      </p:sp>
    </p:spTree>
    <p:extLst>
      <p:ext uri="{BB962C8B-B14F-4D97-AF65-F5344CB8AC3E}">
        <p14:creationId xmlns:p14="http://schemas.microsoft.com/office/powerpoint/2010/main" val="887343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1745-77B9-480B-BFB6-5BF4CFEF2A32}"/>
              </a:ext>
            </a:extLst>
          </p:cNvPr>
          <p:cNvSpPr>
            <a:spLocks noGrp="1"/>
          </p:cNvSpPr>
          <p:nvPr>
            <p:ph type="title"/>
          </p:nvPr>
        </p:nvSpPr>
        <p:spPr/>
        <p:txBody>
          <a:bodyPr/>
          <a:lstStyle/>
          <a:p>
            <a:pPr algn="ctr"/>
            <a:r>
              <a:rPr lang="en-US" dirty="0"/>
              <a:t>Web Application</a:t>
            </a:r>
          </a:p>
        </p:txBody>
      </p:sp>
      <p:pic>
        <p:nvPicPr>
          <p:cNvPr id="5" name="Content Placeholder 4" descr="Graphical user interface, diagram&#10;&#10;Description automatically generated">
            <a:extLst>
              <a:ext uri="{FF2B5EF4-FFF2-40B4-BE49-F238E27FC236}">
                <a16:creationId xmlns:a16="http://schemas.microsoft.com/office/drawing/2014/main" id="{C7DDC70A-CFFB-4352-BC1C-0D2B4B78D7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9556" y="3150177"/>
            <a:ext cx="3810000" cy="2082800"/>
          </a:xfrm>
        </p:spPr>
      </p:pic>
      <p:pic>
        <p:nvPicPr>
          <p:cNvPr id="7" name="Picture 6" descr="Graphical user interface, website&#10;&#10;Description automatically generated">
            <a:extLst>
              <a:ext uri="{FF2B5EF4-FFF2-40B4-BE49-F238E27FC236}">
                <a16:creationId xmlns:a16="http://schemas.microsoft.com/office/drawing/2014/main" id="{1CEE13B1-585E-4FAC-B9D7-9FD8A186B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894" y="3132356"/>
            <a:ext cx="3810000" cy="2796426"/>
          </a:xfrm>
          <a:prstGeom prst="rect">
            <a:avLst/>
          </a:prstGeom>
        </p:spPr>
      </p:pic>
    </p:spTree>
    <p:extLst>
      <p:ext uri="{BB962C8B-B14F-4D97-AF65-F5344CB8AC3E}">
        <p14:creationId xmlns:p14="http://schemas.microsoft.com/office/powerpoint/2010/main" val="277539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F414-5F63-4FA4-A892-053C8947B7AF}"/>
              </a:ext>
            </a:extLst>
          </p:cNvPr>
          <p:cNvSpPr>
            <a:spLocks noGrp="1"/>
          </p:cNvSpPr>
          <p:nvPr>
            <p:ph type="title"/>
          </p:nvPr>
        </p:nvSpPr>
        <p:spPr/>
        <p:txBody>
          <a:bodyPr/>
          <a:lstStyle/>
          <a:p>
            <a:pPr algn="ctr"/>
            <a:r>
              <a:rPr lang="en-US" dirty="0"/>
              <a:t>Deployment</a:t>
            </a:r>
          </a:p>
        </p:txBody>
      </p:sp>
      <p:sp>
        <p:nvSpPr>
          <p:cNvPr id="3" name="Content Placeholder 2">
            <a:extLst>
              <a:ext uri="{FF2B5EF4-FFF2-40B4-BE49-F238E27FC236}">
                <a16:creationId xmlns:a16="http://schemas.microsoft.com/office/drawing/2014/main" id="{4A76A8C4-03C0-4D18-9DAD-3465A4D27564}"/>
              </a:ext>
            </a:extLst>
          </p:cNvPr>
          <p:cNvSpPr>
            <a:spLocks noGrp="1"/>
          </p:cNvSpPr>
          <p:nvPr>
            <p:ph idx="1"/>
          </p:nvPr>
        </p:nvSpPr>
        <p:spPr/>
        <p:txBody>
          <a:bodyPr/>
          <a:lstStyle/>
          <a:p>
            <a:r>
              <a:rPr lang="en-US" dirty="0"/>
              <a:t>We deployed a project through Heroku</a:t>
            </a:r>
          </a:p>
          <a:p>
            <a:r>
              <a:rPr lang="en-US" dirty="0"/>
              <a:t>Heroku uses requirement.txt to install Dependencies  needed to run the web app and specify </a:t>
            </a:r>
            <a:r>
              <a:rPr lang="en-US" dirty="0" err="1"/>
              <a:t>gunicron</a:t>
            </a:r>
            <a:r>
              <a:rPr lang="en-US" dirty="0"/>
              <a:t> as the gateway interface.</a:t>
            </a:r>
          </a:p>
          <a:p>
            <a:r>
              <a:rPr lang="en-US" dirty="0"/>
              <a:t>Due to the size of the project the web app is slow but functional</a:t>
            </a:r>
          </a:p>
          <a:p>
            <a:r>
              <a:rPr lang="en-US" dirty="0"/>
              <a:t>url: </a:t>
            </a:r>
            <a:r>
              <a:rPr lang="en-US" dirty="0">
                <a:hlinkClick r:id="rId2"/>
              </a:rPr>
              <a:t>https://emotion-based-music-system.herokuapp.com</a:t>
            </a: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84303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D65D-AB47-4A62-BFA0-E8D687E05008}"/>
              </a:ext>
            </a:extLst>
          </p:cNvPr>
          <p:cNvSpPr>
            <a:spLocks noGrp="1"/>
          </p:cNvSpPr>
          <p:nvPr>
            <p:ph type="title"/>
          </p:nvPr>
        </p:nvSpPr>
        <p:spPr/>
        <p:txBody>
          <a:bodyPr/>
          <a:lstStyle/>
          <a:p>
            <a:pPr algn="ctr"/>
            <a:r>
              <a:rPr lang="en-US" dirty="0"/>
              <a:t>Goals</a:t>
            </a:r>
          </a:p>
        </p:txBody>
      </p:sp>
      <p:sp>
        <p:nvSpPr>
          <p:cNvPr id="3" name="Content Placeholder 2">
            <a:extLst>
              <a:ext uri="{FF2B5EF4-FFF2-40B4-BE49-F238E27FC236}">
                <a16:creationId xmlns:a16="http://schemas.microsoft.com/office/drawing/2014/main" id="{9816DCFA-C870-408E-90CA-545F0244841E}"/>
              </a:ext>
            </a:extLst>
          </p:cNvPr>
          <p:cNvSpPr>
            <a:spLocks noGrp="1"/>
          </p:cNvSpPr>
          <p:nvPr>
            <p:ph idx="1"/>
          </p:nvPr>
        </p:nvSpPr>
        <p:spPr/>
        <p:txBody>
          <a:bodyPr/>
          <a:lstStyle/>
          <a:p>
            <a:r>
              <a:rPr lang="en-US" dirty="0"/>
              <a:t>To classify the expression a user makes</a:t>
            </a:r>
          </a:p>
          <a:p>
            <a:r>
              <a:rPr lang="en-US" dirty="0"/>
              <a:t>Play a music with respect to the expression made by the user</a:t>
            </a:r>
          </a:p>
          <a:p>
            <a:r>
              <a:rPr lang="en-US" dirty="0"/>
              <a:t>Create a web application </a:t>
            </a:r>
          </a:p>
          <a:p>
            <a:r>
              <a:rPr lang="en-US" dirty="0"/>
              <a:t>Deploy the model so anyone can use the web application</a:t>
            </a:r>
          </a:p>
          <a:p>
            <a:endParaRPr lang="en-US" dirty="0"/>
          </a:p>
        </p:txBody>
      </p:sp>
    </p:spTree>
    <p:extLst>
      <p:ext uri="{BB962C8B-B14F-4D97-AF65-F5344CB8AC3E}">
        <p14:creationId xmlns:p14="http://schemas.microsoft.com/office/powerpoint/2010/main" val="176838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F90C-823D-405B-8211-193E3AF5618B}"/>
              </a:ext>
            </a:extLst>
          </p:cNvPr>
          <p:cNvSpPr>
            <a:spLocks noGrp="1"/>
          </p:cNvSpPr>
          <p:nvPr>
            <p:ph type="title"/>
          </p:nvPr>
        </p:nvSpPr>
        <p:spPr/>
        <p:txBody>
          <a:bodyPr/>
          <a:lstStyle/>
          <a:p>
            <a:pPr algn="ctr"/>
            <a:r>
              <a:rPr lang="en-US" dirty="0"/>
              <a:t>Using Transfer Learning</a:t>
            </a:r>
          </a:p>
        </p:txBody>
      </p:sp>
      <p:sp>
        <p:nvSpPr>
          <p:cNvPr id="3" name="Content Placeholder 2">
            <a:extLst>
              <a:ext uri="{FF2B5EF4-FFF2-40B4-BE49-F238E27FC236}">
                <a16:creationId xmlns:a16="http://schemas.microsoft.com/office/drawing/2014/main" id="{9190949C-A19F-4031-A5FE-54CA18656B61}"/>
              </a:ext>
            </a:extLst>
          </p:cNvPr>
          <p:cNvSpPr>
            <a:spLocks noGrp="1"/>
          </p:cNvSpPr>
          <p:nvPr>
            <p:ph idx="1"/>
          </p:nvPr>
        </p:nvSpPr>
        <p:spPr/>
        <p:txBody>
          <a:bodyPr/>
          <a:lstStyle/>
          <a:p>
            <a:r>
              <a:rPr lang="en-US" dirty="0"/>
              <a:t>Using a pre-trained MobileNetV2 model for transfer learning with FER2013. </a:t>
            </a:r>
          </a:p>
          <a:p>
            <a:r>
              <a:rPr lang="en-US" dirty="0"/>
              <a:t>The model contains 3,538,984 parameters out of which 3,504,872 trainable parameters. Trained the model for 50 epochs with learning rate as 0.001, Adam optimizer and loss function as categorical cross entropy</a:t>
            </a:r>
          </a:p>
          <a:p>
            <a:r>
              <a:rPr lang="en-US" dirty="0"/>
              <a:t>the training accuracy of the model is 95%, validation accuracy is 90.2% and testing accuracy is 66.4%. </a:t>
            </a:r>
          </a:p>
        </p:txBody>
      </p:sp>
    </p:spTree>
    <p:extLst>
      <p:ext uri="{BB962C8B-B14F-4D97-AF65-F5344CB8AC3E}">
        <p14:creationId xmlns:p14="http://schemas.microsoft.com/office/powerpoint/2010/main" val="283644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B03ADFB-F620-4AD7-AFCD-771D9B46DF9B}"/>
              </a:ext>
            </a:extLst>
          </p:cNvPr>
          <p:cNvSpPr>
            <a:spLocks noGrp="1"/>
          </p:cNvSpPr>
          <p:nvPr>
            <p:ph type="title"/>
          </p:nvPr>
        </p:nvSpPr>
        <p:spPr>
          <a:xfrm>
            <a:off x="639098" y="629265"/>
            <a:ext cx="5132438" cy="1622322"/>
          </a:xfrm>
        </p:spPr>
        <p:txBody>
          <a:bodyPr>
            <a:normAutofit/>
          </a:bodyPr>
          <a:lstStyle/>
          <a:p>
            <a:pPr algn="ctr"/>
            <a:r>
              <a:rPr lang="en-US" dirty="0">
                <a:solidFill>
                  <a:srgbClr val="EBEBEB"/>
                </a:solidFill>
              </a:rPr>
              <a:t>Implementations	</a:t>
            </a:r>
          </a:p>
        </p:txBody>
      </p:sp>
      <p:pic>
        <p:nvPicPr>
          <p:cNvPr id="5" name="Picture 4" descr="Graphical user interface, table&#10;&#10;Description automatically generated with medium confidence">
            <a:extLst>
              <a:ext uri="{FF2B5EF4-FFF2-40B4-BE49-F238E27FC236}">
                <a16:creationId xmlns:a16="http://schemas.microsoft.com/office/drawing/2014/main" id="{63FA569C-AD8D-4E62-8F27-E2A6A64C9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1355411"/>
            <a:ext cx="4828707" cy="4164759"/>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71178F8-DCF6-49DD-BB0E-EC2C622840E6}"/>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Performing preprocessing tasks on the dataset like normalizing the data and splitting the train dataset in 4:1 ratio for training and validation phase</a:t>
            </a:r>
          </a:p>
          <a:p>
            <a:r>
              <a:rPr lang="en-US">
                <a:solidFill>
                  <a:srgbClr val="FFFFFF"/>
                </a:solidFill>
              </a:rPr>
              <a:t>Defined the custom model which contains 11 convolutional layers and 5 fully connected layers.</a:t>
            </a:r>
          </a:p>
        </p:txBody>
      </p:sp>
    </p:spTree>
    <p:extLst>
      <p:ext uri="{BB962C8B-B14F-4D97-AF65-F5344CB8AC3E}">
        <p14:creationId xmlns:p14="http://schemas.microsoft.com/office/powerpoint/2010/main" val="3075500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8EA6-D49C-465D-8165-3FB0E38D211F}"/>
              </a:ext>
            </a:extLst>
          </p:cNvPr>
          <p:cNvSpPr>
            <a:spLocks noGrp="1"/>
          </p:cNvSpPr>
          <p:nvPr>
            <p:ph type="title"/>
          </p:nvPr>
        </p:nvSpPr>
        <p:spPr/>
        <p:txBody>
          <a:bodyPr/>
          <a:lstStyle/>
          <a:p>
            <a:pPr algn="ctr"/>
            <a:r>
              <a:rPr lang="en-US" dirty="0"/>
              <a:t>Implementations</a:t>
            </a:r>
          </a:p>
        </p:txBody>
      </p:sp>
      <p:sp>
        <p:nvSpPr>
          <p:cNvPr id="3" name="Content Placeholder 2">
            <a:extLst>
              <a:ext uri="{FF2B5EF4-FFF2-40B4-BE49-F238E27FC236}">
                <a16:creationId xmlns:a16="http://schemas.microsoft.com/office/drawing/2014/main" id="{96C5FF4A-A2BE-4DFE-8A50-98748070B246}"/>
              </a:ext>
            </a:extLst>
          </p:cNvPr>
          <p:cNvSpPr>
            <a:spLocks noGrp="1"/>
          </p:cNvSpPr>
          <p:nvPr>
            <p:ph idx="1"/>
          </p:nvPr>
        </p:nvSpPr>
        <p:spPr/>
        <p:txBody>
          <a:bodyPr/>
          <a:lstStyle/>
          <a:p>
            <a:r>
              <a:rPr lang="en-US" dirty="0"/>
              <a:t>Introduced Batch Normalization layer to deal with covariate shift and dropout layer to avoid overfitting of data</a:t>
            </a:r>
          </a:p>
          <a:p>
            <a:r>
              <a:rPr lang="en-US" dirty="0"/>
              <a:t>Trained the model for 100 epochs with learning rate as 0.001, Adam optimizer and loss function as categorical cross entropy</a:t>
            </a:r>
          </a:p>
        </p:txBody>
      </p:sp>
      <p:pic>
        <p:nvPicPr>
          <p:cNvPr id="5" name="Picture 4" descr="Text&#10;&#10;Description automatically generated">
            <a:extLst>
              <a:ext uri="{FF2B5EF4-FFF2-40B4-BE49-F238E27FC236}">
                <a16:creationId xmlns:a16="http://schemas.microsoft.com/office/drawing/2014/main" id="{F472E43A-79A5-48CD-B0F9-16A994A38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44" y="4225293"/>
            <a:ext cx="10976311" cy="1951670"/>
          </a:xfrm>
          <a:prstGeom prst="rect">
            <a:avLst/>
          </a:prstGeom>
        </p:spPr>
      </p:pic>
    </p:spTree>
    <p:extLst>
      <p:ext uri="{BB962C8B-B14F-4D97-AF65-F5344CB8AC3E}">
        <p14:creationId xmlns:p14="http://schemas.microsoft.com/office/powerpoint/2010/main" val="17942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AF59-E15A-4D1B-9998-4A0AEA17050C}"/>
              </a:ext>
            </a:extLst>
          </p:cNvPr>
          <p:cNvSpPr>
            <a:spLocks noGrp="1"/>
          </p:cNvSpPr>
          <p:nvPr>
            <p:ph type="title"/>
          </p:nvPr>
        </p:nvSpPr>
        <p:spPr/>
        <p:txBody>
          <a:bodyPr/>
          <a:lstStyle/>
          <a:p>
            <a:pPr algn="ctr"/>
            <a:r>
              <a:rPr lang="en-US" dirty="0"/>
              <a:t>Implementations	</a:t>
            </a:r>
          </a:p>
        </p:txBody>
      </p:sp>
      <p:sp>
        <p:nvSpPr>
          <p:cNvPr id="3" name="Content Placeholder 2">
            <a:extLst>
              <a:ext uri="{FF2B5EF4-FFF2-40B4-BE49-F238E27FC236}">
                <a16:creationId xmlns:a16="http://schemas.microsoft.com/office/drawing/2014/main" id="{4D6DBF0C-8372-4859-B564-9EAC024EAA9A}"/>
              </a:ext>
            </a:extLst>
          </p:cNvPr>
          <p:cNvSpPr>
            <a:spLocks noGrp="1"/>
          </p:cNvSpPr>
          <p:nvPr>
            <p:ph idx="1"/>
          </p:nvPr>
        </p:nvSpPr>
        <p:spPr/>
        <p:txBody>
          <a:bodyPr/>
          <a:lstStyle/>
          <a:p>
            <a:r>
              <a:rPr lang="en-US" dirty="0"/>
              <a:t>After training for 100 epochs, the training accuracy of the model is 71%, validation accuracy is 0.77% and testing accuracy is 67.5%</a:t>
            </a:r>
          </a:p>
        </p:txBody>
      </p:sp>
      <p:pic>
        <p:nvPicPr>
          <p:cNvPr id="5" name="Picture 4" descr="Text&#10;&#10;Description automatically generated with low confidence">
            <a:extLst>
              <a:ext uri="{FF2B5EF4-FFF2-40B4-BE49-F238E27FC236}">
                <a16:creationId xmlns:a16="http://schemas.microsoft.com/office/drawing/2014/main" id="{F0F536C0-1097-442B-826F-F0733EB19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33432"/>
            <a:ext cx="10306050" cy="1363446"/>
          </a:xfrm>
          <a:prstGeom prst="rect">
            <a:avLst/>
          </a:prstGeom>
        </p:spPr>
      </p:pic>
    </p:spTree>
    <p:extLst>
      <p:ext uri="{BB962C8B-B14F-4D97-AF65-F5344CB8AC3E}">
        <p14:creationId xmlns:p14="http://schemas.microsoft.com/office/powerpoint/2010/main" val="393197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BFCE-6BA8-47D1-8791-6069ABCFA7CD}"/>
              </a:ext>
            </a:extLst>
          </p:cNvPr>
          <p:cNvSpPr>
            <a:spLocks noGrp="1"/>
          </p:cNvSpPr>
          <p:nvPr>
            <p:ph type="title"/>
          </p:nvPr>
        </p:nvSpPr>
        <p:spPr/>
        <p:txBody>
          <a:bodyPr/>
          <a:lstStyle/>
          <a:p>
            <a:pPr algn="ctr"/>
            <a:r>
              <a:rPr lang="en-US" dirty="0"/>
              <a:t>Face Detection</a:t>
            </a:r>
          </a:p>
        </p:txBody>
      </p:sp>
      <p:sp>
        <p:nvSpPr>
          <p:cNvPr id="3" name="Content Placeholder 2">
            <a:extLst>
              <a:ext uri="{FF2B5EF4-FFF2-40B4-BE49-F238E27FC236}">
                <a16:creationId xmlns:a16="http://schemas.microsoft.com/office/drawing/2014/main" id="{8DE19CF2-2D8F-4ED2-85BF-EC90DE2DC248}"/>
              </a:ext>
            </a:extLst>
          </p:cNvPr>
          <p:cNvSpPr>
            <a:spLocks noGrp="1"/>
          </p:cNvSpPr>
          <p:nvPr>
            <p:ph idx="1"/>
          </p:nvPr>
        </p:nvSpPr>
        <p:spPr/>
        <p:txBody>
          <a:bodyPr/>
          <a:lstStyle/>
          <a:p>
            <a:r>
              <a:rPr lang="en-US" dirty="0"/>
              <a:t>We used MTCNN(Multi-task Cascaded Convolutional Neural Networks) to detect the human faces in the image and passing the identified face to the trained model for detecting the emotion. Drawing a box around the face of a person and displaying the person's emotion.</a:t>
            </a:r>
          </a:p>
        </p:txBody>
      </p:sp>
    </p:spTree>
    <p:extLst>
      <p:ext uri="{BB962C8B-B14F-4D97-AF65-F5344CB8AC3E}">
        <p14:creationId xmlns:p14="http://schemas.microsoft.com/office/powerpoint/2010/main" val="322389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31"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E1DEC3FE-7938-48A6-9A20-42BD6A34234C}"/>
              </a:ext>
            </a:extLst>
          </p:cNvPr>
          <p:cNvSpPr>
            <a:spLocks noGrp="1"/>
          </p:cNvSpPr>
          <p:nvPr>
            <p:ph type="title"/>
          </p:nvPr>
        </p:nvSpPr>
        <p:spPr>
          <a:xfrm>
            <a:off x="639098" y="629265"/>
            <a:ext cx="6072776" cy="1622322"/>
          </a:xfrm>
        </p:spPr>
        <p:txBody>
          <a:bodyPr>
            <a:normAutofit/>
          </a:bodyPr>
          <a:lstStyle/>
          <a:p>
            <a:pPr algn="ctr"/>
            <a:r>
              <a:rPr lang="en-US" dirty="0">
                <a:solidFill>
                  <a:srgbClr val="FFFFFF"/>
                </a:solidFill>
              </a:rPr>
              <a:t>Web Application</a:t>
            </a:r>
          </a:p>
        </p:txBody>
      </p:sp>
      <p:pic>
        <p:nvPicPr>
          <p:cNvPr id="5" name="Picture 4" descr="Table&#10;&#10;Description automatically generated with low confidence">
            <a:extLst>
              <a:ext uri="{FF2B5EF4-FFF2-40B4-BE49-F238E27FC236}">
                <a16:creationId xmlns:a16="http://schemas.microsoft.com/office/drawing/2014/main" id="{BAC0683C-3CCA-41A2-8C3A-EE31998ADE0B}"/>
              </a:ext>
            </a:extLst>
          </p:cNvPr>
          <p:cNvPicPr>
            <a:picLocks noChangeAspect="1"/>
          </p:cNvPicPr>
          <p:nvPr/>
        </p:nvPicPr>
        <p:blipFill rotWithShape="1">
          <a:blip r:embed="rId2">
            <a:extLst>
              <a:ext uri="{28A0092B-C50C-407E-A947-70E740481C1C}">
                <a14:useLocalDpi xmlns:a14="http://schemas.microsoft.com/office/drawing/2010/main" val="0"/>
              </a:ext>
            </a:extLst>
          </a:blip>
          <a:srcRect r="14927"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33" name="Rectangle 15">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Oval 17">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19">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48E9576-FFCE-4FD1-91E2-CFB9A1B63693}"/>
              </a:ext>
            </a:extLst>
          </p:cNvPr>
          <p:cNvSpPr>
            <a:spLocks noGrp="1"/>
          </p:cNvSpPr>
          <p:nvPr>
            <p:ph idx="1"/>
          </p:nvPr>
        </p:nvSpPr>
        <p:spPr>
          <a:xfrm>
            <a:off x="639098" y="2418735"/>
            <a:ext cx="6072776" cy="3811740"/>
          </a:xfrm>
        </p:spPr>
        <p:txBody>
          <a:bodyPr anchor="ctr">
            <a:normAutofit/>
          </a:bodyPr>
          <a:lstStyle/>
          <a:p>
            <a:r>
              <a:rPr lang="en-US" dirty="0">
                <a:solidFill>
                  <a:srgbClr val="FFFFFF"/>
                </a:solidFill>
              </a:rPr>
              <a:t>We utilized flask, Java script, HTML and CSS to create the web application</a:t>
            </a:r>
          </a:p>
          <a:p>
            <a:r>
              <a:rPr lang="en-US" dirty="0">
                <a:solidFill>
                  <a:srgbClr val="FFFFFF"/>
                </a:solidFill>
              </a:rPr>
              <a:t>Flask served as the backbone of the program</a:t>
            </a:r>
          </a:p>
          <a:p>
            <a:pPr lvl="1"/>
            <a:r>
              <a:rPr lang="en-US" dirty="0">
                <a:solidFill>
                  <a:srgbClr val="FFFFFF"/>
                </a:solidFill>
              </a:rPr>
              <a:t>It analyzed the input from the index page using the model then directs to the results page</a:t>
            </a:r>
          </a:p>
          <a:p>
            <a:pPr lvl="1"/>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196424678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6C469599-43DD-4203-A50B-E084D46CBE48}"/>
              </a:ext>
            </a:extLst>
          </p:cNvPr>
          <p:cNvSpPr>
            <a:spLocks noGrp="1"/>
          </p:cNvSpPr>
          <p:nvPr>
            <p:ph type="title"/>
          </p:nvPr>
        </p:nvSpPr>
        <p:spPr>
          <a:xfrm>
            <a:off x="639098" y="629265"/>
            <a:ext cx="6072776" cy="1622322"/>
          </a:xfrm>
        </p:spPr>
        <p:txBody>
          <a:bodyPr>
            <a:normAutofit/>
          </a:bodyPr>
          <a:lstStyle/>
          <a:p>
            <a:pPr algn="ctr"/>
            <a:r>
              <a:rPr lang="en-US" dirty="0">
                <a:solidFill>
                  <a:srgbClr val="FFFFFF"/>
                </a:solidFill>
              </a:rPr>
              <a:t>Web application</a:t>
            </a:r>
          </a:p>
        </p:txBody>
      </p:sp>
      <p:pic>
        <p:nvPicPr>
          <p:cNvPr id="5" name="Picture 4" descr="Text&#10;&#10;Description automatically generated">
            <a:extLst>
              <a:ext uri="{FF2B5EF4-FFF2-40B4-BE49-F238E27FC236}">
                <a16:creationId xmlns:a16="http://schemas.microsoft.com/office/drawing/2014/main" id="{37B55F70-0FA8-477B-94B8-92F1DEECE02B}"/>
              </a:ext>
            </a:extLst>
          </p:cNvPr>
          <p:cNvPicPr>
            <a:picLocks noChangeAspect="1"/>
          </p:cNvPicPr>
          <p:nvPr/>
        </p:nvPicPr>
        <p:blipFill rotWithShape="1">
          <a:blip r:embed="rId2">
            <a:extLst>
              <a:ext uri="{28A0092B-C50C-407E-A947-70E740481C1C}">
                <a14:useLocalDpi xmlns:a14="http://schemas.microsoft.com/office/drawing/2010/main" val="0"/>
              </a:ext>
            </a:extLst>
          </a:blip>
          <a:srcRect t="18329" r="-2" b="8914"/>
          <a:stretch/>
        </p:blipFill>
        <p:spPr>
          <a:xfrm>
            <a:off x="6879049" y="480060"/>
            <a:ext cx="4825273" cy="2948940"/>
          </a:xfrm>
          <a:custGeom>
            <a:avLst/>
            <a:gdLst/>
            <a:ahLst/>
            <a:cxnLst/>
            <a:rect l="l" t="t" r="r" b="b"/>
            <a:pathLst>
              <a:path w="4825273" h="2948940">
                <a:moveTo>
                  <a:pt x="0" y="0"/>
                </a:moveTo>
                <a:lnTo>
                  <a:pt x="2646616" y="0"/>
                </a:lnTo>
                <a:lnTo>
                  <a:pt x="4664497" y="0"/>
                </a:lnTo>
                <a:lnTo>
                  <a:pt x="4825273" y="0"/>
                </a:lnTo>
                <a:lnTo>
                  <a:pt x="4825273" y="2948940"/>
                </a:lnTo>
                <a:lnTo>
                  <a:pt x="221394" y="2948940"/>
                </a:lnTo>
                <a:lnTo>
                  <a:pt x="221394" y="2876858"/>
                </a:lnTo>
                <a:lnTo>
                  <a:pt x="222335" y="2750941"/>
                </a:lnTo>
                <a:lnTo>
                  <a:pt x="221394" y="2623814"/>
                </a:lnTo>
                <a:lnTo>
                  <a:pt x="219512" y="2494871"/>
                </a:lnTo>
                <a:lnTo>
                  <a:pt x="217787" y="2365928"/>
                </a:lnTo>
                <a:lnTo>
                  <a:pt x="214023" y="2235169"/>
                </a:lnTo>
                <a:lnTo>
                  <a:pt x="210103" y="2103199"/>
                </a:lnTo>
                <a:lnTo>
                  <a:pt x="205555" y="1971229"/>
                </a:lnTo>
                <a:lnTo>
                  <a:pt x="199125" y="1838048"/>
                </a:lnTo>
                <a:lnTo>
                  <a:pt x="191441" y="1703656"/>
                </a:lnTo>
                <a:lnTo>
                  <a:pt x="184071" y="1568660"/>
                </a:lnTo>
                <a:lnTo>
                  <a:pt x="174662" y="1433663"/>
                </a:lnTo>
                <a:lnTo>
                  <a:pt x="163371" y="1296850"/>
                </a:lnTo>
                <a:lnTo>
                  <a:pt x="152080" y="1161853"/>
                </a:lnTo>
                <a:lnTo>
                  <a:pt x="139063" y="1024435"/>
                </a:lnTo>
                <a:lnTo>
                  <a:pt x="124793" y="886411"/>
                </a:lnTo>
                <a:lnTo>
                  <a:pt x="109738" y="750203"/>
                </a:lnTo>
                <a:lnTo>
                  <a:pt x="92174" y="612180"/>
                </a:lnTo>
                <a:lnTo>
                  <a:pt x="73356" y="474761"/>
                </a:lnTo>
                <a:lnTo>
                  <a:pt x="54694" y="336738"/>
                </a:lnTo>
                <a:lnTo>
                  <a:pt x="32897" y="199320"/>
                </a:lnTo>
                <a:lnTo>
                  <a:pt x="10628" y="62507"/>
                </a:lnTo>
                <a:close/>
              </a:path>
            </a:pathLst>
          </a:custGeom>
        </p:spPr>
      </p:pic>
      <p:sp>
        <p:nvSpPr>
          <p:cNvPr id="18" name="Rectangle 17">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1350356-37A5-4D76-AED0-023C3A2CE97A}"/>
              </a:ext>
            </a:extLst>
          </p:cNvPr>
          <p:cNvSpPr>
            <a:spLocks noGrp="1"/>
          </p:cNvSpPr>
          <p:nvPr>
            <p:ph idx="1"/>
          </p:nvPr>
        </p:nvSpPr>
        <p:spPr>
          <a:xfrm>
            <a:off x="639098" y="2418735"/>
            <a:ext cx="6072776" cy="3811740"/>
          </a:xfrm>
        </p:spPr>
        <p:txBody>
          <a:bodyPr anchor="ctr">
            <a:normAutofit/>
          </a:bodyPr>
          <a:lstStyle/>
          <a:p>
            <a:r>
              <a:rPr lang="en-US" dirty="0">
                <a:solidFill>
                  <a:srgbClr val="FFFFFF"/>
                </a:solidFill>
              </a:rPr>
              <a:t>The user will either take a photo through the webcam option or upload the image</a:t>
            </a:r>
          </a:p>
          <a:p>
            <a:r>
              <a:rPr lang="en-US" dirty="0">
                <a:solidFill>
                  <a:srgbClr val="FFFFFF"/>
                </a:solidFill>
              </a:rPr>
              <a:t>The main page on top, Result page on the bottom</a:t>
            </a:r>
          </a:p>
        </p:txBody>
      </p:sp>
      <p:pic>
        <p:nvPicPr>
          <p:cNvPr id="7" name="Picture 6" descr="Graphical user interface, text, application, email&#10;&#10;Description automatically generated">
            <a:extLst>
              <a:ext uri="{FF2B5EF4-FFF2-40B4-BE49-F238E27FC236}">
                <a16:creationId xmlns:a16="http://schemas.microsoft.com/office/drawing/2014/main" id="{123D98F3-423C-436C-8361-8337A8693FA1}"/>
              </a:ext>
            </a:extLst>
          </p:cNvPr>
          <p:cNvPicPr>
            <a:picLocks noChangeAspect="1"/>
          </p:cNvPicPr>
          <p:nvPr/>
        </p:nvPicPr>
        <p:blipFill rotWithShape="1">
          <a:blip r:embed="rId3">
            <a:extLst>
              <a:ext uri="{28A0092B-C50C-407E-A947-70E740481C1C}">
                <a14:useLocalDpi xmlns:a14="http://schemas.microsoft.com/office/drawing/2010/main" val="0"/>
              </a:ext>
            </a:extLst>
          </a:blip>
          <a:srcRect l="2411" r="31139" b="1"/>
          <a:stretch/>
        </p:blipFill>
        <p:spPr>
          <a:xfrm>
            <a:off x="6774510" y="3429000"/>
            <a:ext cx="4929808" cy="2948940"/>
          </a:xfrm>
          <a:custGeom>
            <a:avLst/>
            <a:gdLst/>
            <a:ahLst/>
            <a:cxnLst/>
            <a:rect l="l" t="t" r="r" b="b"/>
            <a:pathLst>
              <a:path w="4929808" h="2948940">
                <a:moveTo>
                  <a:pt x="325929" y="0"/>
                </a:moveTo>
                <a:lnTo>
                  <a:pt x="4929808" y="0"/>
                </a:lnTo>
                <a:lnTo>
                  <a:pt x="4929808" y="2948940"/>
                </a:lnTo>
                <a:lnTo>
                  <a:pt x="4769032" y="2948940"/>
                </a:lnTo>
                <a:lnTo>
                  <a:pt x="2751151" y="2948940"/>
                </a:lnTo>
                <a:lnTo>
                  <a:pt x="0" y="2948940"/>
                </a:lnTo>
                <a:lnTo>
                  <a:pt x="0" y="2948045"/>
                </a:lnTo>
                <a:lnTo>
                  <a:pt x="103291" y="2948045"/>
                </a:lnTo>
                <a:lnTo>
                  <a:pt x="112340" y="2889373"/>
                </a:lnTo>
                <a:lnTo>
                  <a:pt x="123631" y="2813097"/>
                </a:lnTo>
                <a:lnTo>
                  <a:pt x="135550" y="2722292"/>
                </a:lnTo>
                <a:lnTo>
                  <a:pt x="149820" y="2614536"/>
                </a:lnTo>
                <a:lnTo>
                  <a:pt x="164875" y="2495279"/>
                </a:lnTo>
                <a:lnTo>
                  <a:pt x="180714" y="2360888"/>
                </a:lnTo>
                <a:lnTo>
                  <a:pt x="197494" y="2214389"/>
                </a:lnTo>
                <a:lnTo>
                  <a:pt x="214273" y="2055177"/>
                </a:lnTo>
                <a:lnTo>
                  <a:pt x="231367" y="1885675"/>
                </a:lnTo>
                <a:lnTo>
                  <a:pt x="247205" y="1702854"/>
                </a:lnTo>
                <a:lnTo>
                  <a:pt x="262417" y="1511558"/>
                </a:lnTo>
                <a:lnTo>
                  <a:pt x="276217" y="1309365"/>
                </a:lnTo>
                <a:lnTo>
                  <a:pt x="289390" y="1098697"/>
                </a:lnTo>
                <a:lnTo>
                  <a:pt x="301779" y="878949"/>
                </a:lnTo>
                <a:lnTo>
                  <a:pt x="306170" y="766351"/>
                </a:lnTo>
                <a:lnTo>
                  <a:pt x="311031" y="651331"/>
                </a:lnTo>
                <a:lnTo>
                  <a:pt x="315579" y="534495"/>
                </a:lnTo>
                <a:lnTo>
                  <a:pt x="318558" y="417054"/>
                </a:lnTo>
                <a:lnTo>
                  <a:pt x="321224" y="297191"/>
                </a:lnTo>
                <a:lnTo>
                  <a:pt x="324047" y="176118"/>
                </a:lnTo>
                <a:lnTo>
                  <a:pt x="325929" y="52623"/>
                </a:lnTo>
                <a:close/>
              </a:path>
            </a:pathLst>
          </a:custGeom>
        </p:spPr>
      </p:pic>
    </p:spTree>
    <p:extLst>
      <p:ext uri="{BB962C8B-B14F-4D97-AF65-F5344CB8AC3E}">
        <p14:creationId xmlns:p14="http://schemas.microsoft.com/office/powerpoint/2010/main" val="335228391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445</TotalTime>
  <Words>396</Words>
  <Application>Microsoft Office PowerPoint</Application>
  <PresentationFormat>Widescreen</PresentationFormat>
  <Paragraphs>36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Facial Expression Recognition with music</vt:lpstr>
      <vt:lpstr>Goals</vt:lpstr>
      <vt:lpstr>Using Transfer Learning</vt:lpstr>
      <vt:lpstr>Implementations </vt:lpstr>
      <vt:lpstr>Implementations</vt:lpstr>
      <vt:lpstr>Implementations </vt:lpstr>
      <vt:lpstr>Face Detection</vt:lpstr>
      <vt:lpstr>Web Application</vt:lpstr>
      <vt:lpstr>Web application</vt:lpstr>
      <vt:lpstr>Web Application</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Recognition</dc:title>
  <dc:creator>Ismail, Omar (UMKC-Student)</dc:creator>
  <cp:lastModifiedBy>Ismail, Omar (UMKC-Student)</cp:lastModifiedBy>
  <cp:revision>7</cp:revision>
  <dcterms:created xsi:type="dcterms:W3CDTF">2021-03-26T02:01:42Z</dcterms:created>
  <dcterms:modified xsi:type="dcterms:W3CDTF">2021-05-06T17:50:32Z</dcterms:modified>
</cp:coreProperties>
</file>