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AE2FAA4-79B7-7344-A4C6-48DE47C13C26}">
          <p14:sldIdLst>
            <p14:sldId id="256"/>
            <p14:sldId id="257"/>
            <p14:sldId id="261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4"/>
  </p:normalViewPr>
  <p:slideViewPr>
    <p:cSldViewPr snapToGrid="0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1B42-4DCA-8D4E-8CF2-08207FBFBD0F}" type="datetimeFigureOut">
              <a:rPr lang="en-US" smtClean="0"/>
              <a:t>8/21/25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0757-ADCF-4B49-90AA-7DD3BEE86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81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1B42-4DCA-8D4E-8CF2-08207FBFBD0F}" type="datetimeFigureOut">
              <a:rPr lang="en-US" smtClean="0"/>
              <a:t>8/21/25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0757-ADCF-4B49-90AA-7DD3BEE86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32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1B42-4DCA-8D4E-8CF2-08207FBFBD0F}" type="datetimeFigureOut">
              <a:rPr lang="en-US" smtClean="0"/>
              <a:t>8/21/25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0757-ADCF-4B49-90AA-7DD3BEE86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92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1B42-4DCA-8D4E-8CF2-08207FBFBD0F}" type="datetimeFigureOut">
              <a:rPr lang="en-US" smtClean="0"/>
              <a:t>8/21/25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0757-ADCF-4B49-90AA-7DD3BEE86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21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1B42-4DCA-8D4E-8CF2-08207FBFBD0F}" type="datetimeFigureOut">
              <a:rPr lang="en-US" smtClean="0"/>
              <a:t>8/21/25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0757-ADCF-4B49-90AA-7DD3BEE86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95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1B42-4DCA-8D4E-8CF2-08207FBFBD0F}" type="datetimeFigureOut">
              <a:rPr lang="en-US" smtClean="0"/>
              <a:t>8/21/25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0757-ADCF-4B49-90AA-7DD3BEE86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30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1B42-4DCA-8D4E-8CF2-08207FBFBD0F}" type="datetimeFigureOut">
              <a:rPr lang="en-US" smtClean="0"/>
              <a:t>8/21/25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0757-ADCF-4B49-90AA-7DD3BEE86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5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1B42-4DCA-8D4E-8CF2-08207FBFBD0F}" type="datetimeFigureOut">
              <a:rPr lang="en-US" smtClean="0"/>
              <a:t>8/21/25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0757-ADCF-4B49-90AA-7DD3BEE86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7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1B42-4DCA-8D4E-8CF2-08207FBFBD0F}" type="datetimeFigureOut">
              <a:rPr lang="en-US" smtClean="0"/>
              <a:t>8/21/25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0757-ADCF-4B49-90AA-7DD3BEE86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49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1B42-4DCA-8D4E-8CF2-08207FBFBD0F}" type="datetimeFigureOut">
              <a:rPr lang="en-US" smtClean="0"/>
              <a:t>8/21/25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0757-ADCF-4B49-90AA-7DD3BEE86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54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1B42-4DCA-8D4E-8CF2-08207FBFBD0F}" type="datetimeFigureOut">
              <a:rPr lang="en-US" smtClean="0"/>
              <a:t>8/21/25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70757-ADCF-4B49-90AA-7DD3BEE86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51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E1B42-4DCA-8D4E-8CF2-08207FBFBD0F}" type="datetimeFigureOut">
              <a:rPr lang="en-US" smtClean="0"/>
              <a:t>8/21/25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70757-ADCF-4B49-90AA-7DD3BEE86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63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4.svg"/><Relationship Id="rId7" Type="http://schemas.openxmlformats.org/officeDocument/2006/relationships/image" Target="../media/image12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openxmlformats.org/officeDocument/2006/relationships/image" Target="../media/image28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A40B9B-269C-3D2F-4D77-C61039306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6501" y="489508"/>
            <a:ext cx="5754896" cy="16675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AI-POWERED WEB APPLICATION FOR TEACHERS TO EVALUATE ANSWER SHEETS</a:t>
            </a:r>
          </a:p>
        </p:txBody>
      </p:sp>
      <p:pic>
        <p:nvPicPr>
          <p:cNvPr id="5" name="Graphic 4" descr="Remote learning language with solid fill">
            <a:extLst>
              <a:ext uri="{FF2B5EF4-FFF2-40B4-BE49-F238E27FC236}">
                <a16:creationId xmlns:a16="http://schemas.microsoft.com/office/drawing/2014/main" id="{7BC27A08-A073-7872-C1F2-BCF5246CF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130" y="1275070"/>
            <a:ext cx="3876165" cy="387616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3F87D2-C9F4-3D12-0756-D1650B1E9604}"/>
              </a:ext>
            </a:extLst>
          </p:cNvPr>
          <p:cNvSpPr txBox="1"/>
          <p:nvPr/>
        </p:nvSpPr>
        <p:spPr>
          <a:xfrm>
            <a:off x="5596501" y="2378280"/>
            <a:ext cx="3567708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Project: Java and Web Development</a:t>
            </a:r>
          </a:p>
          <a:p>
            <a:pPr algn="ctr">
              <a:spcAft>
                <a:spcPts val="600"/>
              </a:spcAft>
            </a:pPr>
            <a:r>
              <a:rPr lang="en-US" dirty="0"/>
              <a:t>(</a:t>
            </a:r>
            <a:r>
              <a:rPr lang="en-IN" dirty="0"/>
              <a:t>DLBCSPJWD01</a:t>
            </a:r>
            <a:r>
              <a:rPr lang="en-US" dirty="0"/>
              <a:t>)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E46DA64-3451-034E-5D9E-5A22C2DEBC54}"/>
              </a:ext>
            </a:extLst>
          </p:cNvPr>
          <p:cNvSpPr txBox="1">
            <a:spLocks/>
          </p:cNvSpPr>
          <p:nvPr/>
        </p:nvSpPr>
        <p:spPr>
          <a:xfrm>
            <a:off x="5596501" y="3101555"/>
            <a:ext cx="5754896" cy="31974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Name: Omar Ismail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Matriculation: 92017626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Professor: Christian </a:t>
            </a:r>
            <a:r>
              <a:rPr lang="en-US" sz="2000" dirty="0" err="1"/>
              <a:t>Remfert</a:t>
            </a: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Date: 21.08.2025</a:t>
            </a:r>
          </a:p>
        </p:txBody>
      </p:sp>
    </p:spTree>
    <p:extLst>
      <p:ext uri="{BB962C8B-B14F-4D97-AF65-F5344CB8AC3E}">
        <p14:creationId xmlns:p14="http://schemas.microsoft.com/office/powerpoint/2010/main" val="313627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25FEC10-AA3C-6232-657E-F587EEB2C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1800" b="1" u="sng" dirty="0">
                <a:solidFill>
                  <a:schemeClr val="accent1">
                    <a:lumMod val="75000"/>
                  </a:schemeClr>
                </a:solidFill>
              </a:rPr>
              <a:t>AI-Powered Web Application for Teachers to Evaluate Answer Sheets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D27D664-C4B9-E15B-13A6-DE68A05E3B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495800" cy="4351338"/>
          </a:xfrm>
        </p:spPr>
        <p:txBody>
          <a:bodyPr/>
          <a:lstStyle/>
          <a:p>
            <a:pPr marL="0" indent="0" algn="ctr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2060"/>
                </a:solidFill>
              </a:rPr>
              <a:t>Teachers spend a lot of time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2060"/>
                </a:solidFill>
              </a:rPr>
              <a:t>manually checking answer sheets. </a:t>
            </a:r>
          </a:p>
          <a:p>
            <a:pPr marL="0" indent="0">
              <a:buNone/>
            </a:pPr>
            <a:endParaRPr lang="en-US" sz="20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2060"/>
                </a:solidFill>
              </a:rPr>
              <a:t>Subjective answers and different handwritings make checking inconsistent.</a:t>
            </a:r>
          </a:p>
          <a:p>
            <a:pPr marL="0" indent="0">
              <a:buNone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20EDBFD-3228-9CA0-952A-B7F6CF4ED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2787" y="1825625"/>
            <a:ext cx="44958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002060"/>
                </a:solidFill>
              </a:rPr>
              <a:t>	</a:t>
            </a:r>
          </a:p>
          <a:p>
            <a:pPr marL="0" indent="0" algn="ctr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IN" sz="2000" dirty="0">
                <a:solidFill>
                  <a:srgbClr val="002060"/>
                </a:solidFill>
              </a:rPr>
              <a:t>Managing hundreds of answer sheets within strict deadlines increases pressure on teachers and reduces the time available for quality teaching.</a:t>
            </a:r>
            <a:endParaRPr lang="en-US" sz="20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IN" sz="2000" dirty="0">
                <a:solidFill>
                  <a:srgbClr val="002060"/>
                </a:solidFill>
              </a:rPr>
              <a:t>There is a strong need for an automated system that can quickly and accurately evaluate answers, easing the burden on educators.</a:t>
            </a:r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15" name="Graphic 14" descr="Hourglass 90% with solid fill">
            <a:extLst>
              <a:ext uri="{FF2B5EF4-FFF2-40B4-BE49-F238E27FC236}">
                <a16:creationId xmlns:a16="http://schemas.microsoft.com/office/drawing/2014/main" id="{5D2C720A-1715-38E2-6448-12C256405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418" y="3057525"/>
            <a:ext cx="742950" cy="742950"/>
          </a:xfrm>
          <a:prstGeom prst="rect">
            <a:avLst/>
          </a:prstGeom>
        </p:spPr>
      </p:pic>
      <p:pic>
        <p:nvPicPr>
          <p:cNvPr id="17" name="Graphic 16" descr="Signature outline">
            <a:extLst>
              <a:ext uri="{FF2B5EF4-FFF2-40B4-BE49-F238E27FC236}">
                <a16:creationId xmlns:a16="http://schemas.microsoft.com/office/drawing/2014/main" id="{D12181D5-39BD-A9BD-6251-7317475A0A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7912" y="4346577"/>
            <a:ext cx="742950" cy="742950"/>
          </a:xfrm>
          <a:prstGeom prst="rect">
            <a:avLst/>
          </a:prstGeom>
        </p:spPr>
      </p:pic>
      <p:pic>
        <p:nvPicPr>
          <p:cNvPr id="22" name="Graphic 21" descr="Clipboard Ticked with solid fill">
            <a:extLst>
              <a:ext uri="{FF2B5EF4-FFF2-40B4-BE49-F238E27FC236}">
                <a16:creationId xmlns:a16="http://schemas.microsoft.com/office/drawing/2014/main" id="{7E481696-4362-1F76-697E-4FF01BE25C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76987" y="2869416"/>
            <a:ext cx="742950" cy="742950"/>
          </a:xfrm>
          <a:prstGeom prst="rect">
            <a:avLst/>
          </a:prstGeom>
        </p:spPr>
      </p:pic>
      <p:pic>
        <p:nvPicPr>
          <p:cNvPr id="3" name="Graphic 2" descr="Illustrator with solid fill">
            <a:extLst>
              <a:ext uri="{FF2B5EF4-FFF2-40B4-BE49-F238E27FC236}">
                <a16:creationId xmlns:a16="http://schemas.microsoft.com/office/drawing/2014/main" id="{C8EEC8D9-B507-2F42-6AE9-38FB1EB336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76989" y="4346577"/>
            <a:ext cx="742950" cy="742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57C065-6A48-84BE-B31D-36D63D613447}"/>
              </a:ext>
            </a:extLst>
          </p:cNvPr>
          <p:cNvSpPr txBox="1"/>
          <p:nvPr/>
        </p:nvSpPr>
        <p:spPr>
          <a:xfrm>
            <a:off x="4574628" y="1573491"/>
            <a:ext cx="289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rgbClr val="002060"/>
                </a:solidFill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781459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B55794-C924-AFE6-CE2C-2AEB30E52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3661"/>
          </a:xfrm>
        </p:spPr>
        <p:txBody>
          <a:bodyPr anchor="t">
            <a:normAutofit fontScale="90000"/>
          </a:bodyPr>
          <a:lstStyle/>
          <a:p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</a:rPr>
              <a:t>AI-Powered Web Application for Teachers to Evaluate Answer Sheets</a:t>
            </a:r>
            <a:br>
              <a:rPr lang="en-US" sz="2000" b="1" u="sng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sz="2000" b="1" u="sng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sz="2000" b="1" u="sng" dirty="0">
                <a:solidFill>
                  <a:schemeClr val="accent1">
                    <a:lumMod val="75000"/>
                  </a:schemeClr>
                </a:solidFill>
              </a:rPr>
            </a:br>
            <a:endParaRPr lang="en-US" sz="2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15238F-C98F-43F9-56EA-A229AE812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</a:rPr>
              <a:t>Aim</a:t>
            </a:r>
          </a:p>
          <a:p>
            <a:r>
              <a:rPr lang="en-US" sz="1600" dirty="0">
                <a:solidFill>
                  <a:srgbClr val="002060"/>
                </a:solidFill>
              </a:rPr>
              <a:t>Develop an AI-powered web application to support teachers in evaluating answer sheets efficiently. </a:t>
            </a:r>
          </a:p>
          <a:p>
            <a:r>
              <a:rPr lang="en-US" sz="1600" dirty="0">
                <a:solidFill>
                  <a:srgbClr val="002060"/>
                </a:solidFill>
              </a:rPr>
              <a:t>Reduce the time and effort spent on manual checking while ensuring consistency and accuracy. </a:t>
            </a:r>
          </a:p>
          <a:p>
            <a:r>
              <a:rPr lang="en-US" sz="1600" b="1" dirty="0">
                <a:solidFill>
                  <a:srgbClr val="002060"/>
                </a:solidFill>
              </a:rPr>
              <a:t>Target groups </a:t>
            </a:r>
            <a:r>
              <a:rPr lang="en-US" sz="1600" dirty="0">
                <a:solidFill>
                  <a:srgbClr val="002060"/>
                </a:solidFill>
              </a:rPr>
              <a:t>are teachers and organizations.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</a:rPr>
              <a:t>Scope</a:t>
            </a:r>
          </a:p>
          <a:p>
            <a:r>
              <a:rPr lang="en-IN" sz="1600" dirty="0">
                <a:solidFill>
                  <a:srgbClr val="002060"/>
                </a:solidFill>
              </a:rPr>
              <a:t>Focus exclusively on </a:t>
            </a:r>
            <a:r>
              <a:rPr lang="en-IN" sz="1600" b="1" dirty="0">
                <a:solidFill>
                  <a:srgbClr val="002060"/>
                </a:solidFill>
              </a:rPr>
              <a:t>objective-type answer checking</a:t>
            </a:r>
            <a:r>
              <a:rPr lang="en-IN" sz="1600" dirty="0">
                <a:solidFill>
                  <a:srgbClr val="002060"/>
                </a:solidFill>
              </a:rPr>
              <a:t> like Multiple choice questions , True/False, and short Answer Type.</a:t>
            </a:r>
          </a:p>
          <a:p>
            <a:r>
              <a:rPr lang="en-IN" sz="1600" dirty="0">
                <a:solidFill>
                  <a:srgbClr val="002060"/>
                </a:solidFill>
              </a:rPr>
              <a:t>Provide teachers with </a:t>
            </a:r>
            <a:r>
              <a:rPr lang="en-IN" sz="1600" b="1" dirty="0">
                <a:solidFill>
                  <a:srgbClr val="002060"/>
                </a:solidFill>
              </a:rPr>
              <a:t>instant evaluation results</a:t>
            </a:r>
            <a:r>
              <a:rPr lang="en-IN" sz="1600" dirty="0">
                <a:solidFill>
                  <a:srgbClr val="002060"/>
                </a:solidFill>
              </a:rPr>
              <a:t> and options for manual review.</a:t>
            </a:r>
          </a:p>
          <a:p>
            <a:r>
              <a:rPr lang="en-IN" sz="1600" dirty="0">
                <a:solidFill>
                  <a:srgbClr val="002060"/>
                </a:solidFill>
              </a:rPr>
              <a:t>Provide them with dashboard where they can see past results.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2060"/>
                </a:solidFill>
              </a:rPr>
              <a:t>Future Extension (Bachelor Thesis)</a:t>
            </a:r>
          </a:p>
          <a:p>
            <a:r>
              <a:rPr lang="en-IN" sz="1600" dirty="0">
                <a:solidFill>
                  <a:srgbClr val="002060"/>
                </a:solidFill>
              </a:rPr>
              <a:t>Expand the system to handle </a:t>
            </a:r>
            <a:r>
              <a:rPr lang="en-IN" sz="1600" b="1" dirty="0">
                <a:solidFill>
                  <a:srgbClr val="002060"/>
                </a:solidFill>
              </a:rPr>
              <a:t>subjective-type answers</a:t>
            </a:r>
            <a:r>
              <a:rPr lang="en-IN" sz="1600" dirty="0">
                <a:solidFill>
                  <a:srgbClr val="002060"/>
                </a:solidFill>
              </a:rPr>
              <a:t> using NLP and advanced AI models.</a:t>
            </a:r>
          </a:p>
          <a:p>
            <a:r>
              <a:rPr lang="en-IN" sz="1600" dirty="0">
                <a:solidFill>
                  <a:srgbClr val="002060"/>
                </a:solidFill>
              </a:rPr>
              <a:t>Address challenges like </a:t>
            </a:r>
            <a:r>
              <a:rPr lang="en-IN" sz="1600" b="1" dirty="0">
                <a:solidFill>
                  <a:srgbClr val="002060"/>
                </a:solidFill>
              </a:rPr>
              <a:t>handwriting recognition</a:t>
            </a:r>
            <a:r>
              <a:rPr lang="en-IN" sz="1600" dirty="0">
                <a:solidFill>
                  <a:srgbClr val="002060"/>
                </a:solidFill>
              </a:rPr>
              <a:t> and </a:t>
            </a:r>
            <a:r>
              <a:rPr lang="en-IN" sz="1600" b="1" dirty="0">
                <a:solidFill>
                  <a:srgbClr val="002060"/>
                </a:solidFill>
              </a:rPr>
              <a:t>fairness in evaluation</a:t>
            </a:r>
            <a:r>
              <a:rPr lang="en-IN" sz="1600" dirty="0">
                <a:solidFill>
                  <a:srgbClr val="002060"/>
                </a:solidFill>
              </a:rPr>
              <a:t>.</a:t>
            </a:r>
          </a:p>
          <a:p>
            <a:pPr marL="0" indent="0">
              <a:buNone/>
            </a:pPr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A7222C-66E2-8D33-34A6-657340306ED7}"/>
              </a:ext>
            </a:extLst>
          </p:cNvPr>
          <p:cNvSpPr txBox="1"/>
          <p:nvPr/>
        </p:nvSpPr>
        <p:spPr>
          <a:xfrm>
            <a:off x="4803228" y="1114097"/>
            <a:ext cx="230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rgbClr val="002060"/>
                </a:solidFill>
              </a:rPr>
              <a:t>AIM &amp; CONCEPT</a:t>
            </a:r>
          </a:p>
        </p:txBody>
      </p:sp>
    </p:spTree>
    <p:extLst>
      <p:ext uri="{BB962C8B-B14F-4D97-AF65-F5344CB8AC3E}">
        <p14:creationId xmlns:p14="http://schemas.microsoft.com/office/powerpoint/2010/main" val="2014490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FFFEE-25C8-649A-13D4-ED3DF40E3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</a:rPr>
              <a:t>AI-Powered Web Application for Teachers to Evaluate Answer Sheets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60BB49-BDA4-5A55-893B-965284BE19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81216" y="1825625"/>
            <a:ext cx="423858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2060"/>
                </a:solidFill>
              </a:rPr>
              <a:t>Upload scanned Answer Sheets(PDF or Images)</a:t>
            </a:r>
          </a:p>
          <a:p>
            <a:pPr marL="0" indent="0">
              <a:buNone/>
            </a:pPr>
            <a:endParaRPr lang="en-US" sz="20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2060"/>
                </a:solidFill>
              </a:rPr>
              <a:t>AI checks Objective Questions automatically.</a:t>
            </a:r>
          </a:p>
          <a:p>
            <a:pPr marL="0" indent="0">
              <a:buNone/>
            </a:pPr>
            <a:endParaRPr lang="en-US" sz="20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2060"/>
                </a:solidFill>
              </a:rPr>
              <a:t>Teachers can upload the PDF of the book  or answer key so that AI can cross reference answers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8A5905-9CC1-6B22-DE15-80771203B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1742" y="1690688"/>
            <a:ext cx="4422057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rgbClr val="002060"/>
                </a:solidFill>
              </a:rPr>
              <a:t>Integrity check, which is teachers can check doubtful evaluations manually.</a:t>
            </a:r>
          </a:p>
          <a:p>
            <a:pPr marL="0" indent="0">
              <a:buNone/>
            </a:pPr>
            <a:endParaRPr lang="en-US" sz="20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2060"/>
                </a:solidFill>
              </a:rPr>
              <a:t>HTML, CSS, JavaScript for front-end for responsive and dynamic interactions.</a:t>
            </a:r>
          </a:p>
          <a:p>
            <a:pPr marL="0" indent="0">
              <a:buNone/>
            </a:pPr>
            <a:endParaRPr lang="en-US" sz="20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2060"/>
                </a:solidFill>
              </a:rPr>
              <a:t>Python with flask for backend and MongoDB for storing results and User-Data. 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9" name="Graphic 8" descr="Database with solid fill">
            <a:extLst>
              <a:ext uri="{FF2B5EF4-FFF2-40B4-BE49-F238E27FC236}">
                <a16:creationId xmlns:a16="http://schemas.microsoft.com/office/drawing/2014/main" id="{378A3AD8-47DD-922C-845B-A63823E08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45928" y="4418956"/>
            <a:ext cx="914400" cy="914400"/>
          </a:xfrm>
          <a:prstGeom prst="rect">
            <a:avLst/>
          </a:prstGeom>
        </p:spPr>
      </p:pic>
      <p:pic>
        <p:nvPicPr>
          <p:cNvPr id="11" name="Graphic 10" descr="Web design with solid fill">
            <a:extLst>
              <a:ext uri="{FF2B5EF4-FFF2-40B4-BE49-F238E27FC236}">
                <a16:creationId xmlns:a16="http://schemas.microsoft.com/office/drawing/2014/main" id="{BD63C8B9-3D24-D10E-3360-33A94604C9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17368" y="3313187"/>
            <a:ext cx="714375" cy="768794"/>
          </a:xfrm>
          <a:prstGeom prst="rect">
            <a:avLst/>
          </a:prstGeom>
        </p:spPr>
      </p:pic>
      <p:pic>
        <p:nvPicPr>
          <p:cNvPr id="13" name="Graphic 12" descr="Checkbox Ticked with solid fill">
            <a:extLst>
              <a:ext uri="{FF2B5EF4-FFF2-40B4-BE49-F238E27FC236}">
                <a16:creationId xmlns:a16="http://schemas.microsoft.com/office/drawing/2014/main" id="{76BF5B56-6002-6F34-A81C-2578E99A55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17356" y="2159812"/>
            <a:ext cx="914400" cy="914400"/>
          </a:xfrm>
          <a:prstGeom prst="rect">
            <a:avLst/>
          </a:prstGeom>
        </p:spPr>
      </p:pic>
      <p:pic>
        <p:nvPicPr>
          <p:cNvPr id="15" name="Graphic 14" descr="Books with solid fill">
            <a:extLst>
              <a:ext uri="{FF2B5EF4-FFF2-40B4-BE49-F238E27FC236}">
                <a16:creationId xmlns:a16="http://schemas.microsoft.com/office/drawing/2014/main" id="{370B1CDF-8134-8458-ADF4-2023330CE6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5756" y="4466562"/>
            <a:ext cx="819188" cy="819188"/>
          </a:xfrm>
          <a:prstGeom prst="rect">
            <a:avLst/>
          </a:prstGeom>
        </p:spPr>
      </p:pic>
      <p:pic>
        <p:nvPicPr>
          <p:cNvPr id="17" name="Graphic 16" descr="Artificial Intelligence with solid fill">
            <a:extLst>
              <a:ext uri="{FF2B5EF4-FFF2-40B4-BE49-F238E27FC236}">
                <a16:creationId xmlns:a16="http://schemas.microsoft.com/office/drawing/2014/main" id="{348AFCB4-A2FF-9FD5-6046-59B23DE9F23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5756" y="3313187"/>
            <a:ext cx="819188" cy="819188"/>
          </a:xfrm>
          <a:prstGeom prst="rect">
            <a:avLst/>
          </a:prstGeom>
        </p:spPr>
      </p:pic>
      <p:pic>
        <p:nvPicPr>
          <p:cNvPr id="19" name="Graphic 18" descr="Camera with solid fill">
            <a:extLst>
              <a:ext uri="{FF2B5EF4-FFF2-40B4-BE49-F238E27FC236}">
                <a16:creationId xmlns:a16="http://schemas.microsoft.com/office/drawing/2014/main" id="{723E4D93-BF98-8513-033B-29D7D3F54B9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35756" y="2159812"/>
            <a:ext cx="819188" cy="8191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515633-C926-8C80-FA88-9F903A9E70B9}"/>
              </a:ext>
            </a:extLst>
          </p:cNvPr>
          <p:cNvSpPr txBox="1"/>
          <p:nvPr/>
        </p:nvSpPr>
        <p:spPr>
          <a:xfrm>
            <a:off x="5013434" y="1408386"/>
            <a:ext cx="227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rgbClr val="002060"/>
                </a:solidFill>
              </a:rPr>
              <a:t>KEY FEATURES</a:t>
            </a:r>
          </a:p>
        </p:txBody>
      </p:sp>
    </p:spTree>
    <p:extLst>
      <p:ext uri="{BB962C8B-B14F-4D97-AF65-F5344CB8AC3E}">
        <p14:creationId xmlns:p14="http://schemas.microsoft.com/office/powerpoint/2010/main" val="4040514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FFFEE-25C8-649A-13D4-ED3DF40E3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31"/>
          </a:xfrm>
        </p:spPr>
        <p:txBody>
          <a:bodyPr anchor="t">
            <a:normAutofit/>
          </a:bodyPr>
          <a:lstStyle/>
          <a:p>
            <a:r>
              <a:rPr lang="en-US" sz="1800" b="1" u="sng" dirty="0">
                <a:solidFill>
                  <a:schemeClr val="accent1">
                    <a:lumMod val="75000"/>
                  </a:schemeClr>
                </a:solidFill>
              </a:rPr>
              <a:t>AI-Powered Web Application for Teachers to Evaluate Answer Sheets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Graphic 3" descr="Server with solid fill">
            <a:extLst>
              <a:ext uri="{FF2B5EF4-FFF2-40B4-BE49-F238E27FC236}">
                <a16:creationId xmlns:a16="http://schemas.microsoft.com/office/drawing/2014/main" id="{F6ACA912-226B-35F3-8C96-FA73899C9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2546" y="1861739"/>
            <a:ext cx="1615828" cy="1615828"/>
          </a:xfrm>
          <a:prstGeom prst="rect">
            <a:avLst/>
          </a:prstGeom>
        </p:spPr>
      </p:pic>
      <p:pic>
        <p:nvPicPr>
          <p:cNvPr id="8" name="Graphic 7" descr="Internet outline">
            <a:extLst>
              <a:ext uri="{FF2B5EF4-FFF2-40B4-BE49-F238E27FC236}">
                <a16:creationId xmlns:a16="http://schemas.microsoft.com/office/drawing/2014/main" id="{5C33499D-9E53-A475-A357-2B5568B359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1908" y="1456148"/>
            <a:ext cx="2234994" cy="2234994"/>
          </a:xfrm>
          <a:prstGeom prst="rect">
            <a:avLst/>
          </a:prstGeom>
        </p:spPr>
      </p:pic>
      <p:pic>
        <p:nvPicPr>
          <p:cNvPr id="12" name="Graphic 11" descr="Database with solid fill">
            <a:extLst>
              <a:ext uri="{FF2B5EF4-FFF2-40B4-BE49-F238E27FC236}">
                <a16:creationId xmlns:a16="http://schemas.microsoft.com/office/drawing/2014/main" id="{F60CB4C1-E372-A5D7-910E-65AAA0BFC0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15444" y="1853858"/>
            <a:ext cx="1615828" cy="1615828"/>
          </a:xfrm>
          <a:prstGeom prst="rect">
            <a:avLst/>
          </a:prstGeom>
        </p:spPr>
      </p:pic>
      <p:pic>
        <p:nvPicPr>
          <p:cNvPr id="22" name="Graphic 21" descr="Transfer with solid fill">
            <a:extLst>
              <a:ext uri="{FF2B5EF4-FFF2-40B4-BE49-F238E27FC236}">
                <a16:creationId xmlns:a16="http://schemas.microsoft.com/office/drawing/2014/main" id="{A2A7A5E8-57A0-B0CE-6DC9-542A37DA79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50027" y="2232480"/>
            <a:ext cx="1032359" cy="1095652"/>
          </a:xfrm>
          <a:prstGeom prst="rect">
            <a:avLst/>
          </a:prstGeom>
        </p:spPr>
      </p:pic>
      <p:pic>
        <p:nvPicPr>
          <p:cNvPr id="24" name="Graphic 23" descr="Transfer with solid fill">
            <a:extLst>
              <a:ext uri="{FF2B5EF4-FFF2-40B4-BE49-F238E27FC236}">
                <a16:creationId xmlns:a16="http://schemas.microsoft.com/office/drawing/2014/main" id="{18305608-ADAE-8F10-1CAD-3EACE12541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58307" y="2493000"/>
            <a:ext cx="1155380" cy="69794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5FD8AF3-1B7E-A885-B767-89AF592CDD4E}"/>
              </a:ext>
            </a:extLst>
          </p:cNvPr>
          <p:cNvSpPr txBox="1"/>
          <p:nvPr/>
        </p:nvSpPr>
        <p:spPr>
          <a:xfrm>
            <a:off x="838200" y="3190949"/>
            <a:ext cx="2802409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FRONTEND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HTML/CSS for layout and styling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JavaScript for Dynamic Interactions with Backend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5EB3DB-E72E-DEED-052F-A0D3985BCF47}"/>
              </a:ext>
            </a:extLst>
          </p:cNvPr>
          <p:cNvSpPr txBox="1"/>
          <p:nvPr/>
        </p:nvSpPr>
        <p:spPr>
          <a:xfrm>
            <a:off x="4816079" y="3187302"/>
            <a:ext cx="2802409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BACKEND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Python Flask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</a:rPr>
              <a:t>REST API to handle uploads, AI evaluation, and data retrieval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</a:rPr>
              <a:t>Tesseract OCR/Qwen2-VL-7B for scanning sheets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</a:rPr>
              <a:t>Pre-trained AI models for objective answer evaluation.</a:t>
            </a:r>
            <a:endParaRPr lang="en-US" sz="1600" dirty="0">
              <a:solidFill>
                <a:srgbClr val="002060"/>
              </a:solidFill>
              <a:latin typeface="+mj-lt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0CC7F3-A2C8-10F4-923C-9C3769D08063}"/>
              </a:ext>
            </a:extLst>
          </p:cNvPr>
          <p:cNvSpPr txBox="1"/>
          <p:nvPr/>
        </p:nvSpPr>
        <p:spPr>
          <a:xfrm>
            <a:off x="8042650" y="3171735"/>
            <a:ext cx="2802409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</a:rPr>
              <a:t>MongoDB to store results, user data, and logs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F3A93C-E4D3-9DCF-A374-D9F8BE95EBCC}"/>
              </a:ext>
            </a:extLst>
          </p:cNvPr>
          <p:cNvSpPr txBox="1"/>
          <p:nvPr/>
        </p:nvSpPr>
        <p:spPr>
          <a:xfrm>
            <a:off x="4816079" y="1060866"/>
            <a:ext cx="2528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>
                <a:solidFill>
                  <a:srgbClr val="002060"/>
                </a:solidFill>
              </a:rPr>
              <a:t>Technical Components</a:t>
            </a:r>
          </a:p>
        </p:txBody>
      </p:sp>
    </p:spTree>
    <p:extLst>
      <p:ext uri="{BB962C8B-B14F-4D97-AF65-F5344CB8AC3E}">
        <p14:creationId xmlns:p14="http://schemas.microsoft.com/office/powerpoint/2010/main" val="3570666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6946C-2F1B-10E7-AB41-7A04F4B8E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836"/>
            <a:ext cx="10515600" cy="475703"/>
          </a:xfrm>
        </p:spPr>
        <p:txBody>
          <a:bodyPr anchor="t">
            <a:normAutofit/>
          </a:bodyPr>
          <a:lstStyle/>
          <a:p>
            <a:r>
              <a:rPr lang="en-US" sz="1800" b="1" u="sng" dirty="0">
                <a:solidFill>
                  <a:schemeClr val="accent1">
                    <a:lumMod val="75000"/>
                  </a:schemeClr>
                </a:solidFill>
              </a:rPr>
              <a:t>AI-Powered Web Application for Teachers to Evaluate Answer Sheets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0" name="Picture 29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C01F3999-50DD-5F2A-41D2-45E51F7FEEE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061" y="571539"/>
            <a:ext cx="9925877" cy="606472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CD6A2C2-67FB-0EC1-6E34-E4A10E752BBB}"/>
              </a:ext>
            </a:extLst>
          </p:cNvPr>
          <p:cNvSpPr txBox="1"/>
          <p:nvPr/>
        </p:nvSpPr>
        <p:spPr>
          <a:xfrm>
            <a:off x="7454252" y="571539"/>
            <a:ext cx="375211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rgbClr val="002060"/>
                </a:solidFill>
              </a:rPr>
              <a:t>Workflow Diagram Made using Eraser</a:t>
            </a:r>
          </a:p>
        </p:txBody>
      </p:sp>
    </p:spTree>
    <p:extLst>
      <p:ext uri="{BB962C8B-B14F-4D97-AF65-F5344CB8AC3E}">
        <p14:creationId xmlns:p14="http://schemas.microsoft.com/office/powerpoint/2010/main" val="2580200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888</TotalTime>
  <Words>398</Words>
  <Application>Microsoft Macintosh PowerPoint</Application>
  <PresentationFormat>Widescreen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AI-POWERED WEB APPLICATION FOR TEACHERS TO EVALUATE ANSWER SHEETS</vt:lpstr>
      <vt:lpstr>AI-Powered Web Application for Teachers to Evaluate Answer Sheets</vt:lpstr>
      <vt:lpstr>AI-Powered Web Application for Teachers to Evaluate Answer Sheets   </vt:lpstr>
      <vt:lpstr>AI-Powered Web Application for Teachers to Evaluate Answer Sheets</vt:lpstr>
      <vt:lpstr>AI-Powered Web Application for Teachers to Evaluate Answer Sheets</vt:lpstr>
      <vt:lpstr>AI-Powered Web Application for Teachers to Evaluate Answer Sheets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AI-POWERED WEB APPLICATION FOR TEACHERS TO EVALUATE ANSWER SHEETS</dc:title>
  <dc:creator>omar ismail</dc:creator>
  <cp:lastModifiedBy>omar ismail</cp:lastModifiedBy>
  <cp:revision>8</cp:revision>
  <dcterms:created xsi:type="dcterms:W3CDTF">2025-08-20T06:39:34Z</dcterms:created>
  <dcterms:modified xsi:type="dcterms:W3CDTF">2025-08-21T08:46:47Z</dcterms:modified>
</cp:coreProperties>
</file>