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1" r:id="rId6"/>
    <p:sldId id="262" r:id="rId7"/>
    <p:sldId id="271" r:id="rId8"/>
    <p:sldId id="272" r:id="rId9"/>
    <p:sldId id="265" r:id="rId10"/>
    <p:sldId id="274" r:id="rId11"/>
    <p:sldId id="266" r:id="rId12"/>
    <p:sldId id="273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Chango" panose="020B0604020202020204" charset="0"/>
      <p:regular r:id="rId16"/>
    </p:embeddedFont>
    <p:embeddedFont>
      <p:font typeface="Dosis" pitchFamily="2" charset="0"/>
      <p:regular r:id="rId17"/>
      <p:bold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Poppins SemiBold" panose="000007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Vollkorn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17" autoAdjust="0"/>
  </p:normalViewPr>
  <p:slideViewPr>
    <p:cSldViewPr snapToGrid="0">
      <p:cViewPr varScale="1">
        <p:scale>
          <a:sx n="64" d="100"/>
          <a:sy n="64" d="100"/>
        </p:scale>
        <p:origin x="15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04041e82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04041e82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altLang="fr-FR" dirty="0">
                <a:latin typeface="Arial" panose="020B0604020202020204" pitchFamily="34" charset="0"/>
              </a:rPr>
              <a:t>Bonjour</a:t>
            </a:r>
            <a:r>
              <a:rPr lang="fr-FR" altLang="fr-FR" baseline="0" dirty="0">
                <a:latin typeface="Arial" panose="020B0604020202020204" pitchFamily="34" charset="0"/>
              </a:rPr>
              <a:t> mesdames &amp; messieurs, les membres de jury et toutes les personnes présentes ici</a:t>
            </a:r>
            <a:endParaRPr lang="fr-FR" altLang="fr-FR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fr-FR" dirty="0"/>
              <a:t>Je m’appelle</a:t>
            </a:r>
            <a:r>
              <a:rPr lang="fr-FR" baseline="0" dirty="0"/>
              <a:t> Omar kandil, étudiant en 1ére année à </a:t>
            </a:r>
            <a:r>
              <a:rPr lang="fr-FR" baseline="0" dirty="0" err="1"/>
              <a:t>Solicode</a:t>
            </a:r>
            <a:r>
              <a:rPr lang="fr-FR" baseline="0" dirty="0"/>
              <a:t> .</a:t>
            </a:r>
          </a:p>
          <a:p>
            <a:pPr marL="158750" indent="0">
              <a:buNone/>
            </a:pPr>
            <a:r>
              <a:rPr lang="fr-FR" baseline="0" dirty="0"/>
              <a:t>Avant d’entamer ma présentation, permettez moi d’abord d’adresser mes profonds remerciements aux membres de jury d’avoir accepter d’évaluer mon travail, , à ma formatrice Mme. </a:t>
            </a:r>
            <a:r>
              <a:rPr lang="fr-FR" baseline="0" dirty="0" err="1"/>
              <a:t>Fatin</a:t>
            </a:r>
            <a:r>
              <a:rPr lang="fr-FR" baseline="0" dirty="0"/>
              <a:t> chebab pour sa disponibilité tout au curant de la formation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    J’ai l’immense plaisir &amp; l’honneur de vous présenter aujourd’hui mon projet de fin de formation effectué au sein du centre solidaire digitale.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    Ce projet a pour objectif « Etude, Conception et réalisation d’une application web de gestion des réservations d’une agence ».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Vu a  la nature du projet, j'ai pu assimiler de nouveaux concepts assez complexes au développement web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9906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c39d2ce4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c39d2ce41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="1" dirty="0"/>
              <a:t>Tout au long</a:t>
            </a:r>
            <a:r>
              <a:rPr lang="fr-FR" b="1" baseline="0" dirty="0"/>
              <a:t> de cette présentation, nous allons suivre le plan suivant qui se décompose en  5parties :</a:t>
            </a:r>
          </a:p>
        </p:txBody>
      </p:sp>
    </p:spTree>
    <p:extLst>
      <p:ext uri="{BB962C8B-B14F-4D97-AF65-F5344CB8AC3E}">
        <p14:creationId xmlns:p14="http://schemas.microsoft.com/office/powerpoint/2010/main" val="304520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7811900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7811900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c3f0d607ce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c3f0d607ce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Pourquoi faire du conception pensée?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méthode conception pensée permet de détecter des opportunités d'innovation et de proposer des solutions innovantes.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dda42a3a7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dda42a3a7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c04041e82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c04041e82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Posons nous dans le cas suivant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Étant que chef d’agence et tu vois que l’un des gestionnaire a perdu les informations des clients et réserve à 2 ou 3 clients en même heures 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Comment sera votre impression  ?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c04041e82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c04041e82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863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 modèle logique de données (</a:t>
            </a:r>
            <a:r>
              <a:rPr lang="fr-F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MLD</a:t>
            </a: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est la représentation des données d'un système d'information ,  consiste à décrire la structure de données utilisée sans faire référence à un langage de programmation.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72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e656a9e73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e656a9e73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16" name="Google Shape;16;p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1"/>
          <p:cNvGrpSpPr/>
          <p:nvPr/>
        </p:nvGrpSpPr>
        <p:grpSpPr>
          <a:xfrm>
            <a:off x="2993923" y="406325"/>
            <a:ext cx="3156175" cy="5146200"/>
            <a:chOff x="630948" y="406325"/>
            <a:chExt cx="3156175" cy="5146200"/>
          </a:xfrm>
        </p:grpSpPr>
        <p:sp>
          <p:nvSpPr>
            <p:cNvPr id="152" name="Google Shape;152;p11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1"/>
          <p:cNvSpPr txBox="1">
            <a:spLocks noGrp="1"/>
          </p:cNvSpPr>
          <p:nvPr>
            <p:ph type="title" hasCustomPrompt="1"/>
          </p:nvPr>
        </p:nvSpPr>
        <p:spPr>
          <a:xfrm>
            <a:off x="1942475" y="1808100"/>
            <a:ext cx="5259000" cy="9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>
            <a:spLocks noGrp="1"/>
          </p:cNvSpPr>
          <p:nvPr>
            <p:ph type="subTitle" idx="1"/>
          </p:nvPr>
        </p:nvSpPr>
        <p:spPr>
          <a:xfrm>
            <a:off x="1942500" y="2805588"/>
            <a:ext cx="52590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158" name="Google Shape;158;p1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3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172" name="Google Shape;172;p1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hasCustomPrompt="1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4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5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6" hasCustomPrompt="1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7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9" hasCustomPrompt="1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sz="5000"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sz="1820" b="1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name="adj" fmla="val 18518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4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00" name="Google Shape;200;p1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ubTitle" idx="1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4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5"/>
          <p:cNvGrpSpPr/>
          <p:nvPr/>
        </p:nvGrpSpPr>
        <p:grpSpPr>
          <a:xfrm>
            <a:off x="3467145" y="84118"/>
            <a:ext cx="5149203" cy="4977499"/>
            <a:chOff x="3319625" y="2830275"/>
            <a:chExt cx="1130550" cy="1092875"/>
          </a:xfrm>
        </p:grpSpPr>
        <p:sp>
          <p:nvSpPr>
            <p:cNvPr id="216" name="Google Shape;216;p15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1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subTitle" idx="1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33" name="Google Shape;233;p1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6"/>
          <p:cNvSpPr/>
          <p:nvPr/>
        </p:nvSpPr>
        <p:spPr>
          <a:xfrm rot="-5400000">
            <a:off x="1407242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66" name="Google Shape;266;p1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title" idx="2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ubTitle" idx="1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title" idx="3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4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title" idx="5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6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86" name="Google Shape;286;p1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title" idx="2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 idx="3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ubTitle" idx="4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title" idx="5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6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title" idx="7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8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 idx="9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13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 idx="14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15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9"/>
          <p:cNvSpPr/>
          <p:nvPr/>
        </p:nvSpPr>
        <p:spPr>
          <a:xfrm rot="10800000">
            <a:off x="660795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"/>
          <p:cNvSpPr/>
          <p:nvPr/>
        </p:nvSpPr>
        <p:spPr>
          <a:xfrm rot="10800000">
            <a:off x="382920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9"/>
          <p:cNvSpPr/>
          <p:nvPr/>
        </p:nvSpPr>
        <p:spPr>
          <a:xfrm rot="10800000">
            <a:off x="1050450" y="1294324"/>
            <a:ext cx="1485600" cy="4258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2_1_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title" idx="2"/>
          </p:nvPr>
        </p:nvSpPr>
        <p:spPr>
          <a:xfrm>
            <a:off x="720000" y="3302525"/>
            <a:ext cx="2266500" cy="4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subTitle" idx="1"/>
          </p:nvPr>
        </p:nvSpPr>
        <p:spPr>
          <a:xfrm>
            <a:off x="720000" y="369942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0"/>
          <p:cNvSpPr txBox="1">
            <a:spLocks noGrp="1"/>
          </p:cNvSpPr>
          <p:nvPr>
            <p:ph type="title" idx="3"/>
          </p:nvPr>
        </p:nvSpPr>
        <p:spPr>
          <a:xfrm>
            <a:off x="3438750" y="173957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subTitle" idx="4"/>
          </p:nvPr>
        </p:nvSpPr>
        <p:spPr>
          <a:xfrm>
            <a:off x="3438750" y="213647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 idx="5"/>
          </p:nvPr>
        </p:nvSpPr>
        <p:spPr>
          <a:xfrm>
            <a:off x="6157500" y="330252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6"/>
          </p:nvPr>
        </p:nvSpPr>
        <p:spPr>
          <a:xfrm>
            <a:off x="6157500" y="369942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title" idx="7"/>
          </p:nvPr>
        </p:nvSpPr>
        <p:spPr>
          <a:xfrm>
            <a:off x="720000" y="173957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8"/>
          </p:nvPr>
        </p:nvSpPr>
        <p:spPr>
          <a:xfrm>
            <a:off x="720000" y="213647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 idx="9"/>
          </p:nvPr>
        </p:nvSpPr>
        <p:spPr>
          <a:xfrm>
            <a:off x="6157500" y="1739575"/>
            <a:ext cx="226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13"/>
          </p:nvPr>
        </p:nvSpPr>
        <p:spPr>
          <a:xfrm>
            <a:off x="6157500" y="2136475"/>
            <a:ext cx="22665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0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26" name="Google Shape;326;p20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 rot="10800000">
            <a:off x="1721549" y="539994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829199" y="-431881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 rot="10800000">
            <a:off x="5936849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2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42" name="Google Shape;342;p2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1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title" idx="2" hasCustomPrompt="1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3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title" idx="4" hasCustomPrompt="1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5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36" name="Google Shape;36;p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2">
  <p:cSld name="CUSTOM_2_1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/>
          </p:nvPr>
        </p:nvSpPr>
        <p:spPr>
          <a:xfrm>
            <a:off x="369105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369105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title" idx="3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subTitle" idx="4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title" idx="5"/>
          </p:nvPr>
        </p:nvSpPr>
        <p:spPr>
          <a:xfrm>
            <a:off x="369105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subTitle" idx="6"/>
          </p:nvPr>
        </p:nvSpPr>
        <p:spPr>
          <a:xfrm>
            <a:off x="369105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title" idx="7"/>
          </p:nvPr>
        </p:nvSpPr>
        <p:spPr>
          <a:xfrm>
            <a:off x="6277500" y="171100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subTitle" idx="8"/>
          </p:nvPr>
        </p:nvSpPr>
        <p:spPr>
          <a:xfrm>
            <a:off x="6277500" y="210790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392" name="Google Shape;392;p23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3">
  <p:cSld name="CUSTOM_1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2"/>
          </p:nvPr>
        </p:nvSpPr>
        <p:spPr>
          <a:xfrm>
            <a:off x="2572500" y="310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subTitle" idx="1"/>
          </p:nvPr>
        </p:nvSpPr>
        <p:spPr>
          <a:xfrm>
            <a:off x="2572500" y="349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 idx="3"/>
          </p:nvPr>
        </p:nvSpPr>
        <p:spPr>
          <a:xfrm>
            <a:off x="6277500" y="310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subTitle" idx="4"/>
          </p:nvPr>
        </p:nvSpPr>
        <p:spPr>
          <a:xfrm>
            <a:off x="6277500" y="349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title" idx="5"/>
          </p:nvPr>
        </p:nvSpPr>
        <p:spPr>
          <a:xfrm>
            <a:off x="7200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subTitle" idx="6"/>
          </p:nvPr>
        </p:nvSpPr>
        <p:spPr>
          <a:xfrm>
            <a:off x="7200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title" idx="7"/>
          </p:nvPr>
        </p:nvSpPr>
        <p:spPr>
          <a:xfrm>
            <a:off x="4425000" y="169175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ubTitle" idx="8"/>
          </p:nvPr>
        </p:nvSpPr>
        <p:spPr>
          <a:xfrm>
            <a:off x="4425000" y="2088650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24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14" name="Google Shape;414;p2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4">
  <p:cSld name="CUSTOM_11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5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27" name="Google Shape;427;p25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title" idx="2"/>
          </p:nvPr>
        </p:nvSpPr>
        <p:spPr>
          <a:xfrm>
            <a:off x="27285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0" name="Google Shape;440;p25"/>
          <p:cNvSpPr txBox="1">
            <a:spLocks noGrp="1"/>
          </p:cNvSpPr>
          <p:nvPr>
            <p:ph type="subTitle" idx="1"/>
          </p:nvPr>
        </p:nvSpPr>
        <p:spPr>
          <a:xfrm>
            <a:off x="27285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5"/>
          <p:cNvSpPr txBox="1">
            <a:spLocks noGrp="1"/>
          </p:cNvSpPr>
          <p:nvPr>
            <p:ph type="title" idx="3"/>
          </p:nvPr>
        </p:nvSpPr>
        <p:spPr>
          <a:xfrm>
            <a:off x="67455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25"/>
          <p:cNvSpPr txBox="1">
            <a:spLocks noGrp="1"/>
          </p:cNvSpPr>
          <p:nvPr>
            <p:ph type="subTitle" idx="4"/>
          </p:nvPr>
        </p:nvSpPr>
        <p:spPr>
          <a:xfrm>
            <a:off x="67455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5"/>
          <p:cNvSpPr txBox="1">
            <a:spLocks noGrp="1"/>
          </p:cNvSpPr>
          <p:nvPr>
            <p:ph type="title" idx="5"/>
          </p:nvPr>
        </p:nvSpPr>
        <p:spPr>
          <a:xfrm>
            <a:off x="7200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subTitle" idx="6"/>
          </p:nvPr>
        </p:nvSpPr>
        <p:spPr>
          <a:xfrm>
            <a:off x="7200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title" idx="7"/>
          </p:nvPr>
        </p:nvSpPr>
        <p:spPr>
          <a:xfrm>
            <a:off x="4737000" y="3412200"/>
            <a:ext cx="1678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subTitle" idx="8"/>
          </p:nvPr>
        </p:nvSpPr>
        <p:spPr>
          <a:xfrm>
            <a:off x="4737000" y="3809100"/>
            <a:ext cx="1678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 txBox="1">
            <a:spLocks noGrp="1"/>
          </p:cNvSpPr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 idx="2" hasCustomPrompt="1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1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26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456" name="Google Shape;456;p26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2110325" y="3074338"/>
            <a:ext cx="49233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ubTitle" idx="1"/>
          </p:nvPr>
        </p:nvSpPr>
        <p:spPr>
          <a:xfrm>
            <a:off x="2359250" y="1850950"/>
            <a:ext cx="4425300" cy="12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7"/>
          <p:cNvSpPr/>
          <p:nvPr/>
        </p:nvSpPr>
        <p:spPr>
          <a:xfrm rot="-3073427">
            <a:off x="536262" y="425948"/>
            <a:ext cx="1937152" cy="5146108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7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72" name="Google Shape;472;p27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9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01" name="Google Shape;501;p29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14" name="Google Shape;514;p3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0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29" name="Google Shape;529;p31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31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1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0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2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44" name="Google Shape;544;p32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name="adj" fmla="val 39339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53" name="Google Shape;53;p4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1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68" name="Google Shape;68;p5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 idx="3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86" name="Google Shape;86;p6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 rot="-5400000">
            <a:off x="1538348" y="-1350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719877" y="-1237520"/>
            <a:ext cx="7704246" cy="7447397"/>
            <a:chOff x="3319625" y="2830275"/>
            <a:chExt cx="1130550" cy="1092875"/>
          </a:xfrm>
        </p:grpSpPr>
        <p:sp>
          <p:nvSpPr>
            <p:cNvPr id="104" name="Google Shape;104;p8"/>
            <p:cNvSpPr/>
            <p:nvPr/>
          </p:nvSpPr>
          <p:spPr>
            <a:xfrm>
              <a:off x="4092027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8"/>
          <p:cNvSpPr/>
          <p:nvPr/>
        </p:nvSpPr>
        <p:spPr>
          <a:xfrm rot="5400000">
            <a:off x="5699373" y="-1350"/>
            <a:ext cx="1937100" cy="5146200"/>
          </a:xfrm>
          <a:prstGeom prst="trapezoid">
            <a:avLst>
              <a:gd name="adj" fmla="val 23540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9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19" name="Google Shape;119;p9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subTitle" idx="1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2" name="Google Shape;132;p9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33" name="Google Shape;133;p9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name="adj" fmla="val 23540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0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138" name="Google Shape;138;p10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sz="2800" b="1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5" r:id="rId25"/>
    <p:sldLayoutId id="2147483676" r:id="rId26"/>
    <p:sldLayoutId id="2147483677" r:id="rId27"/>
    <p:sldLayoutId id="214748367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>
            <a:spLocks noGrp="1"/>
          </p:cNvSpPr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Kandil ball </a:t>
            </a:r>
            <a:endParaRPr dirty="0"/>
          </a:p>
        </p:txBody>
      </p:sp>
      <p:grpSp>
        <p:nvGrpSpPr>
          <p:cNvPr id="561" name="Google Shape;561;p33"/>
          <p:cNvGrpSpPr/>
          <p:nvPr/>
        </p:nvGrpSpPr>
        <p:grpSpPr>
          <a:xfrm>
            <a:off x="3550707" y="981738"/>
            <a:ext cx="1545980" cy="1545900"/>
            <a:chOff x="3781875" y="760425"/>
            <a:chExt cx="1545980" cy="1545900"/>
          </a:xfrm>
        </p:grpSpPr>
        <p:sp>
          <p:nvSpPr>
            <p:cNvPr id="562" name="Google Shape;562;p33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" name="Google Shape;563;p33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564" name="Google Shape;564;p33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14032" extrusionOk="0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avLst/>
                <a:gdLst/>
                <a:ahLst/>
                <a:cxnLst/>
                <a:rect l="l" t="t" r="r" b="b"/>
                <a:pathLst>
                  <a:path w="16848" h="9268" extrusionOk="0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14180" extrusionOk="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avLst/>
                <a:gdLst/>
                <a:ahLst/>
                <a:cxnLst/>
                <a:rect l="l" t="t" r="r" b="b"/>
                <a:pathLst>
                  <a:path w="8220" h="5747" extrusionOk="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13606" extrusionOk="0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avLst/>
                <a:gdLst/>
                <a:ahLst/>
                <a:cxnLst/>
                <a:rect l="l" t="t" r="r" b="b"/>
                <a:pathLst>
                  <a:path w="13050" h="12952" extrusionOk="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729" h="1867" extrusionOk="0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7958" extrusionOk="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5044" extrusionOk="0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254" extrusionOk="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75" name="Google Shape;5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79451" cy="104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549" y="210275"/>
            <a:ext cx="624900" cy="624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7" name="Google Shape;577;p33"/>
          <p:cNvSpPr txBox="1"/>
          <p:nvPr/>
        </p:nvSpPr>
        <p:spPr>
          <a:xfrm>
            <a:off x="227150" y="4220100"/>
            <a:ext cx="8646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 dirty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</a:t>
            </a:r>
            <a:r>
              <a:rPr lang="en-GB" sz="1700" b="1" dirty="0" err="1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Réalisé</a:t>
            </a:r>
            <a:r>
              <a:rPr lang="en-GB" sz="1700" b="1" dirty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par :  </a:t>
            </a:r>
            <a:r>
              <a:rPr lang="en-GB" sz="1700" b="1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Kandil Omar                                                  </a:t>
            </a:r>
            <a:r>
              <a:rPr lang="en-GB" sz="1700" b="1" dirty="0" err="1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Encadré</a:t>
            </a:r>
            <a:r>
              <a:rPr lang="en-GB" sz="1700" b="1" dirty="0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par</a:t>
            </a:r>
            <a:r>
              <a:rPr lang="en-GB" sz="1700" b="1" dirty="0">
                <a:solidFill>
                  <a:srgbClr val="36338C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GB" sz="1700" b="1" dirty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GB" sz="1700" b="1" dirty="0" err="1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Chebab</a:t>
            </a:r>
            <a:r>
              <a:rPr lang="en-GB" sz="1700" b="1" dirty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GB" sz="1700" b="1" dirty="0" err="1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Fatin</a:t>
            </a:r>
            <a:endParaRPr sz="1700" b="1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D5291-F16B-FCD8-40B7-A2383622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09" y="1793124"/>
            <a:ext cx="3452100" cy="572700"/>
          </a:xfrm>
        </p:spPr>
        <p:txBody>
          <a:bodyPr>
            <a:normAutofit fontScale="90000"/>
          </a:bodyPr>
          <a:lstStyle/>
          <a:p>
            <a:r>
              <a:rPr lang="fr-FR" dirty="0"/>
              <a:t>Conclusion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3C58C5-3FCE-8D62-4076-B24C56DCE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8" y="2777676"/>
            <a:ext cx="4346428" cy="1374300"/>
          </a:xfrm>
        </p:spPr>
        <p:txBody>
          <a:bodyPr>
            <a:normAutofit/>
          </a:bodyPr>
          <a:lstStyle/>
          <a:p>
            <a:pPr marL="400050" indent="-285750">
              <a:buClr>
                <a:schemeClr val="accent6"/>
              </a:buClr>
              <a:buSzPct val="134000"/>
              <a:buFont typeface="Wingdings" panose="05000000000000000000" pitchFamily="2" charset="2"/>
              <a:buChar char="v"/>
            </a:pPr>
            <a:r>
              <a:rPr lang="fr-FR" sz="2000" b="1" dirty="0"/>
              <a:t> J’ai atteint 100 % des objectifs </a:t>
            </a:r>
          </a:p>
          <a:p>
            <a:pPr marL="400050" indent="-285750">
              <a:buClr>
                <a:schemeClr val="accent6"/>
              </a:buClr>
              <a:buSzPct val="134000"/>
              <a:buFont typeface="Wingdings" panose="05000000000000000000" pitchFamily="2" charset="2"/>
              <a:buChar char="v"/>
            </a:pPr>
            <a:r>
              <a:rPr lang="fr-FR" sz="2000" b="1" dirty="0"/>
              <a:t> Mon travail peut-être améliorée</a:t>
            </a:r>
            <a:endParaRPr lang="es-ES" sz="2000" b="1" dirty="0"/>
          </a:p>
        </p:txBody>
      </p:sp>
      <p:grpSp>
        <p:nvGrpSpPr>
          <p:cNvPr id="4" name="Google Shape;606;p35">
            <a:extLst>
              <a:ext uri="{FF2B5EF4-FFF2-40B4-BE49-F238E27FC236}">
                <a16:creationId xmlns:a16="http://schemas.microsoft.com/office/drawing/2014/main" id="{FCD2956E-6B40-E652-BF68-A388C6D80F36}"/>
              </a:ext>
            </a:extLst>
          </p:cNvPr>
          <p:cNvGrpSpPr/>
          <p:nvPr/>
        </p:nvGrpSpPr>
        <p:grpSpPr>
          <a:xfrm>
            <a:off x="5360361" y="1104873"/>
            <a:ext cx="3178349" cy="3572563"/>
            <a:chOff x="352600" y="785463"/>
            <a:chExt cx="3178349" cy="3572563"/>
          </a:xfrm>
        </p:grpSpPr>
        <p:sp>
          <p:nvSpPr>
            <p:cNvPr id="5" name="Google Shape;607;p35">
              <a:extLst>
                <a:ext uri="{FF2B5EF4-FFF2-40B4-BE49-F238E27FC236}">
                  <a16:creationId xmlns:a16="http://schemas.microsoft.com/office/drawing/2014/main" id="{CCC55291-73DA-AAD8-A37E-B97191636AE6}"/>
                </a:ext>
              </a:extLst>
            </p:cNvPr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8;p35">
              <a:extLst>
                <a:ext uri="{FF2B5EF4-FFF2-40B4-BE49-F238E27FC236}">
                  <a16:creationId xmlns:a16="http://schemas.microsoft.com/office/drawing/2014/main" id="{50B57356-EFC2-96BC-46D6-ECC6B7E5DC94}"/>
                </a:ext>
              </a:extLst>
            </p:cNvPr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109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51B42AE-E157-288F-D309-3233A2A9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05" y="235619"/>
            <a:ext cx="3852000" cy="933300"/>
          </a:xfrm>
        </p:spPr>
        <p:txBody>
          <a:bodyPr/>
          <a:lstStyle/>
          <a:p>
            <a:r>
              <a:rPr lang="fr-FR" dirty="0"/>
              <a:t>Passons au résultats 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1572D2A-518F-0D7C-BDE0-98A504DA9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7" y="1765991"/>
            <a:ext cx="6316579" cy="30480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A69C-51D2-4ACD-B9FB-1BB9FE36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00" y="672699"/>
            <a:ext cx="3852000" cy="933300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MERCI POUR VOTRZE ATTENTION !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0D26A-FA38-73F2-54D6-62D45559C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Email :omarkandildw@gmail.com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Phone : +212 771449505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kandilball.com</a:t>
            </a:r>
          </a:p>
          <a:p>
            <a:endParaRPr lang="es-ES" dirty="0"/>
          </a:p>
        </p:txBody>
      </p:sp>
      <p:grpSp>
        <p:nvGrpSpPr>
          <p:cNvPr id="4" name="Google Shape;847;p46">
            <a:extLst>
              <a:ext uri="{FF2B5EF4-FFF2-40B4-BE49-F238E27FC236}">
                <a16:creationId xmlns:a16="http://schemas.microsoft.com/office/drawing/2014/main" id="{48B7255A-6F79-284B-2178-1FD414C576C5}"/>
              </a:ext>
            </a:extLst>
          </p:cNvPr>
          <p:cNvGrpSpPr/>
          <p:nvPr/>
        </p:nvGrpSpPr>
        <p:grpSpPr>
          <a:xfrm>
            <a:off x="4362435" y="-1245021"/>
            <a:ext cx="4249965" cy="5972776"/>
            <a:chOff x="719993" y="-6695875"/>
            <a:chExt cx="8352919" cy="11738947"/>
          </a:xfrm>
        </p:grpSpPr>
        <p:sp>
          <p:nvSpPr>
            <p:cNvPr id="5" name="Google Shape;848;p46">
              <a:extLst>
                <a:ext uri="{FF2B5EF4-FFF2-40B4-BE49-F238E27FC236}">
                  <a16:creationId xmlns:a16="http://schemas.microsoft.com/office/drawing/2014/main" id="{5FED95B0-C08E-D4FC-FF7E-D127EF1916C3}"/>
                </a:ext>
              </a:extLst>
            </p:cNvPr>
            <p:cNvSpPr/>
            <p:nvPr/>
          </p:nvSpPr>
          <p:spPr>
            <a:xfrm>
              <a:off x="719993" y="-6695875"/>
              <a:ext cx="8352919" cy="11206841"/>
            </a:xfrm>
            <a:custGeom>
              <a:avLst/>
              <a:gdLst/>
              <a:ahLst/>
              <a:cxnLst/>
              <a:rect l="l" t="t" r="r" b="b"/>
              <a:pathLst>
                <a:path w="56869" h="76298" extrusionOk="0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46">
              <a:extLst>
                <a:ext uri="{FF2B5EF4-FFF2-40B4-BE49-F238E27FC236}">
                  <a16:creationId xmlns:a16="http://schemas.microsoft.com/office/drawing/2014/main" id="{6F6F4DD1-A596-0F6E-0849-D8E2C8F8E1BD}"/>
                </a:ext>
              </a:extLst>
            </p:cNvPr>
            <p:cNvSpPr/>
            <p:nvPr/>
          </p:nvSpPr>
          <p:spPr>
            <a:xfrm>
              <a:off x="2290131" y="3523008"/>
              <a:ext cx="1519915" cy="1520064"/>
            </a:xfrm>
            <a:custGeom>
              <a:avLst/>
              <a:gdLst/>
              <a:ahLst/>
              <a:cxnLst/>
              <a:rect l="l" t="t" r="r" b="b"/>
              <a:pathLst>
                <a:path w="13164" h="13165" extrusionOk="0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979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59405-01BD-7809-5BBD-2D6607E4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636" y="117215"/>
            <a:ext cx="3843900" cy="1724700"/>
          </a:xfrm>
        </p:spPr>
        <p:txBody>
          <a:bodyPr>
            <a:normAutofit/>
          </a:bodyPr>
          <a:lstStyle/>
          <a:p>
            <a:r>
              <a:rPr lang="fr-FR" sz="4000" i="1" dirty="0"/>
              <a:t>Plan </a:t>
            </a:r>
            <a:endParaRPr lang="es-ES" sz="4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7947D-2CEC-0C34-D89D-3F01F1A9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50" y="1696453"/>
            <a:ext cx="4694211" cy="3106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Besoin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Problématique et idéation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Conception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Outils et technologies utilisées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grpSp>
        <p:nvGrpSpPr>
          <p:cNvPr id="13" name="Google Shape;606;p35">
            <a:extLst>
              <a:ext uri="{FF2B5EF4-FFF2-40B4-BE49-F238E27FC236}">
                <a16:creationId xmlns:a16="http://schemas.microsoft.com/office/drawing/2014/main" id="{403709C5-A254-D68E-BF93-1F4606FECE18}"/>
              </a:ext>
            </a:extLst>
          </p:cNvPr>
          <p:cNvGrpSpPr/>
          <p:nvPr/>
        </p:nvGrpSpPr>
        <p:grpSpPr>
          <a:xfrm>
            <a:off x="5360361" y="1104873"/>
            <a:ext cx="3178349" cy="3572563"/>
            <a:chOff x="352600" y="785463"/>
            <a:chExt cx="3178349" cy="3572563"/>
          </a:xfrm>
        </p:grpSpPr>
        <p:sp>
          <p:nvSpPr>
            <p:cNvPr id="14" name="Google Shape;607;p35">
              <a:extLst>
                <a:ext uri="{FF2B5EF4-FFF2-40B4-BE49-F238E27FC236}">
                  <a16:creationId xmlns:a16="http://schemas.microsoft.com/office/drawing/2014/main" id="{E80B562A-0BA4-86A6-AF8E-9408F1D95BE9}"/>
                </a:ext>
              </a:extLst>
            </p:cNvPr>
            <p:cNvSpPr/>
            <p:nvPr/>
          </p:nvSpPr>
          <p:spPr>
            <a:xfrm>
              <a:off x="352600" y="785463"/>
              <a:ext cx="3178349" cy="3572563"/>
            </a:xfrm>
            <a:custGeom>
              <a:avLst/>
              <a:gdLst/>
              <a:ahLst/>
              <a:cxnLst/>
              <a:rect l="l" t="t" r="r" b="b"/>
              <a:pathLst>
                <a:path w="70579" h="79333" extrusionOk="0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8;p35">
              <a:extLst>
                <a:ext uri="{FF2B5EF4-FFF2-40B4-BE49-F238E27FC236}">
                  <a16:creationId xmlns:a16="http://schemas.microsoft.com/office/drawing/2014/main" id="{6A9EAD64-B232-17E4-5449-3A4AAF8479A7}"/>
                </a:ext>
              </a:extLst>
            </p:cNvPr>
            <p:cNvSpPr/>
            <p:nvPr/>
          </p:nvSpPr>
          <p:spPr>
            <a:xfrm>
              <a:off x="977198" y="3639249"/>
              <a:ext cx="592853" cy="592853"/>
            </a:xfrm>
            <a:custGeom>
              <a:avLst/>
              <a:gdLst/>
              <a:ahLst/>
              <a:cxnLst/>
              <a:rect l="l" t="t" r="r" b="b"/>
              <a:pathLst>
                <a:path w="13165" h="13165" extrusionOk="0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71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 txBox="1">
            <a:spLocks noGrp="1"/>
          </p:cNvSpPr>
          <p:nvPr>
            <p:ph type="subTitle" idx="1"/>
          </p:nvPr>
        </p:nvSpPr>
        <p:spPr>
          <a:xfrm>
            <a:off x="866273" y="1732128"/>
            <a:ext cx="7832558" cy="2521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3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4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8000" dirty="0"/>
              <a:t>Création d ’une application web qui a pour but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8000" dirty="0"/>
              <a:t>Rendre le travail plus efficace encore, par la mise en place d’un système qui permet la gestion des réservations , l’enregistrement des informations de clients , le gain du temps  etc. </a:t>
            </a:r>
            <a:endParaRPr sz="4000" dirty="0"/>
          </a:p>
        </p:txBody>
      </p:sp>
      <p:sp>
        <p:nvSpPr>
          <p:cNvPr id="605" name="Google Shape;605;p35"/>
          <p:cNvSpPr/>
          <p:nvPr/>
        </p:nvSpPr>
        <p:spPr>
          <a:xfrm>
            <a:off x="2124875" y="208175"/>
            <a:ext cx="78600" cy="77525"/>
          </a:xfrm>
          <a:custGeom>
            <a:avLst/>
            <a:gdLst/>
            <a:ahLst/>
            <a:cxnLst/>
            <a:rect l="l" t="t" r="r" b="b"/>
            <a:pathLst>
              <a:path w="3144" h="3101" extrusionOk="0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title"/>
          </p:nvPr>
        </p:nvSpPr>
        <p:spPr>
          <a:xfrm>
            <a:off x="3082942" y="926852"/>
            <a:ext cx="345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Besoin</a:t>
            </a:r>
            <a:r>
              <a:rPr lang="en-GB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6"/>
          <p:cNvSpPr/>
          <p:nvPr/>
        </p:nvSpPr>
        <p:spPr>
          <a:xfrm rot="334462">
            <a:off x="1829118" y="2480255"/>
            <a:ext cx="2121734" cy="2145564"/>
          </a:xfrm>
          <a:prstGeom prst="ellipse">
            <a:avLst/>
          </a:pr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6"/>
          <p:cNvSpPr/>
          <p:nvPr/>
        </p:nvSpPr>
        <p:spPr>
          <a:xfrm rot="334462">
            <a:off x="3784317" y="1277722"/>
            <a:ext cx="2121734" cy="2145564"/>
          </a:xfrm>
          <a:prstGeom prst="ellipse">
            <a:avLst/>
          </a:pr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6"/>
          <p:cNvSpPr/>
          <p:nvPr/>
        </p:nvSpPr>
        <p:spPr>
          <a:xfrm rot="334462">
            <a:off x="5473952" y="2835645"/>
            <a:ext cx="2121734" cy="2145564"/>
          </a:xfrm>
          <a:prstGeom prst="ellipse">
            <a:avLst/>
          </a:pr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 rot="334462">
            <a:off x="139483" y="922332"/>
            <a:ext cx="2121734" cy="2145564"/>
          </a:xfrm>
          <a:prstGeom prst="ellipse">
            <a:avLst/>
          </a:pr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 txBox="1">
            <a:spLocks noGrp="1"/>
          </p:cNvSpPr>
          <p:nvPr>
            <p:ph type="title" idx="2"/>
          </p:nvPr>
        </p:nvSpPr>
        <p:spPr>
          <a:xfrm rot="4861">
            <a:off x="1858342" y="3011404"/>
            <a:ext cx="2121602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étape-II</a:t>
            </a:r>
            <a:endParaRPr dirty="0"/>
          </a:p>
        </p:txBody>
      </p:sp>
      <p:sp>
        <p:nvSpPr>
          <p:cNvPr id="619" name="Google Shape;619;p36"/>
          <p:cNvSpPr txBox="1">
            <a:spLocks noGrp="1"/>
          </p:cNvSpPr>
          <p:nvPr>
            <p:ph type="subTitle" idx="1"/>
          </p:nvPr>
        </p:nvSpPr>
        <p:spPr>
          <a:xfrm>
            <a:off x="1929238" y="3958360"/>
            <a:ext cx="21465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/>
              <a:t>Définition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title" idx="3"/>
          </p:nvPr>
        </p:nvSpPr>
        <p:spPr>
          <a:xfrm rot="4861">
            <a:off x="5503176" y="3366794"/>
            <a:ext cx="2121602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étape-IV</a:t>
            </a:r>
            <a:endParaRPr dirty="0"/>
          </a:p>
        </p:txBody>
      </p:sp>
      <p:sp>
        <p:nvSpPr>
          <p:cNvPr id="621" name="Google Shape;621;p36"/>
          <p:cNvSpPr txBox="1">
            <a:spLocks noGrp="1"/>
          </p:cNvSpPr>
          <p:nvPr>
            <p:ph type="subTitle" idx="4"/>
          </p:nvPr>
        </p:nvSpPr>
        <p:spPr>
          <a:xfrm rot="480">
            <a:off x="5456741" y="3793087"/>
            <a:ext cx="21465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Prototype</a:t>
            </a:r>
            <a:endParaRPr sz="30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6"/>
          <p:cNvSpPr txBox="1">
            <a:spLocks noGrp="1"/>
          </p:cNvSpPr>
          <p:nvPr>
            <p:ph type="title" idx="5"/>
          </p:nvPr>
        </p:nvSpPr>
        <p:spPr>
          <a:xfrm rot="961">
            <a:off x="117166" y="161624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étape-1</a:t>
            </a:r>
            <a:endParaRPr dirty="0"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6"/>
          </p:nvPr>
        </p:nvSpPr>
        <p:spPr>
          <a:xfrm rot="5347">
            <a:off x="162299" y="1942776"/>
            <a:ext cx="2121603" cy="7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 err="1"/>
              <a:t>Empathie</a:t>
            </a:r>
            <a:endParaRPr sz="3000" b="1" dirty="0"/>
          </a:p>
        </p:txBody>
      </p:sp>
      <p:sp>
        <p:nvSpPr>
          <p:cNvPr id="624" name="Google Shape;624;p36"/>
          <p:cNvSpPr txBox="1">
            <a:spLocks noGrp="1"/>
          </p:cNvSpPr>
          <p:nvPr>
            <p:ph type="title" idx="7"/>
          </p:nvPr>
        </p:nvSpPr>
        <p:spPr>
          <a:xfrm rot="961">
            <a:off x="3819019" y="1768920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étape-III</a:t>
            </a:r>
            <a:endParaRPr dirty="0"/>
          </a:p>
        </p:txBody>
      </p:sp>
      <p:sp>
        <p:nvSpPr>
          <p:cNvPr id="625" name="Google Shape;625;p36"/>
          <p:cNvSpPr txBox="1">
            <a:spLocks noGrp="1"/>
          </p:cNvSpPr>
          <p:nvPr>
            <p:ph type="subTitle" idx="8"/>
          </p:nvPr>
        </p:nvSpPr>
        <p:spPr>
          <a:xfrm rot="5347">
            <a:off x="3882179" y="2680819"/>
            <a:ext cx="2121603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/>
              <a:t>Idéation</a:t>
            </a: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6" name="Google Shape;626;p36"/>
          <p:cNvCxnSpPr>
            <a:stCxn id="617" idx="5"/>
          </p:cNvCxnSpPr>
          <p:nvPr/>
        </p:nvCxnSpPr>
        <p:spPr>
          <a:xfrm>
            <a:off x="1874293" y="2823066"/>
            <a:ext cx="154500" cy="101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36"/>
          <p:cNvCxnSpPr>
            <a:endCxn id="615" idx="3"/>
          </p:cNvCxnSpPr>
          <p:nvPr/>
        </p:nvCxnSpPr>
        <p:spPr>
          <a:xfrm rot="10800000" flipH="1">
            <a:off x="3856130" y="3032721"/>
            <a:ext cx="169800" cy="7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36"/>
          <p:cNvCxnSpPr>
            <a:stCxn id="615" idx="5"/>
          </p:cNvCxnSpPr>
          <p:nvPr/>
        </p:nvCxnSpPr>
        <p:spPr>
          <a:xfrm>
            <a:off x="5519127" y="3178455"/>
            <a:ext cx="147900" cy="105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36"/>
          <p:cNvSpPr txBox="1">
            <a:spLocks noGrp="1"/>
          </p:cNvSpPr>
          <p:nvPr>
            <p:ph type="title"/>
          </p:nvPr>
        </p:nvSpPr>
        <p:spPr>
          <a:xfrm>
            <a:off x="720000" y="3222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100" dirty="0" err="1">
                <a:latin typeface="Roboto"/>
                <a:ea typeface="Roboto"/>
                <a:cs typeface="Roboto"/>
                <a:sym typeface="Roboto"/>
              </a:rPr>
              <a:t>Processus</a:t>
            </a:r>
            <a:r>
              <a:rPr lang="en-GB" sz="3100" dirty="0">
                <a:latin typeface="Roboto"/>
                <a:ea typeface="Roboto"/>
                <a:cs typeface="Roboto"/>
                <a:sym typeface="Roboto"/>
              </a:rPr>
              <a:t> de conception pensée</a:t>
            </a:r>
            <a:endParaRPr sz="3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30" name="Google Shape;630;p36"/>
          <p:cNvSpPr/>
          <p:nvPr/>
        </p:nvSpPr>
        <p:spPr>
          <a:xfrm rot="334462">
            <a:off x="6882784" y="1047613"/>
            <a:ext cx="2121734" cy="2145564"/>
          </a:xfrm>
          <a:prstGeom prst="ellipse">
            <a:avLst/>
          </a:prstGeom>
          <a:solidFill>
            <a:srgbClr val="B8D9FF">
              <a:alpha val="899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6"/>
          <p:cNvSpPr txBox="1">
            <a:spLocks noGrp="1"/>
          </p:cNvSpPr>
          <p:nvPr>
            <p:ph type="title" idx="3"/>
          </p:nvPr>
        </p:nvSpPr>
        <p:spPr>
          <a:xfrm>
            <a:off x="6926800" y="1598331"/>
            <a:ext cx="21465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</a:t>
            </a:r>
            <a:endParaRPr dirty="0"/>
          </a:p>
        </p:txBody>
      </p:sp>
      <p:sp>
        <p:nvSpPr>
          <p:cNvPr id="632" name="Google Shape;632;p36"/>
          <p:cNvSpPr txBox="1">
            <a:spLocks noGrp="1"/>
          </p:cNvSpPr>
          <p:nvPr>
            <p:ph type="subTitle" idx="4"/>
          </p:nvPr>
        </p:nvSpPr>
        <p:spPr>
          <a:xfrm>
            <a:off x="6905478" y="1953601"/>
            <a:ext cx="2146500" cy="7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Test</a:t>
            </a:r>
            <a:endParaRPr sz="30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3" name="Google Shape;633;p36"/>
          <p:cNvCxnSpPr/>
          <p:nvPr/>
        </p:nvCxnSpPr>
        <p:spPr>
          <a:xfrm rot="-10470894" flipH="1">
            <a:off x="7290267" y="3034682"/>
            <a:ext cx="91017" cy="10367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708875" y="1171438"/>
            <a:ext cx="10479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700"/>
              <a:t>DIT</a:t>
            </a:r>
            <a:endParaRPr sz="7900"/>
          </a:p>
        </p:txBody>
      </p:sp>
      <p:sp>
        <p:nvSpPr>
          <p:cNvPr id="659" name="Google Shape;659;p38"/>
          <p:cNvSpPr txBox="1">
            <a:spLocks noGrp="1"/>
          </p:cNvSpPr>
          <p:nvPr>
            <p:ph type="subTitle" idx="2"/>
          </p:nvPr>
        </p:nvSpPr>
        <p:spPr>
          <a:xfrm>
            <a:off x="103759" y="2004562"/>
            <a:ext cx="2487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-FR" dirty="0"/>
              <a:t>Mauvaise gestion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-FR" dirty="0"/>
              <a:t>       Insatisfaits du travail </a:t>
            </a:r>
          </a:p>
        </p:txBody>
      </p:sp>
      <p:sp>
        <p:nvSpPr>
          <p:cNvPr id="660" name="Google Shape;660;p38"/>
          <p:cNvSpPr txBox="1">
            <a:spLocks noGrp="1"/>
          </p:cNvSpPr>
          <p:nvPr>
            <p:ph type="title" idx="3"/>
          </p:nvPr>
        </p:nvSpPr>
        <p:spPr>
          <a:xfrm>
            <a:off x="656983" y="3025691"/>
            <a:ext cx="11589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dirty="0"/>
              <a:t>Fait </a:t>
            </a:r>
            <a:endParaRPr sz="3700" dirty="0"/>
          </a:p>
        </p:txBody>
      </p:sp>
      <p:sp>
        <p:nvSpPr>
          <p:cNvPr id="661" name="Google Shape;661;p38"/>
          <p:cNvSpPr txBox="1">
            <a:spLocks noGrp="1"/>
          </p:cNvSpPr>
          <p:nvPr>
            <p:ph type="subTitle" idx="5"/>
          </p:nvPr>
        </p:nvSpPr>
        <p:spPr>
          <a:xfrm>
            <a:off x="66732" y="4217815"/>
            <a:ext cx="4331741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-FR" dirty="0"/>
              <a:t>         Se base sur des méthodes traditionnels (agenda)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-FR" dirty="0"/>
              <a:t>il ne garde pas l’historique des réservations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fr-FR" dirty="0"/>
          </a:p>
        </p:txBody>
      </p:sp>
      <p:sp>
        <p:nvSpPr>
          <p:cNvPr id="662" name="Google Shape;662;p38"/>
          <p:cNvSpPr txBox="1">
            <a:spLocks noGrp="1"/>
          </p:cNvSpPr>
          <p:nvPr>
            <p:ph type="title" idx="6"/>
          </p:nvPr>
        </p:nvSpPr>
        <p:spPr>
          <a:xfrm>
            <a:off x="6786620" y="1064674"/>
            <a:ext cx="17730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dirty="0" err="1"/>
              <a:t>Pense</a:t>
            </a:r>
            <a:endParaRPr sz="3700" dirty="0"/>
          </a:p>
        </p:txBody>
      </p:sp>
      <p:sp>
        <p:nvSpPr>
          <p:cNvPr id="663" name="Google Shape;663;p38"/>
          <p:cNvSpPr txBox="1">
            <a:spLocks noGrp="1"/>
          </p:cNvSpPr>
          <p:nvPr>
            <p:ph type="subTitle" idx="8"/>
          </p:nvPr>
        </p:nvSpPr>
        <p:spPr>
          <a:xfrm>
            <a:off x="6031533" y="1966356"/>
            <a:ext cx="2963767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Changer le mode de travail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</a:pPr>
            <a:r>
              <a:rPr lang="en-GB" dirty="0"/>
              <a:t> </a:t>
            </a:r>
            <a:r>
              <a:rPr lang="en-GB" dirty="0" err="1"/>
              <a:t>Gérez</a:t>
            </a:r>
            <a:r>
              <a:rPr lang="en-GB" dirty="0"/>
              <a:t> et </a:t>
            </a:r>
            <a:r>
              <a:rPr lang="en-GB" dirty="0" err="1"/>
              <a:t>enregistrer</a:t>
            </a:r>
            <a:r>
              <a:rPr lang="en-GB" dirty="0"/>
              <a:t> les </a:t>
            </a:r>
            <a:r>
              <a:rPr lang="en-GB" dirty="0" err="1"/>
              <a:t>réservations</a:t>
            </a:r>
            <a:r>
              <a:rPr lang="en-GB" dirty="0"/>
              <a:t> de manière numérique </a:t>
            </a:r>
            <a:endParaRPr dirty="0"/>
          </a:p>
        </p:txBody>
      </p:sp>
      <p:sp>
        <p:nvSpPr>
          <p:cNvPr id="664" name="Google Shape;664;p38"/>
          <p:cNvSpPr txBox="1">
            <a:spLocks noGrp="1"/>
          </p:cNvSpPr>
          <p:nvPr>
            <p:ph type="title" idx="9"/>
          </p:nvPr>
        </p:nvSpPr>
        <p:spPr>
          <a:xfrm>
            <a:off x="6900472" y="3161791"/>
            <a:ext cx="1988400" cy="8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dirty="0" err="1"/>
              <a:t>Ressent</a:t>
            </a:r>
            <a:endParaRPr sz="3700" dirty="0"/>
          </a:p>
        </p:txBody>
      </p:sp>
      <p:sp>
        <p:nvSpPr>
          <p:cNvPr id="665" name="Google Shape;665;p38"/>
          <p:cNvSpPr txBox="1">
            <a:spLocks noGrp="1"/>
          </p:cNvSpPr>
          <p:nvPr>
            <p:ph type="subTitle" idx="14"/>
          </p:nvPr>
        </p:nvSpPr>
        <p:spPr>
          <a:xfrm>
            <a:off x="6635800" y="3821363"/>
            <a:ext cx="21765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/>
              <a:t>Perdu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dirty="0" err="1"/>
              <a:t>Stressé</a:t>
            </a:r>
            <a:r>
              <a:rPr lang="en-GB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lang="en-GB" dirty="0"/>
          </a:p>
        </p:txBody>
      </p:sp>
      <p:grpSp>
        <p:nvGrpSpPr>
          <p:cNvPr id="666" name="Google Shape;666;p38"/>
          <p:cNvGrpSpPr/>
          <p:nvPr/>
        </p:nvGrpSpPr>
        <p:grpSpPr>
          <a:xfrm>
            <a:off x="3776802" y="2174393"/>
            <a:ext cx="1511545" cy="1461174"/>
            <a:chOff x="3319625" y="2830275"/>
            <a:chExt cx="1130550" cy="1092875"/>
          </a:xfrm>
        </p:grpSpPr>
        <p:sp>
          <p:nvSpPr>
            <p:cNvPr id="667" name="Google Shape;667;p38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3882850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8"/>
          <p:cNvSpPr txBox="1">
            <a:spLocks noGrp="1"/>
          </p:cNvSpPr>
          <p:nvPr>
            <p:ph type="title" idx="15"/>
          </p:nvPr>
        </p:nvSpPr>
        <p:spPr>
          <a:xfrm>
            <a:off x="720000" y="193175"/>
            <a:ext cx="77040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 dirty="0"/>
              <a:t>Carte </a:t>
            </a:r>
            <a:r>
              <a:rPr lang="en-GB" sz="3500" dirty="0" err="1"/>
              <a:t>d'empathie</a:t>
            </a:r>
            <a:r>
              <a:rPr lang="en-GB" sz="3500" dirty="0"/>
              <a:t> </a:t>
            </a:r>
            <a:endParaRPr sz="3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</p:txBody>
      </p:sp>
      <p:sp>
        <p:nvSpPr>
          <p:cNvPr id="679" name="Google Shape;679;p38"/>
          <p:cNvSpPr/>
          <p:nvPr/>
        </p:nvSpPr>
        <p:spPr>
          <a:xfrm>
            <a:off x="3675200" y="1740575"/>
            <a:ext cx="1773000" cy="2155200"/>
          </a:xfrm>
          <a:prstGeom prst="rect">
            <a:avLst/>
          </a:prstGeom>
          <a:solidFill>
            <a:srgbClr val="80BD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4291925" y="1740575"/>
            <a:ext cx="477600" cy="27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4359250" y="3610175"/>
            <a:ext cx="477600" cy="277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8"/>
          <p:cNvSpPr/>
          <p:nvPr/>
        </p:nvSpPr>
        <p:spPr>
          <a:xfrm>
            <a:off x="5197485" y="1740575"/>
            <a:ext cx="227575" cy="177750"/>
          </a:xfrm>
          <a:custGeom>
            <a:avLst/>
            <a:gdLst/>
            <a:ahLst/>
            <a:cxnLst/>
            <a:rect l="l" t="t" r="r" b="b"/>
            <a:pathLst>
              <a:path w="9103" h="7110" extrusionOk="0">
                <a:moveTo>
                  <a:pt x="660" y="0"/>
                </a:moveTo>
                <a:cubicBezTo>
                  <a:pt x="660" y="889"/>
                  <a:pt x="-747" y="4147"/>
                  <a:pt x="660" y="5332"/>
                </a:cubicBezTo>
                <a:cubicBezTo>
                  <a:pt x="2067" y="6517"/>
                  <a:pt x="7696" y="6814"/>
                  <a:pt x="9103" y="711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3" name="Google Shape;683;p38"/>
          <p:cNvSpPr/>
          <p:nvPr/>
        </p:nvSpPr>
        <p:spPr>
          <a:xfrm rot="-7188905">
            <a:off x="3695941" y="1726921"/>
            <a:ext cx="96760" cy="284993"/>
          </a:xfrm>
          <a:custGeom>
            <a:avLst/>
            <a:gdLst/>
            <a:ahLst/>
            <a:cxnLst/>
            <a:rect l="l" t="t" r="r" b="b"/>
            <a:pathLst>
              <a:path w="9103" h="7110" extrusionOk="0">
                <a:moveTo>
                  <a:pt x="660" y="0"/>
                </a:moveTo>
                <a:cubicBezTo>
                  <a:pt x="660" y="889"/>
                  <a:pt x="-747" y="4147"/>
                  <a:pt x="660" y="5332"/>
                </a:cubicBezTo>
                <a:cubicBezTo>
                  <a:pt x="2067" y="6517"/>
                  <a:pt x="7696" y="6814"/>
                  <a:pt x="9103" y="711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4" name="Google Shape;684;p38"/>
          <p:cNvSpPr/>
          <p:nvPr/>
        </p:nvSpPr>
        <p:spPr>
          <a:xfrm rot="8698757">
            <a:off x="3695936" y="3637519"/>
            <a:ext cx="96761" cy="284991"/>
          </a:xfrm>
          <a:custGeom>
            <a:avLst/>
            <a:gdLst/>
            <a:ahLst/>
            <a:cxnLst/>
            <a:rect l="l" t="t" r="r" b="b"/>
            <a:pathLst>
              <a:path w="9103" h="7110" extrusionOk="0">
                <a:moveTo>
                  <a:pt x="660" y="0"/>
                </a:moveTo>
                <a:cubicBezTo>
                  <a:pt x="660" y="889"/>
                  <a:pt x="-747" y="4147"/>
                  <a:pt x="660" y="5332"/>
                </a:cubicBezTo>
                <a:cubicBezTo>
                  <a:pt x="2067" y="6517"/>
                  <a:pt x="7696" y="6814"/>
                  <a:pt x="9103" y="711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5" name="Google Shape;685;p38"/>
          <p:cNvSpPr/>
          <p:nvPr/>
        </p:nvSpPr>
        <p:spPr>
          <a:xfrm rot="3575786">
            <a:off x="5284569" y="3655035"/>
            <a:ext cx="65068" cy="279916"/>
          </a:xfrm>
          <a:custGeom>
            <a:avLst/>
            <a:gdLst/>
            <a:ahLst/>
            <a:cxnLst/>
            <a:rect l="l" t="t" r="r" b="b"/>
            <a:pathLst>
              <a:path w="9103" h="7110" extrusionOk="0">
                <a:moveTo>
                  <a:pt x="660" y="0"/>
                </a:moveTo>
                <a:cubicBezTo>
                  <a:pt x="660" y="889"/>
                  <a:pt x="-747" y="4147"/>
                  <a:pt x="660" y="5332"/>
                </a:cubicBezTo>
                <a:cubicBezTo>
                  <a:pt x="2067" y="6517"/>
                  <a:pt x="7696" y="6814"/>
                  <a:pt x="9103" y="711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86" name="Google Shape;686;p38"/>
          <p:cNvCxnSpPr>
            <a:stCxn id="679" idx="1"/>
            <a:endCxn id="679" idx="3"/>
          </p:cNvCxnSpPr>
          <p:nvPr/>
        </p:nvCxnSpPr>
        <p:spPr>
          <a:xfrm>
            <a:off x="3675200" y="2818175"/>
            <a:ext cx="177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7" name="Google Shape;687;p38"/>
          <p:cNvGrpSpPr/>
          <p:nvPr/>
        </p:nvGrpSpPr>
        <p:grpSpPr>
          <a:xfrm>
            <a:off x="3842277" y="2065618"/>
            <a:ext cx="1511545" cy="1461174"/>
            <a:chOff x="3319625" y="2830275"/>
            <a:chExt cx="1130550" cy="1092875"/>
          </a:xfrm>
        </p:grpSpPr>
        <p:sp>
          <p:nvSpPr>
            <p:cNvPr id="688" name="Google Shape;688;p38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3882850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8"/>
          <p:cNvSpPr/>
          <p:nvPr/>
        </p:nvSpPr>
        <p:spPr>
          <a:xfrm>
            <a:off x="4322900" y="2574575"/>
            <a:ext cx="477600" cy="47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0" name="Google Shape;700;p38"/>
          <p:cNvCxnSpPr/>
          <p:nvPr/>
        </p:nvCxnSpPr>
        <p:spPr>
          <a:xfrm>
            <a:off x="1674200" y="1629500"/>
            <a:ext cx="1895400" cy="799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1" name="Google Shape;701;p38"/>
          <p:cNvCxnSpPr/>
          <p:nvPr/>
        </p:nvCxnSpPr>
        <p:spPr>
          <a:xfrm>
            <a:off x="1893540" y="3449791"/>
            <a:ext cx="1662900" cy="282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2" name="Google Shape;702;p38"/>
          <p:cNvCxnSpPr/>
          <p:nvPr/>
        </p:nvCxnSpPr>
        <p:spPr>
          <a:xfrm flipH="1">
            <a:off x="5437910" y="1499895"/>
            <a:ext cx="1359000" cy="94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3" name="Google Shape;703;p38"/>
          <p:cNvCxnSpPr/>
          <p:nvPr/>
        </p:nvCxnSpPr>
        <p:spPr>
          <a:xfrm rot="10800000">
            <a:off x="5487423" y="3327035"/>
            <a:ext cx="1368600" cy="30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39"/>
          <p:cNvPicPr preferRelativeResize="0"/>
          <p:nvPr/>
        </p:nvPicPr>
        <p:blipFill rotWithShape="1">
          <a:blip r:embed="rId3">
            <a:alphaModFix/>
          </a:blip>
          <a:srcRect t="33450" b="-8486"/>
          <a:stretch/>
        </p:blipFill>
        <p:spPr>
          <a:xfrm>
            <a:off x="4962846" y="-747975"/>
            <a:ext cx="5488304" cy="664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09" name="Google Shape;709;p39"/>
          <p:cNvGrpSpPr/>
          <p:nvPr/>
        </p:nvGrpSpPr>
        <p:grpSpPr>
          <a:xfrm>
            <a:off x="2393268" y="-845323"/>
            <a:ext cx="7072495" cy="6836698"/>
            <a:chOff x="3319625" y="2830275"/>
            <a:chExt cx="1130550" cy="1092875"/>
          </a:xfrm>
        </p:grpSpPr>
        <p:sp>
          <p:nvSpPr>
            <p:cNvPr id="710" name="Google Shape;710;p39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39"/>
          <p:cNvSpPr txBox="1">
            <a:spLocks noGrp="1"/>
          </p:cNvSpPr>
          <p:nvPr>
            <p:ph type="subTitle" idx="1"/>
          </p:nvPr>
        </p:nvSpPr>
        <p:spPr>
          <a:xfrm>
            <a:off x="24880" y="1787696"/>
            <a:ext cx="4712711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Euclid Circular B"/>
              </a:rPr>
              <a:t>Récemment, l'agence a rencontré des problèmes, un</a:t>
            </a:r>
            <a:r>
              <a:rPr lang="fr-FR" sz="1800" dirty="0">
                <a:solidFill>
                  <a:schemeClr val="bg1"/>
                </a:solidFill>
                <a:latin typeface="Euclid Circular B"/>
              </a:rPr>
              <a:t> gestionnaire </a:t>
            </a:r>
            <a:r>
              <a:rPr lang="fr-FR" sz="1800" b="0" i="0" u="none" strike="noStrike" dirty="0">
                <a:solidFill>
                  <a:schemeClr val="bg1"/>
                </a:solidFill>
                <a:effectLst/>
                <a:latin typeface="Euclid Circular B"/>
              </a:rPr>
              <a:t>a perdu les informations de nos clients et il n’était pas capable de gérer les réservations et il s’est trouvé sans aucun moyen de secours, en pensant à ce problème nous nous sommes dit s’il y a une application qui permet de gérer les réservations et sauvegarder les données de clients , ça aurait être un vrai secours pour l’agence.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22" name="Google Shape;722;p39"/>
          <p:cNvSpPr txBox="1">
            <a:spLocks noGrp="1"/>
          </p:cNvSpPr>
          <p:nvPr>
            <p:ph type="title"/>
          </p:nvPr>
        </p:nvSpPr>
        <p:spPr>
          <a:xfrm>
            <a:off x="658050" y="1057648"/>
            <a:ext cx="38439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Problématique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39"/>
          <p:cNvPicPr preferRelativeResize="0"/>
          <p:nvPr/>
        </p:nvPicPr>
        <p:blipFill rotWithShape="1">
          <a:blip r:embed="rId3">
            <a:alphaModFix/>
          </a:blip>
          <a:srcRect t="33450" b="-8486"/>
          <a:stretch/>
        </p:blipFill>
        <p:spPr>
          <a:xfrm>
            <a:off x="4962846" y="-747975"/>
            <a:ext cx="5488304" cy="66420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09" name="Google Shape;709;p39"/>
          <p:cNvGrpSpPr/>
          <p:nvPr/>
        </p:nvGrpSpPr>
        <p:grpSpPr>
          <a:xfrm>
            <a:off x="143363" y="-846599"/>
            <a:ext cx="7072495" cy="6836698"/>
            <a:chOff x="3319625" y="2830275"/>
            <a:chExt cx="1130550" cy="1092875"/>
          </a:xfrm>
        </p:grpSpPr>
        <p:sp>
          <p:nvSpPr>
            <p:cNvPr id="710" name="Google Shape;710;p39"/>
            <p:cNvSpPr/>
            <p:nvPr/>
          </p:nvSpPr>
          <p:spPr>
            <a:xfrm>
              <a:off x="4092000" y="3294025"/>
              <a:ext cx="263200" cy="350800"/>
            </a:xfrm>
            <a:custGeom>
              <a:avLst/>
              <a:gdLst/>
              <a:ahLst/>
              <a:cxnLst/>
              <a:rect l="l" t="t" r="r" b="b"/>
              <a:pathLst>
                <a:path w="10528" h="14032" extrusionOk="0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450150" y="3355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3670825" y="3644800"/>
              <a:ext cx="421200" cy="231700"/>
            </a:xfrm>
            <a:custGeom>
              <a:avLst/>
              <a:gdLst/>
              <a:ahLst/>
              <a:cxnLst/>
              <a:rect l="l" t="t" r="r" b="b"/>
              <a:pathLst>
                <a:path w="16848" h="9268" extrusionOk="0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401100" y="3295650"/>
              <a:ext cx="269750" cy="354500"/>
            </a:xfrm>
            <a:custGeom>
              <a:avLst/>
              <a:gdLst/>
              <a:ahLst/>
              <a:cxnLst/>
              <a:rect l="l" t="t" r="r" b="b"/>
              <a:pathLst>
                <a:path w="10790" h="14180" extrusionOk="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096500" y="2830275"/>
              <a:ext cx="205500" cy="143675"/>
            </a:xfrm>
            <a:custGeom>
              <a:avLst/>
              <a:gdLst/>
              <a:ahLst/>
              <a:cxnLst/>
              <a:rect l="l" t="t" r="r" b="b"/>
              <a:pathLst>
                <a:path w="8220" h="5747" extrusionOk="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3550475" y="2955525"/>
              <a:ext cx="332400" cy="340150"/>
            </a:xfrm>
            <a:custGeom>
              <a:avLst/>
              <a:gdLst/>
              <a:ahLst/>
              <a:cxnLst/>
              <a:rect l="l" t="t" r="r" b="b"/>
              <a:pathLst>
                <a:path w="13296" h="13606" extrusionOk="0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3882878" y="2970250"/>
              <a:ext cx="326250" cy="323800"/>
            </a:xfrm>
            <a:custGeom>
              <a:avLst/>
              <a:gdLst/>
              <a:ahLst/>
              <a:cxnLst/>
              <a:rect l="l" t="t" r="r" b="b"/>
              <a:pathLst>
                <a:path w="13050" h="12952" extrusionOk="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3784600" y="3876475"/>
              <a:ext cx="193225" cy="46675"/>
            </a:xfrm>
            <a:custGeom>
              <a:avLst/>
              <a:gdLst/>
              <a:ahLst/>
              <a:cxnLst/>
              <a:rect l="l" t="t" r="r" b="b"/>
              <a:pathLst>
                <a:path w="7729" h="1867" extrusionOk="0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355175" y="3423775"/>
              <a:ext cx="90500" cy="198950"/>
            </a:xfrm>
            <a:custGeom>
              <a:avLst/>
              <a:gdLst/>
              <a:ahLst/>
              <a:cxnLst/>
              <a:rect l="l" t="t" r="r" b="b"/>
              <a:pathLst>
                <a:path w="3620" h="7958" extrusionOk="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3476800" y="2833950"/>
              <a:ext cx="183400" cy="126100"/>
            </a:xfrm>
            <a:custGeom>
              <a:avLst/>
              <a:gdLst/>
              <a:ahLst/>
              <a:cxnLst/>
              <a:rect l="l" t="t" r="r" b="b"/>
              <a:pathLst>
                <a:path w="7336" h="5044" extrusionOk="0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3319625" y="3423350"/>
              <a:ext cx="81500" cy="181350"/>
            </a:xfrm>
            <a:custGeom>
              <a:avLst/>
              <a:gdLst/>
              <a:ahLst/>
              <a:cxnLst/>
              <a:rect l="l" t="t" r="r" b="b"/>
              <a:pathLst>
                <a:path w="3260" h="7254" extrusionOk="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39"/>
          <p:cNvSpPr txBox="1">
            <a:spLocks noGrp="1"/>
          </p:cNvSpPr>
          <p:nvPr>
            <p:ph type="subTitle" idx="1"/>
          </p:nvPr>
        </p:nvSpPr>
        <p:spPr>
          <a:xfrm>
            <a:off x="24880" y="1787696"/>
            <a:ext cx="4712711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fr-FR" sz="2000" b="0" i="0" u="none" strike="noStrike" dirty="0">
              <a:solidFill>
                <a:schemeClr val="bg1"/>
              </a:solidFill>
              <a:effectLst/>
              <a:latin typeface="Euclid Circular B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fr-FR" sz="2000" b="0" i="0" u="none" strike="noStrike" dirty="0">
                <a:solidFill>
                  <a:schemeClr val="bg1"/>
                </a:solidFill>
                <a:effectLst/>
                <a:latin typeface="Euclid Circular B"/>
              </a:rPr>
              <a:t>Le concept de l’idée est de créer une application web qui permettra au gestionnaire de gérer les clients et les   réservation et sauvegardez leur données .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722" name="Google Shape;722;p39"/>
          <p:cNvSpPr txBox="1">
            <a:spLocks noGrp="1"/>
          </p:cNvSpPr>
          <p:nvPr>
            <p:ph type="title"/>
          </p:nvPr>
        </p:nvSpPr>
        <p:spPr>
          <a:xfrm>
            <a:off x="658050" y="1057648"/>
            <a:ext cx="38439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Solution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53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531B8-C9F3-38DC-27BD-86887A1F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13" y="341549"/>
            <a:ext cx="7704000" cy="920400"/>
          </a:xfrm>
        </p:spPr>
        <p:txBody>
          <a:bodyPr>
            <a:normAutofit/>
          </a:bodyPr>
          <a:lstStyle/>
          <a:p>
            <a:pPr marL="228600" rtl="0">
              <a:spcBef>
                <a:spcPts val="300"/>
              </a:spcBef>
              <a:spcAft>
                <a:spcPts val="0"/>
              </a:spcAft>
            </a:pPr>
            <a:r>
              <a:rPr lang="en-GB" dirty="0"/>
              <a:t>MODÈLE LOGIQUE DE DONNÉES : MLD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15FBAC4-A04B-5D21-787C-1848E810E41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1D935E9-6CAA-18AF-0725-5865D3DA7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97887D9-1287-180D-338C-E2F25319ECEA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BE44E92-4D22-248E-F67D-10CDF5A9588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7D4DA6-1EFE-BBDB-7A80-460EFE43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27" y="1460399"/>
            <a:ext cx="6661373" cy="343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2"/>
          <p:cNvSpPr txBox="1">
            <a:spLocks noGrp="1"/>
          </p:cNvSpPr>
          <p:nvPr>
            <p:ph type="title"/>
          </p:nvPr>
        </p:nvSpPr>
        <p:spPr>
          <a:xfrm>
            <a:off x="720000" y="270000"/>
            <a:ext cx="7704000" cy="48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en-GB" sz="2355" b="0" dirty="0" err="1">
                <a:latin typeface="Poppins SemiBold"/>
                <a:ea typeface="Poppins SemiBold"/>
                <a:cs typeface="Poppins SemiBold"/>
                <a:sym typeface="Poppins SemiBold"/>
              </a:rPr>
              <a:t>Outils</a:t>
            </a:r>
            <a:r>
              <a:rPr lang="en-GB" sz="2355" b="0" dirty="0">
                <a:latin typeface="Poppins SemiBold"/>
                <a:ea typeface="Poppins SemiBold"/>
                <a:cs typeface="Poppins SemiBold"/>
                <a:sym typeface="Poppins SemiBold"/>
              </a:rPr>
              <a:t> et technologies </a:t>
            </a:r>
            <a:r>
              <a:rPr lang="en-GB" sz="2355" b="0" dirty="0" err="1">
                <a:latin typeface="Poppins SemiBold"/>
                <a:ea typeface="Poppins SemiBold"/>
                <a:cs typeface="Poppins SemiBold"/>
                <a:sym typeface="Poppins SemiBold"/>
              </a:rPr>
              <a:t>utilisées</a:t>
            </a:r>
            <a:r>
              <a:rPr lang="en-GB" sz="2355" b="0" dirty="0"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sz="2355" b="0" dirty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0" dirty="0">
                <a:latin typeface="Arial"/>
                <a:ea typeface="Arial"/>
                <a:cs typeface="Arial"/>
                <a:sym typeface="Arial"/>
              </a:rPr>
              <a:t>1.1. </a:t>
            </a:r>
            <a:r>
              <a:rPr lang="en-GB" sz="1400" b="0" dirty="0" err="1">
                <a:latin typeface="Arial"/>
                <a:ea typeface="Arial"/>
                <a:cs typeface="Arial"/>
                <a:sym typeface="Arial"/>
              </a:rPr>
              <a:t>Langages</a:t>
            </a:r>
            <a:r>
              <a:rPr lang="en-GB" sz="14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GB" sz="1400" b="0" dirty="0" err="1">
                <a:latin typeface="Arial"/>
                <a:ea typeface="Arial"/>
                <a:cs typeface="Arial"/>
                <a:sym typeface="Arial"/>
              </a:rPr>
              <a:t>programmation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314325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Montserrat"/>
              <a:buChar char="❖"/>
            </a:pPr>
            <a:r>
              <a:rPr lang="en-GB" sz="1500" b="0" dirty="0" err="1">
                <a:latin typeface="Montserrat"/>
                <a:ea typeface="Montserrat"/>
                <a:cs typeface="Montserrat"/>
                <a:sym typeface="Montserrat"/>
              </a:rPr>
              <a:t>Partie</a:t>
            </a:r>
            <a:r>
              <a:rPr lang="en-GB" sz="1500" b="0" dirty="0">
                <a:latin typeface="Montserrat"/>
                <a:ea typeface="Montserrat"/>
                <a:cs typeface="Montserrat"/>
                <a:sym typeface="Montserrat"/>
              </a:rPr>
              <a:t> Front-end:</a:t>
            </a:r>
            <a:endParaRPr sz="1500" b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Montserrat"/>
              <a:buChar char="●"/>
            </a:pPr>
            <a:r>
              <a:rPr lang="en-GB" sz="14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1400" b="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Montserrat"/>
              <a:buChar char="●"/>
            </a:pPr>
            <a:r>
              <a:rPr lang="en-GB" sz="14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1400" b="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Montserrat"/>
              <a:buChar char="●"/>
            </a:pPr>
            <a:r>
              <a:rPr lang="en-GB" sz="14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1400" b="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Montserrat"/>
              <a:buChar char="●"/>
            </a:pPr>
            <a:r>
              <a:rPr lang="en-GB" sz="1400" b="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lang="es-ES" sz="1400" b="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Montserrat"/>
              <a:buChar char="●"/>
            </a:pPr>
            <a:r>
              <a:rPr lang="en-GB" sz="1400" b="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Jquery</a:t>
            </a:r>
            <a:endParaRPr sz="1400" b="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Montserrat"/>
              <a:buChar char="❖"/>
            </a:pPr>
            <a:r>
              <a:rPr lang="en-GB" sz="1500" b="0" dirty="0" err="1">
                <a:latin typeface="Montserrat"/>
                <a:ea typeface="Montserrat"/>
                <a:cs typeface="Montserrat"/>
                <a:sym typeface="Montserrat"/>
              </a:rPr>
              <a:t>Partie</a:t>
            </a:r>
            <a:r>
              <a:rPr lang="en-GB" sz="1500" b="0" dirty="0">
                <a:latin typeface="Montserrat"/>
                <a:ea typeface="Montserrat"/>
                <a:cs typeface="Montserrat"/>
                <a:sym typeface="Montserrat"/>
              </a:rPr>
              <a:t> Back-end</a:t>
            </a:r>
            <a:endParaRPr sz="1500" b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indent="-308610" algn="l">
              <a:lnSpc>
                <a:spcPct val="115000"/>
              </a:lnSpc>
              <a:buClr>
                <a:schemeClr val="accent6"/>
              </a:buClr>
              <a:buSzPct val="100000"/>
              <a:buFont typeface="Montserrat"/>
              <a:buChar char="●"/>
            </a:pPr>
            <a:r>
              <a:rPr lang="fr-FR" sz="14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PH</a:t>
            </a:r>
            <a:r>
              <a:rPr lang="en-GB" sz="14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lang="fr-FR" sz="1400" b="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Montserrat"/>
              <a:buChar char="❖"/>
            </a:pPr>
            <a:r>
              <a:rPr lang="fr-FR" sz="1500" b="0" dirty="0">
                <a:latin typeface="Montserrat"/>
                <a:ea typeface="Montserrat"/>
                <a:cs typeface="Montserrat"/>
                <a:sym typeface="Montserrat"/>
              </a:rPr>
              <a:t>Base de données</a:t>
            </a:r>
          </a:p>
          <a:p>
            <a:pPr marL="13716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Montserrat"/>
              <a:buChar char="●"/>
            </a:pPr>
            <a:r>
              <a:rPr lang="en-GB" sz="14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1400" b="0" dirty="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sz="1400" b="0" dirty="0">
                <a:latin typeface="Arial"/>
                <a:ea typeface="Arial"/>
                <a:cs typeface="Arial"/>
                <a:sym typeface="Arial"/>
              </a:rPr>
              <a:t>	1.2. </a:t>
            </a:r>
            <a:r>
              <a:rPr lang="en-GB" sz="1400" b="0" dirty="0" err="1">
                <a:latin typeface="Arial"/>
                <a:ea typeface="Arial"/>
                <a:cs typeface="Arial"/>
                <a:sym typeface="Arial"/>
              </a:rPr>
              <a:t>Outils</a:t>
            </a:r>
            <a:r>
              <a:rPr lang="en-GB" sz="1400" b="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GB" sz="1400" b="0" dirty="0" err="1">
                <a:latin typeface="Arial"/>
                <a:ea typeface="Arial"/>
                <a:cs typeface="Arial"/>
                <a:sym typeface="Arial"/>
              </a:rPr>
              <a:t>développement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  <a:p>
            <a:pPr marL="622935" lvl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ct val="68750"/>
            </a:pPr>
            <a:r>
              <a:rPr lang="en-GB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Visual studio code</a:t>
            </a:r>
            <a:br>
              <a:rPr lang="fr-FR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Logiciel de gestion de bases de données : phpMyAdmin</a:t>
            </a:r>
            <a:br>
              <a:rPr lang="fr-FR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fr-FR" sz="1600" b="0" dirty="0" err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GB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600" b="0" dirty="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570</Words>
  <Application>Microsoft Office PowerPoint</Application>
  <PresentationFormat>Presentación en pantalla (16:9)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Vollkorn</vt:lpstr>
      <vt:lpstr>Chango</vt:lpstr>
      <vt:lpstr>Euclid Circular B</vt:lpstr>
      <vt:lpstr>Libre Franklin</vt:lpstr>
      <vt:lpstr>arial</vt:lpstr>
      <vt:lpstr>Montserrat</vt:lpstr>
      <vt:lpstr>arial</vt:lpstr>
      <vt:lpstr>Alfa Slab One</vt:lpstr>
      <vt:lpstr>Wingdings</vt:lpstr>
      <vt:lpstr>Poppins SemiBold</vt:lpstr>
      <vt:lpstr>Dosis</vt:lpstr>
      <vt:lpstr>Roboto</vt:lpstr>
      <vt:lpstr>The Ultimate Soccer League by Slidesgo</vt:lpstr>
      <vt:lpstr>Kandil ball </vt:lpstr>
      <vt:lpstr>Plan </vt:lpstr>
      <vt:lpstr>Besoin!</vt:lpstr>
      <vt:lpstr>étape-II</vt:lpstr>
      <vt:lpstr>DIT</vt:lpstr>
      <vt:lpstr>Problématique </vt:lpstr>
      <vt:lpstr>Solution  </vt:lpstr>
      <vt:lpstr>MODÈLE LOGIQUE DE DONNÉES : MLD</vt:lpstr>
      <vt:lpstr>Outils et technologies utilisées  1.1. Langages de programmation Partie Front-end: HTML CSS Bootstrap Javascript Jquery Partie Back-end PHP Base de données MySQL  1.2. Outils de développement  Visual studio code  Logiciel de gestion de bases de données : phpMyAdmin  Github     </vt:lpstr>
      <vt:lpstr>Conclusion </vt:lpstr>
      <vt:lpstr>Passons au résultats </vt:lpstr>
      <vt:lpstr>MERCI POUR VOTRZE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Kandil ball</dc:title>
  <dc:creator>Soufiane</dc:creator>
  <cp:lastModifiedBy>SOUFIANE KANDIL</cp:lastModifiedBy>
  <cp:revision>4</cp:revision>
  <dcterms:modified xsi:type="dcterms:W3CDTF">2022-06-19T22:59:53Z</dcterms:modified>
</cp:coreProperties>
</file>