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62" r:id="rId3"/>
    <p:sldId id="257" r:id="rId4"/>
    <p:sldId id="259" r:id="rId5"/>
    <p:sldId id="258" r:id="rId6"/>
    <p:sldId id="260" r:id="rId7"/>
    <p:sldId id="263" r:id="rId8"/>
    <p:sldId id="261" r:id="rId9"/>
    <p:sldId id="26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0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307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754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61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61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54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48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5/23/2025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367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280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5/23/2025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056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276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0BA65D8-0540-4835-AE5C-25D29DBA01BE}" type="datetime1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450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BA835-12AC-4E8F-955A-EA3F4DE2791F}" type="datetime1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7407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Person writing on a notepad">
            <a:extLst>
              <a:ext uri="{FF2B5EF4-FFF2-40B4-BE49-F238E27FC236}">
                <a16:creationId xmlns:a16="http://schemas.microsoft.com/office/drawing/2014/main" id="{F3FF202F-CCBF-6B6E-168E-FC2AB40DC6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1" t="20381" b="15092"/>
          <a:stretch>
            <a:fillRect/>
          </a:stretch>
        </p:blipFill>
        <p:spPr>
          <a:xfrm>
            <a:off x="2" y="10"/>
            <a:ext cx="12191695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A0FFA78-985C-4F50-B21A-77045C7DF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6786" y="3064931"/>
            <a:ext cx="8295215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24CC00-4FFA-C333-EEC2-CB41704CE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5511" y="3236470"/>
            <a:ext cx="6832500" cy="1252601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rgbClr val="FFFFFE"/>
                </a:solidFill>
              </a:rPr>
              <a:t>Projec</a:t>
            </a:r>
            <a:r>
              <a:rPr lang="en-US" sz="4400" dirty="0">
                <a:solidFill>
                  <a:srgbClr val="FFFFFE"/>
                </a:solidFill>
              </a:rPr>
              <a:t>t </a:t>
            </a:r>
            <a:r>
              <a:rPr lang="en-US" sz="4400" b="1" dirty="0">
                <a:solidFill>
                  <a:srgbClr val="FFFFFE"/>
                </a:solidFill>
              </a:rPr>
              <a:t>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6B64FB-8070-A96C-07E4-10900EF88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5511" y="4669144"/>
            <a:ext cx="6832499" cy="716529"/>
          </a:xfrm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rgbClr val="FFFFFE"/>
                </a:solidFill>
              </a:rPr>
              <a:t>Super Store Sales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5409EC7-69B1-45CC-8FB7-1964C1AB6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65509" y="4666480"/>
            <a:ext cx="6832499" cy="0"/>
          </a:xfrm>
          <a:prstGeom prst="line">
            <a:avLst/>
          </a:prstGeom>
          <a:ln w="31750">
            <a:solidFill>
              <a:srgbClr val="D1346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04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BC49F85-1B41-8AB3-9389-E47DB56B6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331" y="339222"/>
            <a:ext cx="9605635" cy="105930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INSIGHTS AND RECOMMENDATIONS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9808A6F-6CAD-5A87-A212-BAE5197C5E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1837944"/>
            <a:ext cx="6092483" cy="4242816"/>
          </a:xfrm>
        </p:spPr>
        <p:txBody>
          <a:bodyPr>
            <a:normAutofit/>
          </a:bodyPr>
          <a:lstStyle/>
          <a:p>
            <a:r>
              <a:rPr lang="en-US" sz="2400" b="1" dirty="0"/>
              <a:t>Insights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b="1" dirty="0"/>
              <a:t>Consistent Sales Growth (2015–2018) : </a:t>
            </a:r>
            <a:r>
              <a:rPr lang="en-US" sz="1600" dirty="0"/>
              <a:t>Sales increased steadily year over year, indicating a healthy upward trend.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b="1" dirty="0"/>
              <a:t>Uneven Year-over-Year Growth : </a:t>
            </a:r>
            <a:r>
              <a:rPr lang="en-US" sz="1600" dirty="0"/>
              <a:t>Growth rates vary significantly. Some years strong, others flat or declining.</a:t>
            </a:r>
            <a:endParaRPr lang="en-US" sz="1600" b="1" dirty="0"/>
          </a:p>
          <a:p>
            <a:pPr marL="457200" indent="-457200">
              <a:buFont typeface="+mj-lt"/>
              <a:buAutoNum type="arabicPeriod"/>
            </a:pPr>
            <a:r>
              <a:rPr lang="en-US" sz="1600" b="1" dirty="0"/>
              <a:t>Technology Dominates in Revenue : </a:t>
            </a:r>
            <a:r>
              <a:rPr lang="en-US" sz="1600" dirty="0"/>
              <a:t>Technology products lead in sales, far exceeding Furniture and Office Supplies.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b="1" dirty="0"/>
              <a:t>Sales Concentration by Location : </a:t>
            </a:r>
            <a:r>
              <a:rPr lang="en-US" sz="1600" dirty="0"/>
              <a:t>reveals some regions , states , cities contribute more significantly to sales volume than others.</a:t>
            </a:r>
            <a:endParaRPr lang="en-US" sz="1600" b="1" dirty="0"/>
          </a:p>
          <a:p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16E226D-4DE9-6D87-5A8F-98863FA8C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9517" y="1837944"/>
            <a:ext cx="6092483" cy="4242816"/>
          </a:xfrm>
        </p:spPr>
        <p:txBody>
          <a:bodyPr>
            <a:normAutofit/>
          </a:bodyPr>
          <a:lstStyle/>
          <a:p>
            <a:r>
              <a:rPr lang="en-US" sz="2400" b="1" dirty="0"/>
              <a:t>Recommendations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b="1" dirty="0"/>
              <a:t>Plan for Expansion Based on Forecasts: </a:t>
            </a:r>
            <a:r>
              <a:rPr lang="en-US" sz="1600" dirty="0"/>
              <a:t>Use predicted future growth (2019–2021) to scale operations strategically.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b="1" dirty="0"/>
              <a:t>Analyze Growth Fluctuations : </a:t>
            </a:r>
            <a:r>
              <a:rPr lang="en-US" sz="1600" dirty="0"/>
              <a:t>Investigate what caused inconsistent growth and refine business strategies accordingly.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b="1" dirty="0"/>
              <a:t>Promote High-Margin Categories : </a:t>
            </a:r>
            <a:r>
              <a:rPr lang="en-US" sz="1600" dirty="0"/>
              <a:t>Focus efforts on technology products to drive revenue and margin growth.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b="1" dirty="0"/>
              <a:t>Region-Specific</a:t>
            </a:r>
            <a:r>
              <a:rPr lang="en-US" sz="1600" dirty="0"/>
              <a:t> </a:t>
            </a:r>
            <a:r>
              <a:rPr lang="en-US" sz="1600" b="1" dirty="0"/>
              <a:t>Marketing : </a:t>
            </a:r>
            <a:r>
              <a:rPr lang="en-US" sz="1600" dirty="0"/>
              <a:t>Reinforce marketing in high-performing cities and develop targeted promotions in low-sales locations.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2971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4A77B-6983-0D53-AD64-F9B5D2D4E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452094"/>
            <a:ext cx="9603275" cy="1049235"/>
          </a:xfrm>
        </p:spPr>
        <p:txBody>
          <a:bodyPr/>
          <a:lstStyle/>
          <a:p>
            <a:pPr algn="ctr"/>
            <a:r>
              <a:rPr lang="en-US" b="1" dirty="0"/>
              <a:t>Group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B7258-7DDD-2F5E-37BE-0FDF75BCF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Omar Khaled Mostafa Hussein (Group Leader)</a:t>
            </a:r>
          </a:p>
          <a:p>
            <a:r>
              <a:rPr lang="en-US" dirty="0"/>
              <a:t>Ahmed Metwally Mohamed Metwally</a:t>
            </a:r>
          </a:p>
          <a:p>
            <a:r>
              <a:rPr lang="en-US" dirty="0"/>
              <a:t>Maryam Mohammed Husseini Mohammed</a:t>
            </a:r>
          </a:p>
          <a:p>
            <a:r>
              <a:rPr lang="en-US" dirty="0" err="1"/>
              <a:t>Mennat</a:t>
            </a:r>
            <a:r>
              <a:rPr lang="en-US" dirty="0"/>
              <a:t>-Allah Sherif Abdel-Fattah Abdel-Rahman</a:t>
            </a:r>
          </a:p>
          <a:p>
            <a:r>
              <a:rPr lang="en-US" dirty="0"/>
              <a:t>Mennatullah Aly Mohamed Aly</a:t>
            </a:r>
          </a:p>
        </p:txBody>
      </p:sp>
    </p:spTree>
    <p:extLst>
      <p:ext uri="{BB962C8B-B14F-4D97-AF65-F5344CB8AC3E}">
        <p14:creationId xmlns:p14="http://schemas.microsoft.com/office/powerpoint/2010/main" val="3018295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6C5C5-3635-14E2-9350-8945A60AE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dirty="0"/>
              <a:t>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8BF4E-3A93-D17A-EE66-1092F13206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r>
              <a:rPr lang="en-US" dirty="0"/>
              <a:t>Overview</a:t>
            </a:r>
          </a:p>
          <a:p>
            <a:r>
              <a:rPr lang="en-US" dirty="0"/>
              <a:t>Cleaning</a:t>
            </a:r>
          </a:p>
          <a:p>
            <a:r>
              <a:rPr lang="en-US" dirty="0"/>
              <a:t>Data Modeling</a:t>
            </a:r>
          </a:p>
          <a:p>
            <a:r>
              <a:rPr lang="en-US" dirty="0"/>
              <a:t>Data Analysis</a:t>
            </a:r>
          </a:p>
          <a:p>
            <a:r>
              <a:rPr lang="en-US" dirty="0"/>
              <a:t>Data Prediction Analysis</a:t>
            </a:r>
          </a:p>
          <a:p>
            <a:r>
              <a:rPr lang="en-US" dirty="0"/>
              <a:t>Data Visualization</a:t>
            </a:r>
          </a:p>
          <a:p>
            <a:r>
              <a:rPr lang="en-US" dirty="0"/>
              <a:t>Insights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309939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A6F5-7E08-3BDE-8C77-5A74DEE9F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5859" y="425832"/>
            <a:ext cx="9603275" cy="110298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/>
              <a:t>Super Store Sales</a:t>
            </a:r>
            <a:br>
              <a:rPr lang="ar-EG" sz="4400" b="1" dirty="0"/>
            </a:br>
            <a:r>
              <a:rPr lang="en-US" sz="4400" b="1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31C3E-C943-9B06-B82E-A653780D5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4712" y="2015732"/>
            <a:ext cx="10469880" cy="396444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dataset contains </a:t>
            </a:r>
            <a:r>
              <a:rPr lang="en-US" b="1" dirty="0"/>
              <a:t>9,800 records</a:t>
            </a:r>
            <a:r>
              <a:rPr lang="en-US" dirty="0"/>
              <a:t> across </a:t>
            </a:r>
            <a:r>
              <a:rPr lang="en-US" b="1" dirty="0"/>
              <a:t>18 columns</a:t>
            </a:r>
            <a:r>
              <a:rPr lang="en-US" dirty="0"/>
              <a:t>, capturing detailed sales transactions from a retail store. Each row represents a specific product sale and includes information such as:</a:t>
            </a:r>
          </a:p>
          <a:p>
            <a:r>
              <a:rPr lang="en-US" b="1" dirty="0"/>
              <a:t>Order Details:</a:t>
            </a:r>
            <a:r>
              <a:rPr lang="en-US" dirty="0"/>
              <a:t> Order ID, Order Date, Ship Date, Ship Mode</a:t>
            </a:r>
          </a:p>
          <a:p>
            <a:r>
              <a:rPr lang="en-US" b="1" dirty="0"/>
              <a:t>Customer Info:</a:t>
            </a:r>
            <a:r>
              <a:rPr lang="en-US" dirty="0"/>
              <a:t> Customer ID, Name, Segment, and Location (City, State, Region)</a:t>
            </a:r>
          </a:p>
          <a:p>
            <a:r>
              <a:rPr lang="en-US" b="1" dirty="0"/>
              <a:t>Product Info:</a:t>
            </a:r>
            <a:r>
              <a:rPr lang="en-US" dirty="0"/>
              <a:t> Product ID, Name, Category, Sub-Category</a:t>
            </a:r>
          </a:p>
          <a:p>
            <a:r>
              <a:rPr lang="en-US" b="1" dirty="0"/>
              <a:t>Sales Data:</a:t>
            </a:r>
            <a:r>
              <a:rPr lang="en-US" dirty="0"/>
              <a:t> Sales amount for each item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data is ideal for </a:t>
            </a:r>
            <a:r>
              <a:rPr lang="en-US" b="1" dirty="0"/>
              <a:t>sales analysis, trend forecasting</a:t>
            </a:r>
            <a:r>
              <a:rPr lang="en-US" dirty="0"/>
              <a:t>, and identifying </a:t>
            </a:r>
            <a:r>
              <a:rPr lang="en-US" b="1" dirty="0"/>
              <a:t>customer or product performance patterns</a:t>
            </a:r>
            <a:r>
              <a:rPr lang="en-US" dirty="0"/>
              <a:t> across different regions and time periods.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99432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C1139-3B5F-B7BF-7DBE-497090485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466191"/>
            <a:ext cx="9603275" cy="104923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703EC-32E3-33C0-C8E0-8BAD9CFBA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8680" y="1975104"/>
            <a:ext cx="11027663" cy="416052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Cleaned</a:t>
            </a:r>
            <a:r>
              <a:rPr lang="en-US" dirty="0"/>
              <a:t> the dataset to make it ready for analysis by 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Handling missing values in the </a:t>
            </a:r>
            <a:r>
              <a:rPr lang="en-US" b="1" dirty="0"/>
              <a:t>Postal Code</a:t>
            </a:r>
            <a:r>
              <a:rPr lang="en-US" dirty="0"/>
              <a:t> column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Converted </a:t>
            </a:r>
            <a:r>
              <a:rPr lang="en-US" b="1" dirty="0"/>
              <a:t>Order Date</a:t>
            </a:r>
            <a:r>
              <a:rPr lang="en-US" dirty="0"/>
              <a:t> and </a:t>
            </a:r>
            <a:r>
              <a:rPr lang="en-US" b="1" dirty="0"/>
              <a:t>Ship Date</a:t>
            </a:r>
            <a:r>
              <a:rPr lang="en-US" dirty="0"/>
              <a:t> to datetime format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Converted </a:t>
            </a:r>
            <a:r>
              <a:rPr lang="en-US" b="1" dirty="0"/>
              <a:t>Postal Code</a:t>
            </a:r>
            <a:r>
              <a:rPr lang="en-US" dirty="0"/>
              <a:t> values to string format to ensure consistency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Checked for duplicates and removed any found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Verified all changes and saved the cleaned dataset as a new CSV file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detailed steps and code used in cleaning will be shown through the Python tool during the presentation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936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3" name="Rectangle 112">
            <a:extLst>
              <a:ext uri="{FF2B5EF4-FFF2-40B4-BE49-F238E27FC236}">
                <a16:creationId xmlns:a16="http://schemas.microsoft.com/office/drawing/2014/main" id="{C630F413-44CE-4746-9821-9E0107978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2D671B1-B099-4F9C-B9CC-9D22B4DAF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AE598A-6967-3668-0439-D1EE3B2D9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2285" y="771008"/>
            <a:ext cx="3726587" cy="1312001"/>
          </a:xfrm>
        </p:spPr>
        <p:txBody>
          <a:bodyPr anchor="t"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Modeling </a:t>
            </a: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7552FBEF-FA69-427B-8245-0A518E051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55992" y="2146542"/>
            <a:ext cx="315757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9" name="Title 1">
            <a:extLst>
              <a:ext uri="{FF2B5EF4-FFF2-40B4-BE49-F238E27FC236}">
                <a16:creationId xmlns:a16="http://schemas.microsoft.com/office/drawing/2014/main" id="{898488B7-DBD3-40E7-B54B-4DA6C5693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A4296E1-D4D5-565A-F0E5-44D02F448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0" b="3"/>
          <a:stretch>
            <a:fillRect/>
          </a:stretch>
        </p:blipFill>
        <p:spPr>
          <a:xfrm>
            <a:off x="128271" y="311286"/>
            <a:ext cx="7295745" cy="65467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AA1F4-64AA-3511-02BA-05D25B0E0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2285" y="2512123"/>
            <a:ext cx="4015719" cy="330779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900" dirty="0"/>
              <a:t>Built a </a:t>
            </a:r>
            <a:r>
              <a:rPr lang="en-US" sz="1900" b="1" dirty="0"/>
              <a:t>Star</a:t>
            </a:r>
            <a:r>
              <a:rPr lang="en-US" sz="1900" dirty="0"/>
              <a:t> </a:t>
            </a:r>
            <a:r>
              <a:rPr lang="en-US" sz="1900" b="1" dirty="0"/>
              <a:t>Schema Data Warehouse </a:t>
            </a:r>
            <a:r>
              <a:rPr lang="en-US" sz="1900" dirty="0"/>
              <a:t>from the cleaned dataset, which includes :</a:t>
            </a:r>
          </a:p>
          <a:p>
            <a:pPr>
              <a:lnSpc>
                <a:spcPct val="110000"/>
              </a:lnSpc>
            </a:pPr>
            <a:endParaRPr lang="en-US" sz="1900" dirty="0"/>
          </a:p>
          <a:p>
            <a:pPr marL="0" indent="0">
              <a:lnSpc>
                <a:spcPct val="110000"/>
              </a:lnSpc>
              <a:buNone/>
            </a:pPr>
            <a:endParaRPr lang="en-US" sz="1900" dirty="0"/>
          </a:p>
          <a:p>
            <a:pPr marL="0" indent="0">
              <a:lnSpc>
                <a:spcPct val="110000"/>
              </a:lnSpc>
              <a:buNone/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121776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5D5E3-3588-58FF-D994-8637DD953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499719"/>
            <a:ext cx="9603275" cy="104923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E212E-9F6F-EACE-EA96-4F0011552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6" y="1914525"/>
            <a:ext cx="11801474" cy="4200525"/>
          </a:xfrm>
        </p:spPr>
        <p:txBody>
          <a:bodyPr/>
          <a:lstStyle/>
          <a:p>
            <a:r>
              <a:rPr lang="en-US" dirty="0"/>
              <a:t>Several database views were created to support the analysis shown in this report</a:t>
            </a:r>
            <a:r>
              <a:rPr lang="ar-EG" dirty="0"/>
              <a:t> </a:t>
            </a:r>
            <a:r>
              <a:rPr lang="en-US" dirty="0"/>
              <a:t>:</a:t>
            </a:r>
            <a:endParaRPr lang="ar-EG" dirty="0"/>
          </a:p>
          <a:p>
            <a:r>
              <a:rPr lang="en-US" b="1" dirty="0"/>
              <a:t>Sales</a:t>
            </a:r>
            <a:r>
              <a:rPr lang="ar-EG" b="1" dirty="0"/>
              <a:t> </a:t>
            </a:r>
            <a:r>
              <a:rPr lang="en-US" b="1" dirty="0"/>
              <a:t>By</a:t>
            </a:r>
            <a:r>
              <a:rPr lang="ar-EG" b="1" dirty="0"/>
              <a:t> </a:t>
            </a:r>
            <a:r>
              <a:rPr lang="en-US" b="1" dirty="0"/>
              <a:t>Year / Quarter / Month</a:t>
            </a:r>
            <a:r>
              <a:rPr lang="en-US" dirty="0"/>
              <a:t>: Summarize total sales and number of orders over different time periods to identify trends and seasonality.</a:t>
            </a:r>
            <a:endParaRPr lang="ar-EG" dirty="0"/>
          </a:p>
          <a:p>
            <a:r>
              <a:rPr lang="en-US" b="1" dirty="0"/>
              <a:t>Sales</a:t>
            </a:r>
            <a:r>
              <a:rPr lang="ar-EG" b="1" dirty="0"/>
              <a:t> </a:t>
            </a:r>
            <a:r>
              <a:rPr lang="en-US" b="1" dirty="0"/>
              <a:t>By</a:t>
            </a:r>
            <a:r>
              <a:rPr lang="ar-EG" b="1" dirty="0"/>
              <a:t> </a:t>
            </a:r>
            <a:r>
              <a:rPr lang="en-US" b="1" dirty="0"/>
              <a:t>Location</a:t>
            </a:r>
            <a:r>
              <a:rPr lang="en-US" dirty="0"/>
              <a:t>: Shows total revenue and order volume across different regions, states, and cities.</a:t>
            </a:r>
            <a:endParaRPr lang="ar-EG" dirty="0"/>
          </a:p>
          <a:p>
            <a:r>
              <a:rPr lang="en-US" b="1" dirty="0"/>
              <a:t>Sales</a:t>
            </a:r>
            <a:r>
              <a:rPr lang="ar-EG" b="1" dirty="0"/>
              <a:t> </a:t>
            </a:r>
            <a:r>
              <a:rPr lang="en-US" b="1" dirty="0"/>
              <a:t>By</a:t>
            </a:r>
            <a:r>
              <a:rPr lang="ar-EG" b="1" dirty="0"/>
              <a:t> </a:t>
            </a:r>
            <a:r>
              <a:rPr lang="en-US" b="1" dirty="0"/>
              <a:t>Category</a:t>
            </a:r>
            <a:r>
              <a:rPr lang="en-US" dirty="0"/>
              <a:t>: Breaks down sales by product category to highlight best-performing segments.</a:t>
            </a:r>
            <a:endParaRPr lang="ar-EG" dirty="0"/>
          </a:p>
          <a:p>
            <a:r>
              <a:rPr lang="en-US" b="1" dirty="0"/>
              <a:t>Late</a:t>
            </a:r>
            <a:r>
              <a:rPr lang="ar-EG" b="1" dirty="0"/>
              <a:t> </a:t>
            </a:r>
            <a:r>
              <a:rPr lang="en-US" b="1" dirty="0"/>
              <a:t>Ship</a:t>
            </a:r>
            <a:r>
              <a:rPr lang="ar-EG" b="1" dirty="0"/>
              <a:t> </a:t>
            </a:r>
            <a:r>
              <a:rPr lang="en-US" b="1" dirty="0"/>
              <a:t>Mode</a:t>
            </a:r>
            <a:r>
              <a:rPr lang="en-US" dirty="0"/>
              <a:t>: Focus on shipping delays for "First Class" mode, helping identify cities with frequent late deliveries.</a:t>
            </a:r>
            <a:endParaRPr lang="ar-EG" dirty="0"/>
          </a:p>
          <a:p>
            <a:pPr marL="0" indent="0">
              <a:buNone/>
            </a:pPr>
            <a:r>
              <a:rPr lang="en-US" b="1" dirty="0"/>
              <a:t>Further details </a:t>
            </a:r>
            <a:r>
              <a:rPr lang="en-US" dirty="0"/>
              <a:t>and interactive exploration are available directly within the </a:t>
            </a:r>
            <a:r>
              <a:rPr lang="en-US" b="1" dirty="0"/>
              <a:t>SQL tool.</a:t>
            </a:r>
            <a:endParaRPr lang="ar-EG" b="1" dirty="0"/>
          </a:p>
          <a:p>
            <a:endParaRPr lang="ar-EG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29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4DD2B-F256-CA46-866A-BD71152C9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427" y="457047"/>
            <a:ext cx="9603275" cy="104923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PREDICTION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1E273-13E8-3EE2-D274-E89EC9781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675" y="2015732"/>
            <a:ext cx="11439526" cy="405588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Predict future sales based on historical yearly sales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Yearly Sales Analysis </a:t>
            </a:r>
            <a:r>
              <a:rPr lang="en-US" dirty="0"/>
              <a:t>: Sales data was grouped by year to observe overall trends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Forecasting Future Sales 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A linear regression model was used to predict sales for the next 3 years based on past data</a:t>
            </a:r>
            <a:endParaRPr lang="ar-EG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Year-over-Year Growth</a:t>
            </a:r>
            <a:r>
              <a:rPr lang="ar-EG" b="1" dirty="0"/>
              <a:t> </a:t>
            </a:r>
            <a:r>
              <a:rPr lang="ar-EG" dirty="0"/>
              <a:t>:</a:t>
            </a:r>
            <a:r>
              <a:rPr lang="ar-EG" b="1" dirty="0"/>
              <a:t> </a:t>
            </a:r>
            <a:r>
              <a:rPr lang="en-US" dirty="0"/>
              <a:t>Growth percentages were calculated to see how sales increased or decreased each year</a:t>
            </a:r>
            <a:endParaRPr lang="ar-EG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Regional Sales Analysis</a:t>
            </a:r>
            <a:r>
              <a:rPr lang="ar-EG" b="1" dirty="0"/>
              <a:t> </a:t>
            </a:r>
            <a:r>
              <a:rPr lang="ar-EG" dirty="0"/>
              <a:t>:</a:t>
            </a:r>
            <a:r>
              <a:rPr lang="ar-EG" b="1" dirty="0"/>
              <a:t> </a:t>
            </a:r>
            <a:r>
              <a:rPr lang="en-US" dirty="0"/>
              <a:t>Sales were analyzed by year and region to identify strong and weak areas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The full explanation, including code details and visualizations is available in the tool</a:t>
            </a: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36896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9EF11-5601-907F-3998-4AF77140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2529" y="342420"/>
            <a:ext cx="9603275" cy="104923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E009A-4AB5-FF90-1F41-C4DB73267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2529" y="1949057"/>
            <a:ext cx="9603275" cy="4051693"/>
          </a:xfrm>
        </p:spPr>
        <p:txBody>
          <a:bodyPr/>
          <a:lstStyle/>
          <a:p>
            <a:r>
              <a:rPr lang="en-US" dirty="0">
                <a:effectLst/>
              </a:rPr>
              <a:t>A set of Dashboards has been prepared to analyze business performance, including :</a:t>
            </a:r>
          </a:p>
          <a:p>
            <a:r>
              <a:rPr lang="en-US" b="1" dirty="0">
                <a:effectLst/>
              </a:rPr>
              <a:t>Sales and Growth Dashboard </a:t>
            </a:r>
            <a:r>
              <a:rPr lang="en-US" dirty="0">
                <a:effectLst/>
              </a:rPr>
              <a:t>:  Tracks monthly sales growth and distribution by customers and regions.</a:t>
            </a:r>
          </a:p>
          <a:p>
            <a:r>
              <a:rPr lang="en-US" b="1" dirty="0">
                <a:effectLst/>
              </a:rPr>
              <a:t>Customer Dashboard </a:t>
            </a:r>
            <a:r>
              <a:rPr lang="en-US" dirty="0">
                <a:effectLst/>
              </a:rPr>
              <a:t>:  Analyzes customer retention rates and the highest-spending customers.</a:t>
            </a:r>
          </a:p>
          <a:p>
            <a:r>
              <a:rPr lang="en-US" b="1" dirty="0">
                <a:effectLst/>
              </a:rPr>
              <a:t>Products and Shipping Dashboard </a:t>
            </a:r>
            <a:r>
              <a:rPr lang="en-US" dirty="0">
                <a:effectLst/>
              </a:rPr>
              <a:t>:  Displays the best-selling products and shipping methods.</a:t>
            </a:r>
          </a:p>
          <a:p>
            <a:pPr marL="0" indent="0">
              <a:buNone/>
            </a:pPr>
            <a:r>
              <a:rPr lang="en-US" b="1" dirty="0">
                <a:effectLst/>
              </a:rPr>
              <a:t>Details are available in the tool</a:t>
            </a:r>
          </a:p>
          <a:p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67510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270</TotalTime>
  <Words>667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Project Presentation</vt:lpstr>
      <vt:lpstr>Group Members</vt:lpstr>
      <vt:lpstr>index</vt:lpstr>
      <vt:lpstr>Super Store Sales Overview</vt:lpstr>
      <vt:lpstr>CLEANING</vt:lpstr>
      <vt:lpstr>Modeling </vt:lpstr>
      <vt:lpstr>Data analysis</vt:lpstr>
      <vt:lpstr>PREDICTION ANALYSIS</vt:lpstr>
      <vt:lpstr>Data visualization</vt:lpstr>
      <vt:lpstr>INSIGHTS AND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OMAR KHALED</dc:creator>
  <cp:lastModifiedBy>OMAR KHALED</cp:lastModifiedBy>
  <cp:revision>7</cp:revision>
  <dcterms:created xsi:type="dcterms:W3CDTF">2025-05-20T14:41:59Z</dcterms:created>
  <dcterms:modified xsi:type="dcterms:W3CDTF">2025-05-23T16:05:27Z</dcterms:modified>
</cp:coreProperties>
</file>