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3.png" ContentType="image/png"/>
  <Override PartName="/ppt/media/image8.png" ContentType="image/png"/>
  <Override PartName="/ppt/media/image15.png" ContentType="image/png"/>
  <Override PartName="/ppt/media/image14.png" ContentType="image/png"/>
  <Override PartName="/ppt/media/image3.png" ContentType="image/png"/>
  <Override PartName="/ppt/media/image2.png" ContentType="image/png"/>
  <Override PartName="/ppt/media/image9.jpeg" ContentType="image/jpe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media1.mp4" ContentType="video/mp4"/>
  <Override PartName="/ppt/media/image1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Click 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to 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move 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the 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slide</a:t>
            </a: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</a:t>
            </a:r>
            <a:r>
              <a:rPr b="0" lang="en-US" sz="2000" spc="-1" strike="noStrike">
                <a:latin typeface="Arial"/>
              </a:rPr>
              <a:t>the notes </a:t>
            </a:r>
            <a:r>
              <a:rPr b="0" lang="en-US" sz="2000" spc="-1" strike="noStrike">
                <a:latin typeface="Arial"/>
              </a:rPr>
              <a:t>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48827B1-CBDF-4176-A68A-A8E0F14F4FB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D86257-7B7E-4CB4-94C5-945B304CFCC7}" type="slidenum">
              <a:rPr b="0" lang="de-DE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497C0F-A0DF-47C1-9292-10ECB5B03B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D608C9-9844-4006-BF17-E219D33C41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0C3437-5C37-4FED-894A-498535183F3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4299DE-970F-43DA-BF36-801F1192C78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331979-28C1-4831-8AAF-699B56EAA8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946B17-DBE3-4AE4-B667-B6BC369A1E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FB1734-FF02-46F0-944D-9D41DD45C8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2723AB-A5AF-4ED7-AEB0-7053D2156E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941FEA-0169-4484-B190-7E3DD401D2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7E1FF1-5C8D-4A09-A10C-8791C5791D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5B50E7-8B7F-4FDB-8465-6F816826F9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CEFD19-FA8A-4F9C-8543-C8F55E79B6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787878"/>
                </a:solidFill>
                <a:latin typeface="Aptos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197EED-8162-4254-B287-BC9E2A237C5A}" type="slidenum">
              <a:rPr b="0" lang="de-DE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Click to edit 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the title text 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format</a:t>
            </a: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ptos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ptos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ptos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ptos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ptos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video" Target="../media/media1.mp4"/><Relationship Id="rId2" Type="http://schemas.microsoft.com/office/2007/relationships/media" Target="../media/media1.mp4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jpe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slideLayout" Target="../slideLayouts/slideLayout1.xml"/><Relationship Id="rId15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0" y="2743200"/>
            <a:ext cx="3200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Embed</a:t>
            </a:r>
            <a:r>
              <a:rPr b="0" lang="en-US" sz="1800" spc="-1" strike="noStrike">
                <a:latin typeface="Arial"/>
              </a:rPr>
              <a:t>ded </a:t>
            </a:r>
            <a:r>
              <a:rPr b="0" lang="en-US" sz="1800" spc="-1" strike="noStrike">
                <a:latin typeface="Arial"/>
              </a:rPr>
              <a:t>Video: </a:t>
            </a:r>
            <a:r>
              <a:rPr b="0" lang="en-US" sz="1800" spc="-1" strike="noStrike">
                <a:latin typeface="Arial"/>
              </a:rPr>
              <a:t>Demo.</a:t>
            </a:r>
            <a:r>
              <a:rPr b="0" lang="en-US" sz="1800" spc="-1" strike="noStrike">
                <a:latin typeface="Arial"/>
              </a:rPr>
              <a:t>mov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4208400" y="0"/>
            <a:ext cx="377460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533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seq>
              <p:cTn id="7" restart="whenNotActive" nodeType="interactiveSeq" fill="hold">
                <p:stCondLst>
                  <p:cond delay="0" evt="onClick">
                    <p:tgtEl>
                      <p:spTgt spid="48"/>
                    </p:tgtEl>
                  </p:cond>
                </p:stCondLst>
                <p:childTnLst>
                  <p:par>
                    <p:cTn id="8" fill="hold">
                      <p:stCondLst>
                        <p:cond delay="0" evt="onClick">
                          <p:tgtEl>
                            <p:spTgt spid="48"/>
                          </p:tgtEl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bgerundetes Rechteck 23"/>
          <p:cNvSpPr/>
          <p:nvPr/>
        </p:nvSpPr>
        <p:spPr>
          <a:xfrm>
            <a:off x="682200" y="38880"/>
            <a:ext cx="11226600" cy="240624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0" name="Rechteck 71"/>
          <p:cNvSpPr/>
          <p:nvPr/>
        </p:nvSpPr>
        <p:spPr>
          <a:xfrm>
            <a:off x="9028800" y="264240"/>
            <a:ext cx="1239840" cy="200844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51" name="Rechteck 66"/>
          <p:cNvSpPr/>
          <p:nvPr/>
        </p:nvSpPr>
        <p:spPr>
          <a:xfrm>
            <a:off x="3736440" y="264240"/>
            <a:ext cx="4709160" cy="200844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52" name="Rechteck 65"/>
          <p:cNvSpPr/>
          <p:nvPr/>
        </p:nvSpPr>
        <p:spPr>
          <a:xfrm>
            <a:off x="1357200" y="264240"/>
            <a:ext cx="1239840" cy="200844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53" name="Abgerundetes Rechteck 15"/>
          <p:cNvSpPr/>
          <p:nvPr/>
        </p:nvSpPr>
        <p:spPr>
          <a:xfrm>
            <a:off x="682200" y="3215160"/>
            <a:ext cx="11226600" cy="360324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4" name="Rechteck 47"/>
          <p:cNvSpPr/>
          <p:nvPr/>
        </p:nvSpPr>
        <p:spPr>
          <a:xfrm>
            <a:off x="1138320" y="3478320"/>
            <a:ext cx="2385000" cy="116244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55" name="Rechteck 46"/>
          <p:cNvSpPr/>
          <p:nvPr/>
        </p:nvSpPr>
        <p:spPr>
          <a:xfrm>
            <a:off x="4892400" y="5481360"/>
            <a:ext cx="2385000" cy="116244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56" name="Rechteck 1"/>
          <p:cNvSpPr/>
          <p:nvPr/>
        </p:nvSpPr>
        <p:spPr>
          <a:xfrm>
            <a:off x="4892400" y="3467520"/>
            <a:ext cx="2385000" cy="116244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pic>
        <p:nvPicPr>
          <p:cNvPr id="57" name="Grafik 3" descr="Ein Bild, das Symbol, Logo, Grafiken, Schrift enthält.&#10;&#10;Automatisch generierte Beschreibung"/>
          <p:cNvPicPr/>
          <p:nvPr/>
        </p:nvPicPr>
        <p:blipFill>
          <a:blip r:embed="rId1"/>
          <a:srcRect l="16462" t="15757" r="14598" b="17151"/>
          <a:stretch/>
        </p:blipFill>
        <p:spPr>
          <a:xfrm>
            <a:off x="6253200" y="3666240"/>
            <a:ext cx="776160" cy="754920"/>
          </a:xfrm>
          <a:prstGeom prst="rect">
            <a:avLst/>
          </a:prstGeom>
          <a:ln w="0">
            <a:noFill/>
          </a:ln>
        </p:spPr>
      </p:pic>
      <p:sp>
        <p:nvSpPr>
          <p:cNvPr id="58" name="Textfeld 4"/>
          <p:cNvSpPr/>
          <p:nvPr/>
        </p:nvSpPr>
        <p:spPr>
          <a:xfrm>
            <a:off x="5058720" y="3813120"/>
            <a:ext cx="8607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0000"/>
                </a:solidFill>
                <a:latin typeface="Aptos"/>
              </a:rPr>
              <a:t>GPT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9" name="Rechteck 5"/>
          <p:cNvSpPr/>
          <p:nvPr/>
        </p:nvSpPr>
        <p:spPr>
          <a:xfrm>
            <a:off x="9124200" y="5481360"/>
            <a:ext cx="2385000" cy="116244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60" name="Textfeld 7"/>
          <p:cNvSpPr/>
          <p:nvPr/>
        </p:nvSpPr>
        <p:spPr>
          <a:xfrm>
            <a:off x="9114120" y="5736960"/>
            <a:ext cx="14598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2000" spc="-1" strike="noStrike">
                <a:solidFill>
                  <a:srgbClr val="000000"/>
                </a:solidFill>
                <a:latin typeface="Aptos"/>
              </a:rPr>
              <a:t>Google</a:t>
            </a:r>
            <a:br>
              <a:rPr sz="2000"/>
            </a:br>
            <a:r>
              <a:rPr b="1" lang="de-DE" sz="2000" spc="-1" strike="noStrike">
                <a:solidFill>
                  <a:srgbClr val="000000"/>
                </a:solidFill>
                <a:latin typeface="Aptos"/>
              </a:rPr>
              <a:t>Calendar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61" name="Grafik 9" descr="Ein Bild, das Screenshot, Grafiken, Grafikdesign, Logo enthält.&#10;&#10;Automatisch generierte Beschreibung"/>
          <p:cNvPicPr/>
          <p:nvPr/>
        </p:nvPicPr>
        <p:blipFill>
          <a:blip r:embed="rId2"/>
          <a:stretch/>
        </p:blipFill>
        <p:spPr>
          <a:xfrm>
            <a:off x="10599840" y="5705640"/>
            <a:ext cx="730440" cy="730440"/>
          </a:xfrm>
          <a:prstGeom prst="rect">
            <a:avLst/>
          </a:prstGeom>
          <a:ln w="0">
            <a:noFill/>
          </a:ln>
        </p:spPr>
      </p:pic>
      <p:sp>
        <p:nvSpPr>
          <p:cNvPr id="62" name="Rechteck 10"/>
          <p:cNvSpPr/>
          <p:nvPr/>
        </p:nvSpPr>
        <p:spPr>
          <a:xfrm>
            <a:off x="1138320" y="5481360"/>
            <a:ext cx="2385000" cy="116244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63" name="Textfeld 12"/>
          <p:cNvSpPr/>
          <p:nvPr/>
        </p:nvSpPr>
        <p:spPr>
          <a:xfrm>
            <a:off x="1094760" y="5768280"/>
            <a:ext cx="1261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000000"/>
                </a:solidFill>
                <a:latin typeface="Aptos"/>
              </a:rPr>
              <a:t>Azure AI</a:t>
            </a:r>
            <a:br>
              <a:rPr sz="1800"/>
            </a:br>
            <a:r>
              <a:rPr b="1" lang="de-DE" sz="1800" spc="-1" strike="noStrike">
                <a:solidFill>
                  <a:srgbClr val="000000"/>
                </a:solidFill>
                <a:latin typeface="Aptos"/>
              </a:rPr>
              <a:t>Search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4" name="Grafik 14" descr="Ein Bild, das Grafiken, Kreis, Screenshot, Design enthält.&#10;&#10;Automatisch generierte Beschreibung"/>
          <p:cNvPicPr/>
          <p:nvPr/>
        </p:nvPicPr>
        <p:blipFill>
          <a:blip r:embed="rId3"/>
          <a:srcRect l="24293" t="11206" r="24293" b="12981"/>
          <a:stretch/>
        </p:blipFill>
        <p:spPr>
          <a:xfrm>
            <a:off x="2370240" y="5677560"/>
            <a:ext cx="965880" cy="747000"/>
          </a:xfrm>
          <a:prstGeom prst="rect">
            <a:avLst/>
          </a:prstGeom>
          <a:ln w="0">
            <a:noFill/>
          </a:ln>
        </p:spPr>
      </p:pic>
      <p:sp>
        <p:nvSpPr>
          <p:cNvPr id="65" name="Textfeld 16"/>
          <p:cNvSpPr/>
          <p:nvPr/>
        </p:nvSpPr>
        <p:spPr>
          <a:xfrm rot="16200000">
            <a:off x="-479880" y="4796280"/>
            <a:ext cx="16354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0000"/>
                </a:solidFill>
                <a:latin typeface="Aptos"/>
              </a:rPr>
              <a:t>Backend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66" name="Grafik 18" descr="Ein Bild, das Papagei, Vogel, Sittich enthält.&#10;&#10;Automatisch generierte Beschreibung"/>
          <p:cNvPicPr/>
          <p:nvPr/>
        </p:nvPicPr>
        <p:blipFill>
          <a:blip r:embed="rId4"/>
          <a:srcRect l="5537" t="22660" r="2835" b="17141"/>
          <a:stretch/>
        </p:blipFill>
        <p:spPr>
          <a:xfrm>
            <a:off x="6176160" y="5828040"/>
            <a:ext cx="1028880" cy="508680"/>
          </a:xfrm>
          <a:prstGeom prst="rect">
            <a:avLst/>
          </a:prstGeom>
          <a:ln w="0">
            <a:noFill/>
          </a:ln>
        </p:spPr>
      </p:pic>
      <p:sp>
        <p:nvSpPr>
          <p:cNvPr id="67" name="Textfeld 19"/>
          <p:cNvSpPr/>
          <p:nvPr/>
        </p:nvSpPr>
        <p:spPr>
          <a:xfrm>
            <a:off x="4790520" y="5787720"/>
            <a:ext cx="1578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000000"/>
                </a:solidFill>
                <a:latin typeface="Aptos"/>
              </a:rPr>
              <a:t>Langchain </a:t>
            </a:r>
            <a:br>
              <a:rPr sz="1800"/>
            </a:br>
            <a:r>
              <a:rPr b="1" lang="de-DE" sz="1800" spc="-1" strike="noStrike">
                <a:solidFill>
                  <a:srgbClr val="000000"/>
                </a:solidFill>
                <a:latin typeface="Aptos"/>
              </a:rPr>
              <a:t>tools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8" name="Grafik 21" descr="Ein Bild, das Screenshot, Electric Blue (Farbe), Grafiken, Dreieck enthält.&#10;&#10;Automatisch generierte Beschreibung"/>
          <p:cNvPicPr/>
          <p:nvPr/>
        </p:nvPicPr>
        <p:blipFill>
          <a:blip r:embed="rId5"/>
          <a:srcRect l="2249" t="5203" r="2142" b="5833"/>
          <a:stretch/>
        </p:blipFill>
        <p:spPr>
          <a:xfrm>
            <a:off x="10835280" y="3422880"/>
            <a:ext cx="667080" cy="620640"/>
          </a:xfrm>
          <a:prstGeom prst="rect">
            <a:avLst/>
          </a:prstGeom>
          <a:ln w="0">
            <a:noFill/>
          </a:ln>
        </p:spPr>
      </p:pic>
      <p:sp>
        <p:nvSpPr>
          <p:cNvPr id="69" name="Textfeld 22"/>
          <p:cNvSpPr/>
          <p:nvPr/>
        </p:nvSpPr>
        <p:spPr>
          <a:xfrm>
            <a:off x="10533960" y="4083120"/>
            <a:ext cx="1470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000000"/>
                </a:solidFill>
                <a:latin typeface="Aptos"/>
              </a:rPr>
              <a:t>Deployed </a:t>
            </a:r>
            <a:br>
              <a:rPr sz="1800"/>
            </a:br>
            <a:r>
              <a:rPr b="1" lang="de-DE" sz="1800" spc="-1" strike="noStrike">
                <a:solidFill>
                  <a:srgbClr val="000000"/>
                </a:solidFill>
                <a:latin typeface="Aptos"/>
              </a:rPr>
              <a:t>on Azure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feld 24"/>
          <p:cNvSpPr/>
          <p:nvPr/>
        </p:nvSpPr>
        <p:spPr>
          <a:xfrm rot="16200000">
            <a:off x="-526320" y="1159920"/>
            <a:ext cx="17330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0000"/>
                </a:solidFill>
                <a:latin typeface="Aptos"/>
              </a:rPr>
              <a:t>Frontend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71" name="Grafik 26" descr="Ein Bild, das Grafiken, Kreativität, Kunst enthält.&#10;&#10;Automatisch generierte Beschreibung"/>
          <p:cNvPicPr/>
          <p:nvPr/>
        </p:nvPicPr>
        <p:blipFill>
          <a:blip r:embed="rId6"/>
          <a:stretch/>
        </p:blipFill>
        <p:spPr>
          <a:xfrm>
            <a:off x="10769040" y="145080"/>
            <a:ext cx="879840" cy="475200"/>
          </a:xfrm>
          <a:prstGeom prst="rect">
            <a:avLst/>
          </a:prstGeom>
          <a:ln w="0">
            <a:noFill/>
          </a:ln>
        </p:spPr>
      </p:pic>
      <p:sp>
        <p:nvSpPr>
          <p:cNvPr id="72" name="Textfeld 27"/>
          <p:cNvSpPr/>
          <p:nvPr/>
        </p:nvSpPr>
        <p:spPr>
          <a:xfrm>
            <a:off x="10509480" y="632880"/>
            <a:ext cx="1379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000000"/>
                </a:solidFill>
                <a:latin typeface="Aptos"/>
              </a:rPr>
              <a:t>Streamlit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3" name="Grafik 29" descr="Ein Bild, das Design enthält.&#10;&#10;Automatisch generierte Beschreibung mit mittlerer Zuverlässigkeit"/>
          <p:cNvPicPr/>
          <p:nvPr/>
        </p:nvPicPr>
        <p:blipFill>
          <a:blip r:embed="rId7"/>
          <a:srcRect l="22246" t="20484" r="20451" b="21730"/>
          <a:stretch/>
        </p:blipFill>
        <p:spPr>
          <a:xfrm>
            <a:off x="9316440" y="779400"/>
            <a:ext cx="664560" cy="670320"/>
          </a:xfrm>
          <a:prstGeom prst="rect">
            <a:avLst/>
          </a:prstGeom>
          <a:ln w="0">
            <a:noFill/>
          </a:ln>
        </p:spPr>
      </p:pic>
      <p:pic>
        <p:nvPicPr>
          <p:cNvPr id="74" name="Grafik 31" descr="Ein Bild, das Schwarz, Dunkelheit enthält.&#10;&#10;Automatisch generierte Beschreibung"/>
          <p:cNvPicPr/>
          <p:nvPr/>
        </p:nvPicPr>
        <p:blipFill>
          <a:blip r:embed="rId8"/>
          <a:stretch/>
        </p:blipFill>
        <p:spPr>
          <a:xfrm>
            <a:off x="1497600" y="499680"/>
            <a:ext cx="1020240" cy="1020240"/>
          </a:xfrm>
          <a:prstGeom prst="rect">
            <a:avLst/>
          </a:prstGeom>
          <a:ln w="0">
            <a:noFill/>
          </a:ln>
        </p:spPr>
      </p:pic>
      <p:pic>
        <p:nvPicPr>
          <p:cNvPr id="75" name="Grafik 33" descr="Ein Bild, das Schwarz, Dunkelheit enthält.&#10;&#10;Automatisch generierte Beschreibung"/>
          <p:cNvPicPr/>
          <p:nvPr/>
        </p:nvPicPr>
        <p:blipFill>
          <a:blip r:embed="rId9"/>
          <a:srcRect l="0" t="8727" r="0" b="8306"/>
          <a:stretch/>
        </p:blipFill>
        <p:spPr>
          <a:xfrm>
            <a:off x="4019040" y="723600"/>
            <a:ext cx="747360" cy="619920"/>
          </a:xfrm>
          <a:prstGeom prst="rect">
            <a:avLst/>
          </a:prstGeom>
          <a:ln w="0">
            <a:noFill/>
          </a:ln>
        </p:spPr>
      </p:pic>
      <p:pic>
        <p:nvPicPr>
          <p:cNvPr id="76" name="Grafik 35" descr="Ein Bild, das Logo, Symbol, Grafiken, Schrift enthält.&#10;&#10;Automatisch generierte Beschreibung"/>
          <p:cNvPicPr/>
          <p:nvPr/>
        </p:nvPicPr>
        <p:blipFill>
          <a:blip r:embed="rId10"/>
          <a:stretch/>
        </p:blipFill>
        <p:spPr>
          <a:xfrm>
            <a:off x="2610360" y="3681000"/>
            <a:ext cx="726120" cy="726120"/>
          </a:xfrm>
          <a:prstGeom prst="rect">
            <a:avLst/>
          </a:prstGeom>
          <a:ln w="0">
            <a:noFill/>
          </a:ln>
        </p:spPr>
      </p:pic>
      <p:pic>
        <p:nvPicPr>
          <p:cNvPr id="77" name="Grafik 37" descr="Ein Bild, das Screenshot, Grafiken, Kreis, Farbigkeit enthält.&#10;&#10;Automatisch generierte Beschreibung"/>
          <p:cNvPicPr/>
          <p:nvPr/>
        </p:nvPicPr>
        <p:blipFill>
          <a:blip r:embed="rId11"/>
          <a:stretch/>
        </p:blipFill>
        <p:spPr>
          <a:xfrm>
            <a:off x="7450920" y="591480"/>
            <a:ext cx="836640" cy="836640"/>
          </a:xfrm>
          <a:prstGeom prst="rect">
            <a:avLst/>
          </a:prstGeom>
          <a:ln w="0">
            <a:noFill/>
          </a:ln>
        </p:spPr>
      </p:pic>
      <p:sp>
        <p:nvSpPr>
          <p:cNvPr id="78" name="Textfeld 38"/>
          <p:cNvSpPr/>
          <p:nvPr/>
        </p:nvSpPr>
        <p:spPr>
          <a:xfrm>
            <a:off x="1429920" y="1588680"/>
            <a:ext cx="119700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de-DE" sz="1600" spc="-1" strike="noStrike">
                <a:solidFill>
                  <a:srgbClr val="000000"/>
                </a:solidFill>
                <a:latin typeface="Aptos"/>
              </a:rPr>
              <a:t>Lecture</a:t>
            </a:r>
            <a:br>
              <a:rPr sz="1600"/>
            </a:br>
            <a:r>
              <a:rPr b="1" lang="de-DE" sz="1600" spc="-1" strike="noStrike">
                <a:solidFill>
                  <a:srgbClr val="000000"/>
                </a:solidFill>
                <a:latin typeface="Aptos"/>
              </a:rPr>
              <a:t>materials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" name="Textfeld 39"/>
          <p:cNvSpPr/>
          <p:nvPr/>
        </p:nvSpPr>
        <p:spPr>
          <a:xfrm>
            <a:off x="3823920" y="1588680"/>
            <a:ext cx="119700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de-DE" sz="1600" spc="-1" strike="noStrike">
                <a:solidFill>
                  <a:srgbClr val="000000"/>
                </a:solidFill>
                <a:latin typeface="Aptos"/>
              </a:rPr>
              <a:t>Lecture</a:t>
            </a:r>
            <a:br>
              <a:rPr sz="1600"/>
            </a:br>
            <a:r>
              <a:rPr b="0" i="1" lang="de-DE" sz="1600" spc="-1" strike="noStrike">
                <a:solidFill>
                  <a:srgbClr val="000000"/>
                </a:solidFill>
                <a:latin typeface="Aptos"/>
              </a:rPr>
              <a:t>recordings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0" name="Textfeld 40"/>
          <p:cNvSpPr/>
          <p:nvPr/>
        </p:nvSpPr>
        <p:spPr>
          <a:xfrm>
            <a:off x="9075960" y="1752840"/>
            <a:ext cx="134064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1600" spc="-1" strike="noStrike">
                <a:solidFill>
                  <a:srgbClr val="000000"/>
                </a:solidFill>
                <a:latin typeface="Aptos"/>
              </a:rPr>
              <a:t>Flashcards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" name="Textfeld 41"/>
          <p:cNvSpPr/>
          <p:nvPr/>
        </p:nvSpPr>
        <p:spPr>
          <a:xfrm>
            <a:off x="7327440" y="1711800"/>
            <a:ext cx="92808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600" spc="-1" strike="noStrike">
                <a:solidFill>
                  <a:srgbClr val="000000"/>
                </a:solidFill>
                <a:latin typeface="Aptos"/>
              </a:rPr>
              <a:t>Quizzes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82" name="Grafik 43" descr="Ein Bild, das Clipart, Grafiken, Cartoon, Smiley enthält.&#10;&#10;Automatisch generierte Beschreibung"/>
          <p:cNvPicPr/>
          <p:nvPr/>
        </p:nvPicPr>
        <p:blipFill>
          <a:blip r:embed="rId12"/>
          <a:stretch/>
        </p:blipFill>
        <p:spPr>
          <a:xfrm>
            <a:off x="5374800" y="376200"/>
            <a:ext cx="1314720" cy="1314720"/>
          </a:xfrm>
          <a:prstGeom prst="rect">
            <a:avLst/>
          </a:prstGeom>
          <a:ln w="0">
            <a:noFill/>
          </a:ln>
        </p:spPr>
      </p:pic>
      <p:sp>
        <p:nvSpPr>
          <p:cNvPr id="83" name="Textfeld 44"/>
          <p:cNvSpPr/>
          <p:nvPr/>
        </p:nvSpPr>
        <p:spPr>
          <a:xfrm>
            <a:off x="5423760" y="1804320"/>
            <a:ext cx="13226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de-DE" sz="2000" spc="-1" strike="noStrike">
                <a:solidFill>
                  <a:srgbClr val="000000"/>
                </a:solidFill>
                <a:latin typeface="Aptos"/>
              </a:rPr>
              <a:t>Chatbot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Textfeld 45"/>
          <p:cNvSpPr/>
          <p:nvPr/>
        </p:nvSpPr>
        <p:spPr>
          <a:xfrm>
            <a:off x="1278000" y="3735720"/>
            <a:ext cx="11970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000000"/>
                </a:solidFill>
                <a:latin typeface="Aptos"/>
              </a:rPr>
              <a:t>Mathpix</a:t>
            </a:r>
            <a:br>
              <a:rPr sz="1800"/>
            </a:br>
            <a:r>
              <a:rPr b="1" lang="de-DE" sz="1800" spc="-1" strike="noStrike">
                <a:solidFill>
                  <a:srgbClr val="000000"/>
                </a:solidFill>
                <a:latin typeface="Aptos"/>
              </a:rPr>
              <a:t>(OCR)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Gerade Verbindung mit Pfeil 49"/>
          <p:cNvSpPr/>
          <p:nvPr/>
        </p:nvSpPr>
        <p:spPr>
          <a:xfrm>
            <a:off x="2331000" y="4648680"/>
            <a:ext cx="360" cy="83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0000"/>
            </a:solidFill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6" name="Gerade Verbindung mit Pfeil 50"/>
          <p:cNvSpPr/>
          <p:nvPr/>
        </p:nvSpPr>
        <p:spPr>
          <a:xfrm flipH="1">
            <a:off x="3522960" y="6062760"/>
            <a:ext cx="1368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0000"/>
            </a:solidFill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7" name="Gerade Verbindung mit Pfeil 52"/>
          <p:cNvSpPr/>
          <p:nvPr/>
        </p:nvSpPr>
        <p:spPr>
          <a:xfrm>
            <a:off x="6085080" y="4630320"/>
            <a:ext cx="360" cy="85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0000"/>
            </a:solidFill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8" name="Gerade Verbindung mit Pfeil 56"/>
          <p:cNvSpPr/>
          <p:nvPr/>
        </p:nvSpPr>
        <p:spPr>
          <a:xfrm>
            <a:off x="7299360" y="6051240"/>
            <a:ext cx="1824480" cy="1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0000"/>
            </a:solidFill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9" name="Textfeld 59"/>
          <p:cNvSpPr/>
          <p:nvPr/>
        </p:nvSpPr>
        <p:spPr>
          <a:xfrm>
            <a:off x="3975120" y="5774400"/>
            <a:ext cx="4982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ptos"/>
              </a:rPr>
              <a:t>RAG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feld 60"/>
          <p:cNvSpPr/>
          <p:nvPr/>
        </p:nvSpPr>
        <p:spPr>
          <a:xfrm>
            <a:off x="5256360" y="4818600"/>
            <a:ext cx="8744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ptos"/>
              </a:rPr>
              <a:t>Function </a:t>
            </a:r>
            <a:br>
              <a:rPr sz="1200"/>
            </a:br>
            <a:r>
              <a:rPr b="0" lang="de-DE" sz="1200" spc="-1" strike="noStrike">
                <a:solidFill>
                  <a:srgbClr val="000000"/>
                </a:solidFill>
                <a:latin typeface="Aptos"/>
              </a:rPr>
              <a:t>calls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1" name="Textfeld 61"/>
          <p:cNvSpPr/>
          <p:nvPr/>
        </p:nvSpPr>
        <p:spPr>
          <a:xfrm>
            <a:off x="7236360" y="5736960"/>
            <a:ext cx="18043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ptos"/>
              </a:rPr>
              <a:t>Fetch lectures/exams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2" name="Textfeld 62"/>
          <p:cNvSpPr/>
          <p:nvPr/>
        </p:nvSpPr>
        <p:spPr>
          <a:xfrm>
            <a:off x="1325520" y="4713120"/>
            <a:ext cx="102564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ptos"/>
              </a:rPr>
              <a:t>Embed</a:t>
            </a:r>
            <a:br>
              <a:rPr sz="1200"/>
            </a:br>
            <a:r>
              <a:rPr b="0" lang="de-DE" sz="1200" spc="-1" strike="noStrike">
                <a:solidFill>
                  <a:srgbClr val="000000"/>
                </a:solidFill>
                <a:latin typeface="Aptos"/>
              </a:rPr>
              <a:t>processed</a:t>
            </a:r>
            <a:br>
              <a:rPr sz="1200"/>
            </a:br>
            <a:r>
              <a:rPr b="0" lang="de-DE" sz="1200" spc="-1" strike="noStrike">
                <a:solidFill>
                  <a:srgbClr val="000000"/>
                </a:solidFill>
                <a:latin typeface="Aptos"/>
              </a:rPr>
              <a:t>documents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3" name="Gerade Verbindung mit Pfeil 68"/>
          <p:cNvSpPr/>
          <p:nvPr/>
        </p:nvSpPr>
        <p:spPr>
          <a:xfrm flipH="1">
            <a:off x="1987200" y="2445480"/>
            <a:ext cx="14040" cy="76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0000"/>
            </a:solidFill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4" name="Gerade Verbindung mit Pfeil 72"/>
          <p:cNvSpPr/>
          <p:nvPr/>
        </p:nvSpPr>
        <p:spPr>
          <a:xfrm>
            <a:off x="6156360" y="2445480"/>
            <a:ext cx="360" cy="76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0000"/>
            </a:solidFill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5" name="Gerade Verbindung mit Pfeil 73"/>
          <p:cNvSpPr/>
          <p:nvPr/>
        </p:nvSpPr>
        <p:spPr>
          <a:xfrm>
            <a:off x="9663120" y="2445480"/>
            <a:ext cx="360" cy="76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0000"/>
            </a:solidFill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6" name="Textfeld 74"/>
          <p:cNvSpPr/>
          <p:nvPr/>
        </p:nvSpPr>
        <p:spPr>
          <a:xfrm>
            <a:off x="2002320" y="2666160"/>
            <a:ext cx="18111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ptos"/>
              </a:rPr>
              <a:t>Upload documents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7" name="Textfeld 75"/>
          <p:cNvSpPr/>
          <p:nvPr/>
        </p:nvSpPr>
        <p:spPr>
          <a:xfrm>
            <a:off x="6146280" y="2663280"/>
            <a:ext cx="18111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ptos"/>
              </a:rPr>
              <a:t>Text/audio chat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feld 76"/>
          <p:cNvSpPr/>
          <p:nvPr/>
        </p:nvSpPr>
        <p:spPr>
          <a:xfrm>
            <a:off x="9675720" y="2663280"/>
            <a:ext cx="18111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ptos"/>
              </a:rPr>
              <a:t>Fetch flashcards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9" name="Rechteck 84"/>
          <p:cNvSpPr/>
          <p:nvPr/>
        </p:nvSpPr>
        <p:spPr>
          <a:xfrm>
            <a:off x="8132400" y="3477600"/>
            <a:ext cx="2385000" cy="116244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pic>
        <p:nvPicPr>
          <p:cNvPr id="100" name="Grafik 86" descr="Ein Bild, das Screenshot, Kreis, Design enthält.&#10;&#10;Automatisch generierte Beschreibung"/>
          <p:cNvPicPr/>
          <p:nvPr/>
        </p:nvPicPr>
        <p:blipFill>
          <a:blip r:embed="rId13"/>
          <a:srcRect l="9492" t="0" r="8245" b="0"/>
          <a:stretch/>
        </p:blipFill>
        <p:spPr>
          <a:xfrm>
            <a:off x="8278560" y="3709080"/>
            <a:ext cx="614880" cy="747360"/>
          </a:xfrm>
          <a:prstGeom prst="rect">
            <a:avLst/>
          </a:prstGeom>
          <a:ln w="0">
            <a:noFill/>
          </a:ln>
        </p:spPr>
      </p:pic>
      <p:sp>
        <p:nvSpPr>
          <p:cNvPr id="101" name="Textfeld 87"/>
          <p:cNvSpPr/>
          <p:nvPr/>
        </p:nvSpPr>
        <p:spPr>
          <a:xfrm>
            <a:off x="9048240" y="3877560"/>
            <a:ext cx="1395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000000"/>
                </a:solidFill>
                <a:latin typeface="Aptos"/>
              </a:rPr>
              <a:t>Database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Gerade Verbindung mit Pfeil 88"/>
          <p:cNvSpPr/>
          <p:nvPr/>
        </p:nvSpPr>
        <p:spPr>
          <a:xfrm flipV="1">
            <a:off x="7274160" y="4614840"/>
            <a:ext cx="864360" cy="87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0000"/>
            </a:solidFill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3" name="Textfeld 91"/>
          <p:cNvSpPr/>
          <p:nvPr/>
        </p:nvSpPr>
        <p:spPr>
          <a:xfrm rot="18868200">
            <a:off x="6798240" y="4830120"/>
            <a:ext cx="15116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ptos"/>
              </a:rPr>
              <a:t>Create flashcards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LibreOffice/7.3.7.2$Linux_X86_64 LibreOffice_project/30$Build-2</Application>
  <AppVersion>15.0000</AppVersion>
  <Words>57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2024-04-04T07:06:22Z</dcterms:created>
  <dc:creator>Jakob Hartmann</dc:creator>
  <dc:description/>
  <dc:language>en-US</dc:language>
  <cp:lastModifiedBy/>
  <dcterms:modified xsi:type="dcterms:W3CDTF">2024-04-06T11:08:13Z</dcterms:modified>
  <cp:revision>14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2</vt:i4>
  </property>
  <property fmtid="{D5CDD505-2E9C-101B-9397-08002B2CF9AE}" pid="3" name="MMClips">
    <vt:i4>2</vt:i4>
  </property>
  <property fmtid="{D5CDD505-2E9C-101B-9397-08002B2CF9AE}" pid="4" name="Notes">
    <vt:i4>1</vt:i4>
  </property>
  <property fmtid="{D5CDD505-2E9C-101B-9397-08002B2CF9AE}" pid="5" name="PresentationFormat">
    <vt:lpwstr>Breitbild</vt:lpwstr>
  </property>
  <property fmtid="{D5CDD505-2E9C-101B-9397-08002B2CF9AE}" pid="6" name="Slides">
    <vt:i4>3</vt:i4>
  </property>
</Properties>
</file>