
<file path=[Content_Types].xml><?xml version="1.0" encoding="utf-8"?>
<Types xmlns="http://schemas.openxmlformats.org/package/2006/content-types">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3" r:id="rId6"/>
    <p:sldId id="301" r:id="rId7"/>
    <p:sldId id="302" r:id="rId8"/>
    <p:sldId id="304" r:id="rId9"/>
    <p:sldId id="310" r:id="rId10"/>
    <p:sldId id="309" r:id="rId11"/>
    <p:sldId id="305" r:id="rId12"/>
    <p:sldId id="306" r:id="rId13"/>
    <p:sldId id="30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11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0" autoAdjust="0"/>
    <p:restoredTop sz="94619" autoAdjust="0"/>
  </p:normalViewPr>
  <p:slideViewPr>
    <p:cSldViewPr snapToGrid="0">
      <p:cViewPr varScale="1">
        <p:scale>
          <a:sx n="74" d="100"/>
          <a:sy n="74" d="100"/>
        </p:scale>
        <p:origin x="7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Accuracy</c:v>
                </c:pt>
              </c:strCache>
            </c:strRef>
          </c:tx>
          <c:spPr>
            <a:solidFill>
              <a:schemeClr val="accent1"/>
            </a:solidFill>
            <a:ln>
              <a:solidFill>
                <a:schemeClr val="accent1">
                  <a:alpha val="43000"/>
                </a:schemeClr>
              </a:solidFill>
            </a:ln>
            <a:effectLst/>
          </c:spPr>
          <c:invertIfNegative val="0"/>
          <c:dPt>
            <c:idx val="9"/>
            <c:invertIfNegative val="0"/>
            <c:bubble3D val="0"/>
            <c:spPr>
              <a:solidFill>
                <a:srgbClr val="0070C0"/>
              </a:solidFill>
              <a:ln w="9525">
                <a:solidFill>
                  <a:schemeClr val="accent1"/>
                </a:solidFill>
              </a:ln>
              <a:effectLst/>
            </c:spPr>
            <c:extLst>
              <c:ext xmlns:c16="http://schemas.microsoft.com/office/drawing/2014/chart" uri="{C3380CC4-5D6E-409C-BE32-E72D297353CC}">
                <c16:uniqueId val="{00000001-A642-439B-8B8A-0757A1DDB343}"/>
              </c:ext>
            </c:extLst>
          </c:dPt>
          <c:cat>
            <c:strRef>
              <c:f>Sheet1!$A$2:$A$11</c:f>
              <c:strCache>
                <c:ptCount val="10"/>
                <c:pt idx="0">
                  <c:v>[1]</c:v>
                </c:pt>
                <c:pt idx="1">
                  <c:v>[2]</c:v>
                </c:pt>
                <c:pt idx="2">
                  <c:v>[3]</c:v>
                </c:pt>
                <c:pt idx="3">
                  <c:v>[4]</c:v>
                </c:pt>
                <c:pt idx="4">
                  <c:v>[5]</c:v>
                </c:pt>
                <c:pt idx="5">
                  <c:v>[6]</c:v>
                </c:pt>
                <c:pt idx="6">
                  <c:v>[7]</c:v>
                </c:pt>
                <c:pt idx="7">
                  <c:v>[8]</c:v>
                </c:pt>
                <c:pt idx="8">
                  <c:v>[9]</c:v>
                </c:pt>
                <c:pt idx="9">
                  <c:v>[10]</c:v>
                </c:pt>
              </c:strCache>
            </c:strRef>
          </c:cat>
          <c:val>
            <c:numRef>
              <c:f>Sheet1!$B$2:$B$11</c:f>
              <c:numCache>
                <c:formatCode>0.00%</c:formatCode>
                <c:ptCount val="10"/>
                <c:pt idx="0">
                  <c:v>0.74429999999999996</c:v>
                </c:pt>
                <c:pt idx="1">
                  <c:v>0.60099999999999998</c:v>
                </c:pt>
                <c:pt idx="2" formatCode="0%">
                  <c:v>0.84</c:v>
                </c:pt>
                <c:pt idx="3" formatCode="0%">
                  <c:v>0.95</c:v>
                </c:pt>
                <c:pt idx="4" formatCode="0%">
                  <c:v>0.6</c:v>
                </c:pt>
                <c:pt idx="5">
                  <c:v>0.92610000000000003</c:v>
                </c:pt>
                <c:pt idx="6">
                  <c:v>0.84599999999999997</c:v>
                </c:pt>
                <c:pt idx="7" formatCode="0%">
                  <c:v>0.85</c:v>
                </c:pt>
                <c:pt idx="8" formatCode="0%">
                  <c:v>0.95</c:v>
                </c:pt>
                <c:pt idx="9" formatCode="0%">
                  <c:v>0.98</c:v>
                </c:pt>
              </c:numCache>
            </c:numRef>
          </c:val>
          <c:extLst>
            <c:ext xmlns:c16="http://schemas.microsoft.com/office/drawing/2014/chart" uri="{C3380CC4-5D6E-409C-BE32-E72D297353CC}">
              <c16:uniqueId val="{00000002-A642-439B-8B8A-0757A1DDB343}"/>
            </c:ext>
          </c:extLst>
        </c:ser>
        <c:dLbls>
          <c:showLegendKey val="0"/>
          <c:showVal val="0"/>
          <c:showCatName val="0"/>
          <c:showSerName val="0"/>
          <c:showPercent val="0"/>
          <c:showBubbleSize val="0"/>
        </c:dLbls>
        <c:gapWidth val="100"/>
        <c:overlap val="-27"/>
        <c:axId val="273303512"/>
        <c:axId val="605272688"/>
      </c:barChart>
      <c:catAx>
        <c:axId val="27330351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effectLst>
                  <a:outerShdw blurRad="50800" dist="50800" dir="5400000" sx="1000" sy="1000" algn="ctr" rotWithShape="0">
                    <a:srgbClr val="000000">
                      <a:alpha val="43137"/>
                    </a:srgbClr>
                  </a:outerShdw>
                </a:effectLst>
                <a:latin typeface="+mn-lt"/>
                <a:ea typeface="+mn-ea"/>
                <a:cs typeface="+mn-cs"/>
              </a:defRPr>
            </a:pPr>
            <a:endParaRPr lang="ar-SA"/>
          </a:p>
        </c:txPr>
        <c:crossAx val="605272688"/>
        <c:crosses val="autoZero"/>
        <c:auto val="1"/>
        <c:lblAlgn val="ctr"/>
        <c:lblOffset val="100"/>
        <c:noMultiLvlLbl val="0"/>
      </c:catAx>
      <c:valAx>
        <c:axId val="60527268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effectLst>
                  <a:outerShdw blurRad="50800" dist="50800" dir="5400000" sx="1000" sy="1000" algn="ctr" rotWithShape="0">
                    <a:srgbClr val="000000">
                      <a:alpha val="43137"/>
                    </a:srgbClr>
                  </a:outerShdw>
                </a:effectLst>
                <a:latin typeface="+mn-lt"/>
                <a:ea typeface="+mn-ea"/>
                <a:cs typeface="+mn-cs"/>
              </a:defRPr>
            </a:pPr>
            <a:endParaRPr lang="ar-SA"/>
          </a:p>
        </c:txPr>
        <c:crossAx val="273303512"/>
        <c:crosses val="autoZero"/>
        <c:crossBetween val="between"/>
      </c:valAx>
      <c:dTable>
        <c:showHorzBorder val="1"/>
        <c:showVertBorder val="1"/>
        <c:showOutline val="1"/>
        <c:showKeys val="0"/>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effectLst>
                  <a:outerShdw blurRad="50800" dist="50800" dir="5400000" sx="1000" sy="1000" algn="ctr" rotWithShape="0">
                    <a:srgbClr val="000000">
                      <a:alpha val="43137"/>
                    </a:srgbClr>
                  </a:outerShdw>
                </a:effectLst>
                <a:latin typeface="+mn-lt"/>
                <a:ea typeface="+mn-ea"/>
                <a:cs typeface="+mn-cs"/>
              </a:defRPr>
            </a:pPr>
            <a:endParaRPr lang="ar-SA"/>
          </a:p>
        </c:txPr>
      </c:dTable>
      <c:spPr>
        <a:noFill/>
        <a:ln>
          <a:noFill/>
        </a:ln>
        <a:effectLst>
          <a:softEdge rad="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effectLst>
            <a:outerShdw blurRad="50800" dist="50800" dir="5400000" sx="1000" sy="1000" algn="ctr" rotWithShape="0">
              <a:srgbClr val="000000">
                <a:alpha val="43137"/>
              </a:srgbClr>
            </a:outerShdw>
          </a:effectLst>
        </a:defRPr>
      </a:pPr>
      <a:endParaRPr lang="ar-SA"/>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C86099-A105-4E00-B48F-C8A2B6DDA031}" type="doc">
      <dgm:prSet loTypeId="urn:microsoft.com/office/officeart/2005/8/layout/radial6" loCatId="cycle" qsTypeId="urn:microsoft.com/office/officeart/2005/8/quickstyle/simple2" qsCatId="simple" csTypeId="urn:microsoft.com/office/officeart/2005/8/colors/accent1_2" csCatId="accent1" phldr="1"/>
      <dgm:spPr/>
      <dgm:t>
        <a:bodyPr/>
        <a:lstStyle/>
        <a:p>
          <a:pPr rtl="1"/>
          <a:endParaRPr lang="ar-SA"/>
        </a:p>
      </dgm:t>
    </dgm:pt>
    <dgm:pt modelId="{CADA2E85-F93E-473F-BBA0-6500513F23A2}">
      <dgm:prSet phldrT="[نص]"/>
      <dgm:spPr/>
      <dgm:t>
        <a:bodyPr/>
        <a:lstStyle/>
        <a:p>
          <a:pPr rtl="1"/>
          <a:r>
            <a:rPr lang="en-US" b="1" dirty="0">
              <a:solidFill>
                <a:schemeClr val="accent5">
                  <a:lumMod val="10000"/>
                </a:schemeClr>
              </a:solidFill>
            </a:rPr>
            <a:t>Chest CT-Scan Images Dataset</a:t>
          </a:r>
          <a:endParaRPr lang="ar-SA" b="1" dirty="0">
            <a:solidFill>
              <a:schemeClr val="accent5">
                <a:lumMod val="10000"/>
              </a:schemeClr>
            </a:solidFill>
          </a:endParaRPr>
        </a:p>
      </dgm:t>
    </dgm:pt>
    <dgm:pt modelId="{0441EC84-E73A-4B7F-A1AA-BB8166EFD1C7}" type="parTrans" cxnId="{C0DF7FD5-F9B3-4F70-80C7-C687FF99FF03}">
      <dgm:prSet/>
      <dgm:spPr/>
      <dgm:t>
        <a:bodyPr/>
        <a:lstStyle/>
        <a:p>
          <a:pPr rtl="1"/>
          <a:endParaRPr lang="ar-SA"/>
        </a:p>
      </dgm:t>
    </dgm:pt>
    <dgm:pt modelId="{5D507CC9-D58A-468B-B7B0-58F7E6E767E8}" type="sibTrans" cxnId="{C0DF7FD5-F9B3-4F70-80C7-C687FF99FF03}">
      <dgm:prSet/>
      <dgm:spPr/>
      <dgm:t>
        <a:bodyPr/>
        <a:lstStyle/>
        <a:p>
          <a:pPr rtl="1"/>
          <a:endParaRPr lang="ar-SA"/>
        </a:p>
      </dgm:t>
    </dgm:pt>
    <dgm:pt modelId="{6C0C9510-9132-41B4-A5BC-33D977FC0D9B}">
      <dgm:prSet phldrT="[نص]" custT="1"/>
      <dgm:spPr>
        <a:solidFill>
          <a:srgbClr val="92D050"/>
        </a:solidFill>
      </dgm:spPr>
      <dgm:t>
        <a:bodyPr/>
        <a:lstStyle/>
        <a:p>
          <a:pPr rtl="1"/>
          <a:r>
            <a:rPr lang="en-US" sz="1800" b="0">
              <a:solidFill>
                <a:schemeClr val="accent5">
                  <a:lumMod val="10000"/>
                </a:schemeClr>
              </a:solidFill>
              <a:cs typeface="+mj-cs"/>
            </a:rPr>
            <a:t>3,439 images with the extension .png</a:t>
          </a:r>
          <a:endParaRPr lang="ar-SA" sz="1800" b="0" dirty="0">
            <a:solidFill>
              <a:schemeClr val="accent5">
                <a:lumMod val="10000"/>
              </a:schemeClr>
            </a:solidFill>
            <a:cs typeface="+mj-cs"/>
          </a:endParaRPr>
        </a:p>
      </dgm:t>
    </dgm:pt>
    <dgm:pt modelId="{FB08B27D-5825-4970-8A32-571D1EFD07FA}" type="parTrans" cxnId="{E1313292-2695-4C52-8CC2-663693A0DFA5}">
      <dgm:prSet/>
      <dgm:spPr/>
      <dgm:t>
        <a:bodyPr/>
        <a:lstStyle/>
        <a:p>
          <a:pPr rtl="1"/>
          <a:endParaRPr lang="ar-SA"/>
        </a:p>
      </dgm:t>
    </dgm:pt>
    <dgm:pt modelId="{6A621C8A-7ACC-41FE-8BF0-69D656433456}" type="sibTrans" cxnId="{E1313292-2695-4C52-8CC2-663693A0DFA5}">
      <dgm:prSet/>
      <dgm:spPr/>
      <dgm:t>
        <a:bodyPr/>
        <a:lstStyle/>
        <a:p>
          <a:pPr rtl="1"/>
          <a:endParaRPr lang="ar-SA"/>
        </a:p>
      </dgm:t>
    </dgm:pt>
    <dgm:pt modelId="{4B265B37-EE00-4BB8-A68D-8966E7EB609E}">
      <dgm:prSet phldrT="[نص]" custT="1"/>
      <dgm:spPr>
        <a:solidFill>
          <a:srgbClr val="92D050"/>
        </a:solidFill>
      </dgm:spPr>
      <dgm:t>
        <a:bodyPr/>
        <a:lstStyle/>
        <a:p>
          <a:pPr rtl="1"/>
          <a:r>
            <a:rPr lang="en-US" sz="1800" b="0">
              <a:solidFill>
                <a:schemeClr val="accent5">
                  <a:lumMod val="10000"/>
                </a:schemeClr>
              </a:solidFill>
              <a:cs typeface="+mj-cs"/>
            </a:rPr>
            <a:t>Images type x-ray</a:t>
          </a:r>
          <a:endParaRPr lang="ar-SA" sz="1800" b="0" dirty="0">
            <a:solidFill>
              <a:schemeClr val="accent5">
                <a:lumMod val="10000"/>
              </a:schemeClr>
            </a:solidFill>
            <a:cs typeface="+mj-cs"/>
          </a:endParaRPr>
        </a:p>
      </dgm:t>
    </dgm:pt>
    <dgm:pt modelId="{84596BAB-BE05-45CE-99D3-BC627C72BBE5}" type="parTrans" cxnId="{0EE07AE5-E0AD-41C0-AC99-AE88D81063C7}">
      <dgm:prSet/>
      <dgm:spPr/>
      <dgm:t>
        <a:bodyPr/>
        <a:lstStyle/>
        <a:p>
          <a:pPr rtl="1"/>
          <a:endParaRPr lang="ar-SA"/>
        </a:p>
      </dgm:t>
    </dgm:pt>
    <dgm:pt modelId="{FE26D081-AD56-4F54-9906-473BD68B5CAA}" type="sibTrans" cxnId="{0EE07AE5-E0AD-41C0-AC99-AE88D81063C7}">
      <dgm:prSet/>
      <dgm:spPr/>
      <dgm:t>
        <a:bodyPr/>
        <a:lstStyle/>
        <a:p>
          <a:pPr rtl="1"/>
          <a:endParaRPr lang="ar-SA"/>
        </a:p>
      </dgm:t>
    </dgm:pt>
    <dgm:pt modelId="{B1EBF1C8-857E-4683-8284-769E9880428D}">
      <dgm:prSet phldrT="[نص]"/>
      <dgm:spPr>
        <a:solidFill>
          <a:srgbClr val="92D050"/>
        </a:solidFill>
      </dgm:spPr>
      <dgm:t>
        <a:bodyPr/>
        <a:lstStyle/>
        <a:p>
          <a:pPr rtl="1"/>
          <a:r>
            <a:rPr lang="en-US" b="0" dirty="0">
              <a:solidFill>
                <a:schemeClr val="accent5">
                  <a:lumMod val="10000"/>
                </a:schemeClr>
              </a:solidFill>
              <a:cs typeface="+mj-cs"/>
            </a:rPr>
            <a:t>images classified as normal people: 821</a:t>
          </a:r>
          <a:endParaRPr lang="ar-SA" b="0" dirty="0">
            <a:solidFill>
              <a:schemeClr val="accent5">
                <a:lumMod val="10000"/>
              </a:schemeClr>
            </a:solidFill>
            <a:cs typeface="+mj-cs"/>
          </a:endParaRPr>
        </a:p>
      </dgm:t>
    </dgm:pt>
    <dgm:pt modelId="{CA0A921F-9D33-498C-AE16-F0974D4C5B6C}" type="parTrans" cxnId="{A180B44E-BEE3-4DE7-938B-B3AA908EEFDF}">
      <dgm:prSet/>
      <dgm:spPr/>
      <dgm:t>
        <a:bodyPr/>
        <a:lstStyle/>
        <a:p>
          <a:pPr rtl="1"/>
          <a:endParaRPr lang="ar-SA"/>
        </a:p>
      </dgm:t>
    </dgm:pt>
    <dgm:pt modelId="{B156C1C2-EFA0-4494-B563-E9FDA5291AC3}" type="sibTrans" cxnId="{A180B44E-BEE3-4DE7-938B-B3AA908EEFDF}">
      <dgm:prSet/>
      <dgm:spPr/>
      <dgm:t>
        <a:bodyPr/>
        <a:lstStyle/>
        <a:p>
          <a:pPr rtl="1"/>
          <a:endParaRPr lang="ar-SA"/>
        </a:p>
      </dgm:t>
    </dgm:pt>
    <dgm:pt modelId="{FD1D27D1-82A1-4A70-9DC7-4F922D87F379}">
      <dgm:prSet phldrT="[نص]" custT="1"/>
      <dgm:spPr>
        <a:solidFill>
          <a:srgbClr val="92D050"/>
        </a:solidFill>
      </dgm:spPr>
      <dgm:t>
        <a:bodyPr/>
        <a:lstStyle/>
        <a:p>
          <a:pPr rtl="1"/>
          <a:r>
            <a:rPr lang="en-US" sz="1800" b="0">
              <a:solidFill>
                <a:schemeClr val="accent5">
                  <a:lumMod val="10000"/>
                </a:schemeClr>
              </a:solidFill>
              <a:cs typeface="+mj-cs"/>
            </a:rPr>
            <a:t>images classified as cancer patients: 2618 </a:t>
          </a:r>
          <a:endParaRPr lang="ar-SA" sz="1800" b="0" dirty="0">
            <a:solidFill>
              <a:schemeClr val="accent5">
                <a:lumMod val="10000"/>
              </a:schemeClr>
            </a:solidFill>
            <a:cs typeface="+mj-cs"/>
          </a:endParaRPr>
        </a:p>
      </dgm:t>
    </dgm:pt>
    <dgm:pt modelId="{465F06CA-C377-4FC8-AA81-69ADD97874F8}" type="parTrans" cxnId="{AA739C23-F36F-497D-863A-EAFD64967D3B}">
      <dgm:prSet/>
      <dgm:spPr/>
      <dgm:t>
        <a:bodyPr/>
        <a:lstStyle/>
        <a:p>
          <a:pPr rtl="1"/>
          <a:endParaRPr lang="ar-SA"/>
        </a:p>
      </dgm:t>
    </dgm:pt>
    <dgm:pt modelId="{C1B55394-13BA-4E0D-8413-3C85DCC268D7}" type="sibTrans" cxnId="{AA739C23-F36F-497D-863A-EAFD64967D3B}">
      <dgm:prSet/>
      <dgm:spPr/>
      <dgm:t>
        <a:bodyPr/>
        <a:lstStyle/>
        <a:p>
          <a:pPr rtl="1"/>
          <a:endParaRPr lang="ar-SA"/>
        </a:p>
      </dgm:t>
    </dgm:pt>
    <dgm:pt modelId="{57267E53-D929-4707-8572-8EC278C97294}" type="pres">
      <dgm:prSet presAssocID="{41C86099-A105-4E00-B48F-C8A2B6DDA031}" presName="Name0" presStyleCnt="0">
        <dgm:presLayoutVars>
          <dgm:chMax val="1"/>
          <dgm:dir/>
          <dgm:animLvl val="ctr"/>
          <dgm:resizeHandles val="exact"/>
        </dgm:presLayoutVars>
      </dgm:prSet>
      <dgm:spPr/>
    </dgm:pt>
    <dgm:pt modelId="{5DD72AC8-F28A-4EFE-9F17-47058211877A}" type="pres">
      <dgm:prSet presAssocID="{CADA2E85-F93E-473F-BBA0-6500513F23A2}" presName="centerShape" presStyleLbl="node0" presStyleIdx="0" presStyleCnt="1"/>
      <dgm:spPr/>
    </dgm:pt>
    <dgm:pt modelId="{C451C6D3-AFAE-4BC9-9901-D4C4EA91E970}" type="pres">
      <dgm:prSet presAssocID="{6C0C9510-9132-41B4-A5BC-33D977FC0D9B}" presName="node" presStyleLbl="node1" presStyleIdx="0" presStyleCnt="4">
        <dgm:presLayoutVars>
          <dgm:bulletEnabled val="1"/>
        </dgm:presLayoutVars>
      </dgm:prSet>
      <dgm:spPr/>
    </dgm:pt>
    <dgm:pt modelId="{4AE2CB2B-3FB3-4334-A8E2-36644509E86E}" type="pres">
      <dgm:prSet presAssocID="{6C0C9510-9132-41B4-A5BC-33D977FC0D9B}" presName="dummy" presStyleCnt="0"/>
      <dgm:spPr/>
    </dgm:pt>
    <dgm:pt modelId="{2031F5BB-D06F-4F7F-AA9C-687D203BF4AC}" type="pres">
      <dgm:prSet presAssocID="{6A621C8A-7ACC-41FE-8BF0-69D656433456}" presName="sibTrans" presStyleLbl="sibTrans2D1" presStyleIdx="0" presStyleCnt="4"/>
      <dgm:spPr/>
    </dgm:pt>
    <dgm:pt modelId="{0463A60D-213C-4A1D-925E-CABC5BD06B79}" type="pres">
      <dgm:prSet presAssocID="{4B265B37-EE00-4BB8-A68D-8966E7EB609E}" presName="node" presStyleLbl="node1" presStyleIdx="1" presStyleCnt="4">
        <dgm:presLayoutVars>
          <dgm:bulletEnabled val="1"/>
        </dgm:presLayoutVars>
      </dgm:prSet>
      <dgm:spPr/>
    </dgm:pt>
    <dgm:pt modelId="{CED8FBAE-4369-47DE-A9AC-B971B2D7E0B3}" type="pres">
      <dgm:prSet presAssocID="{4B265B37-EE00-4BB8-A68D-8966E7EB609E}" presName="dummy" presStyleCnt="0"/>
      <dgm:spPr/>
    </dgm:pt>
    <dgm:pt modelId="{F739BEBC-A963-4EA9-A89B-8A0C1C9D6BF9}" type="pres">
      <dgm:prSet presAssocID="{FE26D081-AD56-4F54-9906-473BD68B5CAA}" presName="sibTrans" presStyleLbl="sibTrans2D1" presStyleIdx="1" presStyleCnt="4"/>
      <dgm:spPr/>
    </dgm:pt>
    <dgm:pt modelId="{2A8A8B68-2E08-4984-A686-140ED25E657E}" type="pres">
      <dgm:prSet presAssocID="{B1EBF1C8-857E-4683-8284-769E9880428D}" presName="node" presStyleLbl="node1" presStyleIdx="2" presStyleCnt="4">
        <dgm:presLayoutVars>
          <dgm:bulletEnabled val="1"/>
        </dgm:presLayoutVars>
      </dgm:prSet>
      <dgm:spPr/>
    </dgm:pt>
    <dgm:pt modelId="{C30B21DB-2CAA-4161-B384-286592A7D2B2}" type="pres">
      <dgm:prSet presAssocID="{B1EBF1C8-857E-4683-8284-769E9880428D}" presName="dummy" presStyleCnt="0"/>
      <dgm:spPr/>
    </dgm:pt>
    <dgm:pt modelId="{4E8A6BB2-3920-4422-A579-34136D74EBE4}" type="pres">
      <dgm:prSet presAssocID="{B156C1C2-EFA0-4494-B563-E9FDA5291AC3}" presName="sibTrans" presStyleLbl="sibTrans2D1" presStyleIdx="2" presStyleCnt="4"/>
      <dgm:spPr/>
    </dgm:pt>
    <dgm:pt modelId="{7BC4F093-F22A-4931-AB81-E43B6FA9418D}" type="pres">
      <dgm:prSet presAssocID="{FD1D27D1-82A1-4A70-9DC7-4F922D87F379}" presName="node" presStyleLbl="node1" presStyleIdx="3" presStyleCnt="4">
        <dgm:presLayoutVars>
          <dgm:bulletEnabled val="1"/>
        </dgm:presLayoutVars>
      </dgm:prSet>
      <dgm:spPr/>
    </dgm:pt>
    <dgm:pt modelId="{B25F8C91-C4A9-4BE3-8D81-A7FDFF3DEFAA}" type="pres">
      <dgm:prSet presAssocID="{FD1D27D1-82A1-4A70-9DC7-4F922D87F379}" presName="dummy" presStyleCnt="0"/>
      <dgm:spPr/>
    </dgm:pt>
    <dgm:pt modelId="{07261197-5FF1-4C35-BF37-751E2C4AD780}" type="pres">
      <dgm:prSet presAssocID="{C1B55394-13BA-4E0D-8413-3C85DCC268D7}" presName="sibTrans" presStyleLbl="sibTrans2D1" presStyleIdx="3" presStyleCnt="4"/>
      <dgm:spPr/>
    </dgm:pt>
  </dgm:ptLst>
  <dgm:cxnLst>
    <dgm:cxn modelId="{9DD1791B-19B8-41D1-88E7-C0310A66C472}" type="presOf" srcId="{4B265B37-EE00-4BB8-A68D-8966E7EB609E}" destId="{0463A60D-213C-4A1D-925E-CABC5BD06B79}" srcOrd="0" destOrd="0" presId="urn:microsoft.com/office/officeart/2005/8/layout/radial6"/>
    <dgm:cxn modelId="{4574AA21-EBE4-47A3-9983-267DDCF351D2}" type="presOf" srcId="{6C0C9510-9132-41B4-A5BC-33D977FC0D9B}" destId="{C451C6D3-AFAE-4BC9-9901-D4C4EA91E970}" srcOrd="0" destOrd="0" presId="urn:microsoft.com/office/officeart/2005/8/layout/radial6"/>
    <dgm:cxn modelId="{AA739C23-F36F-497D-863A-EAFD64967D3B}" srcId="{CADA2E85-F93E-473F-BBA0-6500513F23A2}" destId="{FD1D27D1-82A1-4A70-9DC7-4F922D87F379}" srcOrd="3" destOrd="0" parTransId="{465F06CA-C377-4FC8-AA81-69ADD97874F8}" sibTransId="{C1B55394-13BA-4E0D-8413-3C85DCC268D7}"/>
    <dgm:cxn modelId="{2B1B7842-9CDF-44C8-B2D1-CAD450ABB346}" type="presOf" srcId="{41C86099-A105-4E00-B48F-C8A2B6DDA031}" destId="{57267E53-D929-4707-8572-8EC278C97294}" srcOrd="0" destOrd="0" presId="urn:microsoft.com/office/officeart/2005/8/layout/radial6"/>
    <dgm:cxn modelId="{A180B44E-BEE3-4DE7-938B-B3AA908EEFDF}" srcId="{CADA2E85-F93E-473F-BBA0-6500513F23A2}" destId="{B1EBF1C8-857E-4683-8284-769E9880428D}" srcOrd="2" destOrd="0" parTransId="{CA0A921F-9D33-498C-AE16-F0974D4C5B6C}" sibTransId="{B156C1C2-EFA0-4494-B563-E9FDA5291AC3}"/>
    <dgm:cxn modelId="{81F46054-4CA0-49C5-A83D-19189B7D39AA}" type="presOf" srcId="{CADA2E85-F93E-473F-BBA0-6500513F23A2}" destId="{5DD72AC8-F28A-4EFE-9F17-47058211877A}" srcOrd="0" destOrd="0" presId="urn:microsoft.com/office/officeart/2005/8/layout/radial6"/>
    <dgm:cxn modelId="{84EF6975-BC4B-43D9-8A39-1DC8676BD11C}" type="presOf" srcId="{B156C1C2-EFA0-4494-B563-E9FDA5291AC3}" destId="{4E8A6BB2-3920-4422-A579-34136D74EBE4}" srcOrd="0" destOrd="0" presId="urn:microsoft.com/office/officeart/2005/8/layout/radial6"/>
    <dgm:cxn modelId="{E1313292-2695-4C52-8CC2-663693A0DFA5}" srcId="{CADA2E85-F93E-473F-BBA0-6500513F23A2}" destId="{6C0C9510-9132-41B4-A5BC-33D977FC0D9B}" srcOrd="0" destOrd="0" parTransId="{FB08B27D-5825-4970-8A32-571D1EFD07FA}" sibTransId="{6A621C8A-7ACC-41FE-8BF0-69D656433456}"/>
    <dgm:cxn modelId="{0CAA0493-CDBD-471A-9447-92C1CC76074C}" type="presOf" srcId="{B1EBF1C8-857E-4683-8284-769E9880428D}" destId="{2A8A8B68-2E08-4984-A686-140ED25E657E}" srcOrd="0" destOrd="0" presId="urn:microsoft.com/office/officeart/2005/8/layout/radial6"/>
    <dgm:cxn modelId="{C0DF7FD5-F9B3-4F70-80C7-C687FF99FF03}" srcId="{41C86099-A105-4E00-B48F-C8A2B6DDA031}" destId="{CADA2E85-F93E-473F-BBA0-6500513F23A2}" srcOrd="0" destOrd="0" parTransId="{0441EC84-E73A-4B7F-A1AA-BB8166EFD1C7}" sibTransId="{5D507CC9-D58A-468B-B7B0-58F7E6E767E8}"/>
    <dgm:cxn modelId="{74038DDB-4E55-497B-A6CC-A244CABD423E}" type="presOf" srcId="{C1B55394-13BA-4E0D-8413-3C85DCC268D7}" destId="{07261197-5FF1-4C35-BF37-751E2C4AD780}" srcOrd="0" destOrd="0" presId="urn:microsoft.com/office/officeart/2005/8/layout/radial6"/>
    <dgm:cxn modelId="{0EE07AE5-E0AD-41C0-AC99-AE88D81063C7}" srcId="{CADA2E85-F93E-473F-BBA0-6500513F23A2}" destId="{4B265B37-EE00-4BB8-A68D-8966E7EB609E}" srcOrd="1" destOrd="0" parTransId="{84596BAB-BE05-45CE-99D3-BC627C72BBE5}" sibTransId="{FE26D081-AD56-4F54-9906-473BD68B5CAA}"/>
    <dgm:cxn modelId="{0A2EC3EB-D735-411F-A0AE-8BD841E98E9A}" type="presOf" srcId="{FD1D27D1-82A1-4A70-9DC7-4F922D87F379}" destId="{7BC4F093-F22A-4931-AB81-E43B6FA9418D}" srcOrd="0" destOrd="0" presId="urn:microsoft.com/office/officeart/2005/8/layout/radial6"/>
    <dgm:cxn modelId="{77AF23F2-8E95-476D-A1DE-579D7A5C012A}" type="presOf" srcId="{FE26D081-AD56-4F54-9906-473BD68B5CAA}" destId="{F739BEBC-A963-4EA9-A89B-8A0C1C9D6BF9}" srcOrd="0" destOrd="0" presId="urn:microsoft.com/office/officeart/2005/8/layout/radial6"/>
    <dgm:cxn modelId="{489BCFFD-8754-416D-AEDC-F32D454BFDF1}" type="presOf" srcId="{6A621C8A-7ACC-41FE-8BF0-69D656433456}" destId="{2031F5BB-D06F-4F7F-AA9C-687D203BF4AC}" srcOrd="0" destOrd="0" presId="urn:microsoft.com/office/officeart/2005/8/layout/radial6"/>
    <dgm:cxn modelId="{15B8800A-88C2-4161-8797-53C2512D68C0}" type="presParOf" srcId="{57267E53-D929-4707-8572-8EC278C97294}" destId="{5DD72AC8-F28A-4EFE-9F17-47058211877A}" srcOrd="0" destOrd="0" presId="urn:microsoft.com/office/officeart/2005/8/layout/radial6"/>
    <dgm:cxn modelId="{B9C10022-BB1F-41DC-A219-0ACDD0C4363C}" type="presParOf" srcId="{57267E53-D929-4707-8572-8EC278C97294}" destId="{C451C6D3-AFAE-4BC9-9901-D4C4EA91E970}" srcOrd="1" destOrd="0" presId="urn:microsoft.com/office/officeart/2005/8/layout/radial6"/>
    <dgm:cxn modelId="{C613C5CF-3A07-4D6D-84BF-1B2DECFA534C}" type="presParOf" srcId="{57267E53-D929-4707-8572-8EC278C97294}" destId="{4AE2CB2B-3FB3-4334-A8E2-36644509E86E}" srcOrd="2" destOrd="0" presId="urn:microsoft.com/office/officeart/2005/8/layout/radial6"/>
    <dgm:cxn modelId="{4053C313-C0F3-480F-9ED3-F8FAFAFCD93D}" type="presParOf" srcId="{57267E53-D929-4707-8572-8EC278C97294}" destId="{2031F5BB-D06F-4F7F-AA9C-687D203BF4AC}" srcOrd="3" destOrd="0" presId="urn:microsoft.com/office/officeart/2005/8/layout/radial6"/>
    <dgm:cxn modelId="{58A990E6-2A62-458D-96BA-DECC5C61BF4B}" type="presParOf" srcId="{57267E53-D929-4707-8572-8EC278C97294}" destId="{0463A60D-213C-4A1D-925E-CABC5BD06B79}" srcOrd="4" destOrd="0" presId="urn:microsoft.com/office/officeart/2005/8/layout/radial6"/>
    <dgm:cxn modelId="{4451DF03-49E5-4688-95C5-54F67685E1FF}" type="presParOf" srcId="{57267E53-D929-4707-8572-8EC278C97294}" destId="{CED8FBAE-4369-47DE-A9AC-B971B2D7E0B3}" srcOrd="5" destOrd="0" presId="urn:microsoft.com/office/officeart/2005/8/layout/radial6"/>
    <dgm:cxn modelId="{88106BEF-A781-45B0-A08D-D3B7337AD113}" type="presParOf" srcId="{57267E53-D929-4707-8572-8EC278C97294}" destId="{F739BEBC-A963-4EA9-A89B-8A0C1C9D6BF9}" srcOrd="6" destOrd="0" presId="urn:microsoft.com/office/officeart/2005/8/layout/radial6"/>
    <dgm:cxn modelId="{455389A9-74C9-482C-B7E3-9C693A1CFB75}" type="presParOf" srcId="{57267E53-D929-4707-8572-8EC278C97294}" destId="{2A8A8B68-2E08-4984-A686-140ED25E657E}" srcOrd="7" destOrd="0" presId="urn:microsoft.com/office/officeart/2005/8/layout/radial6"/>
    <dgm:cxn modelId="{B9CC2DDC-473A-45F9-B440-CDB498577622}" type="presParOf" srcId="{57267E53-D929-4707-8572-8EC278C97294}" destId="{C30B21DB-2CAA-4161-B384-286592A7D2B2}" srcOrd="8" destOrd="0" presId="urn:microsoft.com/office/officeart/2005/8/layout/radial6"/>
    <dgm:cxn modelId="{39C64FC6-2A53-4F97-82C6-DE32D494B972}" type="presParOf" srcId="{57267E53-D929-4707-8572-8EC278C97294}" destId="{4E8A6BB2-3920-4422-A579-34136D74EBE4}" srcOrd="9" destOrd="0" presId="urn:microsoft.com/office/officeart/2005/8/layout/radial6"/>
    <dgm:cxn modelId="{06FD9C3B-6703-49AF-B0B2-8C6D0AB99555}" type="presParOf" srcId="{57267E53-D929-4707-8572-8EC278C97294}" destId="{7BC4F093-F22A-4931-AB81-E43B6FA9418D}" srcOrd="10" destOrd="0" presId="urn:microsoft.com/office/officeart/2005/8/layout/radial6"/>
    <dgm:cxn modelId="{B25E918B-0042-4B07-A36F-C20FECAD9CCE}" type="presParOf" srcId="{57267E53-D929-4707-8572-8EC278C97294}" destId="{B25F8C91-C4A9-4BE3-8D81-A7FDFF3DEFAA}" srcOrd="11" destOrd="0" presId="urn:microsoft.com/office/officeart/2005/8/layout/radial6"/>
    <dgm:cxn modelId="{931A1B97-B8DB-44C4-86F7-BB482B2ADB0B}" type="presParOf" srcId="{57267E53-D929-4707-8572-8EC278C97294}" destId="{07261197-5FF1-4C35-BF37-751E2C4AD780}"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261197-5FF1-4C35-BF37-751E2C4AD780}">
      <dsp:nvSpPr>
        <dsp:cNvPr id="0" name=""/>
        <dsp:cNvSpPr/>
      </dsp:nvSpPr>
      <dsp:spPr>
        <a:xfrm>
          <a:off x="2776474" y="675709"/>
          <a:ext cx="4508466" cy="4508466"/>
        </a:xfrm>
        <a:prstGeom prst="blockArc">
          <a:avLst>
            <a:gd name="adj1" fmla="val 10800000"/>
            <a:gd name="adj2" fmla="val 162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4E8A6BB2-3920-4422-A579-34136D74EBE4}">
      <dsp:nvSpPr>
        <dsp:cNvPr id="0" name=""/>
        <dsp:cNvSpPr/>
      </dsp:nvSpPr>
      <dsp:spPr>
        <a:xfrm>
          <a:off x="2776474" y="675709"/>
          <a:ext cx="4508466" cy="4508466"/>
        </a:xfrm>
        <a:prstGeom prst="blockArc">
          <a:avLst>
            <a:gd name="adj1" fmla="val 5400000"/>
            <a:gd name="adj2" fmla="val 108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F739BEBC-A963-4EA9-A89B-8A0C1C9D6BF9}">
      <dsp:nvSpPr>
        <dsp:cNvPr id="0" name=""/>
        <dsp:cNvSpPr/>
      </dsp:nvSpPr>
      <dsp:spPr>
        <a:xfrm>
          <a:off x="2776474" y="675709"/>
          <a:ext cx="4508466" cy="4508466"/>
        </a:xfrm>
        <a:prstGeom prst="blockArc">
          <a:avLst>
            <a:gd name="adj1" fmla="val 0"/>
            <a:gd name="adj2" fmla="val 54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2031F5BB-D06F-4F7F-AA9C-687D203BF4AC}">
      <dsp:nvSpPr>
        <dsp:cNvPr id="0" name=""/>
        <dsp:cNvSpPr/>
      </dsp:nvSpPr>
      <dsp:spPr>
        <a:xfrm>
          <a:off x="2776474" y="675709"/>
          <a:ext cx="4508466" cy="4508466"/>
        </a:xfrm>
        <a:prstGeom prst="blockArc">
          <a:avLst>
            <a:gd name="adj1" fmla="val 16200000"/>
            <a:gd name="adj2" fmla="val 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5DD72AC8-F28A-4EFE-9F17-47058211877A}">
      <dsp:nvSpPr>
        <dsp:cNvPr id="0" name=""/>
        <dsp:cNvSpPr/>
      </dsp:nvSpPr>
      <dsp:spPr>
        <a:xfrm>
          <a:off x="3992878" y="1892113"/>
          <a:ext cx="2075658" cy="20756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rtl="1">
            <a:lnSpc>
              <a:spcPct val="90000"/>
            </a:lnSpc>
            <a:spcBef>
              <a:spcPct val="0"/>
            </a:spcBef>
            <a:spcAft>
              <a:spcPct val="35000"/>
            </a:spcAft>
            <a:buNone/>
          </a:pPr>
          <a:r>
            <a:rPr lang="en-US" sz="2600" b="1" kern="1200" dirty="0">
              <a:solidFill>
                <a:schemeClr val="accent5">
                  <a:lumMod val="10000"/>
                </a:schemeClr>
              </a:solidFill>
            </a:rPr>
            <a:t>Chest CT-Scan Images Dataset</a:t>
          </a:r>
          <a:endParaRPr lang="ar-SA" sz="2600" b="1" kern="1200" dirty="0">
            <a:solidFill>
              <a:schemeClr val="accent5">
                <a:lumMod val="10000"/>
              </a:schemeClr>
            </a:solidFill>
          </a:endParaRPr>
        </a:p>
      </dsp:txBody>
      <dsp:txXfrm>
        <a:off x="4296851" y="2196086"/>
        <a:ext cx="1467712" cy="1467712"/>
      </dsp:txXfrm>
    </dsp:sp>
    <dsp:sp modelId="{C451C6D3-AFAE-4BC9-9901-D4C4EA91E970}">
      <dsp:nvSpPr>
        <dsp:cNvPr id="0" name=""/>
        <dsp:cNvSpPr/>
      </dsp:nvSpPr>
      <dsp:spPr>
        <a:xfrm>
          <a:off x="4304227" y="1536"/>
          <a:ext cx="1452960" cy="1452960"/>
        </a:xfrm>
        <a:prstGeom prst="ellipse">
          <a:avLst/>
        </a:prstGeom>
        <a:solidFill>
          <a:srgbClr val="92D050"/>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1">
            <a:lnSpc>
              <a:spcPct val="90000"/>
            </a:lnSpc>
            <a:spcBef>
              <a:spcPct val="0"/>
            </a:spcBef>
            <a:spcAft>
              <a:spcPct val="35000"/>
            </a:spcAft>
            <a:buNone/>
          </a:pPr>
          <a:r>
            <a:rPr lang="en-US" sz="1800" b="0" kern="1200">
              <a:solidFill>
                <a:schemeClr val="accent5">
                  <a:lumMod val="10000"/>
                </a:schemeClr>
              </a:solidFill>
              <a:cs typeface="+mj-cs"/>
            </a:rPr>
            <a:t>3,439 images with the extension .png</a:t>
          </a:r>
          <a:endParaRPr lang="ar-SA" sz="1800" b="0" kern="1200" dirty="0">
            <a:solidFill>
              <a:schemeClr val="accent5">
                <a:lumMod val="10000"/>
              </a:schemeClr>
            </a:solidFill>
            <a:cs typeface="+mj-cs"/>
          </a:endParaRPr>
        </a:p>
      </dsp:txBody>
      <dsp:txXfrm>
        <a:off x="4517008" y="214317"/>
        <a:ext cx="1027398" cy="1027398"/>
      </dsp:txXfrm>
    </dsp:sp>
    <dsp:sp modelId="{0463A60D-213C-4A1D-925E-CABC5BD06B79}">
      <dsp:nvSpPr>
        <dsp:cNvPr id="0" name=""/>
        <dsp:cNvSpPr/>
      </dsp:nvSpPr>
      <dsp:spPr>
        <a:xfrm>
          <a:off x="6506153" y="2203462"/>
          <a:ext cx="1452960" cy="1452960"/>
        </a:xfrm>
        <a:prstGeom prst="ellipse">
          <a:avLst/>
        </a:prstGeom>
        <a:solidFill>
          <a:srgbClr val="92D050"/>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1">
            <a:lnSpc>
              <a:spcPct val="90000"/>
            </a:lnSpc>
            <a:spcBef>
              <a:spcPct val="0"/>
            </a:spcBef>
            <a:spcAft>
              <a:spcPct val="35000"/>
            </a:spcAft>
            <a:buNone/>
          </a:pPr>
          <a:r>
            <a:rPr lang="en-US" sz="1800" b="0" kern="1200">
              <a:solidFill>
                <a:schemeClr val="accent5">
                  <a:lumMod val="10000"/>
                </a:schemeClr>
              </a:solidFill>
              <a:cs typeface="+mj-cs"/>
            </a:rPr>
            <a:t>Images type x-ray</a:t>
          </a:r>
          <a:endParaRPr lang="ar-SA" sz="1800" b="0" kern="1200" dirty="0">
            <a:solidFill>
              <a:schemeClr val="accent5">
                <a:lumMod val="10000"/>
              </a:schemeClr>
            </a:solidFill>
            <a:cs typeface="+mj-cs"/>
          </a:endParaRPr>
        </a:p>
      </dsp:txBody>
      <dsp:txXfrm>
        <a:off x="6718934" y="2416243"/>
        <a:ext cx="1027398" cy="1027398"/>
      </dsp:txXfrm>
    </dsp:sp>
    <dsp:sp modelId="{2A8A8B68-2E08-4984-A686-140ED25E657E}">
      <dsp:nvSpPr>
        <dsp:cNvPr id="0" name=""/>
        <dsp:cNvSpPr/>
      </dsp:nvSpPr>
      <dsp:spPr>
        <a:xfrm>
          <a:off x="4304227" y="4405389"/>
          <a:ext cx="1452960" cy="1452960"/>
        </a:xfrm>
        <a:prstGeom prst="ellipse">
          <a:avLst/>
        </a:prstGeom>
        <a:solidFill>
          <a:srgbClr val="92D050"/>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rtl="1">
            <a:lnSpc>
              <a:spcPct val="90000"/>
            </a:lnSpc>
            <a:spcBef>
              <a:spcPct val="0"/>
            </a:spcBef>
            <a:spcAft>
              <a:spcPct val="35000"/>
            </a:spcAft>
            <a:buNone/>
          </a:pPr>
          <a:r>
            <a:rPr lang="en-US" sz="1500" b="0" kern="1200" dirty="0">
              <a:solidFill>
                <a:schemeClr val="accent5">
                  <a:lumMod val="10000"/>
                </a:schemeClr>
              </a:solidFill>
              <a:cs typeface="+mj-cs"/>
            </a:rPr>
            <a:t>images classified as normal people: 821</a:t>
          </a:r>
          <a:endParaRPr lang="ar-SA" sz="1500" b="0" kern="1200" dirty="0">
            <a:solidFill>
              <a:schemeClr val="accent5">
                <a:lumMod val="10000"/>
              </a:schemeClr>
            </a:solidFill>
            <a:cs typeface="+mj-cs"/>
          </a:endParaRPr>
        </a:p>
      </dsp:txBody>
      <dsp:txXfrm>
        <a:off x="4517008" y="4618170"/>
        <a:ext cx="1027398" cy="1027398"/>
      </dsp:txXfrm>
    </dsp:sp>
    <dsp:sp modelId="{7BC4F093-F22A-4931-AB81-E43B6FA9418D}">
      <dsp:nvSpPr>
        <dsp:cNvPr id="0" name=""/>
        <dsp:cNvSpPr/>
      </dsp:nvSpPr>
      <dsp:spPr>
        <a:xfrm>
          <a:off x="2102300" y="2203462"/>
          <a:ext cx="1452960" cy="1452960"/>
        </a:xfrm>
        <a:prstGeom prst="ellipse">
          <a:avLst/>
        </a:prstGeom>
        <a:solidFill>
          <a:srgbClr val="92D050"/>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1">
            <a:lnSpc>
              <a:spcPct val="90000"/>
            </a:lnSpc>
            <a:spcBef>
              <a:spcPct val="0"/>
            </a:spcBef>
            <a:spcAft>
              <a:spcPct val="35000"/>
            </a:spcAft>
            <a:buNone/>
          </a:pPr>
          <a:r>
            <a:rPr lang="en-US" sz="1800" b="0" kern="1200">
              <a:solidFill>
                <a:schemeClr val="accent5">
                  <a:lumMod val="10000"/>
                </a:schemeClr>
              </a:solidFill>
              <a:cs typeface="+mj-cs"/>
            </a:rPr>
            <a:t>images classified as cancer patients: 2618 </a:t>
          </a:r>
          <a:endParaRPr lang="ar-SA" sz="1800" b="0" kern="1200" dirty="0">
            <a:solidFill>
              <a:schemeClr val="accent5">
                <a:lumMod val="10000"/>
              </a:schemeClr>
            </a:solidFill>
            <a:cs typeface="+mj-cs"/>
          </a:endParaRPr>
        </a:p>
      </dsp:txBody>
      <dsp:txXfrm>
        <a:off x="2315081" y="2416243"/>
        <a:ext cx="1027398" cy="1027398"/>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1"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a:extLst>
              <a:ext uri="{FF2B5EF4-FFF2-40B4-BE49-F238E27FC236}">
                <a16:creationId xmlns:a16="http://schemas.microsoft.com/office/drawing/2014/main" id="{65810330-F0B5-43C9-BC34-094FFB5C0529}"/>
              </a:ext>
            </a:extLst>
          </p:cNvPr>
          <p:cNvPicPr>
            <a:picLocks noChangeAspect="1"/>
          </p:cNvPicPr>
          <p:nvPr/>
        </p:nvPicPr>
        <p:blipFill>
          <a:blip r:embed="rId3"/>
          <a:srcRect/>
          <a:stretch/>
        </p:blipFill>
        <p:spPr>
          <a:xfrm>
            <a:off x="20" y="14072"/>
            <a:ext cx="12191980" cy="6522709"/>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675551" y="1475234"/>
            <a:ext cx="5189050" cy="2699179"/>
          </a:xfrm>
        </p:spPr>
        <p:txBody>
          <a:bodyPr anchor="b">
            <a:normAutofit/>
          </a:bodyPr>
          <a:lstStyle/>
          <a:p>
            <a:pPr marL="0" marR="0" lvl="0" indent="0" algn="ctr" defTabSz="914400" rtl="0" eaLnBrk="1" fontAlgn="auto" latinLnBrk="0" hangingPunct="1">
              <a:lnSpc>
                <a:spcPct val="100000"/>
              </a:lnSpc>
              <a:spcBef>
                <a:spcPts val="1200"/>
              </a:spcBef>
              <a:spcAft>
                <a:spcPts val="200"/>
              </a:spcAft>
              <a:buClr>
                <a:srgbClr val="F6A21D"/>
              </a:buClr>
              <a:buSzPct val="100000"/>
              <a:buFont typeface="Calibri" panose="020F0502020204030204" pitchFamily="34" charset="0"/>
              <a:buNone/>
              <a:tabLst/>
              <a:defRPr/>
            </a:pPr>
            <a:r>
              <a:rPr lang="en-US" sz="4000" dirty="0">
                <a:solidFill>
                  <a:schemeClr val="tx1"/>
                </a:solidFill>
              </a:rPr>
              <a:t>Lung Cancer Detection Model Using Convolution Neural Networks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134896" y="4746978"/>
            <a:ext cx="4729705" cy="1319724"/>
          </a:xfrm>
        </p:spPr>
        <p:txBody>
          <a:bodyPr anchor="t">
            <a:normAutofit/>
          </a:bodyPr>
          <a:lstStyle/>
          <a:p>
            <a:pPr rtl="0">
              <a:lnSpc>
                <a:spcPct val="150000"/>
              </a:lnSpc>
            </a:pPr>
            <a:r>
              <a:rPr lang="en-US" sz="1600" b="1" dirty="0">
                <a:effectLst>
                  <a:outerShdw blurRad="38100" dist="38100" dir="2700000" algn="tl">
                    <a:srgbClr val="000000">
                      <a:alpha val="43137"/>
                    </a:srgbClr>
                  </a:outerShdw>
                </a:effectLst>
              </a:rPr>
              <a:t>Students' work:                          </a:t>
            </a:r>
            <a:r>
              <a:rPr lang="en-US" sz="1600" dirty="0"/>
              <a:t>Omar Ahmed , Muhammad Harara, Mahmoud Abu Aisha , Isa Abu </a:t>
            </a:r>
            <a:r>
              <a:rPr lang="en-US" sz="1600" b="1" dirty="0"/>
              <a:t>Salmiya</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1C9D-833C-0989-97A6-0BF31C5D0115}"/>
              </a:ext>
            </a:extLst>
          </p:cNvPr>
          <p:cNvSpPr>
            <a:spLocks noGrp="1"/>
          </p:cNvSpPr>
          <p:nvPr>
            <p:ph type="title"/>
          </p:nvPr>
        </p:nvSpPr>
        <p:spPr/>
        <p:txBody>
          <a:bodyPr/>
          <a:lstStyle/>
          <a:p>
            <a:r>
              <a:rPr lang="en-US" sz="4800" dirty="0"/>
              <a:t>Future Work :</a:t>
            </a:r>
            <a:endParaRPr lang="ar-SA" dirty="0"/>
          </a:p>
        </p:txBody>
      </p:sp>
      <p:sp>
        <p:nvSpPr>
          <p:cNvPr id="3" name="Content Placeholder 2">
            <a:extLst>
              <a:ext uri="{FF2B5EF4-FFF2-40B4-BE49-F238E27FC236}">
                <a16:creationId xmlns:a16="http://schemas.microsoft.com/office/drawing/2014/main" id="{43423520-2D4D-6123-E7DF-C319FCEF088B}"/>
              </a:ext>
            </a:extLst>
          </p:cNvPr>
          <p:cNvSpPr>
            <a:spLocks noGrp="1"/>
          </p:cNvSpPr>
          <p:nvPr>
            <p:ph idx="1"/>
          </p:nvPr>
        </p:nvSpPr>
        <p:spPr/>
        <p:txBody>
          <a:bodyPr/>
          <a:lstStyle/>
          <a:p>
            <a:pPr algn="l" rtl="0">
              <a:lnSpc>
                <a:spcPct val="150000"/>
              </a:lnSpc>
            </a:pPr>
            <a:r>
              <a:rPr lang="en-US" dirty="0"/>
              <a:t>1) Discover whether cancer is benign or malignant .</a:t>
            </a:r>
          </a:p>
          <a:p>
            <a:pPr algn="l" rtl="0">
              <a:lnSpc>
                <a:spcPct val="150000"/>
              </a:lnSpc>
            </a:pPr>
            <a:r>
              <a:rPr lang="en-US" dirty="0"/>
              <a:t>2) Support images in any extension .</a:t>
            </a:r>
          </a:p>
          <a:p>
            <a:pPr algn="l" rtl="0">
              <a:lnSpc>
                <a:spcPct val="150000"/>
              </a:lnSpc>
            </a:pPr>
            <a:r>
              <a:rPr lang="en-US" dirty="0"/>
              <a:t>3) 3D photo support .</a:t>
            </a:r>
          </a:p>
          <a:p>
            <a:pPr algn="l" rtl="0">
              <a:lnSpc>
                <a:spcPct val="150000"/>
              </a:lnSpc>
            </a:pPr>
            <a:r>
              <a:rPr lang="en-US" dirty="0"/>
              <a:t>4) Color photo support .</a:t>
            </a:r>
          </a:p>
          <a:p>
            <a:pPr algn="l" rtl="0">
              <a:lnSpc>
                <a:spcPct val="150000"/>
              </a:lnSpc>
            </a:pPr>
            <a:r>
              <a:rPr lang="en-US" dirty="0"/>
              <a:t>5) Locating the cancer in the lung .</a:t>
            </a:r>
          </a:p>
          <a:p>
            <a:pPr algn="l" rtl="0">
              <a:lnSpc>
                <a:spcPct val="150000"/>
              </a:lnSpc>
            </a:pPr>
            <a:r>
              <a:rPr lang="en-US" dirty="0"/>
              <a:t>6) Embedded system with a website .</a:t>
            </a:r>
          </a:p>
        </p:txBody>
      </p:sp>
    </p:spTree>
    <p:extLst>
      <p:ext uri="{BB962C8B-B14F-4D97-AF65-F5344CB8AC3E}">
        <p14:creationId xmlns:p14="http://schemas.microsoft.com/office/powerpoint/2010/main" val="2513142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11B8-1AD0-26C3-E8F4-2ED3D20C83EA}"/>
              </a:ext>
            </a:extLst>
          </p:cNvPr>
          <p:cNvSpPr>
            <a:spLocks noGrp="1"/>
          </p:cNvSpPr>
          <p:nvPr>
            <p:ph type="title"/>
          </p:nvPr>
        </p:nvSpPr>
        <p:spPr/>
        <p:txBody>
          <a:bodyPr/>
          <a:lstStyle/>
          <a:p>
            <a:pPr rtl="0"/>
            <a:r>
              <a:rPr lang="en-US" dirty="0"/>
              <a:t>Thanks and gifts :</a:t>
            </a:r>
            <a:endParaRPr lang="ar-SA" dirty="0"/>
          </a:p>
        </p:txBody>
      </p:sp>
      <p:sp>
        <p:nvSpPr>
          <p:cNvPr id="3" name="Content Placeholder 2">
            <a:extLst>
              <a:ext uri="{FF2B5EF4-FFF2-40B4-BE49-F238E27FC236}">
                <a16:creationId xmlns:a16="http://schemas.microsoft.com/office/drawing/2014/main" id="{CE22EAAF-B2A0-63AB-8C01-2963F69061CF}"/>
              </a:ext>
            </a:extLst>
          </p:cNvPr>
          <p:cNvSpPr>
            <a:spLocks noGrp="1"/>
          </p:cNvSpPr>
          <p:nvPr>
            <p:ph idx="1"/>
          </p:nvPr>
        </p:nvSpPr>
        <p:spPr/>
        <p:txBody>
          <a:bodyPr/>
          <a:lstStyle/>
          <a:p>
            <a:endParaRPr lang="ar-SA" dirty="0"/>
          </a:p>
        </p:txBody>
      </p:sp>
    </p:spTree>
    <p:extLst>
      <p:ext uri="{BB962C8B-B14F-4D97-AF65-F5344CB8AC3E}">
        <p14:creationId xmlns:p14="http://schemas.microsoft.com/office/powerpoint/2010/main" val="4116940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968C-83DB-049E-4297-FAD011F4BE23}"/>
              </a:ext>
            </a:extLst>
          </p:cNvPr>
          <p:cNvSpPr>
            <a:spLocks noGrp="1"/>
          </p:cNvSpPr>
          <p:nvPr>
            <p:ph type="title"/>
          </p:nvPr>
        </p:nvSpPr>
        <p:spPr/>
        <p:txBody>
          <a:bodyPr/>
          <a:lstStyle/>
          <a:p>
            <a:pPr rtl="0"/>
            <a:r>
              <a:rPr lang="en-US" dirty="0"/>
              <a:t>Table Content :</a:t>
            </a:r>
            <a:endParaRPr lang="ar-SA" dirty="0"/>
          </a:p>
        </p:txBody>
      </p:sp>
      <p:sp>
        <p:nvSpPr>
          <p:cNvPr id="3" name="Content Placeholder 2">
            <a:extLst>
              <a:ext uri="{FF2B5EF4-FFF2-40B4-BE49-F238E27FC236}">
                <a16:creationId xmlns:a16="http://schemas.microsoft.com/office/drawing/2014/main" id="{C4FEA2DC-CF9A-9144-4F69-F07CAEC0D440}"/>
              </a:ext>
            </a:extLst>
          </p:cNvPr>
          <p:cNvSpPr>
            <a:spLocks noGrp="1"/>
          </p:cNvSpPr>
          <p:nvPr>
            <p:ph idx="1"/>
          </p:nvPr>
        </p:nvSpPr>
        <p:spPr/>
        <p:txBody>
          <a:bodyPr>
            <a:normAutofit/>
          </a:bodyPr>
          <a:lstStyle/>
          <a:p>
            <a:pPr algn="l" rtl="0"/>
            <a:r>
              <a:rPr lang="en-US" sz="2400" dirty="0"/>
              <a:t>1) Research Problem</a:t>
            </a:r>
          </a:p>
          <a:p>
            <a:pPr algn="l" rtl="0"/>
            <a:r>
              <a:rPr lang="en-US" sz="2400" dirty="0"/>
              <a:t>2) Objectives</a:t>
            </a:r>
          </a:p>
          <a:p>
            <a:pPr algn="l" rtl="0"/>
            <a:r>
              <a:rPr lang="en-US" sz="2400" dirty="0"/>
              <a:t>3) Previous Studies</a:t>
            </a:r>
          </a:p>
          <a:p>
            <a:pPr algn="l" rtl="0"/>
            <a:r>
              <a:rPr lang="en-US" sz="2400" dirty="0"/>
              <a:t>4) Proposed Model</a:t>
            </a:r>
          </a:p>
          <a:p>
            <a:pPr algn="l" rtl="0"/>
            <a:r>
              <a:rPr lang="en-US" sz="2400" dirty="0"/>
              <a:t>5) Evaluation</a:t>
            </a:r>
          </a:p>
          <a:p>
            <a:pPr algn="l" rtl="0"/>
            <a:r>
              <a:rPr lang="en-US" sz="2400" dirty="0"/>
              <a:t>6) Future Work</a:t>
            </a:r>
            <a:endParaRPr lang="ar-SA" sz="2400" dirty="0"/>
          </a:p>
        </p:txBody>
      </p:sp>
    </p:spTree>
    <p:extLst>
      <p:ext uri="{BB962C8B-B14F-4D97-AF65-F5344CB8AC3E}">
        <p14:creationId xmlns:p14="http://schemas.microsoft.com/office/powerpoint/2010/main" val="2278779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0E24B-B9EC-BD91-19F2-07850C445968}"/>
              </a:ext>
            </a:extLst>
          </p:cNvPr>
          <p:cNvSpPr>
            <a:spLocks noGrp="1"/>
          </p:cNvSpPr>
          <p:nvPr>
            <p:ph type="title"/>
          </p:nvPr>
        </p:nvSpPr>
        <p:spPr/>
        <p:txBody>
          <a:bodyPr/>
          <a:lstStyle/>
          <a:p>
            <a:pPr rtl="0"/>
            <a:r>
              <a:rPr lang="en-US" sz="4800" dirty="0"/>
              <a:t>Research Problem :</a:t>
            </a:r>
            <a:endParaRPr lang="ar-SA" dirty="0"/>
          </a:p>
        </p:txBody>
      </p:sp>
      <p:sp>
        <p:nvSpPr>
          <p:cNvPr id="3" name="Content Placeholder 2">
            <a:extLst>
              <a:ext uri="{FF2B5EF4-FFF2-40B4-BE49-F238E27FC236}">
                <a16:creationId xmlns:a16="http://schemas.microsoft.com/office/drawing/2014/main" id="{D23D8ADE-E96C-7C58-8B1A-347A2BECECAC}"/>
              </a:ext>
            </a:extLst>
          </p:cNvPr>
          <p:cNvSpPr>
            <a:spLocks noGrp="1"/>
          </p:cNvSpPr>
          <p:nvPr>
            <p:ph idx="1"/>
          </p:nvPr>
        </p:nvSpPr>
        <p:spPr/>
        <p:txBody>
          <a:bodyPr/>
          <a:lstStyle/>
          <a:p>
            <a:pPr algn="l" rtl="0">
              <a:lnSpc>
                <a:spcPct val="200000"/>
              </a:lnSpc>
            </a:pPr>
            <a:r>
              <a:rPr lang="en-US" dirty="0"/>
              <a:t>In general there are medical errors in detecting the lung cancer, and there is also a low of accuracy where the possibility of obtaining correct results for the presence or absence of lung cancer is not the required ratio, and also it was noted that Previous models need time in processing images to get the result .</a:t>
            </a:r>
            <a:endParaRPr lang="ar-SA" dirty="0"/>
          </a:p>
        </p:txBody>
      </p:sp>
    </p:spTree>
    <p:extLst>
      <p:ext uri="{BB962C8B-B14F-4D97-AF65-F5344CB8AC3E}">
        <p14:creationId xmlns:p14="http://schemas.microsoft.com/office/powerpoint/2010/main" val="1655269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5744-94BF-B8AC-0284-22322291A143}"/>
              </a:ext>
            </a:extLst>
          </p:cNvPr>
          <p:cNvSpPr>
            <a:spLocks noGrp="1"/>
          </p:cNvSpPr>
          <p:nvPr>
            <p:ph type="title"/>
          </p:nvPr>
        </p:nvSpPr>
        <p:spPr/>
        <p:txBody>
          <a:bodyPr/>
          <a:lstStyle/>
          <a:p>
            <a:pPr rtl="0"/>
            <a:r>
              <a:rPr lang="en-US" dirty="0"/>
              <a:t>Objectives :</a:t>
            </a:r>
            <a:endParaRPr lang="ar-SA" dirty="0"/>
          </a:p>
        </p:txBody>
      </p:sp>
      <p:sp>
        <p:nvSpPr>
          <p:cNvPr id="3" name="Content Placeholder 2">
            <a:extLst>
              <a:ext uri="{FF2B5EF4-FFF2-40B4-BE49-F238E27FC236}">
                <a16:creationId xmlns:a16="http://schemas.microsoft.com/office/drawing/2014/main" id="{0E11988F-4D1F-ED0C-0637-7CC920159B0B}"/>
              </a:ext>
            </a:extLst>
          </p:cNvPr>
          <p:cNvSpPr>
            <a:spLocks noGrp="1"/>
          </p:cNvSpPr>
          <p:nvPr>
            <p:ph idx="1"/>
          </p:nvPr>
        </p:nvSpPr>
        <p:spPr/>
        <p:txBody>
          <a:bodyPr/>
          <a:lstStyle/>
          <a:p>
            <a:pPr algn="l" rtl="0">
              <a:lnSpc>
                <a:spcPct val="200000"/>
              </a:lnSpc>
            </a:pPr>
            <a:r>
              <a:rPr lang="en-US" dirty="0"/>
              <a:t>1) Identify the problems in the current cancer detection models.</a:t>
            </a:r>
          </a:p>
          <a:p>
            <a:pPr algn="l" rtl="0">
              <a:lnSpc>
                <a:spcPct val="200000"/>
              </a:lnSpc>
            </a:pPr>
            <a:r>
              <a:rPr lang="en-US" dirty="0"/>
              <a:t>2) To build a model based on CNN using to detect lung cancer.</a:t>
            </a:r>
          </a:p>
          <a:p>
            <a:pPr algn="l" rtl="0">
              <a:lnSpc>
                <a:spcPct val="200000"/>
              </a:lnSpc>
            </a:pPr>
            <a:r>
              <a:rPr lang="en-US" dirty="0"/>
              <a:t>3) To evaluate the proposed model using chest CT scan images Dataset.</a:t>
            </a:r>
            <a:endParaRPr lang="ar-SA" dirty="0"/>
          </a:p>
        </p:txBody>
      </p:sp>
    </p:spTree>
    <p:extLst>
      <p:ext uri="{BB962C8B-B14F-4D97-AF65-F5344CB8AC3E}">
        <p14:creationId xmlns:p14="http://schemas.microsoft.com/office/powerpoint/2010/main" val="1465002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AADB67-76A5-B433-DACD-0B13C42AF110}"/>
              </a:ext>
            </a:extLst>
          </p:cNvPr>
          <p:cNvSpPr/>
          <p:nvPr/>
        </p:nvSpPr>
        <p:spPr>
          <a:xfrm>
            <a:off x="991673" y="1738648"/>
            <a:ext cx="10212947" cy="2704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aphicFrame>
        <p:nvGraphicFramePr>
          <p:cNvPr id="8" name="رسم تخطيطي 1">
            <a:extLst>
              <a:ext uri="{FF2B5EF4-FFF2-40B4-BE49-F238E27FC236}">
                <a16:creationId xmlns:a16="http://schemas.microsoft.com/office/drawing/2014/main" id="{297F30AF-97FE-31E8-D2BC-30E74C14144F}"/>
              </a:ext>
            </a:extLst>
          </p:cNvPr>
          <p:cNvGraphicFramePr/>
          <p:nvPr>
            <p:extLst>
              <p:ext uri="{D42A27DB-BD31-4B8C-83A1-F6EECF244321}">
                <p14:modId xmlns:p14="http://schemas.microsoft.com/office/powerpoint/2010/main" val="633022577"/>
              </p:ext>
            </p:extLst>
          </p:nvPr>
        </p:nvGraphicFramePr>
        <p:xfrm>
          <a:off x="987380" y="515155"/>
          <a:ext cx="10061415" cy="58598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003A843F-57EA-B138-7218-5C21CD13E351}"/>
              </a:ext>
            </a:extLst>
          </p:cNvPr>
          <p:cNvSpPr txBox="1"/>
          <p:nvPr/>
        </p:nvSpPr>
        <p:spPr>
          <a:xfrm>
            <a:off x="987379" y="482959"/>
            <a:ext cx="3674773" cy="815608"/>
          </a:xfrm>
          <a:prstGeom prst="rect">
            <a:avLst/>
          </a:prstGeom>
          <a:noFill/>
        </p:spPr>
        <p:txBody>
          <a:bodyPr wrap="square" rtlCol="1">
            <a:spAutoFit/>
          </a:bodyPr>
          <a:lstStyle/>
          <a:p>
            <a:r>
              <a:rPr lang="en-US" sz="4700" u="sng" spc="-50" dirty="0">
                <a:solidFill>
                  <a:schemeClr val="tx1">
                    <a:lumMod val="75000"/>
                    <a:lumOff val="25000"/>
                  </a:schemeClr>
                </a:solidFill>
                <a:latin typeface="+mj-lt"/>
                <a:ea typeface="+mj-ea"/>
                <a:cs typeface="+mj-cs"/>
              </a:rPr>
              <a:t>Dataset :</a:t>
            </a:r>
            <a:endParaRPr lang="ar-SA" sz="4700" u="sng" spc="-50" dirty="0">
              <a:solidFill>
                <a:schemeClr val="tx1">
                  <a:lumMod val="75000"/>
                  <a:lumOff val="25000"/>
                </a:schemeClr>
              </a:solidFill>
              <a:latin typeface="+mj-lt"/>
              <a:ea typeface="+mj-ea"/>
              <a:cs typeface="+mj-cs"/>
            </a:endParaRPr>
          </a:p>
        </p:txBody>
      </p:sp>
    </p:spTree>
    <p:extLst>
      <p:ext uri="{BB962C8B-B14F-4D97-AF65-F5344CB8AC3E}">
        <p14:creationId xmlns:p14="http://schemas.microsoft.com/office/powerpoint/2010/main" val="1700782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E00B76-E029-9A40-4727-BB97CD122C65}"/>
              </a:ext>
            </a:extLst>
          </p:cNvPr>
          <p:cNvSpPr>
            <a:spLocks noGrp="1"/>
          </p:cNvSpPr>
          <p:nvPr>
            <p:ph type="title"/>
          </p:nvPr>
        </p:nvSpPr>
        <p:spPr>
          <a:xfrm>
            <a:off x="1096963" y="287338"/>
            <a:ext cx="10058400" cy="1449387"/>
          </a:xfrm>
        </p:spPr>
        <p:txBody>
          <a:bodyPr/>
          <a:lstStyle/>
          <a:p>
            <a:pPr rtl="0"/>
            <a:r>
              <a:rPr lang="en-US" sz="4800" dirty="0"/>
              <a:t>Proposed Model :</a:t>
            </a:r>
            <a:endParaRPr lang="ar-SA" dirty="0"/>
          </a:p>
        </p:txBody>
      </p:sp>
      <p:pic>
        <p:nvPicPr>
          <p:cNvPr id="5" name="Content Placeholder 3">
            <a:extLst>
              <a:ext uri="{FF2B5EF4-FFF2-40B4-BE49-F238E27FC236}">
                <a16:creationId xmlns:a16="http://schemas.microsoft.com/office/drawing/2014/main" id="{D233280E-BDB5-AE31-1427-C5DC0525FE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113" y="2274094"/>
            <a:ext cx="9944100" cy="3429000"/>
          </a:xfrm>
          <a:prstGeom prst="rect">
            <a:avLst/>
          </a:prstGeom>
        </p:spPr>
      </p:pic>
    </p:spTree>
    <p:extLst>
      <p:ext uri="{BB962C8B-B14F-4D97-AF65-F5344CB8AC3E}">
        <p14:creationId xmlns:p14="http://schemas.microsoft.com/office/powerpoint/2010/main" val="3278732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B36B2-D298-395F-1C5B-54AC4C1F9236}"/>
              </a:ext>
            </a:extLst>
          </p:cNvPr>
          <p:cNvSpPr>
            <a:spLocks noGrp="1"/>
          </p:cNvSpPr>
          <p:nvPr>
            <p:ph type="title"/>
          </p:nvPr>
        </p:nvSpPr>
        <p:spPr/>
        <p:txBody>
          <a:bodyPr/>
          <a:lstStyle/>
          <a:p>
            <a:pPr rtl="0"/>
            <a:r>
              <a:rPr lang="en-US" dirty="0"/>
              <a:t>Evaluation:</a:t>
            </a:r>
            <a:endParaRPr lang="ar-SA" dirty="0"/>
          </a:p>
        </p:txBody>
      </p:sp>
      <p:graphicFrame>
        <p:nvGraphicFramePr>
          <p:cNvPr id="11" name="Table 11">
            <a:extLst>
              <a:ext uri="{FF2B5EF4-FFF2-40B4-BE49-F238E27FC236}">
                <a16:creationId xmlns:a16="http://schemas.microsoft.com/office/drawing/2014/main" id="{F318E732-6622-EF5E-600E-4DB9865EA89A}"/>
              </a:ext>
            </a:extLst>
          </p:cNvPr>
          <p:cNvGraphicFramePr>
            <a:graphicFrameLocks noGrp="1"/>
          </p:cNvGraphicFramePr>
          <p:nvPr>
            <p:ph idx="1"/>
            <p:extLst>
              <p:ext uri="{D42A27DB-BD31-4B8C-83A1-F6EECF244321}">
                <p14:modId xmlns:p14="http://schemas.microsoft.com/office/powerpoint/2010/main" val="3368641083"/>
              </p:ext>
            </p:extLst>
          </p:nvPr>
        </p:nvGraphicFramePr>
        <p:xfrm>
          <a:off x="1096966" y="2108200"/>
          <a:ext cx="10058397" cy="4050103"/>
        </p:xfrm>
        <a:graphic>
          <a:graphicData uri="http://schemas.openxmlformats.org/drawingml/2006/table">
            <a:tbl>
              <a:tblPr rtl="1" firstRow="1" bandRow="1">
                <a:tableStyleId>{5C22544A-7EE6-4342-B048-85BDC9FD1C3A}</a:tableStyleId>
              </a:tblPr>
              <a:tblGrid>
                <a:gridCol w="1547724">
                  <a:extLst>
                    <a:ext uri="{9D8B030D-6E8A-4147-A177-3AD203B41FA5}">
                      <a16:colId xmlns:a16="http://schemas.microsoft.com/office/drawing/2014/main" val="2310586834"/>
                    </a:ext>
                  </a:extLst>
                </a:gridCol>
                <a:gridCol w="7624293">
                  <a:extLst>
                    <a:ext uri="{9D8B030D-6E8A-4147-A177-3AD203B41FA5}">
                      <a16:colId xmlns:a16="http://schemas.microsoft.com/office/drawing/2014/main" val="4189541008"/>
                    </a:ext>
                  </a:extLst>
                </a:gridCol>
                <a:gridCol w="886380">
                  <a:extLst>
                    <a:ext uri="{9D8B030D-6E8A-4147-A177-3AD203B41FA5}">
                      <a16:colId xmlns:a16="http://schemas.microsoft.com/office/drawing/2014/main" val="1106558468"/>
                    </a:ext>
                  </a:extLst>
                </a:gridCol>
              </a:tblGrid>
              <a:tr h="318906">
                <a:tc>
                  <a:txBody>
                    <a:bodyPr/>
                    <a:lstStyle/>
                    <a:p>
                      <a:pPr algn="ctr" rtl="0"/>
                      <a:r>
                        <a:rPr lang="en-US" dirty="0"/>
                        <a:t>Accuracy</a:t>
                      </a:r>
                      <a:endParaRPr lang="ar-SA" dirty="0"/>
                    </a:p>
                  </a:txBody>
                  <a:tcPr/>
                </a:tc>
                <a:tc>
                  <a:txBody>
                    <a:bodyPr/>
                    <a:lstStyle/>
                    <a:p>
                      <a:pPr algn="ctr" rtl="0"/>
                      <a:r>
                        <a:rPr lang="en-US" dirty="0"/>
                        <a:t>Algorithm</a:t>
                      </a:r>
                      <a:endParaRPr lang="ar-SA" dirty="0"/>
                    </a:p>
                  </a:txBody>
                  <a:tcPr/>
                </a:tc>
                <a:tc>
                  <a:txBody>
                    <a:bodyPr/>
                    <a:lstStyle/>
                    <a:p>
                      <a:pPr algn="ctr" rtl="0"/>
                      <a:r>
                        <a:rPr lang="en-US" dirty="0"/>
                        <a:t>ID</a:t>
                      </a:r>
                      <a:endParaRPr lang="ar-SA" dirty="0"/>
                    </a:p>
                  </a:txBody>
                  <a:tcPr/>
                </a:tc>
                <a:extLst>
                  <a:ext uri="{0D108BD9-81ED-4DB2-BD59-A6C34878D82A}">
                    <a16:rowId xmlns:a16="http://schemas.microsoft.com/office/drawing/2014/main" val="1963733352"/>
                  </a:ext>
                </a:extLst>
              </a:tr>
              <a:tr h="318906">
                <a:tc>
                  <a:txBody>
                    <a:bodyPr/>
                    <a:lstStyle/>
                    <a:p>
                      <a:pPr marL="0" algn="ctr" defTabSz="914400" rtl="0" eaLnBrk="1" latinLnBrk="0" hangingPunct="1">
                        <a:lnSpc>
                          <a:spcPct val="150000"/>
                        </a:lnSpc>
                        <a:spcAft>
                          <a:spcPts val="1000"/>
                        </a:spcAft>
                      </a:pPr>
                      <a:r>
                        <a:rPr lang="en-US" sz="1400" kern="1200" dirty="0">
                          <a:solidFill>
                            <a:schemeClr val="dk1"/>
                          </a:solidFill>
                          <a:latin typeface="+mn-lt"/>
                          <a:ea typeface="+mn-ea"/>
                          <a:cs typeface="+mn-cs"/>
                        </a:rPr>
                        <a:t>74.43 %</a:t>
                      </a:r>
                    </a:p>
                  </a:txBody>
                  <a:tcPr marL="68580" marR="68580" marT="0" marB="0" anchor="ctr"/>
                </a:tc>
                <a:tc>
                  <a:txBody>
                    <a:bodyPr/>
                    <a:lstStyle/>
                    <a:p>
                      <a:pPr marL="0" algn="l" defTabSz="914400" rtl="0" eaLnBrk="1" latinLnBrk="0" hangingPunct="1">
                        <a:lnSpc>
                          <a:spcPct val="150000"/>
                        </a:lnSpc>
                        <a:spcAft>
                          <a:spcPts val="1000"/>
                        </a:spcAft>
                      </a:pPr>
                      <a:r>
                        <a:rPr lang="en-US" sz="1600" kern="1200">
                          <a:solidFill>
                            <a:schemeClr val="dk1"/>
                          </a:solidFill>
                          <a:latin typeface="+mn-lt"/>
                          <a:ea typeface="+mn-ea"/>
                          <a:cs typeface="+mn-cs"/>
                        </a:rPr>
                        <a:t>Deep Learning Approach</a:t>
                      </a:r>
                    </a:p>
                  </a:txBody>
                  <a:tcPr marL="68580" marR="68580" marT="0" marB="0"/>
                </a:tc>
                <a:tc>
                  <a:txBody>
                    <a:bodyPr/>
                    <a:lstStyle/>
                    <a:p>
                      <a:pPr algn="ctr" rtl="0"/>
                      <a:r>
                        <a:rPr lang="en-US" sz="1400" dirty="0"/>
                        <a:t>[1]</a:t>
                      </a:r>
                      <a:endParaRPr lang="ar-SA" sz="1400" dirty="0"/>
                    </a:p>
                  </a:txBody>
                  <a:tcPr/>
                </a:tc>
                <a:extLst>
                  <a:ext uri="{0D108BD9-81ED-4DB2-BD59-A6C34878D82A}">
                    <a16:rowId xmlns:a16="http://schemas.microsoft.com/office/drawing/2014/main" val="3303633985"/>
                  </a:ext>
                </a:extLst>
              </a:tr>
              <a:tr h="414855">
                <a:tc>
                  <a:txBody>
                    <a:bodyPr/>
                    <a:lstStyle/>
                    <a:p>
                      <a:pPr marL="0" algn="ctr" defTabSz="914400" rtl="0" eaLnBrk="1" latinLnBrk="0" hangingPunct="1">
                        <a:lnSpc>
                          <a:spcPct val="150000"/>
                        </a:lnSpc>
                        <a:spcAft>
                          <a:spcPts val="1000"/>
                        </a:spcAft>
                      </a:pPr>
                      <a:r>
                        <a:rPr lang="en-US" sz="1400" kern="1200" dirty="0">
                          <a:solidFill>
                            <a:schemeClr val="dk1"/>
                          </a:solidFill>
                          <a:latin typeface="+mn-lt"/>
                          <a:ea typeface="+mn-ea"/>
                          <a:cs typeface="+mn-cs"/>
                        </a:rPr>
                        <a:t>60.1 %</a:t>
                      </a:r>
                    </a:p>
                  </a:txBody>
                  <a:tcPr marL="68580" marR="68580" marT="0" marB="0" anchor="ctr"/>
                </a:tc>
                <a:tc>
                  <a:txBody>
                    <a:bodyPr/>
                    <a:lstStyle/>
                    <a:p>
                      <a:pPr marL="0" algn="l" defTabSz="914400" rtl="0" eaLnBrk="1" latinLnBrk="0" hangingPunct="1">
                        <a:lnSpc>
                          <a:spcPct val="150000"/>
                        </a:lnSpc>
                        <a:spcAft>
                          <a:spcPts val="1000"/>
                        </a:spcAft>
                      </a:pPr>
                      <a:r>
                        <a:rPr lang="en-US" sz="1600" kern="1200" dirty="0">
                          <a:solidFill>
                            <a:schemeClr val="dk1"/>
                          </a:solidFill>
                          <a:latin typeface="+mn-lt"/>
                          <a:ea typeface="+mn-ea"/>
                          <a:cs typeface="+mn-cs"/>
                        </a:rPr>
                        <a:t>Subtraction method between two serial mass chest radiographs is proposed.</a:t>
                      </a:r>
                    </a:p>
                  </a:txBody>
                  <a:tcPr marL="68580" marR="68580" marT="0" marB="0"/>
                </a:tc>
                <a:tc>
                  <a:txBody>
                    <a:bodyPr/>
                    <a:lstStyle/>
                    <a:p>
                      <a:pPr algn="ctr" rtl="0"/>
                      <a:r>
                        <a:rPr lang="en-US" sz="1400" dirty="0"/>
                        <a:t>[2]</a:t>
                      </a:r>
                      <a:endParaRPr lang="ar-SA" sz="1400" dirty="0"/>
                    </a:p>
                  </a:txBody>
                  <a:tcPr/>
                </a:tc>
                <a:extLst>
                  <a:ext uri="{0D108BD9-81ED-4DB2-BD59-A6C34878D82A}">
                    <a16:rowId xmlns:a16="http://schemas.microsoft.com/office/drawing/2014/main" val="2214595245"/>
                  </a:ext>
                </a:extLst>
              </a:tr>
              <a:tr h="318906">
                <a:tc>
                  <a:txBody>
                    <a:bodyPr/>
                    <a:lstStyle/>
                    <a:p>
                      <a:pPr marL="0" algn="ctr" defTabSz="914400" rtl="0" eaLnBrk="1" latinLnBrk="0" hangingPunct="1">
                        <a:lnSpc>
                          <a:spcPct val="150000"/>
                        </a:lnSpc>
                        <a:spcAft>
                          <a:spcPts val="1000"/>
                        </a:spcAft>
                      </a:pPr>
                      <a:r>
                        <a:rPr lang="en-US" sz="1400" kern="1200" dirty="0">
                          <a:solidFill>
                            <a:schemeClr val="dk1"/>
                          </a:solidFill>
                          <a:latin typeface="+mn-lt"/>
                          <a:ea typeface="+mn-ea"/>
                          <a:cs typeface="+mn-cs"/>
                        </a:rPr>
                        <a:t>84 %</a:t>
                      </a:r>
                    </a:p>
                  </a:txBody>
                  <a:tcPr marL="68580" marR="68580" marT="0" marB="0" anchor="ctr"/>
                </a:tc>
                <a:tc>
                  <a:txBody>
                    <a:bodyPr/>
                    <a:lstStyle/>
                    <a:p>
                      <a:pPr marL="0" algn="l" defTabSz="914400" rtl="0" eaLnBrk="1" latinLnBrk="0" hangingPunct="1">
                        <a:lnSpc>
                          <a:spcPct val="150000"/>
                        </a:lnSpc>
                        <a:spcAft>
                          <a:spcPts val="1000"/>
                        </a:spcAft>
                      </a:pPr>
                      <a:r>
                        <a:rPr lang="en-US" sz="1600" kern="1200" dirty="0">
                          <a:solidFill>
                            <a:schemeClr val="dk1"/>
                          </a:solidFill>
                          <a:latin typeface="+mn-lt"/>
                          <a:ea typeface="+mn-ea"/>
                          <a:cs typeface="+mn-cs"/>
                        </a:rPr>
                        <a:t>Deep Learning</a:t>
                      </a:r>
                    </a:p>
                  </a:txBody>
                  <a:tcPr marL="68580" marR="68580" marT="0" marB="0"/>
                </a:tc>
                <a:tc>
                  <a:txBody>
                    <a:bodyPr/>
                    <a:lstStyle/>
                    <a:p>
                      <a:pPr algn="ctr" rtl="0"/>
                      <a:r>
                        <a:rPr lang="en-US" sz="1400" dirty="0"/>
                        <a:t>[3]</a:t>
                      </a:r>
                      <a:endParaRPr lang="ar-SA" sz="1400" dirty="0"/>
                    </a:p>
                  </a:txBody>
                  <a:tcPr/>
                </a:tc>
                <a:extLst>
                  <a:ext uri="{0D108BD9-81ED-4DB2-BD59-A6C34878D82A}">
                    <a16:rowId xmlns:a16="http://schemas.microsoft.com/office/drawing/2014/main" val="1966050425"/>
                  </a:ext>
                </a:extLst>
              </a:tr>
              <a:tr h="634103">
                <a:tc>
                  <a:txBody>
                    <a:bodyPr/>
                    <a:lstStyle/>
                    <a:p>
                      <a:pPr marL="0" algn="ctr" defTabSz="914400" rtl="0" eaLnBrk="1" latinLnBrk="0" hangingPunct="1">
                        <a:lnSpc>
                          <a:spcPct val="150000"/>
                        </a:lnSpc>
                        <a:spcAft>
                          <a:spcPts val="1000"/>
                        </a:spcAft>
                      </a:pPr>
                      <a:r>
                        <a:rPr lang="en-US" sz="1400" kern="1200" dirty="0">
                          <a:solidFill>
                            <a:schemeClr val="dk1"/>
                          </a:solidFill>
                          <a:latin typeface="+mn-lt"/>
                          <a:ea typeface="+mn-ea"/>
                          <a:cs typeface="+mn-cs"/>
                        </a:rPr>
                        <a:t>95 %</a:t>
                      </a:r>
                    </a:p>
                  </a:txBody>
                  <a:tcPr marL="68580" marR="68580" marT="0" marB="0" anchor="ctr"/>
                </a:tc>
                <a:tc>
                  <a:txBody>
                    <a:bodyPr/>
                    <a:lstStyle/>
                    <a:p>
                      <a:pPr marL="0" algn="l" defTabSz="914400" rtl="0" eaLnBrk="1" latinLnBrk="0" hangingPunct="1">
                        <a:lnSpc>
                          <a:spcPct val="150000"/>
                        </a:lnSpc>
                        <a:spcAft>
                          <a:spcPts val="1000"/>
                        </a:spcAft>
                      </a:pPr>
                      <a:r>
                        <a:rPr lang="en-US" sz="1600" kern="1200">
                          <a:solidFill>
                            <a:schemeClr val="dk1"/>
                          </a:solidFill>
                          <a:latin typeface="+mn-lt"/>
                          <a:ea typeface="+mn-ea"/>
                          <a:cs typeface="+mn-cs"/>
                        </a:rPr>
                        <a:t>(Deep Learning) using deep learning-based surface-enhanced Raman spectroscopy (SERS) of the exosomes.</a:t>
                      </a:r>
                    </a:p>
                  </a:txBody>
                  <a:tcPr marL="68580" marR="68580" marT="0" marB="0"/>
                </a:tc>
                <a:tc>
                  <a:txBody>
                    <a:bodyPr/>
                    <a:lstStyle/>
                    <a:p>
                      <a:pPr algn="ctr" rtl="0"/>
                      <a:r>
                        <a:rPr lang="en-US" sz="1400" dirty="0"/>
                        <a:t>[4]</a:t>
                      </a:r>
                      <a:endParaRPr lang="ar-SA" sz="1400" dirty="0"/>
                    </a:p>
                  </a:txBody>
                  <a:tcPr/>
                </a:tc>
                <a:extLst>
                  <a:ext uri="{0D108BD9-81ED-4DB2-BD59-A6C34878D82A}">
                    <a16:rowId xmlns:a16="http://schemas.microsoft.com/office/drawing/2014/main" val="2218680501"/>
                  </a:ext>
                </a:extLst>
              </a:tr>
              <a:tr h="318906">
                <a:tc>
                  <a:txBody>
                    <a:bodyPr/>
                    <a:lstStyle/>
                    <a:p>
                      <a:pPr marL="0" algn="ctr" defTabSz="914400" rtl="0" eaLnBrk="1" latinLnBrk="0" hangingPunct="1">
                        <a:lnSpc>
                          <a:spcPct val="150000"/>
                        </a:lnSpc>
                        <a:spcAft>
                          <a:spcPts val="1000"/>
                        </a:spcAft>
                      </a:pPr>
                      <a:r>
                        <a:rPr lang="en-US" sz="1400" kern="1200" dirty="0">
                          <a:solidFill>
                            <a:schemeClr val="dk1"/>
                          </a:solidFill>
                          <a:latin typeface="+mn-lt"/>
                          <a:ea typeface="+mn-ea"/>
                          <a:cs typeface="+mn-cs"/>
                        </a:rPr>
                        <a:t>60 %</a:t>
                      </a:r>
                    </a:p>
                  </a:txBody>
                  <a:tcPr marL="68580" marR="68580" marT="0" marB="0" anchor="ctr"/>
                </a:tc>
                <a:tc>
                  <a:txBody>
                    <a:bodyPr/>
                    <a:lstStyle/>
                    <a:p>
                      <a:pPr marL="0" algn="l" defTabSz="914400" rtl="0" eaLnBrk="1" latinLnBrk="0" hangingPunct="1">
                        <a:lnSpc>
                          <a:spcPct val="150000"/>
                        </a:lnSpc>
                        <a:spcAft>
                          <a:spcPts val="1000"/>
                        </a:spcAft>
                      </a:pPr>
                      <a:r>
                        <a:rPr lang="en-US" sz="1600" kern="1200" dirty="0">
                          <a:solidFill>
                            <a:schemeClr val="dk1"/>
                          </a:solidFill>
                          <a:latin typeface="+mn-lt"/>
                          <a:ea typeface="+mn-ea"/>
                          <a:cs typeface="+mn-cs"/>
                        </a:rPr>
                        <a:t>Artificial Neural Network (ANN)</a:t>
                      </a:r>
                    </a:p>
                  </a:txBody>
                  <a:tcPr marL="68580" marR="68580" marT="0" marB="0"/>
                </a:tc>
                <a:tc>
                  <a:txBody>
                    <a:bodyPr/>
                    <a:lstStyle/>
                    <a:p>
                      <a:pPr algn="ctr" rtl="0"/>
                      <a:r>
                        <a:rPr lang="en-US" sz="1400" dirty="0"/>
                        <a:t>[5]</a:t>
                      </a:r>
                      <a:endParaRPr lang="ar-SA" sz="1400" dirty="0"/>
                    </a:p>
                  </a:txBody>
                  <a:tcPr/>
                </a:tc>
                <a:extLst>
                  <a:ext uri="{0D108BD9-81ED-4DB2-BD59-A6C34878D82A}">
                    <a16:rowId xmlns:a16="http://schemas.microsoft.com/office/drawing/2014/main" val="3023184467"/>
                  </a:ext>
                </a:extLst>
              </a:tr>
              <a:tr h="318906">
                <a:tc>
                  <a:txBody>
                    <a:bodyPr/>
                    <a:lstStyle/>
                    <a:p>
                      <a:pPr marL="0" algn="ctr" defTabSz="914400" rtl="0" eaLnBrk="1" latinLnBrk="0" hangingPunct="1">
                        <a:lnSpc>
                          <a:spcPct val="150000"/>
                        </a:lnSpc>
                        <a:spcAft>
                          <a:spcPts val="1000"/>
                        </a:spcAft>
                      </a:pPr>
                      <a:r>
                        <a:rPr lang="en-US" sz="1400" kern="1200" dirty="0">
                          <a:solidFill>
                            <a:schemeClr val="dk1"/>
                          </a:solidFill>
                          <a:latin typeface="+mn-lt"/>
                          <a:ea typeface="+mn-ea"/>
                          <a:cs typeface="+mn-cs"/>
                        </a:rPr>
                        <a:t>92.61 %</a:t>
                      </a:r>
                    </a:p>
                  </a:txBody>
                  <a:tcPr marL="68580" marR="68580" marT="0" marB="0" anchor="ctr"/>
                </a:tc>
                <a:tc>
                  <a:txBody>
                    <a:bodyPr/>
                    <a:lstStyle/>
                    <a:p>
                      <a:pPr marL="0" algn="l" defTabSz="914400" rtl="0" eaLnBrk="1" latinLnBrk="0" hangingPunct="1">
                        <a:lnSpc>
                          <a:spcPct val="150000"/>
                        </a:lnSpc>
                        <a:spcAft>
                          <a:spcPts val="1000"/>
                        </a:spcAft>
                      </a:pPr>
                      <a:r>
                        <a:rPr lang="en-US" sz="1600" kern="1200">
                          <a:solidFill>
                            <a:schemeClr val="dk1"/>
                          </a:solidFill>
                          <a:latin typeface="+mn-lt"/>
                          <a:ea typeface="+mn-ea"/>
                          <a:cs typeface="+mn-cs"/>
                        </a:rPr>
                        <a:t>Artificial Neural Network</a:t>
                      </a:r>
                    </a:p>
                  </a:txBody>
                  <a:tcPr marL="68580" marR="68580" marT="0" marB="0"/>
                </a:tc>
                <a:tc>
                  <a:txBody>
                    <a:bodyPr/>
                    <a:lstStyle/>
                    <a:p>
                      <a:pPr algn="ctr" rtl="0"/>
                      <a:r>
                        <a:rPr lang="en-US" sz="1400" dirty="0"/>
                        <a:t>[6]</a:t>
                      </a:r>
                      <a:endParaRPr lang="ar-SA" sz="1400" dirty="0"/>
                    </a:p>
                  </a:txBody>
                  <a:tcPr/>
                </a:tc>
                <a:extLst>
                  <a:ext uri="{0D108BD9-81ED-4DB2-BD59-A6C34878D82A}">
                    <a16:rowId xmlns:a16="http://schemas.microsoft.com/office/drawing/2014/main" val="2895319445"/>
                  </a:ext>
                </a:extLst>
              </a:tr>
              <a:tr h="318906">
                <a:tc>
                  <a:txBody>
                    <a:bodyPr/>
                    <a:lstStyle/>
                    <a:p>
                      <a:pPr marL="0" algn="ctr" defTabSz="914400" rtl="0" eaLnBrk="1" latinLnBrk="0" hangingPunct="1">
                        <a:lnSpc>
                          <a:spcPct val="150000"/>
                        </a:lnSpc>
                        <a:spcAft>
                          <a:spcPts val="1000"/>
                        </a:spcAft>
                      </a:pPr>
                      <a:r>
                        <a:rPr lang="en-US" sz="1400" kern="1200" dirty="0">
                          <a:solidFill>
                            <a:schemeClr val="dk1"/>
                          </a:solidFill>
                          <a:latin typeface="+mn-lt"/>
                          <a:ea typeface="+mn-ea"/>
                          <a:cs typeface="+mn-cs"/>
                        </a:rPr>
                        <a:t>84.6 %</a:t>
                      </a:r>
                    </a:p>
                  </a:txBody>
                  <a:tcPr marL="68580" marR="68580" marT="0" marB="0" anchor="ctr"/>
                </a:tc>
                <a:tc>
                  <a:txBody>
                    <a:bodyPr/>
                    <a:lstStyle/>
                    <a:p>
                      <a:pPr marL="0" algn="l" defTabSz="914400" rtl="0" eaLnBrk="1" latinLnBrk="0" hangingPunct="1">
                        <a:lnSpc>
                          <a:spcPct val="150000"/>
                        </a:lnSpc>
                        <a:spcAft>
                          <a:spcPts val="1000"/>
                        </a:spcAft>
                      </a:pPr>
                      <a:r>
                        <a:rPr lang="en-US" sz="1600" kern="1200">
                          <a:solidFill>
                            <a:schemeClr val="dk1"/>
                          </a:solidFill>
                          <a:latin typeface="+mn-lt"/>
                          <a:ea typeface="+mn-ea"/>
                          <a:cs typeface="+mn-cs"/>
                        </a:rPr>
                        <a:t>support vector machine (SVM)</a:t>
                      </a:r>
                    </a:p>
                  </a:txBody>
                  <a:tcPr marL="68580" marR="68580" marT="0" marB="0"/>
                </a:tc>
                <a:tc>
                  <a:txBody>
                    <a:bodyPr/>
                    <a:lstStyle/>
                    <a:p>
                      <a:pPr algn="ctr" rtl="0"/>
                      <a:r>
                        <a:rPr lang="en-US" sz="1400" dirty="0"/>
                        <a:t>[7]</a:t>
                      </a:r>
                      <a:endParaRPr lang="ar-SA" sz="1400" dirty="0"/>
                    </a:p>
                  </a:txBody>
                  <a:tcPr/>
                </a:tc>
                <a:extLst>
                  <a:ext uri="{0D108BD9-81ED-4DB2-BD59-A6C34878D82A}">
                    <a16:rowId xmlns:a16="http://schemas.microsoft.com/office/drawing/2014/main" val="1344570563"/>
                  </a:ext>
                </a:extLst>
              </a:tr>
              <a:tr h="318906">
                <a:tc>
                  <a:txBody>
                    <a:bodyPr/>
                    <a:lstStyle/>
                    <a:p>
                      <a:pPr marL="0" algn="ctr" defTabSz="914400" rtl="0" eaLnBrk="1" latinLnBrk="0" hangingPunct="1">
                        <a:lnSpc>
                          <a:spcPct val="150000"/>
                        </a:lnSpc>
                        <a:spcAft>
                          <a:spcPts val="1000"/>
                        </a:spcAft>
                      </a:pPr>
                      <a:r>
                        <a:rPr lang="en-US" sz="1400" kern="1200" dirty="0">
                          <a:solidFill>
                            <a:schemeClr val="dk1"/>
                          </a:solidFill>
                          <a:latin typeface="+mn-lt"/>
                          <a:ea typeface="+mn-ea"/>
                          <a:cs typeface="+mn-cs"/>
                        </a:rPr>
                        <a:t>85 %</a:t>
                      </a:r>
                    </a:p>
                  </a:txBody>
                  <a:tcPr marL="68580" marR="68580" marT="0" marB="0" anchor="ctr"/>
                </a:tc>
                <a:tc>
                  <a:txBody>
                    <a:bodyPr/>
                    <a:lstStyle/>
                    <a:p>
                      <a:pPr marL="0" algn="l" defTabSz="914400" rtl="0" eaLnBrk="1" latinLnBrk="0" hangingPunct="1">
                        <a:lnSpc>
                          <a:spcPct val="150000"/>
                        </a:lnSpc>
                        <a:spcAft>
                          <a:spcPts val="1000"/>
                        </a:spcAft>
                      </a:pPr>
                      <a:r>
                        <a:rPr lang="en-US" sz="1600" kern="1200">
                          <a:solidFill>
                            <a:schemeClr val="dk1"/>
                          </a:solidFill>
                          <a:latin typeface="+mn-lt"/>
                          <a:ea typeface="+mn-ea"/>
                          <a:cs typeface="+mn-cs"/>
                        </a:rPr>
                        <a:t>Lung cancer detection using biomarkers</a:t>
                      </a:r>
                    </a:p>
                  </a:txBody>
                  <a:tcPr marL="68580" marR="68580" marT="0" marB="0"/>
                </a:tc>
                <a:tc>
                  <a:txBody>
                    <a:bodyPr/>
                    <a:lstStyle/>
                    <a:p>
                      <a:pPr algn="ctr" rtl="0"/>
                      <a:r>
                        <a:rPr lang="en-US" sz="1400" dirty="0"/>
                        <a:t>[8]</a:t>
                      </a:r>
                      <a:endParaRPr lang="ar-SA" sz="1400" dirty="0"/>
                    </a:p>
                  </a:txBody>
                  <a:tcPr/>
                </a:tc>
                <a:extLst>
                  <a:ext uri="{0D108BD9-81ED-4DB2-BD59-A6C34878D82A}">
                    <a16:rowId xmlns:a16="http://schemas.microsoft.com/office/drawing/2014/main" val="2129355826"/>
                  </a:ext>
                </a:extLst>
              </a:tr>
              <a:tr h="318906">
                <a:tc>
                  <a:txBody>
                    <a:bodyPr/>
                    <a:lstStyle/>
                    <a:p>
                      <a:pPr marL="0" algn="ctr" defTabSz="914400" rtl="0" eaLnBrk="1" latinLnBrk="0" hangingPunct="1">
                        <a:lnSpc>
                          <a:spcPct val="150000"/>
                        </a:lnSpc>
                        <a:spcAft>
                          <a:spcPts val="1000"/>
                        </a:spcAft>
                      </a:pPr>
                      <a:r>
                        <a:rPr lang="en-US" sz="1400" kern="1200" dirty="0">
                          <a:solidFill>
                            <a:schemeClr val="dk1"/>
                          </a:solidFill>
                          <a:latin typeface="+mn-lt"/>
                          <a:ea typeface="+mn-ea"/>
                          <a:cs typeface="+mn-cs"/>
                        </a:rPr>
                        <a:t>95 %</a:t>
                      </a:r>
                    </a:p>
                  </a:txBody>
                  <a:tcPr marL="68580" marR="68580" marT="0" marB="0" anchor="ctr"/>
                </a:tc>
                <a:tc>
                  <a:txBody>
                    <a:bodyPr/>
                    <a:lstStyle/>
                    <a:p>
                      <a:pPr marL="0" algn="l" defTabSz="914400" rtl="0" eaLnBrk="1" latinLnBrk="0" hangingPunct="1">
                        <a:lnSpc>
                          <a:spcPct val="150000"/>
                        </a:lnSpc>
                        <a:spcAft>
                          <a:spcPts val="1000"/>
                        </a:spcAft>
                      </a:pPr>
                      <a:r>
                        <a:rPr lang="en-US" sz="1600" kern="1200" dirty="0">
                          <a:solidFill>
                            <a:schemeClr val="dk1"/>
                          </a:solidFill>
                          <a:latin typeface="+mn-lt"/>
                          <a:ea typeface="+mn-ea"/>
                          <a:cs typeface="+mn-cs"/>
                        </a:rPr>
                        <a:t>ANN</a:t>
                      </a:r>
                    </a:p>
                  </a:txBody>
                  <a:tcPr marL="68580" marR="68580" marT="0" marB="0"/>
                </a:tc>
                <a:tc>
                  <a:txBody>
                    <a:bodyPr/>
                    <a:lstStyle/>
                    <a:p>
                      <a:pPr algn="ctr" rtl="0"/>
                      <a:r>
                        <a:rPr lang="en-US" sz="1400" dirty="0"/>
                        <a:t>[9]</a:t>
                      </a:r>
                      <a:endParaRPr lang="ar-SA" sz="1400" dirty="0"/>
                    </a:p>
                  </a:txBody>
                  <a:tcPr/>
                </a:tc>
                <a:extLst>
                  <a:ext uri="{0D108BD9-81ED-4DB2-BD59-A6C34878D82A}">
                    <a16:rowId xmlns:a16="http://schemas.microsoft.com/office/drawing/2014/main" val="3287632882"/>
                  </a:ext>
                </a:extLst>
              </a:tr>
              <a:tr h="318906">
                <a:tc>
                  <a:txBody>
                    <a:bodyPr/>
                    <a:lstStyle/>
                    <a:p>
                      <a:pPr algn="ctr">
                        <a:lnSpc>
                          <a:spcPct val="150000"/>
                        </a:lnSpc>
                        <a:spcAft>
                          <a:spcPts val="1000"/>
                        </a:spcAft>
                      </a:pPr>
                      <a:r>
                        <a:rPr lang="en-US" sz="1600" b="1" dirty="0">
                          <a:solidFill>
                            <a:schemeClr val="bg1"/>
                          </a:solidFill>
                          <a:effectLst/>
                          <a:latin typeface="Segoe UI Light" panose="020B0502040204020203" pitchFamily="34" charset="0"/>
                          <a:ea typeface="Calibri" panose="020F0502020204030204" pitchFamily="34" charset="0"/>
                          <a:cs typeface="Arial" panose="020B0604020202020204" pitchFamily="34" charset="0"/>
                        </a:rPr>
                        <a:t>98 %</a:t>
                      </a:r>
                      <a:endParaRPr lang="en-US"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0070C0"/>
                    </a:solidFill>
                  </a:tcPr>
                </a:tc>
                <a:tc>
                  <a:txBody>
                    <a:bodyPr/>
                    <a:lstStyle/>
                    <a:p>
                      <a:pPr algn="ctr">
                        <a:lnSpc>
                          <a:spcPct val="150000"/>
                        </a:lnSpc>
                        <a:spcAft>
                          <a:spcPts val="1000"/>
                        </a:spcAft>
                      </a:pPr>
                      <a:r>
                        <a:rPr lang="en-US" sz="1600" b="1" dirty="0">
                          <a:solidFill>
                            <a:schemeClr val="bg1"/>
                          </a:solidFill>
                          <a:effectLst/>
                          <a:latin typeface="Segoe UI Light" panose="020B0502040204020203" pitchFamily="34" charset="0"/>
                          <a:ea typeface="Calibri" panose="020F0502020204030204" pitchFamily="34" charset="0"/>
                          <a:cs typeface="Arial" panose="020B0604020202020204" pitchFamily="34" charset="0"/>
                        </a:rPr>
                        <a:t>LCD – CNN Model</a:t>
                      </a:r>
                      <a:endParaRPr lang="en-US" sz="16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0070C0"/>
                    </a:solidFill>
                  </a:tcPr>
                </a:tc>
                <a:tc>
                  <a:txBody>
                    <a:bodyPr/>
                    <a:lstStyle/>
                    <a:p>
                      <a:pPr algn="ctr" rtl="0"/>
                      <a:r>
                        <a:rPr lang="en-US" sz="1600" dirty="0">
                          <a:solidFill>
                            <a:schemeClr val="bg1"/>
                          </a:solidFill>
                        </a:rPr>
                        <a:t>[10]</a:t>
                      </a:r>
                      <a:endParaRPr lang="ar-SA" sz="1600" dirty="0">
                        <a:solidFill>
                          <a:schemeClr val="bg1"/>
                        </a:solidFill>
                      </a:endParaRPr>
                    </a:p>
                  </a:txBody>
                  <a:tcPr>
                    <a:solidFill>
                      <a:srgbClr val="0070C0"/>
                    </a:solidFill>
                  </a:tcPr>
                </a:tc>
                <a:extLst>
                  <a:ext uri="{0D108BD9-81ED-4DB2-BD59-A6C34878D82A}">
                    <a16:rowId xmlns:a16="http://schemas.microsoft.com/office/drawing/2014/main" val="2800431566"/>
                  </a:ext>
                </a:extLst>
              </a:tr>
            </a:tbl>
          </a:graphicData>
        </a:graphic>
      </p:graphicFrame>
    </p:spTree>
    <p:extLst>
      <p:ext uri="{BB962C8B-B14F-4D97-AF65-F5344CB8AC3E}">
        <p14:creationId xmlns:p14="http://schemas.microsoft.com/office/powerpoint/2010/main" val="2913649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B70DB48E-C416-08B9-3628-18637E56CF08}"/>
              </a:ext>
            </a:extLst>
          </p:cNvPr>
          <p:cNvGraphicFramePr>
            <a:graphicFrameLocks noGrp="1"/>
          </p:cNvGraphicFramePr>
          <p:nvPr>
            <p:ph idx="1"/>
            <p:extLst>
              <p:ext uri="{D42A27DB-BD31-4B8C-83A1-F6EECF244321}">
                <p14:modId xmlns:p14="http://schemas.microsoft.com/office/powerpoint/2010/main" val="2797297349"/>
              </p:ext>
            </p:extLst>
          </p:nvPr>
        </p:nvGraphicFramePr>
        <p:xfrm>
          <a:off x="317580" y="226240"/>
          <a:ext cx="11556840" cy="61359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3677684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{E44135CE-ED64-4906-845C-E3A6AE2D4120}tf22712842_win32</Template>
  <TotalTime>189</TotalTime>
  <Words>355</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Bookman Old Style</vt:lpstr>
      <vt:lpstr>Calibri</vt:lpstr>
      <vt:lpstr>Franklin Gothic Book</vt:lpstr>
      <vt:lpstr>Segoe UI Light</vt:lpstr>
      <vt:lpstr>1_RetrospectVTI</vt:lpstr>
      <vt:lpstr>Lung Cancer Detection Model Using Convolution Neural Networks</vt:lpstr>
      <vt:lpstr>Thanks and gifts :</vt:lpstr>
      <vt:lpstr>Table Content :</vt:lpstr>
      <vt:lpstr>Research Problem :</vt:lpstr>
      <vt:lpstr>Objectives :</vt:lpstr>
      <vt:lpstr>PowerPoint Presentation</vt:lpstr>
      <vt:lpstr>Proposed Model :</vt:lpstr>
      <vt:lpstr>Evaluation:</vt:lpstr>
      <vt:lpstr>PowerPoint Presentation</vt:lpstr>
      <vt:lpstr>Future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 Cancer Detection Model Using Convolution Neural Networks</dc:title>
  <dc:creator>Omar Ahmad</dc:creator>
  <cp:lastModifiedBy>Omar Ahmad</cp:lastModifiedBy>
  <cp:revision>24</cp:revision>
  <dcterms:created xsi:type="dcterms:W3CDTF">2022-08-16T12:16:22Z</dcterms:created>
  <dcterms:modified xsi:type="dcterms:W3CDTF">2022-08-17T10:10:23Z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