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58" r:id="rId4"/>
    <p:sldId id="278" r:id="rId5"/>
    <p:sldId id="259" r:id="rId6"/>
    <p:sldId id="279" r:id="rId7"/>
    <p:sldId id="281" r:id="rId8"/>
    <p:sldId id="275" r:id="rId9"/>
    <p:sldId id="276" r:id="rId10"/>
    <p:sldId id="277" r:id="rId11"/>
    <p:sldId id="269" r:id="rId12"/>
    <p:sldId id="283" r:id="rId13"/>
    <p:sldId id="282" r:id="rId14"/>
    <p:sldId id="291" r:id="rId15"/>
    <p:sldId id="284" r:id="rId16"/>
    <p:sldId id="292" r:id="rId17"/>
    <p:sldId id="285" r:id="rId18"/>
    <p:sldId id="294" r:id="rId19"/>
    <p:sldId id="293" r:id="rId20"/>
    <p:sldId id="287" r:id="rId21"/>
    <p:sldId id="288" r:id="rId22"/>
    <p:sldId id="289" r:id="rId23"/>
    <p:sldId id="290" r:id="rId24"/>
  </p:sldIdLst>
  <p:sldSz cx="18288000" cy="10287000"/>
  <p:notesSz cx="6858000" cy="9144000"/>
  <p:embeddedFontLst>
    <p:embeddedFont>
      <p:font typeface="Aesthetic color" panose="020B0604020202020204" charset="-128"/>
      <p:regular r:id="rId26"/>
    </p:embeddedFont>
    <p:embeddedFont>
      <p:font typeface="Agrandir" panose="020B0604020202020204" charset="0"/>
      <p:regular r:id="rId27"/>
    </p:embeddedFont>
    <p:embeddedFont>
      <p:font typeface="Agrandir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59E"/>
    <a:srgbClr val="F0A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 varScale="1">
        <p:scale>
          <a:sx n="44" d="100"/>
          <a:sy n="44" d="100"/>
        </p:scale>
        <p:origin x="6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33AD3-A681-49D2-BBF5-4813ED684AC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D290D-05E3-4B89-8B82-253FE197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9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8BDC2-1491-7F8E-F8BD-CEB84E5D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52D3F-78C1-6B0F-BFA9-A3F25FC48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2CF93-1368-46A1-9BFA-55565E13F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68035-EF92-D456-55B4-337780091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290D-05E3-4B89-8B82-253FE19783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E9C61-9560-A681-927A-9F40C760E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7750B-A3D2-EF27-BEAB-44CAE08AA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6F7FE6-6BA2-487C-566B-DC0862E92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86882-E7EE-EA53-2EB2-D0A678963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290D-05E3-4B89-8B82-253FE19783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7300B-7824-F450-A4DD-1B448087E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5D0B7-01FF-0723-2C1C-393560647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8E065-AF67-66D7-F420-35731991F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0007E-0592-65AD-08EA-F9E4855FD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D290D-05E3-4B89-8B82-253FE19783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0.png"/><Relationship Id="rId5" Type="http://schemas.openxmlformats.org/officeDocument/2006/relationships/image" Target="../media/image6.sv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7781" y="1805145"/>
            <a:ext cx="14634809" cy="6676710"/>
          </a:xfrm>
          <a:custGeom>
            <a:avLst/>
            <a:gdLst/>
            <a:ahLst/>
            <a:cxnLst/>
            <a:rect l="l" t="t" r="r" b="b"/>
            <a:pathLst>
              <a:path w="14634809" h="6676710">
                <a:moveTo>
                  <a:pt x="0" y="0"/>
                </a:moveTo>
                <a:lnTo>
                  <a:pt x="14634809" y="0"/>
                </a:lnTo>
                <a:lnTo>
                  <a:pt x="14634809" y="6676710"/>
                </a:lnTo>
                <a:lnTo>
                  <a:pt x="0" y="667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203082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0"/>
                </a:moveTo>
                <a:lnTo>
                  <a:pt x="0" y="0"/>
                </a:lnTo>
                <a:lnTo>
                  <a:pt x="0" y="2812710"/>
                </a:lnTo>
                <a:lnTo>
                  <a:pt x="3222896" y="2812710"/>
                </a:lnTo>
                <a:lnTo>
                  <a:pt x="32228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617416" y="2320691"/>
            <a:ext cx="11055538" cy="453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1"/>
              </a:lnSpc>
            </a:pPr>
            <a:r>
              <a:rPr lang="en-US" sz="17721" dirty="0">
                <a:solidFill>
                  <a:srgbClr val="000000"/>
                </a:solidFill>
                <a:latin typeface="Aesthetic color"/>
                <a:ea typeface="Aesthetic color"/>
                <a:cs typeface="Aesthetic color"/>
                <a:sym typeface="Aesthetic color"/>
              </a:rPr>
              <a:t>HR DATA</a:t>
            </a:r>
          </a:p>
          <a:p>
            <a:pPr algn="ctr">
              <a:lnSpc>
                <a:spcPts val="17721"/>
              </a:lnSpc>
            </a:pPr>
            <a:r>
              <a:rPr lang="en-US" sz="17721" dirty="0">
                <a:solidFill>
                  <a:srgbClr val="000000"/>
                </a:solidFill>
                <a:latin typeface="Aesthetic color"/>
                <a:ea typeface="Aesthetic color"/>
                <a:cs typeface="Aesthetic color"/>
                <a:sym typeface="Aesthetic color"/>
              </a:rPr>
              <a:t>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78787" y="7406062"/>
            <a:ext cx="8532797" cy="471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785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Presentation by </a:t>
            </a:r>
            <a:r>
              <a:rPr lang="en-US" sz="2785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Team 1 (ONL2_DAT2_S5)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219193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1751811" y="0"/>
                </a:moveTo>
                <a:lnTo>
                  <a:pt x="0" y="0"/>
                </a:lnTo>
                <a:lnTo>
                  <a:pt x="0" y="2256430"/>
                </a:lnTo>
                <a:lnTo>
                  <a:pt x="1751811" y="2256430"/>
                </a:lnTo>
                <a:lnTo>
                  <a:pt x="17518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316996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0" y="0"/>
                </a:moveTo>
                <a:lnTo>
                  <a:pt x="1751811" y="0"/>
                </a:lnTo>
                <a:lnTo>
                  <a:pt x="1751811" y="2256430"/>
                </a:lnTo>
                <a:lnTo>
                  <a:pt x="0" y="2256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7AAD2-0FE9-ADE9-D02E-E9986B79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52FC3A8-D079-392D-C22E-EB429B0C5A3C}"/>
              </a:ext>
            </a:extLst>
          </p:cNvPr>
          <p:cNvSpPr/>
          <p:nvPr/>
        </p:nvSpPr>
        <p:spPr>
          <a:xfrm>
            <a:off x="1827781" y="1805145"/>
            <a:ext cx="14634809" cy="6676710"/>
          </a:xfrm>
          <a:custGeom>
            <a:avLst/>
            <a:gdLst/>
            <a:ahLst/>
            <a:cxnLst/>
            <a:rect l="l" t="t" r="r" b="b"/>
            <a:pathLst>
              <a:path w="14634809" h="6676710">
                <a:moveTo>
                  <a:pt x="0" y="0"/>
                </a:moveTo>
                <a:lnTo>
                  <a:pt x="14634809" y="0"/>
                </a:lnTo>
                <a:lnTo>
                  <a:pt x="14634809" y="6676710"/>
                </a:lnTo>
                <a:lnTo>
                  <a:pt x="0" y="667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051F226-23BE-6249-FC34-C8CE7CEB1B2B}"/>
              </a:ext>
            </a:extLst>
          </p:cNvPr>
          <p:cNvSpPr/>
          <p:nvPr/>
        </p:nvSpPr>
        <p:spPr>
          <a:xfrm flipH="1">
            <a:off x="-203082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0"/>
                </a:moveTo>
                <a:lnTo>
                  <a:pt x="0" y="0"/>
                </a:lnTo>
                <a:lnTo>
                  <a:pt x="0" y="2812710"/>
                </a:lnTo>
                <a:lnTo>
                  <a:pt x="3222896" y="2812710"/>
                </a:lnTo>
                <a:lnTo>
                  <a:pt x="32228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97B3E19-D990-2E5A-E0C2-ED024BDBDEBD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4363A08-4285-6A87-2E56-EBBFC635EB26}"/>
              </a:ext>
            </a:extLst>
          </p:cNvPr>
          <p:cNvSpPr/>
          <p:nvPr/>
        </p:nvSpPr>
        <p:spPr>
          <a:xfrm flipH="1">
            <a:off x="1219193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1751811" y="0"/>
                </a:moveTo>
                <a:lnTo>
                  <a:pt x="0" y="0"/>
                </a:lnTo>
                <a:lnTo>
                  <a:pt x="0" y="2256430"/>
                </a:lnTo>
                <a:lnTo>
                  <a:pt x="1751811" y="2256430"/>
                </a:lnTo>
                <a:lnTo>
                  <a:pt x="17518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40A077A-B1C5-B82B-C2B6-00E28548E696}"/>
              </a:ext>
            </a:extLst>
          </p:cNvPr>
          <p:cNvSpPr/>
          <p:nvPr/>
        </p:nvSpPr>
        <p:spPr>
          <a:xfrm>
            <a:off x="15316996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0" y="0"/>
                </a:moveTo>
                <a:lnTo>
                  <a:pt x="1751811" y="0"/>
                </a:lnTo>
                <a:lnTo>
                  <a:pt x="1751811" y="2256430"/>
                </a:lnTo>
                <a:lnTo>
                  <a:pt x="0" y="2256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CAC88B5-79FD-1EE4-E6BD-82D6483873AD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0A642CB-2A06-0AB8-1B0A-F40342A75381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B3673B-E0E9-EC34-EEAE-6B1B0B016E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1855" y="0"/>
            <a:ext cx="3504290" cy="3504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30848-A2C9-9F9E-77F8-64B2B1DE8500}"/>
              </a:ext>
            </a:extLst>
          </p:cNvPr>
          <p:cNvSpPr txBox="1"/>
          <p:nvPr/>
        </p:nvSpPr>
        <p:spPr>
          <a:xfrm>
            <a:off x="3579592" y="2873648"/>
            <a:ext cx="11055538" cy="453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1"/>
              </a:lnSpc>
            </a:pPr>
            <a:r>
              <a:rPr lang="en-US" sz="17721" dirty="0">
                <a:solidFill>
                  <a:srgbClr val="000000"/>
                </a:solidFill>
                <a:latin typeface="Aesthetic color"/>
                <a:ea typeface="Aesthetic color"/>
                <a:cs typeface="Aesthetic color"/>
                <a:sym typeface="Aesthetic color"/>
              </a:rPr>
              <a:t>Let’s open Power BI</a:t>
            </a:r>
          </a:p>
        </p:txBody>
      </p:sp>
    </p:spTree>
    <p:extLst>
      <p:ext uri="{BB962C8B-B14F-4D97-AF65-F5344CB8AC3E}">
        <p14:creationId xmlns:p14="http://schemas.microsoft.com/office/powerpoint/2010/main" val="983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422CF-06C3-1E30-109E-366C6941C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7D13397-4026-D303-0C2E-1A0BF59F8DDA}"/>
              </a:ext>
            </a:extLst>
          </p:cNvPr>
          <p:cNvGrpSpPr/>
          <p:nvPr/>
        </p:nvGrpSpPr>
        <p:grpSpPr>
          <a:xfrm>
            <a:off x="3958194" y="872382"/>
            <a:ext cx="13301106" cy="8542235"/>
            <a:chOff x="0" y="0"/>
            <a:chExt cx="3503172" cy="224980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4CBD9EA-E57C-EEC2-536E-C9C3B5976368}"/>
                </a:ext>
              </a:extLst>
            </p:cNvPr>
            <p:cNvSpPr/>
            <p:nvPr/>
          </p:nvSpPr>
          <p:spPr>
            <a:xfrm>
              <a:off x="0" y="0"/>
              <a:ext cx="3503172" cy="2249807"/>
            </a:xfrm>
            <a:custGeom>
              <a:avLst/>
              <a:gdLst/>
              <a:ahLst/>
              <a:cxnLst/>
              <a:rect l="l" t="t" r="r" b="b"/>
              <a:pathLst>
                <a:path w="3503172" h="2249807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2220122"/>
                  </a:lnTo>
                  <a:cubicBezTo>
                    <a:pt x="3503172" y="2227995"/>
                    <a:pt x="3500045" y="2235546"/>
                    <a:pt x="3494478" y="2241112"/>
                  </a:cubicBezTo>
                  <a:cubicBezTo>
                    <a:pt x="3488911" y="2246679"/>
                    <a:pt x="3481360" y="2249807"/>
                    <a:pt x="3473488" y="2249807"/>
                  </a:cubicBezTo>
                  <a:lnTo>
                    <a:pt x="29685" y="2249807"/>
                  </a:lnTo>
                  <a:cubicBezTo>
                    <a:pt x="21812" y="2249807"/>
                    <a:pt x="14261" y="2246679"/>
                    <a:pt x="8694" y="2241112"/>
                  </a:cubicBezTo>
                  <a:cubicBezTo>
                    <a:pt x="3127" y="2235546"/>
                    <a:pt x="0" y="2227995"/>
                    <a:pt x="0" y="2220122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BAF586C-42AB-9771-4DD6-ECFB29072832}"/>
                </a:ext>
              </a:extLst>
            </p:cNvPr>
            <p:cNvSpPr txBox="1"/>
            <p:nvPr/>
          </p:nvSpPr>
          <p:spPr>
            <a:xfrm>
              <a:off x="0" y="-38100"/>
              <a:ext cx="3503172" cy="2287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C8E76BC8-0086-B795-5740-AFF5CB36AFD5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B215DE6-384F-17C2-ECC7-A932A8544574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20E703E-F660-6D60-1D1F-4F5E38CC62A4}"/>
              </a:ext>
            </a:extLst>
          </p:cNvPr>
          <p:cNvSpPr txBox="1"/>
          <p:nvPr/>
        </p:nvSpPr>
        <p:spPr>
          <a:xfrm>
            <a:off x="4267786" y="1507370"/>
            <a:ext cx="12991514" cy="1045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2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Unique Value Proposition</a:t>
            </a:r>
          </a:p>
        </p:txBody>
      </p:sp>
      <p:pic>
        <p:nvPicPr>
          <p:cNvPr id="15" name="Picture 14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46B607C4-9649-6840-6FCE-7495C0250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39" y="0"/>
            <a:ext cx="3674741" cy="365273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BA4B116-14D8-7761-EC3B-210A1140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743" y="3124459"/>
            <a:ext cx="1211285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Our dashboard </a:t>
            </a:r>
            <a:r>
              <a:rPr lang="en-US" sz="3600" b="1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uniquely</a:t>
            </a:r>
            <a:r>
              <a:rPr lang="en-US" sz="3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integrates performance, demographic, and behavioral data to provide HR professionals with a 360° view of the workforce. </a:t>
            </a:r>
          </a:p>
          <a:p>
            <a:pPr algn="just"/>
            <a:r>
              <a:rPr lang="en-US" sz="3600" b="1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Key benefits include: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Compare current vs. former employees across various dimensions.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Correlate overtime, manager ratings, and travel frequency with attrition.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Segment employees by salary levels, stock options, and work tenures.</a:t>
            </a:r>
          </a:p>
        </p:txBody>
      </p:sp>
    </p:spTree>
    <p:extLst>
      <p:ext uri="{BB962C8B-B14F-4D97-AF65-F5344CB8AC3E}">
        <p14:creationId xmlns:p14="http://schemas.microsoft.com/office/powerpoint/2010/main" val="18517241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0015A1-7005-E289-3140-C0160131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F2E97A-F9D3-3031-4CFA-F69AB5CE8505}"/>
              </a:ext>
            </a:extLst>
          </p:cNvPr>
          <p:cNvSpPr/>
          <p:nvPr/>
        </p:nvSpPr>
        <p:spPr>
          <a:xfrm>
            <a:off x="1827781" y="1805145"/>
            <a:ext cx="14634809" cy="6676710"/>
          </a:xfrm>
          <a:custGeom>
            <a:avLst/>
            <a:gdLst/>
            <a:ahLst/>
            <a:cxnLst/>
            <a:rect l="l" t="t" r="r" b="b"/>
            <a:pathLst>
              <a:path w="14634809" h="6676710">
                <a:moveTo>
                  <a:pt x="0" y="0"/>
                </a:moveTo>
                <a:lnTo>
                  <a:pt x="14634809" y="0"/>
                </a:lnTo>
                <a:lnTo>
                  <a:pt x="14634809" y="6676710"/>
                </a:lnTo>
                <a:lnTo>
                  <a:pt x="0" y="667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05FF22B-145D-8986-65FF-C9F09E007D1B}"/>
              </a:ext>
            </a:extLst>
          </p:cNvPr>
          <p:cNvSpPr/>
          <p:nvPr/>
        </p:nvSpPr>
        <p:spPr>
          <a:xfrm flipH="1">
            <a:off x="-203082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0"/>
                </a:moveTo>
                <a:lnTo>
                  <a:pt x="0" y="0"/>
                </a:lnTo>
                <a:lnTo>
                  <a:pt x="0" y="2812710"/>
                </a:lnTo>
                <a:lnTo>
                  <a:pt x="3222896" y="2812710"/>
                </a:lnTo>
                <a:lnTo>
                  <a:pt x="32228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15BD9DA-5B50-4C3D-F8EA-EBED7F2B8A36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CCBD805-591F-DF14-C82C-48C8E8447FCC}"/>
              </a:ext>
            </a:extLst>
          </p:cNvPr>
          <p:cNvSpPr/>
          <p:nvPr/>
        </p:nvSpPr>
        <p:spPr>
          <a:xfrm flipH="1">
            <a:off x="1219193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1751811" y="0"/>
                </a:moveTo>
                <a:lnTo>
                  <a:pt x="0" y="0"/>
                </a:lnTo>
                <a:lnTo>
                  <a:pt x="0" y="2256430"/>
                </a:lnTo>
                <a:lnTo>
                  <a:pt x="1751811" y="2256430"/>
                </a:lnTo>
                <a:lnTo>
                  <a:pt x="17518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45086C1-C3C5-1A83-08F2-CCE13A6FA431}"/>
              </a:ext>
            </a:extLst>
          </p:cNvPr>
          <p:cNvSpPr/>
          <p:nvPr/>
        </p:nvSpPr>
        <p:spPr>
          <a:xfrm>
            <a:off x="15316996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0" y="0"/>
                </a:moveTo>
                <a:lnTo>
                  <a:pt x="1751811" y="0"/>
                </a:lnTo>
                <a:lnTo>
                  <a:pt x="1751811" y="2256430"/>
                </a:lnTo>
                <a:lnTo>
                  <a:pt x="0" y="2256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3B88F25-FCB2-2DA8-1251-65B5D35935C8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917AABE-B5FF-0D40-6A90-9EBF5FD4F716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5120D-6F24-258F-20FA-ACAC11E96C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855" y="0"/>
            <a:ext cx="3504290" cy="3504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AF0374-B452-A143-B2A0-F69B58016A9F}"/>
              </a:ext>
            </a:extLst>
          </p:cNvPr>
          <p:cNvSpPr txBox="1"/>
          <p:nvPr/>
        </p:nvSpPr>
        <p:spPr>
          <a:xfrm>
            <a:off x="3579592" y="3504290"/>
            <a:ext cx="11055538" cy="453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1"/>
              </a:lnSpc>
            </a:pPr>
            <a:r>
              <a:rPr lang="en-US" sz="17721" dirty="0">
                <a:solidFill>
                  <a:srgbClr val="000000"/>
                </a:solidFill>
                <a:latin typeface="Aesthetic color"/>
                <a:ea typeface="Aesthetic color"/>
                <a:cs typeface="Aesthetic color"/>
                <a:sym typeface="Aesthetic color"/>
              </a:rPr>
              <a:t>Our insights</a:t>
            </a:r>
          </a:p>
        </p:txBody>
      </p:sp>
    </p:spTree>
    <p:extLst>
      <p:ext uri="{BB962C8B-B14F-4D97-AF65-F5344CB8AC3E}">
        <p14:creationId xmlns:p14="http://schemas.microsoft.com/office/powerpoint/2010/main" val="226896025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1B4F5-9FD3-CAAD-D712-B5829F105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1C16827-2AA0-0A79-840A-9EC3CA69CD7D}"/>
              </a:ext>
            </a:extLst>
          </p:cNvPr>
          <p:cNvGrpSpPr/>
          <p:nvPr/>
        </p:nvGrpSpPr>
        <p:grpSpPr>
          <a:xfrm>
            <a:off x="2405433" y="545283"/>
            <a:ext cx="13301106" cy="9196433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4D9051E-FAD9-8DC1-94A3-3F19B4598BB2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77CFA81-9C9F-2CB3-C20F-3D728C963606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465BC749-E368-95DB-2FFB-C2335390C518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15D5C57-66E4-A671-AB0A-6757C673680F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7D7A31-1402-7A80-230B-80C17D01FD4D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AA0CC5C-25C5-B54F-09A7-42F18FD5209D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B89499A-94A7-6BE5-B70C-ECC993D9B0AD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5E6D91C-0AB1-A8B1-2343-98CA44279250}"/>
              </a:ext>
            </a:extLst>
          </p:cNvPr>
          <p:cNvSpPr txBox="1"/>
          <p:nvPr/>
        </p:nvSpPr>
        <p:spPr>
          <a:xfrm>
            <a:off x="3231478" y="936881"/>
            <a:ext cx="11649016" cy="934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48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Top Attrition Drivers</a:t>
            </a:r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A120B38E-BCC5-EF2E-DEBC-9D65AB40D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786C1AE-0EAE-DE49-218E-E96F04F3B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721" y="2121532"/>
            <a:ext cx="120241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3200" dirty="0">
                <a:latin typeface="Agrandir" panose="020B0604020202020204" charset="0"/>
              </a:rPr>
              <a:t>Overtime 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grandir" panose="020B0604020202020204" charset="0"/>
              </a:rPr>
              <a:t>53.6% attrition rate for overtime workers vs. 23.4% for others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grandir" panose="020B0604020202020204" charset="0"/>
              </a:rPr>
              <a:t>53.5% of overtime leavers had below-average salaries</a:t>
            </a:r>
            <a:endParaRPr lang="ar-EG" sz="3200" dirty="0">
              <a:latin typeface="Agrandir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Key Insight: Overtime + low pay = high attrition risk</a:t>
            </a:r>
            <a:endParaRPr lang="ar-EG" sz="3200" dirty="0">
              <a:latin typeface="Agrandir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ar-EG" sz="3200" dirty="0">
              <a:latin typeface="Agrandir" panose="020B0604020202020204" charset="0"/>
            </a:endParaRPr>
          </a:p>
          <a:p>
            <a:pPr algn="just"/>
            <a:endParaRPr lang="ar-EG" sz="3200" dirty="0">
              <a:latin typeface="Agrandir" panose="020B0604020202020204" charset="0"/>
            </a:endParaRPr>
          </a:p>
        </p:txBody>
      </p:sp>
      <p:pic>
        <p:nvPicPr>
          <p:cNvPr id="14" name="Picture 13" descr="A close up of a sign&#10;&#10;AI-generated content may be incorrect.">
            <a:extLst>
              <a:ext uri="{FF2B5EF4-FFF2-40B4-BE49-F238E27FC236}">
                <a16:creationId xmlns:a16="http://schemas.microsoft.com/office/drawing/2014/main" id="{6573F5CD-DC8F-0B71-A1E4-15F73AB7E8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62" y="4807494"/>
            <a:ext cx="13051071" cy="1705213"/>
          </a:xfrm>
          <a:prstGeom prst="rect">
            <a:avLst/>
          </a:prstGeom>
        </p:spPr>
      </p:pic>
      <p:pic>
        <p:nvPicPr>
          <p:cNvPr id="16" name="Picture 15" descr="A close up of a sign&#10;&#10;AI-generated content may be incorrect.">
            <a:extLst>
              <a:ext uri="{FF2B5EF4-FFF2-40B4-BE49-F238E27FC236}">
                <a16:creationId xmlns:a16="http://schemas.microsoft.com/office/drawing/2014/main" id="{4EA10031-8E28-318C-C09F-64BC27E0FB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123" y="6328836"/>
            <a:ext cx="13098703" cy="1657581"/>
          </a:xfrm>
          <a:prstGeom prst="rect">
            <a:avLst/>
          </a:prstGeom>
        </p:spPr>
      </p:pic>
      <p:pic>
        <p:nvPicPr>
          <p:cNvPr id="18" name="Picture 17" descr="A close up of a price tag&#10;&#10;AI-generated content may be incorrect.">
            <a:extLst>
              <a:ext uri="{FF2B5EF4-FFF2-40B4-BE49-F238E27FC236}">
                <a16:creationId xmlns:a16="http://schemas.microsoft.com/office/drawing/2014/main" id="{1492648A-6B44-47E7-D597-FFB4AD10CD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55" y="7831125"/>
            <a:ext cx="1304154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335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53141-A6D7-2933-F701-EA833023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67B8C8C-AF13-B678-D270-B68D0DEF1207}"/>
              </a:ext>
            </a:extLst>
          </p:cNvPr>
          <p:cNvGrpSpPr/>
          <p:nvPr/>
        </p:nvGrpSpPr>
        <p:grpSpPr>
          <a:xfrm>
            <a:off x="2493447" y="495300"/>
            <a:ext cx="13301106" cy="9220200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26DE6BA-6925-8FEB-91F9-8DF7A8B3EC8B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9755C36-AC44-3680-3599-0177E8808814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60F709A2-4B40-A3E1-0A24-0690D8CFF030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0FBF977-A6CA-B85E-C2AF-0F13EF026F6E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2180677-65DA-E366-B033-6C177FFE3B6C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1F47C7B-A6C2-41A7-1CBB-E8F7A8870CB8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208FE0C-C574-6D6B-38EF-7794D9AA6775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B2C546DE-9619-031D-C8C4-D84F02F12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9821253-4268-36C7-B719-3B83809D8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277" y="1072554"/>
            <a:ext cx="1146660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latin typeface="Agrandir" panose="020B0604020202020204" charset="0"/>
              </a:rPr>
              <a:t>2. Stock Options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grandir" panose="020B0604020202020204" charset="0"/>
              </a:rPr>
              <a:t>Attrition rates: Level 0 = 24.4%, Level 3 = 17.6% (with 66% overtime)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grandir" panose="020B0604020202020204" charset="0"/>
              </a:rPr>
              <a:t>Best retention: Level 2 = 7.6%</a:t>
            </a:r>
            <a:endParaRPr lang="ar-EG" sz="3200" dirty="0">
              <a:latin typeface="Agrandir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Key Insight: Stock options reduce attrition, unless offset by overtime</a:t>
            </a:r>
            <a:endParaRPr lang="ar-EG" sz="3200" dirty="0">
              <a:latin typeface="Agrandir" panose="020B0604020202020204" charset="0"/>
            </a:endParaRPr>
          </a:p>
          <a:p>
            <a:pPr algn="just"/>
            <a:endParaRPr lang="ar-EG" sz="3200" dirty="0">
              <a:latin typeface="Agrandir" panose="020B0604020202020204" charset="0"/>
            </a:endParaRPr>
          </a:p>
        </p:txBody>
      </p:sp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8D7B9BD6-18A6-FE8E-D5F6-928B5D2F3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38" y="7854207"/>
            <a:ext cx="7906853" cy="1829055"/>
          </a:xfrm>
          <a:prstGeom prst="rect">
            <a:avLst/>
          </a:prstGeom>
        </p:spPr>
      </p:pic>
      <p:pic>
        <p:nvPicPr>
          <p:cNvPr id="15" name="Picture 14" descr="A screen shot of a chart&#10;&#10;AI-generated content may be incorrect.">
            <a:extLst>
              <a:ext uri="{FF2B5EF4-FFF2-40B4-BE49-F238E27FC236}">
                <a16:creationId xmlns:a16="http://schemas.microsoft.com/office/drawing/2014/main" id="{FDEF0375-BA45-7E46-A484-9D7E0E274B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073" y="6057174"/>
            <a:ext cx="6820852" cy="1857634"/>
          </a:xfrm>
          <a:prstGeom prst="rect">
            <a:avLst/>
          </a:prstGeom>
        </p:spPr>
      </p:pic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id="{5AF3BCF8-4CC9-92BF-9FA9-AA13FAE982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652" y="4134562"/>
            <a:ext cx="6201640" cy="1924319"/>
          </a:xfrm>
          <a:prstGeom prst="rect">
            <a:avLst/>
          </a:prstGeom>
        </p:spPr>
      </p:pic>
      <p:pic>
        <p:nvPicPr>
          <p:cNvPr id="19" name="Picture 18" descr="A screenshot of a graph&#10;&#10;AI-generated content may be incorrect.">
            <a:extLst>
              <a:ext uri="{FF2B5EF4-FFF2-40B4-BE49-F238E27FC236}">
                <a16:creationId xmlns:a16="http://schemas.microsoft.com/office/drawing/2014/main" id="{A5BABDBD-2446-7754-88AD-EFFDCC1676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64" y="4186363"/>
            <a:ext cx="618258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941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3F88E-3E1A-337C-33F6-776547DDB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F255180-59B6-2A44-39B2-6CE5D8A63732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5559679-077E-7CD3-9BE1-2FCABAF31A54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6C6F4C3-A320-C127-2CFB-63C1B23E100A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0D3007DA-5D1A-777F-4B99-3E5F7FCC23D0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F3EC103-3A44-58EC-765A-DD68A5469E1B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EA65094-D732-F0E9-35F7-0A44BA4359DE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34B9F76-BCE4-61A7-D7BF-FC7001757946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64C1F0F-95B4-F427-E120-32657CADF2EE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0F373871-35D9-4E6C-F03C-AE4401052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E2BF2BB-C84B-A5A9-5510-488CFB1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602" y="1898410"/>
            <a:ext cx="114666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latin typeface="Agrandir" panose="020B0604020202020204" charset="0"/>
              </a:rPr>
              <a:t>3. Tenure</a:t>
            </a:r>
            <a:endParaRPr lang="ar-EG" sz="36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Agrandir" panose="020B0604020202020204" charset="0"/>
              </a:rPr>
              <a:t>Entry-level: 33% attrition vs. Experienced: 7.4%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Agrandir" panose="020B0604020202020204" charset="0"/>
              </a:rPr>
              <a:t>Key Insight: Newer employees are at highest risk</a:t>
            </a:r>
          </a:p>
        </p:txBody>
      </p:sp>
      <p:pic>
        <p:nvPicPr>
          <p:cNvPr id="14" name="Picture 13" descr="A close-up of a graph&#10;&#10;AI-generated content may be incorrect.">
            <a:extLst>
              <a:ext uri="{FF2B5EF4-FFF2-40B4-BE49-F238E27FC236}">
                <a16:creationId xmlns:a16="http://schemas.microsoft.com/office/drawing/2014/main" id="{1AF0DEDF-2822-92FE-83F0-9E458958B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20" y="6262190"/>
            <a:ext cx="6918780" cy="2460288"/>
          </a:xfrm>
          <a:prstGeom prst="rect">
            <a:avLst/>
          </a:prstGeom>
        </p:spPr>
      </p:pic>
      <p:pic>
        <p:nvPicPr>
          <p:cNvPr id="16" name="Picture 15" descr="A screen shot of a graph&#10;&#10;AI-generated content may be incorrect.">
            <a:extLst>
              <a:ext uri="{FF2B5EF4-FFF2-40B4-BE49-F238E27FC236}">
                <a16:creationId xmlns:a16="http://schemas.microsoft.com/office/drawing/2014/main" id="{D0A88213-0943-8D0E-B0D9-F9A750406C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210" y="3797397"/>
            <a:ext cx="6292896" cy="2460288"/>
          </a:xfrm>
          <a:prstGeom prst="rect">
            <a:avLst/>
          </a:prstGeom>
        </p:spPr>
      </p:pic>
      <p:pic>
        <p:nvPicPr>
          <p:cNvPr id="18" name="Picture 17" descr="A diagram of a person's job&#10;&#10;AI-generated content may be incorrect.">
            <a:extLst>
              <a:ext uri="{FF2B5EF4-FFF2-40B4-BE49-F238E27FC236}">
                <a16:creationId xmlns:a16="http://schemas.microsoft.com/office/drawing/2014/main" id="{D3CC0625-0841-9E7D-CF95-EB01BD55F2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04" y="3708784"/>
            <a:ext cx="6292896" cy="25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43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D2043-5DA8-405D-7CA6-89B39B6D1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FEC1E60-2462-DEBF-5ED8-D977ABAF8ACA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6C03E17-3090-0222-3CCC-33CC92D4AA74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1222655-4048-4D32-1477-5F1AD1486E52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4F611005-D2D4-687C-4B66-699B771F8D83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2111287-224D-0B50-2F30-22A87DAC1FFE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21C42B5-4A5B-D3A5-B884-9A41D5137EF3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2E3AD9E-C0F3-3D6D-0512-EF137720DA16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F692F9E-AAE4-9673-5EA2-6ED66EEEA39A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30384A4A-807C-6C70-3756-56D4B808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0BEC8C1-A7D4-CE8F-4483-A73AD58F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18" y="1898410"/>
            <a:ext cx="114666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latin typeface="Agrandir" panose="020B0604020202020204" charset="0"/>
              </a:rPr>
              <a:t>4. Business Travel</a:t>
            </a:r>
            <a:endParaRPr lang="ar-EG" sz="36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Agrandir" panose="020B0604020202020204" charset="0"/>
              </a:rPr>
              <a:t>No travel = 8%, Some = 15%, Frequent = 24.9%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Agrandir" panose="020B0604020202020204" charset="0"/>
              </a:rPr>
              <a:t>Key Insight: More travel = more attrition</a:t>
            </a:r>
            <a:endParaRPr lang="en-US" altLang="en-US" sz="3600" dirty="0">
              <a:solidFill>
                <a:srgbClr val="000000"/>
              </a:solidFill>
              <a:latin typeface="Agrandir" panose="020B0604020202020204" charset="0"/>
            </a:endParaRPr>
          </a:p>
        </p:txBody>
      </p:sp>
      <p:pic>
        <p:nvPicPr>
          <p:cNvPr id="12" name="Picture 11" descr="A close-up of a graph&#10;&#10;AI-generated content may be incorrect.">
            <a:extLst>
              <a:ext uri="{FF2B5EF4-FFF2-40B4-BE49-F238E27FC236}">
                <a16:creationId xmlns:a16="http://schemas.microsoft.com/office/drawing/2014/main" id="{C757B955-0097-6859-521C-576C60E0B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6217057"/>
            <a:ext cx="6324600" cy="2275421"/>
          </a:xfrm>
          <a:prstGeom prst="rect">
            <a:avLst/>
          </a:prstGeom>
        </p:spPr>
      </p:pic>
      <p:pic>
        <p:nvPicPr>
          <p:cNvPr id="15" name="Picture 14" descr="A pie chart with orange and green circles&#10;&#10;AI-generated content may be incorrect.">
            <a:extLst>
              <a:ext uri="{FF2B5EF4-FFF2-40B4-BE49-F238E27FC236}">
                <a16:creationId xmlns:a16="http://schemas.microsoft.com/office/drawing/2014/main" id="{ED81ACC8-4582-679A-37D6-50E2E2A14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16" y="3585426"/>
            <a:ext cx="6163768" cy="2605821"/>
          </a:xfrm>
          <a:prstGeom prst="rect">
            <a:avLst/>
          </a:prstGeom>
        </p:spPr>
      </p:pic>
      <p:pic>
        <p:nvPicPr>
          <p:cNvPr id="17" name="Picture 16" descr="A close up of a graph&#10;&#10;AI-generated content may be incorrect.">
            <a:extLst>
              <a:ext uri="{FF2B5EF4-FFF2-40B4-BE49-F238E27FC236}">
                <a16:creationId xmlns:a16="http://schemas.microsoft.com/office/drawing/2014/main" id="{F3486B87-EEA8-0108-9FCA-2372FAA416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60" y="3611236"/>
            <a:ext cx="5664880" cy="26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353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EF9CC-FB41-30CA-14DA-5DF86EBAC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517A8C2-A0B0-304A-B14C-7AACEF3DB16C}"/>
              </a:ext>
            </a:extLst>
          </p:cNvPr>
          <p:cNvGrpSpPr/>
          <p:nvPr/>
        </p:nvGrpSpPr>
        <p:grpSpPr>
          <a:xfrm>
            <a:off x="2493447" y="723900"/>
            <a:ext cx="13301106" cy="8839200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B7B6C20-C3A6-9682-737E-E7FA9AB1256C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F78CF6F-1A66-5B75-56EB-75C38689772C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B590FD4A-D16B-3EB4-CBF1-8F4D7B107B19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707F035-D3ED-C730-7669-BDDA4A900AA8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0775B16-EC79-3E30-6E39-344901743B34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167867E-276D-768A-B57A-8EE5D219324A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AC27B98-B926-3E1C-3ABB-E7ACA9FD8346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2805E69-CD2D-5847-E1A4-D520BFA51EA0}"/>
              </a:ext>
            </a:extLst>
          </p:cNvPr>
          <p:cNvSpPr txBox="1"/>
          <p:nvPr/>
        </p:nvSpPr>
        <p:spPr>
          <a:xfrm>
            <a:off x="3334373" y="713722"/>
            <a:ext cx="11649016" cy="934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48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Attrition Risks</a:t>
            </a:r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8373577A-DED6-F949-F9F8-10A30BA90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3D952F8-0F9E-296E-8A4D-2B04C347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9794" y="1836854"/>
            <a:ext cx="121311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Agrandir" panose="020B0604020202020204" charset="0"/>
              </a:rPr>
              <a:t>5. Age &amp; Career </a:t>
            </a:r>
            <a:endParaRPr lang="ar-EG" sz="28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randir" panose="020B0604020202020204" charset="0"/>
              </a:rPr>
              <a:t>Growth2022: 72% of hires = young adults, 0 hired as managers</a:t>
            </a:r>
            <a:endParaRPr lang="ar-EG" sz="28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grandir" panose="020B0604020202020204" charset="0"/>
              </a:rPr>
              <a:t>Salary dropped from $127K (2021) to $97K (2022) </a:t>
            </a:r>
            <a:endParaRPr lang="ar-EG" sz="2800" dirty="0">
              <a:latin typeface="Agrandir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grandir" panose="020B0604020202020204" charset="0"/>
              </a:rPr>
              <a:t>Key Insight: Younger employees face growth &amp; pay limitations</a:t>
            </a:r>
            <a:endParaRPr lang="ar-EG" sz="2800" dirty="0">
              <a:latin typeface="Agrandir" panose="020B0604020202020204" charset="0"/>
            </a:endParaRPr>
          </a:p>
        </p:txBody>
      </p:sp>
      <p:pic>
        <p:nvPicPr>
          <p:cNvPr id="14" name="Picture 13" descr="A close-up of a money bag&#10;&#10;AI-generated content may be incorrect.">
            <a:extLst>
              <a:ext uri="{FF2B5EF4-FFF2-40B4-BE49-F238E27FC236}">
                <a16:creationId xmlns:a16="http://schemas.microsoft.com/office/drawing/2014/main" id="{8B726DA8-4E0B-2512-54B4-444444A1B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490" y="3762013"/>
            <a:ext cx="1171739" cy="2276694"/>
          </a:xfrm>
          <a:prstGeom prst="rect">
            <a:avLst/>
          </a:prstGeom>
        </p:spPr>
      </p:pic>
      <p:pic>
        <p:nvPicPr>
          <p:cNvPr id="16" name="Picture 15" descr="A graph of a number of age&#10;&#10;AI-generated content may be incorrect.">
            <a:extLst>
              <a:ext uri="{FF2B5EF4-FFF2-40B4-BE49-F238E27FC236}">
                <a16:creationId xmlns:a16="http://schemas.microsoft.com/office/drawing/2014/main" id="{D0B36752-F596-79FA-25CE-0522CBB707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0" t="-5595" r="7112" b="5595"/>
          <a:stretch/>
        </p:blipFill>
        <p:spPr>
          <a:xfrm>
            <a:off x="12626229" y="3673975"/>
            <a:ext cx="3168324" cy="2276694"/>
          </a:xfrm>
          <a:prstGeom prst="rect">
            <a:avLst/>
          </a:prstGeom>
        </p:spPr>
      </p:pic>
      <p:pic>
        <p:nvPicPr>
          <p:cNvPr id="18" name="Picture 17" descr="A graph of a number of age&#10;&#10;AI-generated content may be incorrect.">
            <a:extLst>
              <a:ext uri="{FF2B5EF4-FFF2-40B4-BE49-F238E27FC236}">
                <a16:creationId xmlns:a16="http://schemas.microsoft.com/office/drawing/2014/main" id="{D22DE85F-3B0B-78F8-A8FF-0E72FC24EF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548" y="3798833"/>
            <a:ext cx="3676942" cy="2218289"/>
          </a:xfrm>
          <a:prstGeom prst="rect">
            <a:avLst/>
          </a:prstGeom>
        </p:spPr>
      </p:pic>
      <p:pic>
        <p:nvPicPr>
          <p:cNvPr id="20" name="Picture 19" descr="A close-up of a money bag&#10;&#10;AI-generated content may be incorrect.">
            <a:extLst>
              <a:ext uri="{FF2B5EF4-FFF2-40B4-BE49-F238E27FC236}">
                <a16:creationId xmlns:a16="http://schemas.microsoft.com/office/drawing/2014/main" id="{12DD8868-740D-172B-8339-634AAB3633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36" y="3871652"/>
            <a:ext cx="1443012" cy="2133871"/>
          </a:xfrm>
          <a:prstGeom prst="rect">
            <a:avLst/>
          </a:prstGeom>
        </p:spPr>
      </p:pic>
      <p:pic>
        <p:nvPicPr>
          <p:cNvPr id="22" name="Picture 21" descr="A graph of age classification&#10;&#10;AI-generated content may be incorrect.">
            <a:extLst>
              <a:ext uri="{FF2B5EF4-FFF2-40B4-BE49-F238E27FC236}">
                <a16:creationId xmlns:a16="http://schemas.microsoft.com/office/drawing/2014/main" id="{681F2C91-BFD4-A345-C539-1A701DD53D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1" y="3817689"/>
            <a:ext cx="3709875" cy="2221018"/>
          </a:xfrm>
          <a:prstGeom prst="rect">
            <a:avLst/>
          </a:prstGeom>
        </p:spPr>
      </p:pic>
      <p:pic>
        <p:nvPicPr>
          <p:cNvPr id="24" name="Picture 23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6C43360F-2ECF-4827-BA82-1E53E469F2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1" y="6045158"/>
            <a:ext cx="13204110" cy="32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822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523C8-9216-54F3-406D-893584F96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36A04EC-3E73-924C-B0DC-778C69DC2C9C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C42BDF6-DCE0-637B-0D04-C2CB86330259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AA4EDEF-ACD2-7ED5-8468-9F4D4BB4B4A6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9F554199-AAEF-F4C9-E0BA-B0E7DAC66F65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B21BA7C-265C-B499-B06C-38913F4BF57E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808B47C-6446-48C9-7E8E-D5F11384DF29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758E400-A32B-DFF4-45FA-B8CCA73A6855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3926B83D-FE7B-BC1E-F00F-9D678125C781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7362C63C-C84A-7025-89CB-FC141E5F7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199DF74-9D80-FE01-591A-62AD7D64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015" y="1790700"/>
            <a:ext cx="1146660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latin typeface="Agrandir" panose="020B0604020202020204" charset="0"/>
              </a:rPr>
              <a:t>6. Diversity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grandir" panose="020B0604020202020204" charset="0"/>
              </a:rPr>
              <a:t>2020–21 hires = 100% white, 2022 = 83.2% white</a:t>
            </a:r>
            <a:endParaRPr lang="ar-EG" sz="3200" dirty="0">
              <a:latin typeface="Agrandir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Key Insight: Low diversity may impact inclusion and retention</a:t>
            </a:r>
            <a:endParaRPr lang="ar-EG" sz="3200" dirty="0">
              <a:latin typeface="Agrandir" panose="020B0604020202020204" charset="0"/>
            </a:endParaRP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63F377-AAF0-4E25-7324-E33AF0EF4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56" y="3907794"/>
            <a:ext cx="13227098" cy="49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544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77399E-0AB4-BC2E-976B-425FD769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88CCB2D-808F-AFA7-9471-078AE2C35FAF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867E86D-EB08-E3F8-8216-8B3C36C535EE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62F07BD-CAAF-57CA-DEB3-BF2FC47457CE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2125F46B-C4C7-FD57-7CC7-FA8F46F6B1C9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E528ABE-812B-A236-9E5D-B1447CA14B4F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18E8DE2-5593-8D76-42EC-04D96571DBEB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9F3F07C-78F5-78E9-00F2-F32AA5D94345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5615F30-D66F-87E3-0033-3AD028E33BD4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4F709BEA-D3BF-CD31-F7F1-C62DFB37C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171C17D-5E1D-1D79-F354-7E6C9BA2B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602" y="1702757"/>
            <a:ext cx="1146660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dirty="0">
                <a:latin typeface="Agrandir" panose="020B0604020202020204" charset="0"/>
              </a:rPr>
              <a:t>7. First-Year Promotions</a:t>
            </a:r>
            <a:endParaRPr lang="ar-EG" sz="3600" dirty="0">
              <a:latin typeface="Agrandir" panose="020B06040202020202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Agrandir" panose="020B0604020202020204" charset="0"/>
              </a:rPr>
              <a:t>55% of hires got first-year promotions</a:t>
            </a:r>
            <a:endParaRPr lang="ar-EG" sz="3600" dirty="0">
              <a:latin typeface="Agrandir" panose="020B060402020202020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Agrandir" panose="020B0604020202020204" charset="0"/>
              </a:rPr>
              <a:t>Key Insight: Early promotion boosts retention</a:t>
            </a:r>
            <a:endParaRPr lang="en-US" altLang="en-US" sz="3600" dirty="0">
              <a:solidFill>
                <a:srgbClr val="000000"/>
              </a:solidFill>
              <a:latin typeface="Agrandir" panose="020B0604020202020204" charset="0"/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7A9878-6679-F810-78FA-6B678F78B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56" y="3652734"/>
            <a:ext cx="13227098" cy="51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740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1E6656-979F-91A4-1FF5-CFB55B23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04F36B-AC9F-7724-10A5-2CDAFF12A808}"/>
              </a:ext>
            </a:extLst>
          </p:cNvPr>
          <p:cNvSpPr/>
          <p:nvPr/>
        </p:nvSpPr>
        <p:spPr>
          <a:xfrm>
            <a:off x="2966711" y="1072555"/>
            <a:ext cx="12354577" cy="8288121"/>
          </a:xfrm>
          <a:custGeom>
            <a:avLst/>
            <a:gdLst/>
            <a:ahLst/>
            <a:cxnLst/>
            <a:rect l="l" t="t" r="r" b="b"/>
            <a:pathLst>
              <a:path w="12354577" h="8288121">
                <a:moveTo>
                  <a:pt x="0" y="0"/>
                </a:moveTo>
                <a:lnTo>
                  <a:pt x="12354578" y="0"/>
                </a:lnTo>
                <a:lnTo>
                  <a:pt x="12354578" y="8288121"/>
                </a:lnTo>
                <a:lnTo>
                  <a:pt x="0" y="8288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BC3445B-AB3A-7CEB-01A4-42B15ED47612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575E4AA-2746-0100-CBA3-AF72823E396F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6E02866-ECA5-1A1D-B6C4-18B046827DA6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84F8A04-E96C-1DBB-43A4-7ECE6DEF51FA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195FB5C-9253-7377-87FE-33CB15BADC63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702BD60-939C-B01E-7896-3D5FA73D9B5C}"/>
              </a:ext>
            </a:extLst>
          </p:cNvPr>
          <p:cNvSpPr txBox="1"/>
          <p:nvPr/>
        </p:nvSpPr>
        <p:spPr>
          <a:xfrm>
            <a:off x="4548055" y="2329065"/>
            <a:ext cx="9221153" cy="1298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MEET THE GROUP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EE7F16A-2E0A-BEF1-3FC1-8CC752EB5C39}"/>
              </a:ext>
            </a:extLst>
          </p:cNvPr>
          <p:cNvSpPr txBox="1"/>
          <p:nvPr/>
        </p:nvSpPr>
        <p:spPr>
          <a:xfrm>
            <a:off x="5867400" y="6506500"/>
            <a:ext cx="6917891" cy="591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Menna Allah Abdul-Majeed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20D4F89-DDA3-D45D-8853-DD427EE2CD50}"/>
              </a:ext>
            </a:extLst>
          </p:cNvPr>
          <p:cNvSpPr txBox="1"/>
          <p:nvPr/>
        </p:nvSpPr>
        <p:spPr>
          <a:xfrm>
            <a:off x="6959816" y="3905299"/>
            <a:ext cx="4234582" cy="59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Samar Wagih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DA9A1CD-7F48-0EFE-782F-1291EB519C3D}"/>
              </a:ext>
            </a:extLst>
          </p:cNvPr>
          <p:cNvSpPr txBox="1"/>
          <p:nvPr/>
        </p:nvSpPr>
        <p:spPr>
          <a:xfrm>
            <a:off x="6959816" y="5644349"/>
            <a:ext cx="4234582" cy="59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Omar Magdy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5F2B8AE-DCBA-803D-1C4A-39F14E12A618}"/>
              </a:ext>
            </a:extLst>
          </p:cNvPr>
          <p:cNvSpPr txBox="1"/>
          <p:nvPr/>
        </p:nvSpPr>
        <p:spPr>
          <a:xfrm>
            <a:off x="6986855" y="4780969"/>
            <a:ext cx="4234582" cy="59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Ahmed Yasser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7CD8D62F-9D7A-5A93-BD7C-86EDABC71D3B}"/>
              </a:ext>
            </a:extLst>
          </p:cNvPr>
          <p:cNvSpPr txBox="1"/>
          <p:nvPr/>
        </p:nvSpPr>
        <p:spPr>
          <a:xfrm>
            <a:off x="7021268" y="7216261"/>
            <a:ext cx="4234582" cy="59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Kyrollos Nader </a:t>
            </a:r>
          </a:p>
        </p:txBody>
      </p:sp>
      <p:pic>
        <p:nvPicPr>
          <p:cNvPr id="19" name="Picture 18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24B80304-CC14-7860-8A90-C07A94FE1B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" y="-122752"/>
            <a:ext cx="2814440" cy="27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904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6BD95C-6715-85A3-3FC0-70FCCC241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851091-81EE-418E-7CCF-15F50D8DAD74}"/>
              </a:ext>
            </a:extLst>
          </p:cNvPr>
          <p:cNvSpPr/>
          <p:nvPr/>
        </p:nvSpPr>
        <p:spPr>
          <a:xfrm>
            <a:off x="1827781" y="1805145"/>
            <a:ext cx="14634809" cy="6676710"/>
          </a:xfrm>
          <a:custGeom>
            <a:avLst/>
            <a:gdLst/>
            <a:ahLst/>
            <a:cxnLst/>
            <a:rect l="l" t="t" r="r" b="b"/>
            <a:pathLst>
              <a:path w="14634809" h="6676710">
                <a:moveTo>
                  <a:pt x="0" y="0"/>
                </a:moveTo>
                <a:lnTo>
                  <a:pt x="14634809" y="0"/>
                </a:lnTo>
                <a:lnTo>
                  <a:pt x="14634809" y="6676710"/>
                </a:lnTo>
                <a:lnTo>
                  <a:pt x="0" y="667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D68ABAB-85F1-2C1D-D676-02B21A68CF4F}"/>
              </a:ext>
            </a:extLst>
          </p:cNvPr>
          <p:cNvSpPr/>
          <p:nvPr/>
        </p:nvSpPr>
        <p:spPr>
          <a:xfrm flipH="1">
            <a:off x="-203082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0"/>
                </a:moveTo>
                <a:lnTo>
                  <a:pt x="0" y="0"/>
                </a:lnTo>
                <a:lnTo>
                  <a:pt x="0" y="2812710"/>
                </a:lnTo>
                <a:lnTo>
                  <a:pt x="3222896" y="2812710"/>
                </a:lnTo>
                <a:lnTo>
                  <a:pt x="32228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67CE5AE-5D1D-DDE7-D8EA-449D22D888E5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72D921E-4A61-8B53-C52C-35341BE0AFAA}"/>
              </a:ext>
            </a:extLst>
          </p:cNvPr>
          <p:cNvSpPr/>
          <p:nvPr/>
        </p:nvSpPr>
        <p:spPr>
          <a:xfrm flipH="1">
            <a:off x="1219193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1751811" y="0"/>
                </a:moveTo>
                <a:lnTo>
                  <a:pt x="0" y="0"/>
                </a:lnTo>
                <a:lnTo>
                  <a:pt x="0" y="2256430"/>
                </a:lnTo>
                <a:lnTo>
                  <a:pt x="1751811" y="2256430"/>
                </a:lnTo>
                <a:lnTo>
                  <a:pt x="17518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D6959AA-45C6-119B-0615-BF2964F30C35}"/>
              </a:ext>
            </a:extLst>
          </p:cNvPr>
          <p:cNvSpPr/>
          <p:nvPr/>
        </p:nvSpPr>
        <p:spPr>
          <a:xfrm>
            <a:off x="15316996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0" y="0"/>
                </a:moveTo>
                <a:lnTo>
                  <a:pt x="1751811" y="0"/>
                </a:lnTo>
                <a:lnTo>
                  <a:pt x="1751811" y="2256430"/>
                </a:lnTo>
                <a:lnTo>
                  <a:pt x="0" y="2256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4345DB1-E5B3-0BB8-F4A5-0E4C02E5FB49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AABD52D-D123-9021-CC15-F345C234FFD4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7D09A4-F985-FB36-7433-8C62B13958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8444" y="0"/>
            <a:ext cx="3351112" cy="3351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9F33D-7FDA-00F7-AC48-F554DDA301D9}"/>
              </a:ext>
            </a:extLst>
          </p:cNvPr>
          <p:cNvSpPr txBox="1"/>
          <p:nvPr/>
        </p:nvSpPr>
        <p:spPr>
          <a:xfrm>
            <a:off x="3549112" y="3975769"/>
            <a:ext cx="11055538" cy="199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1"/>
              </a:lnSpc>
            </a:pPr>
            <a:r>
              <a:rPr lang="en-US" sz="9600" dirty="0">
                <a:solidFill>
                  <a:srgbClr val="000000"/>
                </a:solidFill>
                <a:latin typeface="Aesthetic color"/>
                <a:ea typeface="Aesthetic color"/>
                <a:cs typeface="Aesthetic color"/>
                <a:sym typeface="Aesthetic color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38129808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74650-58DA-F96D-A128-9A9A5826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CF236BD-0F33-A386-A31D-79CBE536A0F9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B527E8A-C700-2B44-5C84-45D1BD02D5B9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868CBF3-B47E-63B2-85CF-E06F934E976B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CCBFDD86-3687-3F91-4847-1C1B1B7D66AD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2C37157-62C6-FD83-5AB2-40E469A2E557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0160507-AB75-7E3C-EE29-E2E851A0EC3C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8947C34-D9E1-4D92-ECEA-1E4547FF23D2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55001F6-7382-70FF-663B-00DBF4811167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37E58464-4B81-C336-BB9C-8D266D06DD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0A3878D-153D-A2A5-DD97-4B4A06AEE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706" y="2046618"/>
            <a:ext cx="121920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Agrandir" panose="020B0604020202020204" charset="0"/>
              </a:rPr>
              <a:t>Review Overtime Policies</a:t>
            </a:r>
            <a:endParaRPr lang="ar-EG" sz="3400" dirty="0">
              <a:latin typeface="Agrandir" panose="020B0604020202020204" charset="0"/>
            </a:endParaRPr>
          </a:p>
          <a:p>
            <a:pPr lvl="1" algn="just"/>
            <a:r>
              <a:rPr lang="en-US" sz="3400" dirty="0">
                <a:latin typeface="Agrandir" panose="020B0604020202020204" charset="0"/>
              </a:rPr>
              <a:t>Minimize excessive overtime, especially for lower-paid employees, to reduce burnout and turnover.</a:t>
            </a:r>
            <a:endParaRPr lang="ar-EG" sz="3400" dirty="0">
              <a:latin typeface="Agrandir" panose="020B060402020202020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Agrandir" panose="020B0604020202020204" charset="0"/>
              </a:rPr>
              <a:t>Improve Compensation and Benefits</a:t>
            </a:r>
            <a:endParaRPr lang="ar-EG" sz="3400" dirty="0">
              <a:latin typeface="Agrandir" panose="020B0604020202020204" charset="0"/>
            </a:endParaRPr>
          </a:p>
          <a:p>
            <a:pPr lvl="1" algn="just"/>
            <a:r>
              <a:rPr lang="en-US" sz="3400" dirty="0">
                <a:latin typeface="Agrandir" panose="020B0604020202020204" charset="0"/>
              </a:rPr>
              <a:t>Adjust salary structures and stock option plans to enhance retention across all employee levels.</a:t>
            </a:r>
            <a:endParaRPr lang="ar-EG" sz="3400" dirty="0">
              <a:latin typeface="Agrandir" panose="020B060402020202020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Agrandir" panose="020B0604020202020204" charset="0"/>
              </a:rPr>
              <a:t>Strengthen Onboarding and Entry-Level Support</a:t>
            </a:r>
            <a:endParaRPr lang="ar-EG" sz="3400" dirty="0">
              <a:latin typeface="Agrandir" panose="020B0604020202020204" charset="0"/>
            </a:endParaRPr>
          </a:p>
          <a:p>
            <a:pPr lvl="1" algn="just"/>
            <a:r>
              <a:rPr lang="en-US" sz="3400" dirty="0">
                <a:latin typeface="Agrandir" panose="020B0604020202020204" charset="0"/>
              </a:rPr>
              <a:t>Implement mentorship and development programs to increase engagement among new hires.</a:t>
            </a:r>
            <a:endParaRPr lang="ar-EG" sz="3400" dirty="0">
              <a:latin typeface="Agrandir" panose="020B060402020202020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Agrandir" panose="020B0604020202020204" charset="0"/>
              </a:rPr>
              <a:t>Reevaluate Business Travel Requirements</a:t>
            </a:r>
            <a:endParaRPr lang="ar-EG" sz="3400" dirty="0">
              <a:latin typeface="Agrandir" panose="020B0604020202020204" charset="0"/>
            </a:endParaRPr>
          </a:p>
          <a:p>
            <a:pPr lvl="1" algn="just"/>
            <a:r>
              <a:rPr lang="en-US" sz="3400" dirty="0">
                <a:latin typeface="Agrandir" panose="020B0604020202020204" charset="0"/>
              </a:rPr>
              <a:t>Reduce frequent travel for roles with high attrition risk to improve work-life balance.</a:t>
            </a:r>
            <a:endParaRPr lang="en-US" altLang="en-US" sz="3400" dirty="0">
              <a:solidFill>
                <a:srgbClr val="000000"/>
              </a:solidFill>
              <a:latin typeface="Agrandi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8222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2F3AA-980B-1102-FB1D-7C03AF05C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B3F4EE-7AC9-76C7-12CB-A84EA0172C6D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B2DCFE8-305D-78ED-0E2C-6F129E42BF4A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2A570BC-3843-C70C-5D58-CB598EDA3E8B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37232070-2649-7CC1-C932-0E2CFF605416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CFF0249-443B-9D28-BA50-7D87D2664A53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93CFC7E-C69A-4FD5-E8B7-D8CD8C5A2534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29C14D1-DB1D-4AD1-9901-B4EE2D5CB74D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2F6D7DE-13AD-DC4C-4E6D-EF1016EA1746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041F4F8C-3528-7EC2-544B-A3FFC59486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E19B4B6-194A-BF81-C664-65775AA8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300" y="1696402"/>
            <a:ext cx="12192000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Agrandir" panose="020B0604020202020204" charset="0"/>
              </a:rPr>
              <a:t>Support Early Career Advancement</a:t>
            </a:r>
            <a:endParaRPr lang="ar-EG" sz="3400" dirty="0">
              <a:latin typeface="Agrandir" panose="020B0604020202020204" charset="0"/>
            </a:endParaRPr>
          </a:p>
          <a:p>
            <a:pPr lvl="1" algn="just"/>
            <a:r>
              <a:rPr lang="en-US" sz="3400" dirty="0">
                <a:latin typeface="Agrandir" panose="020B0604020202020204" charset="0"/>
              </a:rPr>
              <a:t>Continue promoting high-performing employees in their first year to boost motivation and loyalty.</a:t>
            </a:r>
            <a:endParaRPr lang="ar-EG" sz="3400" dirty="0">
              <a:latin typeface="Agrandir" panose="020B060402020202020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Agrandir" panose="020B0604020202020204" charset="0"/>
              </a:rPr>
              <a:t>Create Clear Growth Paths for Young Talent</a:t>
            </a:r>
            <a:endParaRPr lang="ar-EG" sz="3400" dirty="0">
              <a:latin typeface="Agrandir" panose="020B0604020202020204" charset="0"/>
            </a:endParaRPr>
          </a:p>
          <a:p>
            <a:pPr lvl="1" algn="just"/>
            <a:r>
              <a:rPr lang="en-US" sz="3400" dirty="0">
                <a:latin typeface="Agrandir" panose="020B0604020202020204" charset="0"/>
              </a:rPr>
              <a:t>Establish transparent promotion opportunities to retain younger employees and avoid career stagnation.</a:t>
            </a:r>
            <a:endParaRPr lang="ar-EG" sz="3400" dirty="0">
              <a:latin typeface="Agrandir" panose="020B060402020202020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Agrandir" panose="020B0604020202020204" charset="0"/>
              </a:rPr>
              <a:t>Promote Diversity in Hiring</a:t>
            </a:r>
            <a:endParaRPr lang="ar-EG" sz="3400" dirty="0">
              <a:latin typeface="Agrandir" panose="020B0604020202020204" charset="0"/>
            </a:endParaRPr>
          </a:p>
          <a:p>
            <a:pPr lvl="1" algn="just"/>
            <a:r>
              <a:rPr lang="en-US" sz="3400" dirty="0">
                <a:latin typeface="Agrandir" panose="020B0604020202020204" charset="0"/>
              </a:rPr>
              <a:t>Adopt inclusive recruitment strategies to build a more diverse and representative workforce.</a:t>
            </a:r>
            <a:endParaRPr lang="ar-EG" sz="3400" dirty="0">
              <a:latin typeface="Agrandir" panose="020B0604020202020204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Agrandir" panose="020B0604020202020204" charset="0"/>
              </a:rPr>
              <a:t>Ensure Pay Equity Over Time</a:t>
            </a:r>
            <a:endParaRPr lang="ar-EG" sz="3400" dirty="0">
              <a:latin typeface="Agrandir" panose="020B0604020202020204" charset="0"/>
            </a:endParaRPr>
          </a:p>
          <a:p>
            <a:pPr lvl="1" algn="just"/>
            <a:r>
              <a:rPr lang="en-US" sz="3400" dirty="0">
                <a:latin typeface="Agrandir" panose="020B0604020202020204" charset="0"/>
              </a:rPr>
              <a:t>Monitor internal salary fairness to prevent dissatisfaction among employees hired during different periods</a:t>
            </a:r>
            <a:endParaRPr lang="en-US" altLang="en-US" sz="3400" dirty="0">
              <a:solidFill>
                <a:srgbClr val="000000"/>
              </a:solidFill>
              <a:latin typeface="Agrandi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7147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5E008-6C77-3E86-60FF-035DD2FB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mouse on a mouse trap&#10;&#10;Description automatically generated">
            <a:extLst>
              <a:ext uri="{FF2B5EF4-FFF2-40B4-BE49-F238E27FC236}">
                <a16:creationId xmlns:a16="http://schemas.microsoft.com/office/drawing/2014/main" id="{640C2375-239C-930E-7BD3-F93AC12A1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31200" cy="1183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356496" y="1717111"/>
            <a:ext cx="11649016" cy="996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6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PROBLEM BEING SOLVED</a:t>
            </a:r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A05E36DF-BC6D-D9E6-8F65-2208A3548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00F490A3-12F9-7456-2814-1BA3B435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496" y="3162300"/>
            <a:ext cx="1164901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Organizations often face challenges in understanding the reasons behind employee attrition. With large volumes of HR data, it becomes difficult to identify the key drivers of employee turnover.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000000"/>
              </a:solidFill>
              <a:latin typeface="Agrandir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High attrition leads to talent loss, increased costs, and reduced efficiency.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000000"/>
              </a:solidFill>
              <a:latin typeface="Agrandir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This project focuses on analyzing employee data to better understand the patterns and factors associated with attrition, with the goal of supporting more informed HR decisions.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9DEC27-1E69-DE2A-DA05-908ADA5B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6EABC4-2E94-3516-102A-786620959289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4E621EA-6BF5-ED0D-8F14-CE60A15522B2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2580F1C-76EC-16E9-DE8D-6F288DFBF109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E080EEE1-4AFC-520F-2329-DAF2E399824E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D166768-7424-310D-D6FB-31FB636DF35E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7D138B9-98D3-516B-E174-4AFAFCB6F988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3AFC8F9-F28B-F2EF-FEF9-752433A441C2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BACC650-D238-D822-AC3D-A330863DDFF7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69E7E25-0CBF-0ACE-CF24-1F49762FD82C}"/>
              </a:ext>
            </a:extLst>
          </p:cNvPr>
          <p:cNvSpPr txBox="1"/>
          <p:nvPr/>
        </p:nvSpPr>
        <p:spPr>
          <a:xfrm>
            <a:off x="3356496" y="1717111"/>
            <a:ext cx="11649016" cy="996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6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Our Data </a:t>
            </a:r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E96A56E7-4A6C-3F83-43EA-3A7AD0884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C233680A-9687-2C57-BE8C-5FF04B3B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135" y="2921775"/>
            <a:ext cx="1208805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The dataset used in this project is provided by the Digital Egypt Pioneers Initiative (DEPI) as part of a graduation project. </a:t>
            </a: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It includes multiple tables related to employee demographics, satisfaction, education, and performance—used to analyze workforce dynamics and attrition trends.</a:t>
            </a: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Main Tables:</a:t>
            </a: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Employee</a:t>
            </a: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0000"/>
                </a:solidFill>
                <a:latin typeface="Agrandir"/>
              </a:rPr>
              <a:t>SatisfiedLevel</a:t>
            </a: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0000"/>
                </a:solidFill>
                <a:latin typeface="Agrandir"/>
              </a:rPr>
              <a:t>EducationLevel</a:t>
            </a: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0000"/>
                </a:solidFill>
                <a:latin typeface="Agrandir"/>
              </a:rPr>
              <a:t>PerformanceRating</a:t>
            </a: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0000"/>
                </a:solidFill>
                <a:latin typeface="Agrandir"/>
              </a:rPr>
              <a:t>RatingLeve</a:t>
            </a:r>
            <a:endParaRPr lang="en-US" altLang="en-US" sz="2800" dirty="0">
              <a:solidFill>
                <a:srgbClr val="000000"/>
              </a:solidFill>
              <a:latin typeface="Agrandir"/>
            </a:endParaRPr>
          </a:p>
        </p:txBody>
      </p:sp>
    </p:spTree>
    <p:extLst>
      <p:ext uri="{BB962C8B-B14F-4D97-AF65-F5344CB8AC3E}">
        <p14:creationId xmlns:p14="http://schemas.microsoft.com/office/powerpoint/2010/main" val="1061485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72555"/>
            <a:ext cx="13301106" cy="7438268"/>
            <a:chOff x="0" y="0"/>
            <a:chExt cx="3503172" cy="195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854745" y="1754335"/>
            <a:ext cx="11649016" cy="1045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Proposed Solution</a:t>
            </a:r>
          </a:p>
        </p:txBody>
      </p:sp>
      <p:pic>
        <p:nvPicPr>
          <p:cNvPr id="10" name="Picture 9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095171E4-9C20-D7BF-6544-F6C00C04E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626" y="6968421"/>
            <a:ext cx="3835374" cy="381240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55B202B3-7CE1-9148-1EB5-73C9D8C51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745" y="3481209"/>
            <a:ext cx="115048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We designed an interactive, multi-page HR dashboard using </a:t>
            </a:r>
            <a:r>
              <a:rPr lang="en-US" altLang="en-US" sz="2800" b="1" dirty="0">
                <a:solidFill>
                  <a:srgbClr val="000000"/>
                </a:solidFill>
                <a:latin typeface="Agrandir"/>
              </a:rPr>
              <a:t>Power BI </a:t>
            </a: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to centralize and visualize key workforce metrics. The dashboard provides a comprehensive view of employee attrition patterns, satisfaction levels, and demographic insights to support data-driven HR decisions.</a:t>
            </a: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ar-EG" altLang="en-US" sz="2800" dirty="0">
              <a:solidFill>
                <a:srgbClr val="000000"/>
              </a:solidFill>
              <a:latin typeface="Agrandir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As an added value, a complementary </a:t>
            </a:r>
            <a:r>
              <a:rPr lang="en-US" altLang="en-US" sz="2800" b="1" dirty="0">
                <a:solidFill>
                  <a:srgbClr val="000000"/>
                </a:solidFill>
                <a:latin typeface="Agrandir"/>
              </a:rPr>
              <a:t>Tableau</a:t>
            </a: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 dashboard was also developed to demonstrate versatility in visual analytics and enhance exploratory capabilities.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00411-3047-375A-698F-9A9438E87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9FF904-D52B-36C9-ED6C-D0DB1DDB4C9F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1505652-A1DF-0341-BFFB-84E20915538B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63868C4-5FF4-85D4-9ACE-9CA5687EF3C6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2C7AD8FC-E062-C5B8-6E44-E71EAF0115D0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8956124-46DA-F960-63F1-D983F97EE2A5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6698FAE-C302-98F7-E242-1A04CD6A9933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BA70305-FD5F-3FF6-E29B-F2938B950FE4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73A5CBD-4838-F747-889B-1315B445CAF1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B392FE4-9247-BDE5-A314-00DE974B56F1}"/>
              </a:ext>
            </a:extLst>
          </p:cNvPr>
          <p:cNvSpPr txBox="1"/>
          <p:nvPr/>
        </p:nvSpPr>
        <p:spPr>
          <a:xfrm>
            <a:off x="3356496" y="1717111"/>
            <a:ext cx="11649016" cy="996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6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cleaning</a:t>
            </a:r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4088FC10-DD33-533C-3721-5646B5C69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0A837D89-5B16-64B8-BCF5-7093EE5BE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464" y="3025774"/>
            <a:ext cx="1264107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Review Data Validation and Consistency</a:t>
            </a:r>
          </a:p>
          <a:p>
            <a:pPr algn="just">
              <a:buNone/>
            </a:pPr>
            <a:r>
              <a:rPr lang="en-US" altLang="en-US" sz="2800" b="1" dirty="0">
                <a:solidFill>
                  <a:srgbClr val="000000"/>
                </a:solidFill>
                <a:latin typeface="Agrandir"/>
              </a:rPr>
              <a:t>Feature Engineering: To enhance the dataset for analysis, the following features were engineered: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 Leaving Date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Tenure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Salary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Satisfaction and Balance Columns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Age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Distance from Home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First Year Promotion Employees</a:t>
            </a:r>
          </a:p>
          <a:p>
            <a:pPr algn="just"/>
            <a:r>
              <a:rPr lang="en-US" altLang="en-US" sz="2800" b="1" dirty="0">
                <a:solidFill>
                  <a:srgbClr val="000000"/>
                </a:solidFill>
                <a:latin typeface="Agrandir"/>
              </a:rPr>
              <a:t>Tools and Technologies:</a:t>
            </a:r>
          </a:p>
          <a:p>
            <a:pPr algn="ctr"/>
            <a:r>
              <a:rPr lang="en-US" altLang="en-US" sz="2800" dirty="0">
                <a:solidFill>
                  <a:srgbClr val="000000"/>
                </a:solidFill>
                <a:latin typeface="Agrandir"/>
              </a:rPr>
              <a:t>Power BI and Tableau</a:t>
            </a:r>
          </a:p>
        </p:txBody>
      </p:sp>
    </p:spTree>
    <p:extLst>
      <p:ext uri="{BB962C8B-B14F-4D97-AF65-F5344CB8AC3E}">
        <p14:creationId xmlns:p14="http://schemas.microsoft.com/office/powerpoint/2010/main" val="15366240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3C332-77CD-8D27-D139-C8FB51F79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15BC3F-30FE-EE67-A729-B6EF437DDE11}"/>
              </a:ext>
            </a:extLst>
          </p:cNvPr>
          <p:cNvGrpSpPr/>
          <p:nvPr/>
        </p:nvGrpSpPr>
        <p:grpSpPr>
          <a:xfrm>
            <a:off x="2493447" y="1424366"/>
            <a:ext cx="13301106" cy="7438268"/>
            <a:chOff x="0" y="0"/>
            <a:chExt cx="3503172" cy="19590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8ABE377-B658-4338-62C1-C7FE59E58C03}"/>
                </a:ext>
              </a:extLst>
            </p:cNvPr>
            <p:cNvSpPr/>
            <p:nvPr/>
          </p:nvSpPr>
          <p:spPr>
            <a:xfrm>
              <a:off x="0" y="0"/>
              <a:ext cx="3503172" cy="1959050"/>
            </a:xfrm>
            <a:custGeom>
              <a:avLst/>
              <a:gdLst/>
              <a:ahLst/>
              <a:cxnLst/>
              <a:rect l="l" t="t" r="r" b="b"/>
              <a:pathLst>
                <a:path w="3503172" h="1959050">
                  <a:moveTo>
                    <a:pt x="29685" y="0"/>
                  </a:moveTo>
                  <a:lnTo>
                    <a:pt x="3473488" y="0"/>
                  </a:lnTo>
                  <a:cubicBezTo>
                    <a:pt x="3481360" y="0"/>
                    <a:pt x="3488911" y="3127"/>
                    <a:pt x="3494478" y="8694"/>
                  </a:cubicBezTo>
                  <a:cubicBezTo>
                    <a:pt x="3500045" y="14261"/>
                    <a:pt x="3503172" y="21812"/>
                    <a:pt x="3503172" y="29685"/>
                  </a:cubicBezTo>
                  <a:lnTo>
                    <a:pt x="3503172" y="1929365"/>
                  </a:lnTo>
                  <a:cubicBezTo>
                    <a:pt x="3503172" y="1937238"/>
                    <a:pt x="3500045" y="1944789"/>
                    <a:pt x="3494478" y="1950356"/>
                  </a:cubicBezTo>
                  <a:cubicBezTo>
                    <a:pt x="3488911" y="1955922"/>
                    <a:pt x="3481360" y="1959050"/>
                    <a:pt x="3473488" y="1959050"/>
                  </a:cubicBezTo>
                  <a:lnTo>
                    <a:pt x="29685" y="1959050"/>
                  </a:lnTo>
                  <a:cubicBezTo>
                    <a:pt x="21812" y="1959050"/>
                    <a:pt x="14261" y="1955922"/>
                    <a:pt x="8694" y="1950356"/>
                  </a:cubicBezTo>
                  <a:cubicBezTo>
                    <a:pt x="3127" y="1944789"/>
                    <a:pt x="0" y="1937238"/>
                    <a:pt x="0" y="1929365"/>
                  </a:cubicBezTo>
                  <a:lnTo>
                    <a:pt x="0" y="29685"/>
                  </a:lnTo>
                  <a:cubicBezTo>
                    <a:pt x="0" y="21812"/>
                    <a:pt x="3127" y="14261"/>
                    <a:pt x="8694" y="8694"/>
                  </a:cubicBezTo>
                  <a:cubicBezTo>
                    <a:pt x="14261" y="3127"/>
                    <a:pt x="21812" y="0"/>
                    <a:pt x="296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1FBD57A-917B-D772-05EE-51B65B2BC1DE}"/>
                </a:ext>
              </a:extLst>
            </p:cNvPr>
            <p:cNvSpPr txBox="1"/>
            <p:nvPr/>
          </p:nvSpPr>
          <p:spPr>
            <a:xfrm>
              <a:off x="0" y="-38100"/>
              <a:ext cx="3503172" cy="1997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C74E469A-C62F-9878-0403-8FE9681BCC92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C1697F2-3060-8735-685C-08239B9ABDA1}"/>
              </a:ext>
            </a:extLst>
          </p:cNvPr>
          <p:cNvSpPr/>
          <p:nvPr/>
        </p:nvSpPr>
        <p:spPr>
          <a:xfrm flipH="1">
            <a:off x="-87628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2314750" y="0"/>
                </a:moveTo>
                <a:lnTo>
                  <a:pt x="0" y="0"/>
                </a:lnTo>
                <a:lnTo>
                  <a:pt x="0" y="2981528"/>
                </a:lnTo>
                <a:lnTo>
                  <a:pt x="2314750" y="2981528"/>
                </a:lnTo>
                <a:lnTo>
                  <a:pt x="23147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2A68755-9453-AD61-C1A7-9A07D8030808}"/>
              </a:ext>
            </a:extLst>
          </p:cNvPr>
          <p:cNvSpPr/>
          <p:nvPr/>
        </p:nvSpPr>
        <p:spPr>
          <a:xfrm>
            <a:off x="16849530" y="3652736"/>
            <a:ext cx="2314750" cy="2981529"/>
          </a:xfrm>
          <a:custGeom>
            <a:avLst/>
            <a:gdLst/>
            <a:ahLst/>
            <a:cxnLst/>
            <a:rect l="l" t="t" r="r" b="b"/>
            <a:pathLst>
              <a:path w="2314750" h="2981529">
                <a:moveTo>
                  <a:pt x="0" y="0"/>
                </a:moveTo>
                <a:lnTo>
                  <a:pt x="2314750" y="0"/>
                </a:lnTo>
                <a:lnTo>
                  <a:pt x="2314750" y="2981528"/>
                </a:lnTo>
                <a:lnTo>
                  <a:pt x="0" y="298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EE67237-37F9-826B-A0AC-1C68662260EA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A7B678-9AF4-01F5-BB0E-CCB527240C7F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B448F47C-8191-3535-30C3-1D9B47145F55}"/>
              </a:ext>
            </a:extLst>
          </p:cNvPr>
          <p:cNvSpPr txBox="1"/>
          <p:nvPr/>
        </p:nvSpPr>
        <p:spPr>
          <a:xfrm>
            <a:off x="3356496" y="1750049"/>
            <a:ext cx="11649016" cy="955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5400" b="1" dirty="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Guiding Questions</a:t>
            </a:r>
          </a:p>
        </p:txBody>
      </p:sp>
      <p:pic>
        <p:nvPicPr>
          <p:cNvPr id="13" name="Picture 12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E3966B4A-132B-C18B-00A5-4678A32DB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985" y="-217667"/>
            <a:ext cx="2814440" cy="27975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0D57995-2E29-1FD8-BEDA-B75CB4DE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011" y="3029933"/>
            <a:ext cx="1146660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dirty="0">
                <a:latin typeface="Agrandir" panose="020B0604020202020204" charset="0"/>
              </a:rPr>
              <a:t>We structured our exploration around a set of guiding questions: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What factors increase the likelihood of employee attrition?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How do overtime and salary levels relate to turnover?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Does tenure or early promotion influence retention?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What role do stock options and work-life balance play?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Are younger employees progressing into leadership?</a:t>
            </a:r>
            <a:endParaRPr lang="ar-EG" sz="3200" dirty="0">
              <a:latin typeface="Agrandir" panose="020B060402020202020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Agrandir" panose="020B0604020202020204" charset="0"/>
              </a:rPr>
              <a:t>How do hiring trends affect organizational diversity?</a:t>
            </a:r>
            <a:endParaRPr lang="en-US" altLang="en-US" sz="3200" dirty="0">
              <a:solidFill>
                <a:srgbClr val="000000"/>
              </a:solidFill>
              <a:latin typeface="Agrandi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6497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0FF5D-ABD5-FED3-C00E-C9C021AF7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C0566C9-FB41-94D8-7528-58C007FD29DC}"/>
              </a:ext>
            </a:extLst>
          </p:cNvPr>
          <p:cNvSpPr/>
          <p:nvPr/>
        </p:nvSpPr>
        <p:spPr>
          <a:xfrm>
            <a:off x="1827781" y="1805145"/>
            <a:ext cx="14634809" cy="6676710"/>
          </a:xfrm>
          <a:custGeom>
            <a:avLst/>
            <a:gdLst/>
            <a:ahLst/>
            <a:cxnLst/>
            <a:rect l="l" t="t" r="r" b="b"/>
            <a:pathLst>
              <a:path w="14634809" h="6676710">
                <a:moveTo>
                  <a:pt x="0" y="0"/>
                </a:moveTo>
                <a:lnTo>
                  <a:pt x="14634809" y="0"/>
                </a:lnTo>
                <a:lnTo>
                  <a:pt x="14634809" y="6676710"/>
                </a:lnTo>
                <a:lnTo>
                  <a:pt x="0" y="667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99EE630-4FDC-4C39-0465-D70D902FDFED}"/>
              </a:ext>
            </a:extLst>
          </p:cNvPr>
          <p:cNvSpPr/>
          <p:nvPr/>
        </p:nvSpPr>
        <p:spPr>
          <a:xfrm flipH="1">
            <a:off x="-203082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0"/>
                </a:moveTo>
                <a:lnTo>
                  <a:pt x="0" y="0"/>
                </a:lnTo>
                <a:lnTo>
                  <a:pt x="0" y="2812710"/>
                </a:lnTo>
                <a:lnTo>
                  <a:pt x="3222896" y="2812710"/>
                </a:lnTo>
                <a:lnTo>
                  <a:pt x="32228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7BADB23-BC69-C06C-5BE8-C25C3378A1C0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E2AF4BE-B405-66B4-00FF-3B68D7A8B442}"/>
              </a:ext>
            </a:extLst>
          </p:cNvPr>
          <p:cNvSpPr txBox="1"/>
          <p:nvPr/>
        </p:nvSpPr>
        <p:spPr>
          <a:xfrm>
            <a:off x="3643518" y="2738840"/>
            <a:ext cx="11055538" cy="453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21"/>
              </a:lnSpc>
            </a:pPr>
            <a:r>
              <a:rPr lang="en-US" sz="17721" dirty="0">
                <a:solidFill>
                  <a:srgbClr val="000000"/>
                </a:solidFill>
                <a:latin typeface="Aesthetic color"/>
                <a:ea typeface="Aesthetic color"/>
                <a:cs typeface="Aesthetic color"/>
                <a:sym typeface="Aesthetic color"/>
              </a:rPr>
              <a:t>Our Data Model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D6C51B2-BDF9-C3CA-F96B-D94149607C91}"/>
              </a:ext>
            </a:extLst>
          </p:cNvPr>
          <p:cNvSpPr/>
          <p:nvPr/>
        </p:nvSpPr>
        <p:spPr>
          <a:xfrm flipH="1">
            <a:off x="1219193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1751811" y="0"/>
                </a:moveTo>
                <a:lnTo>
                  <a:pt x="0" y="0"/>
                </a:lnTo>
                <a:lnTo>
                  <a:pt x="0" y="2256430"/>
                </a:lnTo>
                <a:lnTo>
                  <a:pt x="1751811" y="2256430"/>
                </a:lnTo>
                <a:lnTo>
                  <a:pt x="17518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28F718E-BB0E-7B0A-D573-7A56D8B9826E}"/>
              </a:ext>
            </a:extLst>
          </p:cNvPr>
          <p:cNvSpPr/>
          <p:nvPr/>
        </p:nvSpPr>
        <p:spPr>
          <a:xfrm>
            <a:off x="15316996" y="4168025"/>
            <a:ext cx="1751811" cy="2256430"/>
          </a:xfrm>
          <a:custGeom>
            <a:avLst/>
            <a:gdLst/>
            <a:ahLst/>
            <a:cxnLst/>
            <a:rect l="l" t="t" r="r" b="b"/>
            <a:pathLst>
              <a:path w="1751811" h="2256430">
                <a:moveTo>
                  <a:pt x="0" y="0"/>
                </a:moveTo>
                <a:lnTo>
                  <a:pt x="1751811" y="0"/>
                </a:lnTo>
                <a:lnTo>
                  <a:pt x="1751811" y="2256430"/>
                </a:lnTo>
                <a:lnTo>
                  <a:pt x="0" y="2256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1418CD4-38F0-F870-6805-8DB535F3E976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ABF2AF-73E8-1FA7-FAA6-FAF46E72B775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774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B20365-0176-FA9F-4140-259B5FFAC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A7DD715-0775-F3D0-3496-7936C2A35C05}"/>
              </a:ext>
            </a:extLst>
          </p:cNvPr>
          <p:cNvSpPr/>
          <p:nvPr/>
        </p:nvSpPr>
        <p:spPr>
          <a:xfrm flipH="1">
            <a:off x="-203082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0"/>
                </a:moveTo>
                <a:lnTo>
                  <a:pt x="0" y="0"/>
                </a:lnTo>
                <a:lnTo>
                  <a:pt x="0" y="2812710"/>
                </a:lnTo>
                <a:lnTo>
                  <a:pt x="3222896" y="2812710"/>
                </a:lnTo>
                <a:lnTo>
                  <a:pt x="32228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12FB9FE-7D66-AA33-894C-162BD331F782}"/>
              </a:ext>
            </a:extLst>
          </p:cNvPr>
          <p:cNvSpPr/>
          <p:nvPr/>
        </p:nvSpPr>
        <p:spPr>
          <a:xfrm>
            <a:off x="15268186" y="-33380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0"/>
                </a:moveTo>
                <a:lnTo>
                  <a:pt x="3222896" y="0"/>
                </a:lnTo>
                <a:lnTo>
                  <a:pt x="3222896" y="2812710"/>
                </a:lnTo>
                <a:lnTo>
                  <a:pt x="0" y="2812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108C4D6-3C4F-E90B-87E0-78F76BAECAEB}"/>
              </a:ext>
            </a:extLst>
          </p:cNvPr>
          <p:cNvSpPr/>
          <p:nvPr/>
        </p:nvSpPr>
        <p:spPr>
          <a:xfrm flipV="1">
            <a:off x="15238082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0" y="2812710"/>
                </a:moveTo>
                <a:lnTo>
                  <a:pt x="3222896" y="2812710"/>
                </a:lnTo>
                <a:lnTo>
                  <a:pt x="3222896" y="0"/>
                </a:lnTo>
                <a:lnTo>
                  <a:pt x="0" y="0"/>
                </a:lnTo>
                <a:lnTo>
                  <a:pt x="0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16FBC84-C3B2-ADB2-29C5-ED47E2001C59}"/>
              </a:ext>
            </a:extLst>
          </p:cNvPr>
          <p:cNvSpPr/>
          <p:nvPr/>
        </p:nvSpPr>
        <p:spPr>
          <a:xfrm flipH="1" flipV="1">
            <a:off x="-172978" y="7808090"/>
            <a:ext cx="3222896" cy="2812709"/>
          </a:xfrm>
          <a:custGeom>
            <a:avLst/>
            <a:gdLst/>
            <a:ahLst/>
            <a:cxnLst/>
            <a:rect l="l" t="t" r="r" b="b"/>
            <a:pathLst>
              <a:path w="3222896" h="2812709">
                <a:moveTo>
                  <a:pt x="3222896" y="2812710"/>
                </a:moveTo>
                <a:lnTo>
                  <a:pt x="0" y="2812710"/>
                </a:lnTo>
                <a:lnTo>
                  <a:pt x="0" y="0"/>
                </a:lnTo>
                <a:lnTo>
                  <a:pt x="3222896" y="0"/>
                </a:lnTo>
                <a:lnTo>
                  <a:pt x="3222896" y="28127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0DDB55B-B7CD-AC12-8AB8-AD00FF3D7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976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786</Words>
  <Application>Microsoft Office PowerPoint</Application>
  <PresentationFormat>Custom</PresentationFormat>
  <Paragraphs>104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Aesthetic color</vt:lpstr>
      <vt:lpstr>Agrandir</vt:lpstr>
      <vt:lpstr>Wingdings</vt:lpstr>
      <vt:lpstr>Calibri</vt:lpstr>
      <vt:lpstr>Agrandir Bold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Yasser Elsayed</cp:lastModifiedBy>
  <cp:revision>10</cp:revision>
  <dcterms:created xsi:type="dcterms:W3CDTF">2006-08-16T00:00:00Z</dcterms:created>
  <dcterms:modified xsi:type="dcterms:W3CDTF">2025-05-22T16:28:48Z</dcterms:modified>
  <dc:identifier>DAGntAALD6s</dc:identifier>
</cp:coreProperties>
</file>