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1" r:id="rId3"/>
    <p:sldId id="27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8288000" cy="10287000"/>
  <p:notesSz cx="6858000" cy="9144000"/>
  <p:embeddedFontLst>
    <p:embeddedFont>
      <p:font typeface="Arimo" panose="020B0604020202020204" charset="0"/>
      <p:regular r:id="rId19"/>
    </p:embeddedFont>
    <p:embeddedFont>
      <p:font typeface="Codec Pro ExtraBold" panose="020B0604020202020204" charset="0"/>
      <p:regular r:id="rId20"/>
    </p:embeddedFont>
    <p:embeddedFont>
      <p:font typeface="Open Sauce" panose="020B0604020202020204" charset="0"/>
      <p:regular r:id="rId21"/>
    </p:embeddedFont>
    <p:embeddedFont>
      <p:font typeface="Open Sauce Bold" panose="020B0604020202020204" charset="0"/>
      <p:regular r:id="rId22"/>
    </p:embeddedFont>
    <p:embeddedFont>
      <p:font typeface="Open Sauce Bold Italics" panose="020B0604020202020204" charset="0"/>
      <p:regular r:id="rId23"/>
    </p:embeddedFont>
    <p:embeddedFont>
      <p:font typeface="Open Sauce Italics"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89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10.svg"/></Relationships>
</file>

<file path=ppt/slides/_rels/slide1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10" Type="http://schemas.openxmlformats.org/officeDocument/2006/relationships/image" Target="../media/image10.svg"/><Relationship Id="rId4" Type="http://schemas.openxmlformats.org/officeDocument/2006/relationships/image" Target="../media/image8.svg"/><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10" Type="http://schemas.openxmlformats.org/officeDocument/2006/relationships/image" Target="../media/image10.svg"/><Relationship Id="rId4" Type="http://schemas.openxmlformats.org/officeDocument/2006/relationships/image" Target="../media/image8.svg"/><Relationship Id="rId9"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10" Type="http://schemas.openxmlformats.org/officeDocument/2006/relationships/image" Target="../media/image10.svg"/><Relationship Id="rId4" Type="http://schemas.openxmlformats.org/officeDocument/2006/relationships/image" Target="../media/image8.svg"/><Relationship Id="rId9"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hyperlink" Target="https://github.com/OmarMakkeyah/Heart_Attack_prediction"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10" Type="http://schemas.openxmlformats.org/officeDocument/2006/relationships/image" Target="../media/image10.svg"/><Relationship Id="rId4" Type="http://schemas.openxmlformats.org/officeDocument/2006/relationships/image" Target="../media/image8.sv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7.png"/><Relationship Id="rId7" Type="http://schemas.openxmlformats.org/officeDocument/2006/relationships/image" Target="../media/image3.png"/><Relationship Id="rId12"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2.svg"/><Relationship Id="rId11" Type="http://schemas.openxmlformats.org/officeDocument/2006/relationships/image" Target="../media/image11.png"/><Relationship Id="rId5" Type="http://schemas.openxmlformats.org/officeDocument/2006/relationships/image" Target="../media/image1.png"/><Relationship Id="rId10" Type="http://schemas.openxmlformats.org/officeDocument/2006/relationships/image" Target="../media/image10.svg"/><Relationship Id="rId4" Type="http://schemas.openxmlformats.org/officeDocument/2006/relationships/image" Target="../media/image8.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10" Type="http://schemas.openxmlformats.org/officeDocument/2006/relationships/image" Target="../media/image10.svg"/><Relationship Id="rId4" Type="http://schemas.openxmlformats.org/officeDocument/2006/relationships/image" Target="../media/image8.sv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10" Type="http://schemas.openxmlformats.org/officeDocument/2006/relationships/image" Target="../media/image10.svg"/><Relationship Id="rId4" Type="http://schemas.openxmlformats.org/officeDocument/2006/relationships/image" Target="../media/image8.sv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2.svg"/><Relationship Id="rId11" Type="http://schemas.openxmlformats.org/officeDocument/2006/relationships/hyperlink" Target="https://data.mendeley.com/datasets/gwbz3fsgp8/2" TargetMode="External"/><Relationship Id="rId5" Type="http://schemas.openxmlformats.org/officeDocument/2006/relationships/image" Target="../media/image1.png"/><Relationship Id="rId10" Type="http://schemas.openxmlformats.org/officeDocument/2006/relationships/image" Target="../media/image10.svg"/><Relationship Id="rId4" Type="http://schemas.openxmlformats.org/officeDocument/2006/relationships/image" Target="../media/image8.sv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2" name="Group 2"/>
          <p:cNvGrpSpPr/>
          <p:nvPr/>
        </p:nvGrpSpPr>
        <p:grpSpPr>
          <a:xfrm>
            <a:off x="12974764" y="-207071"/>
            <a:ext cx="3086100" cy="11299900"/>
            <a:chOff x="0" y="0"/>
            <a:chExt cx="812800" cy="2976105"/>
          </a:xfrm>
        </p:grpSpPr>
        <p:sp>
          <p:nvSpPr>
            <p:cNvPr id="3" name="Freeform 3"/>
            <p:cNvSpPr/>
            <p:nvPr/>
          </p:nvSpPr>
          <p:spPr>
            <a:xfrm>
              <a:off x="0" y="0"/>
              <a:ext cx="812800" cy="2976105"/>
            </a:xfrm>
            <a:custGeom>
              <a:avLst/>
              <a:gdLst/>
              <a:ahLst/>
              <a:cxnLst/>
              <a:rect l="l" t="t" r="r" b="b"/>
              <a:pathLst>
                <a:path w="812800" h="2976105">
                  <a:moveTo>
                    <a:pt x="0" y="0"/>
                  </a:moveTo>
                  <a:lnTo>
                    <a:pt x="812800" y="0"/>
                  </a:lnTo>
                  <a:lnTo>
                    <a:pt x="812800" y="2976105"/>
                  </a:lnTo>
                  <a:lnTo>
                    <a:pt x="0" y="2976105"/>
                  </a:lnTo>
                  <a:close/>
                </a:path>
              </a:pathLst>
            </a:custGeom>
            <a:solidFill>
              <a:srgbClr val="1C5739"/>
            </a:solidFill>
          </p:spPr>
          <p:txBody>
            <a:bodyPr/>
            <a:lstStyle/>
            <a:p>
              <a:endParaRPr lang="en-US"/>
            </a:p>
          </p:txBody>
        </p:sp>
        <p:sp>
          <p:nvSpPr>
            <p:cNvPr id="4" name="TextBox 4"/>
            <p:cNvSpPr txBox="1"/>
            <p:nvPr/>
          </p:nvSpPr>
          <p:spPr>
            <a:xfrm>
              <a:off x="0" y="-19050"/>
              <a:ext cx="812800" cy="2995155"/>
            </a:xfrm>
            <a:prstGeom prst="rect">
              <a:avLst/>
            </a:prstGeom>
          </p:spPr>
          <p:txBody>
            <a:bodyPr lIns="50800" tIns="50800" rIns="50800" bIns="50800" rtlCol="0" anchor="ctr"/>
            <a:lstStyle/>
            <a:p>
              <a:pPr algn="ctr">
                <a:lnSpc>
                  <a:spcPts val="2859"/>
                </a:lnSpc>
              </a:pPr>
              <a:endParaRPr/>
            </a:p>
          </p:txBody>
        </p:sp>
      </p:grpSp>
      <p:sp>
        <p:nvSpPr>
          <p:cNvPr id="5" name="Freeform 5"/>
          <p:cNvSpPr/>
          <p:nvPr/>
        </p:nvSpPr>
        <p:spPr>
          <a:xfrm>
            <a:off x="16384715" y="9009597"/>
            <a:ext cx="3806571" cy="2083232"/>
          </a:xfrm>
          <a:custGeom>
            <a:avLst/>
            <a:gdLst/>
            <a:ahLst/>
            <a:cxnLst/>
            <a:rect l="l" t="t" r="r" b="b"/>
            <a:pathLst>
              <a:path w="3806571" h="2083232">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p:nvPr/>
        </p:nvGrpSpPr>
        <p:grpSpPr>
          <a:xfrm>
            <a:off x="-1543050" y="-558218"/>
            <a:ext cx="3086100" cy="11299900"/>
            <a:chOff x="0" y="0"/>
            <a:chExt cx="812800" cy="2976105"/>
          </a:xfrm>
        </p:grpSpPr>
        <p:sp>
          <p:nvSpPr>
            <p:cNvPr id="7" name="Freeform 7"/>
            <p:cNvSpPr/>
            <p:nvPr/>
          </p:nvSpPr>
          <p:spPr>
            <a:xfrm>
              <a:off x="0" y="0"/>
              <a:ext cx="812800" cy="2976105"/>
            </a:xfrm>
            <a:custGeom>
              <a:avLst/>
              <a:gdLst/>
              <a:ahLst/>
              <a:cxnLst/>
              <a:rect l="l" t="t" r="r" b="b"/>
              <a:pathLst>
                <a:path w="812800" h="2976105">
                  <a:moveTo>
                    <a:pt x="0" y="0"/>
                  </a:moveTo>
                  <a:lnTo>
                    <a:pt x="812800" y="0"/>
                  </a:lnTo>
                  <a:lnTo>
                    <a:pt x="812800" y="2976105"/>
                  </a:lnTo>
                  <a:lnTo>
                    <a:pt x="0" y="2976105"/>
                  </a:lnTo>
                  <a:close/>
                </a:path>
              </a:pathLst>
            </a:custGeom>
            <a:solidFill>
              <a:srgbClr val="1C5739"/>
            </a:solidFill>
          </p:spPr>
          <p:txBody>
            <a:bodyPr/>
            <a:lstStyle/>
            <a:p>
              <a:endParaRPr lang="en-US"/>
            </a:p>
          </p:txBody>
        </p:sp>
        <p:sp>
          <p:nvSpPr>
            <p:cNvPr id="8" name="TextBox 8"/>
            <p:cNvSpPr txBox="1"/>
            <p:nvPr/>
          </p:nvSpPr>
          <p:spPr>
            <a:xfrm>
              <a:off x="0" y="-19050"/>
              <a:ext cx="812800" cy="2995155"/>
            </a:xfrm>
            <a:prstGeom prst="rect">
              <a:avLst/>
            </a:prstGeom>
          </p:spPr>
          <p:txBody>
            <a:bodyPr lIns="50800" tIns="50800" rIns="50800" bIns="50800" rtlCol="0" anchor="ctr"/>
            <a:lstStyle/>
            <a:p>
              <a:pPr algn="ctr">
                <a:lnSpc>
                  <a:spcPts val="2859"/>
                </a:lnSpc>
              </a:pPr>
              <a:endParaRPr/>
            </a:p>
          </p:txBody>
        </p:sp>
      </p:grpSp>
      <p:grpSp>
        <p:nvGrpSpPr>
          <p:cNvPr id="9" name="Group 9"/>
          <p:cNvGrpSpPr/>
          <p:nvPr/>
        </p:nvGrpSpPr>
        <p:grpSpPr>
          <a:xfrm>
            <a:off x="1227773" y="4163622"/>
            <a:ext cx="110236" cy="2818996"/>
            <a:chOff x="0" y="0"/>
            <a:chExt cx="26312" cy="672855"/>
          </a:xfrm>
        </p:grpSpPr>
        <p:sp>
          <p:nvSpPr>
            <p:cNvPr id="10" name="Freeform 10"/>
            <p:cNvSpPr/>
            <p:nvPr/>
          </p:nvSpPr>
          <p:spPr>
            <a:xfrm>
              <a:off x="0" y="0"/>
              <a:ext cx="26312" cy="672855"/>
            </a:xfrm>
            <a:custGeom>
              <a:avLst/>
              <a:gdLst/>
              <a:ahLst/>
              <a:cxnLst/>
              <a:rect l="l" t="t" r="r" b="b"/>
              <a:pathLst>
                <a:path w="26312" h="672855">
                  <a:moveTo>
                    <a:pt x="0" y="0"/>
                  </a:moveTo>
                  <a:lnTo>
                    <a:pt x="26312" y="0"/>
                  </a:lnTo>
                  <a:lnTo>
                    <a:pt x="26312" y="672855"/>
                  </a:lnTo>
                  <a:lnTo>
                    <a:pt x="0" y="672855"/>
                  </a:lnTo>
                  <a:close/>
                </a:path>
              </a:pathLst>
            </a:custGeom>
            <a:solidFill>
              <a:srgbClr val="FFFFFF"/>
            </a:solidFill>
          </p:spPr>
          <p:txBody>
            <a:bodyPr/>
            <a:lstStyle/>
            <a:p>
              <a:endParaRPr lang="en-US"/>
            </a:p>
          </p:txBody>
        </p:sp>
        <p:sp>
          <p:nvSpPr>
            <p:cNvPr id="11" name="TextBox 11"/>
            <p:cNvSpPr txBox="1"/>
            <p:nvPr/>
          </p:nvSpPr>
          <p:spPr>
            <a:xfrm>
              <a:off x="0" y="-19050"/>
              <a:ext cx="26312" cy="691905"/>
            </a:xfrm>
            <a:prstGeom prst="rect">
              <a:avLst/>
            </a:prstGeom>
          </p:spPr>
          <p:txBody>
            <a:bodyPr lIns="50800" tIns="50800" rIns="50800" bIns="50800" rtlCol="0" anchor="ctr"/>
            <a:lstStyle/>
            <a:p>
              <a:pPr algn="ctr">
                <a:lnSpc>
                  <a:spcPts val="2859"/>
                </a:lnSpc>
              </a:pPr>
              <a:endParaRPr/>
            </a:p>
          </p:txBody>
        </p:sp>
      </p:grpSp>
      <p:sp>
        <p:nvSpPr>
          <p:cNvPr id="12" name="TextBox 12"/>
          <p:cNvSpPr txBox="1"/>
          <p:nvPr/>
        </p:nvSpPr>
        <p:spPr>
          <a:xfrm>
            <a:off x="1880807" y="2463389"/>
            <a:ext cx="10756200" cy="4341445"/>
          </a:xfrm>
          <a:prstGeom prst="rect">
            <a:avLst/>
          </a:prstGeom>
        </p:spPr>
        <p:txBody>
          <a:bodyPr lIns="0" tIns="0" rIns="0" bIns="0" rtlCol="0" anchor="t">
            <a:spAutoFit/>
          </a:bodyPr>
          <a:lstStyle/>
          <a:p>
            <a:pPr algn="l">
              <a:lnSpc>
                <a:spcPts val="11237"/>
              </a:lnSpc>
            </a:pPr>
            <a:r>
              <a:rPr lang="en-US" sz="11706" dirty="0">
                <a:solidFill>
                  <a:srgbClr val="1C5739"/>
                </a:solidFill>
                <a:latin typeface="Codec Pro ExtraBold"/>
                <a:ea typeface="Codec Pro ExtraBold"/>
                <a:cs typeface="Codec Pro ExtraBold"/>
                <a:sym typeface="Codec Pro ExtraBold"/>
              </a:rPr>
              <a:t>HEART ATTACK PREDICTION WITH ECG</a:t>
            </a:r>
          </a:p>
        </p:txBody>
      </p:sp>
      <p:sp>
        <p:nvSpPr>
          <p:cNvPr id="13" name="Freeform 13"/>
          <p:cNvSpPr/>
          <p:nvPr/>
        </p:nvSpPr>
        <p:spPr>
          <a:xfrm>
            <a:off x="-2777871" y="-207071"/>
            <a:ext cx="3806571" cy="2083232"/>
          </a:xfrm>
          <a:custGeom>
            <a:avLst/>
            <a:gdLst/>
            <a:ahLst/>
            <a:cxnLst/>
            <a:rect l="l" t="t" r="r" b="b"/>
            <a:pathLst>
              <a:path w="3806571" h="2083232">
                <a:moveTo>
                  <a:pt x="0" y="0"/>
                </a:moveTo>
                <a:lnTo>
                  <a:pt x="3806571" y="0"/>
                </a:lnTo>
                <a:lnTo>
                  <a:pt x="3806571" y="2083233"/>
                </a:lnTo>
                <a:lnTo>
                  <a:pt x="0" y="208323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4" name="TextBox 14"/>
          <p:cNvSpPr txBox="1"/>
          <p:nvPr/>
        </p:nvSpPr>
        <p:spPr>
          <a:xfrm>
            <a:off x="1880807" y="7694869"/>
            <a:ext cx="7648575" cy="688341"/>
          </a:xfrm>
          <a:prstGeom prst="rect">
            <a:avLst/>
          </a:prstGeom>
        </p:spPr>
        <p:txBody>
          <a:bodyPr lIns="0" tIns="0" rIns="0" bIns="0" rtlCol="0" anchor="t">
            <a:spAutoFit/>
          </a:bodyPr>
          <a:lstStyle/>
          <a:p>
            <a:pPr algn="ctr">
              <a:lnSpc>
                <a:spcPts val="5589"/>
              </a:lnSpc>
              <a:spcBef>
                <a:spcPct val="0"/>
              </a:spcBef>
            </a:pPr>
            <a:r>
              <a:rPr lang="en-US" sz="4299">
                <a:solidFill>
                  <a:srgbClr val="1C5739"/>
                </a:solidFill>
                <a:latin typeface="Open Sauce"/>
                <a:ea typeface="Open Sauce"/>
                <a:cs typeface="Open Sauce"/>
                <a:sym typeface="Open Sauce"/>
              </a:rPr>
              <a:t>USING TRANSFER LEARNING</a:t>
            </a:r>
          </a:p>
        </p:txBody>
      </p:sp>
      <p:pic>
        <p:nvPicPr>
          <p:cNvPr id="1026" name="Picture 2" descr="‫مبادرة رواد مصر الرقمية‬‎">
            <a:extLst>
              <a:ext uri="{FF2B5EF4-FFF2-40B4-BE49-F238E27FC236}">
                <a16:creationId xmlns:a16="http://schemas.microsoft.com/office/drawing/2014/main" id="{FE0FA429-83EB-7811-F160-6EA4DDB4EF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2760" y="-3687"/>
            <a:ext cx="2143125" cy="213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Freeform 3"/>
          <p:cNvSpPr/>
          <p:nvPr/>
        </p:nvSpPr>
        <p:spPr>
          <a:xfrm>
            <a:off x="-874585" y="9258300"/>
            <a:ext cx="3806571" cy="2083232"/>
          </a:xfrm>
          <a:custGeom>
            <a:avLst/>
            <a:gdLst/>
            <a:ahLst/>
            <a:cxnLst/>
            <a:rect l="l" t="t" r="r" b="b"/>
            <a:pathLst>
              <a:path w="3806571" h="2083232">
                <a:moveTo>
                  <a:pt x="0" y="0"/>
                </a:moveTo>
                <a:lnTo>
                  <a:pt x="3806570" y="0"/>
                </a:lnTo>
                <a:lnTo>
                  <a:pt x="3806570" y="2083232"/>
                </a:lnTo>
                <a:lnTo>
                  <a:pt x="0" y="20832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7259300" y="-993736"/>
            <a:ext cx="3806571" cy="2083232"/>
          </a:xfrm>
          <a:custGeom>
            <a:avLst/>
            <a:gdLst/>
            <a:ahLst/>
            <a:cxnLst/>
            <a:rect l="l" t="t" r="r" b="b"/>
            <a:pathLst>
              <a:path w="3806571" h="2083232">
                <a:moveTo>
                  <a:pt x="0" y="0"/>
                </a:moveTo>
                <a:lnTo>
                  <a:pt x="3806571" y="0"/>
                </a:lnTo>
                <a:lnTo>
                  <a:pt x="3806571" y="2083232"/>
                </a:lnTo>
                <a:lnTo>
                  <a:pt x="0" y="208323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5" name="Group 5"/>
          <p:cNvGrpSpPr/>
          <p:nvPr/>
        </p:nvGrpSpPr>
        <p:grpSpPr>
          <a:xfrm>
            <a:off x="17696461" y="7574216"/>
            <a:ext cx="2085109" cy="208510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txBody>
            <a:bodyPr/>
            <a:lstStyle/>
            <a:p>
              <a:endParaRPr lang="en-US"/>
            </a:p>
          </p:txBody>
        </p:sp>
        <p:sp>
          <p:nvSpPr>
            <p:cNvPr id="7" name="TextBox 7"/>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8" name="Freeform 8"/>
          <p:cNvSpPr/>
          <p:nvPr/>
        </p:nvSpPr>
        <p:spPr>
          <a:xfrm>
            <a:off x="15724139" y="8374722"/>
            <a:ext cx="4687320" cy="4687320"/>
          </a:xfrm>
          <a:custGeom>
            <a:avLst/>
            <a:gdLst/>
            <a:ahLst/>
            <a:cxnLst/>
            <a:rect l="l" t="t" r="r" b="b"/>
            <a:pathLst>
              <a:path w="4687320" h="4687320">
                <a:moveTo>
                  <a:pt x="0" y="0"/>
                </a:moveTo>
                <a:lnTo>
                  <a:pt x="4687320" y="0"/>
                </a:lnTo>
                <a:lnTo>
                  <a:pt x="4687320" y="4687319"/>
                </a:lnTo>
                <a:lnTo>
                  <a:pt x="0" y="468731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nvGrpSpPr>
          <p:cNvPr id="9" name="Group 9"/>
          <p:cNvGrpSpPr/>
          <p:nvPr/>
        </p:nvGrpSpPr>
        <p:grpSpPr>
          <a:xfrm>
            <a:off x="-1403053" y="1577088"/>
            <a:ext cx="7652162" cy="1735608"/>
            <a:chOff x="0" y="0"/>
            <a:chExt cx="8056133" cy="1827233"/>
          </a:xfrm>
        </p:grpSpPr>
        <p:sp>
          <p:nvSpPr>
            <p:cNvPr id="10" name="Freeform 10"/>
            <p:cNvSpPr/>
            <p:nvPr/>
          </p:nvSpPr>
          <p:spPr>
            <a:xfrm>
              <a:off x="0" y="0"/>
              <a:ext cx="8056001" cy="1827188"/>
            </a:xfrm>
            <a:custGeom>
              <a:avLst/>
              <a:gdLst/>
              <a:ahLst/>
              <a:cxnLst/>
              <a:rect l="l" t="t" r="r" b="b"/>
              <a:pathLst>
                <a:path w="8056001" h="1827188">
                  <a:moveTo>
                    <a:pt x="6624448" y="0"/>
                  </a:moveTo>
                  <a:cubicBezTo>
                    <a:pt x="0" y="0"/>
                    <a:pt x="0" y="0"/>
                    <a:pt x="0" y="0"/>
                  </a:cubicBezTo>
                  <a:cubicBezTo>
                    <a:pt x="0" y="1827188"/>
                    <a:pt x="0" y="1827188"/>
                    <a:pt x="0" y="1827188"/>
                  </a:cubicBezTo>
                  <a:cubicBezTo>
                    <a:pt x="6624448" y="1827188"/>
                    <a:pt x="6624448" y="1827188"/>
                    <a:pt x="6624448" y="1827188"/>
                  </a:cubicBezTo>
                  <a:cubicBezTo>
                    <a:pt x="7413007" y="1827188"/>
                    <a:pt x="8056001" y="1416823"/>
                    <a:pt x="8056001" y="913594"/>
                  </a:cubicBezTo>
                  <a:cubicBezTo>
                    <a:pt x="8056001" y="410365"/>
                    <a:pt x="7413006" y="0"/>
                    <a:pt x="6624448" y="0"/>
                  </a:cubicBezTo>
                  <a:close/>
                </a:path>
              </a:pathLst>
            </a:custGeom>
            <a:solidFill>
              <a:srgbClr val="1C5739"/>
            </a:solidFill>
          </p:spPr>
          <p:txBody>
            <a:bodyPr/>
            <a:lstStyle/>
            <a:p>
              <a:endParaRPr lang="en-US"/>
            </a:p>
          </p:txBody>
        </p:sp>
      </p:grpSp>
      <p:sp>
        <p:nvSpPr>
          <p:cNvPr id="11" name="TextBox 11"/>
          <p:cNvSpPr txBox="1"/>
          <p:nvPr/>
        </p:nvSpPr>
        <p:spPr>
          <a:xfrm>
            <a:off x="657750" y="1833387"/>
            <a:ext cx="4231362" cy="1007111"/>
          </a:xfrm>
          <a:prstGeom prst="rect">
            <a:avLst/>
          </a:prstGeom>
        </p:spPr>
        <p:txBody>
          <a:bodyPr lIns="0" tIns="0" rIns="0" bIns="0" rtlCol="0" anchor="t">
            <a:spAutoFit/>
          </a:bodyPr>
          <a:lstStyle/>
          <a:p>
            <a:pPr algn="ctr">
              <a:lnSpc>
                <a:spcPts val="8059"/>
              </a:lnSpc>
              <a:spcBef>
                <a:spcPct val="0"/>
              </a:spcBef>
            </a:pPr>
            <a:r>
              <a:rPr lang="en-US" sz="6199" b="1" i="1">
                <a:solidFill>
                  <a:srgbClr val="F2F2F2"/>
                </a:solidFill>
                <a:latin typeface="Open Sauce Bold Italics"/>
                <a:ea typeface="Open Sauce Bold Italics"/>
                <a:cs typeface="Open Sauce Bold Italics"/>
                <a:sym typeface="Open Sauce Bold Italics"/>
              </a:rPr>
              <a:t>ResNet-50</a:t>
            </a:r>
          </a:p>
        </p:txBody>
      </p:sp>
      <p:sp>
        <p:nvSpPr>
          <p:cNvPr id="12" name="TextBox 12"/>
          <p:cNvSpPr txBox="1"/>
          <p:nvPr/>
        </p:nvSpPr>
        <p:spPr>
          <a:xfrm>
            <a:off x="483480" y="4330027"/>
            <a:ext cx="13850779" cy="3311744"/>
          </a:xfrm>
          <a:prstGeom prst="rect">
            <a:avLst/>
          </a:prstGeom>
        </p:spPr>
        <p:txBody>
          <a:bodyPr lIns="0" tIns="0" rIns="0" bIns="0" rtlCol="0" anchor="t">
            <a:spAutoFit/>
          </a:bodyPr>
          <a:lstStyle/>
          <a:p>
            <a:pPr marL="702497" lvl="1" indent="-351249" algn="l">
              <a:lnSpc>
                <a:spcPts val="6702"/>
              </a:lnSpc>
              <a:buFont typeface="Arial"/>
              <a:buChar char="•"/>
            </a:pPr>
            <a:r>
              <a:rPr lang="en-US" sz="3253" spc="-136">
                <a:solidFill>
                  <a:srgbClr val="1C5739"/>
                </a:solidFill>
                <a:latin typeface="Open Sauce"/>
                <a:ea typeface="Open Sauce"/>
                <a:cs typeface="Open Sauce"/>
                <a:sym typeface="Open Sauce"/>
              </a:rPr>
              <a:t>ResNet50 is a deep Convolutional Neural Network (CNN) with 50 layers.</a:t>
            </a:r>
          </a:p>
          <a:p>
            <a:pPr marL="702497" lvl="1" indent="-351249" algn="l">
              <a:lnSpc>
                <a:spcPts val="6702"/>
              </a:lnSpc>
              <a:buFont typeface="Arial"/>
              <a:buChar char="•"/>
            </a:pPr>
            <a:r>
              <a:rPr lang="en-US" sz="3253" spc="-136">
                <a:solidFill>
                  <a:srgbClr val="1C5739"/>
                </a:solidFill>
                <a:latin typeface="Open Sauce"/>
                <a:ea typeface="Open Sauce"/>
                <a:cs typeface="Open Sauce"/>
                <a:sym typeface="Open Sauce"/>
              </a:rPr>
              <a:t>It solves the problem of "vanishing gradients" in very deep networks.</a:t>
            </a:r>
          </a:p>
          <a:p>
            <a:pPr marL="702497" lvl="1" indent="-351249" algn="l">
              <a:lnSpc>
                <a:spcPts val="6702"/>
              </a:lnSpc>
              <a:buFont typeface="Arial"/>
              <a:buChar char="•"/>
            </a:pPr>
            <a:r>
              <a:rPr lang="en-US" sz="3253" spc="-136">
                <a:solidFill>
                  <a:srgbClr val="1C5739"/>
                </a:solidFill>
                <a:latin typeface="Open Sauce"/>
                <a:ea typeface="Open Sauce"/>
                <a:cs typeface="Open Sauce"/>
                <a:sym typeface="Open Sauce"/>
              </a:rPr>
              <a:t>Introduced the concept of Residual Learning.</a:t>
            </a:r>
          </a:p>
          <a:p>
            <a:pPr marL="702497" lvl="1" indent="-351249" algn="l">
              <a:lnSpc>
                <a:spcPts val="6702"/>
              </a:lnSpc>
              <a:buFont typeface="Arial"/>
              <a:buChar char="•"/>
            </a:pPr>
            <a:r>
              <a:rPr lang="en-US" sz="3253" spc="-136">
                <a:solidFill>
                  <a:srgbClr val="1C5739"/>
                </a:solidFill>
                <a:latin typeface="Open Sauce"/>
                <a:ea typeface="Open Sauce"/>
                <a:cs typeface="Open Sauce"/>
                <a:sym typeface="Open Sauce"/>
              </a:rPr>
              <a:t>Widely used in image classification tasks.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Freeform 3"/>
          <p:cNvSpPr/>
          <p:nvPr/>
        </p:nvSpPr>
        <p:spPr>
          <a:xfrm>
            <a:off x="-874585" y="9258300"/>
            <a:ext cx="3806571" cy="2083232"/>
          </a:xfrm>
          <a:custGeom>
            <a:avLst/>
            <a:gdLst/>
            <a:ahLst/>
            <a:cxnLst/>
            <a:rect l="l" t="t" r="r" b="b"/>
            <a:pathLst>
              <a:path w="3806571" h="2083232">
                <a:moveTo>
                  <a:pt x="0" y="0"/>
                </a:moveTo>
                <a:lnTo>
                  <a:pt x="3806570" y="0"/>
                </a:lnTo>
                <a:lnTo>
                  <a:pt x="3806570" y="2083232"/>
                </a:lnTo>
                <a:lnTo>
                  <a:pt x="0" y="20832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7259300" y="-993736"/>
            <a:ext cx="3806571" cy="2083232"/>
          </a:xfrm>
          <a:custGeom>
            <a:avLst/>
            <a:gdLst/>
            <a:ahLst/>
            <a:cxnLst/>
            <a:rect l="l" t="t" r="r" b="b"/>
            <a:pathLst>
              <a:path w="3806571" h="2083232">
                <a:moveTo>
                  <a:pt x="0" y="0"/>
                </a:moveTo>
                <a:lnTo>
                  <a:pt x="3806571" y="0"/>
                </a:lnTo>
                <a:lnTo>
                  <a:pt x="3806571" y="2083232"/>
                </a:lnTo>
                <a:lnTo>
                  <a:pt x="0" y="208323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7968798" y="-206255"/>
            <a:ext cx="10431658" cy="10506171"/>
          </a:xfrm>
          <a:custGeom>
            <a:avLst/>
            <a:gdLst/>
            <a:ahLst/>
            <a:cxnLst/>
            <a:rect l="l" t="t" r="r" b="b"/>
            <a:pathLst>
              <a:path w="10431658" h="10506171">
                <a:moveTo>
                  <a:pt x="0" y="0"/>
                </a:moveTo>
                <a:lnTo>
                  <a:pt x="10431658" y="0"/>
                </a:lnTo>
                <a:lnTo>
                  <a:pt x="10431658" y="10506171"/>
                </a:lnTo>
                <a:lnTo>
                  <a:pt x="0" y="10506171"/>
                </a:lnTo>
                <a:lnTo>
                  <a:pt x="0" y="0"/>
                </a:lnTo>
                <a:close/>
              </a:path>
            </a:pathLst>
          </a:custGeom>
          <a:blipFill>
            <a:blip r:embed="rId7"/>
            <a:stretch>
              <a:fillRect l="-456" t="-1896" r="-456"/>
            </a:stretch>
          </a:blipFill>
        </p:spPr>
        <p:txBody>
          <a:bodyPr/>
          <a:lstStyle/>
          <a:p>
            <a:endParaRPr lang="en-US"/>
          </a:p>
        </p:txBody>
      </p:sp>
      <p:grpSp>
        <p:nvGrpSpPr>
          <p:cNvPr id="6" name="Group 6"/>
          <p:cNvGrpSpPr/>
          <p:nvPr/>
        </p:nvGrpSpPr>
        <p:grpSpPr>
          <a:xfrm>
            <a:off x="17696461" y="7574216"/>
            <a:ext cx="2085109" cy="2085109"/>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txBody>
            <a:bodyPr/>
            <a:lstStyle/>
            <a:p>
              <a:endParaRPr lang="en-US"/>
            </a:p>
          </p:txBody>
        </p:sp>
        <p:sp>
          <p:nvSpPr>
            <p:cNvPr id="8" name="TextBox 8"/>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9" name="Freeform 9"/>
          <p:cNvSpPr/>
          <p:nvPr/>
        </p:nvSpPr>
        <p:spPr>
          <a:xfrm>
            <a:off x="15724139" y="8374722"/>
            <a:ext cx="4687320" cy="4687320"/>
          </a:xfrm>
          <a:custGeom>
            <a:avLst/>
            <a:gdLst/>
            <a:ahLst/>
            <a:cxnLst/>
            <a:rect l="l" t="t" r="r" b="b"/>
            <a:pathLst>
              <a:path w="4687320" h="4687320">
                <a:moveTo>
                  <a:pt x="0" y="0"/>
                </a:moveTo>
                <a:lnTo>
                  <a:pt x="4687320" y="0"/>
                </a:lnTo>
                <a:lnTo>
                  <a:pt x="4687320" y="4687319"/>
                </a:lnTo>
                <a:lnTo>
                  <a:pt x="0" y="468731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p:cNvSpPr txBox="1"/>
          <p:nvPr/>
        </p:nvSpPr>
        <p:spPr>
          <a:xfrm>
            <a:off x="-146206" y="2670431"/>
            <a:ext cx="9483845" cy="5704290"/>
          </a:xfrm>
          <a:prstGeom prst="rect">
            <a:avLst/>
          </a:prstGeom>
        </p:spPr>
        <p:txBody>
          <a:bodyPr lIns="0" tIns="0" rIns="0" bIns="0" rtlCol="0" anchor="t">
            <a:spAutoFit/>
          </a:bodyPr>
          <a:lstStyle/>
          <a:p>
            <a:pPr marL="661705" lvl="1" indent="-330852" algn="l">
              <a:lnSpc>
                <a:spcPts val="7662"/>
              </a:lnSpc>
              <a:buFont typeface="Arial"/>
              <a:buChar char="•"/>
            </a:pPr>
            <a:r>
              <a:rPr lang="en-US" sz="3064" b="1" i="1" spc="-128">
                <a:solidFill>
                  <a:srgbClr val="1C5739"/>
                </a:solidFill>
                <a:latin typeface="Open Sauce Bold Italics"/>
                <a:ea typeface="Open Sauce Bold Italics"/>
                <a:cs typeface="Open Sauce Bold Italics"/>
                <a:sym typeface="Open Sauce Bold Italics"/>
              </a:rPr>
              <a:t>Total Convolutional Layers3*3: 33</a:t>
            </a:r>
          </a:p>
          <a:p>
            <a:pPr marL="661705" lvl="1" indent="-330852" algn="l">
              <a:lnSpc>
                <a:spcPts val="7662"/>
              </a:lnSpc>
              <a:buFont typeface="Arial"/>
              <a:buChar char="•"/>
            </a:pPr>
            <a:r>
              <a:rPr lang="en-US" sz="3064" b="1" i="1" spc="-128">
                <a:solidFill>
                  <a:srgbClr val="1C5739"/>
                </a:solidFill>
                <a:latin typeface="Open Sauce Bold Italics"/>
                <a:ea typeface="Open Sauce Bold Italics"/>
                <a:cs typeface="Open Sauce Bold Italics"/>
                <a:sym typeface="Open Sauce Bold Italics"/>
              </a:rPr>
              <a:t>Total Convolutional Layers1*1: 17</a:t>
            </a:r>
          </a:p>
          <a:p>
            <a:pPr marL="661705" lvl="1" indent="-330852" algn="l">
              <a:lnSpc>
                <a:spcPts val="7662"/>
              </a:lnSpc>
              <a:buFont typeface="Arial"/>
              <a:buChar char="•"/>
            </a:pPr>
            <a:r>
              <a:rPr lang="en-US" sz="3064" b="1" i="1" spc="-128">
                <a:solidFill>
                  <a:srgbClr val="1C5739"/>
                </a:solidFill>
                <a:latin typeface="Open Sauce Bold Italics"/>
                <a:ea typeface="Open Sauce Bold Italics"/>
                <a:cs typeface="Open Sauce Bold Italics"/>
                <a:sym typeface="Open Sauce Bold Italics"/>
              </a:rPr>
              <a:t>Total Max Pooling Layers: 1</a:t>
            </a:r>
          </a:p>
          <a:p>
            <a:pPr marL="661705" lvl="1" indent="-330852" algn="l">
              <a:lnSpc>
                <a:spcPts val="7662"/>
              </a:lnSpc>
              <a:buFont typeface="Arial"/>
              <a:buChar char="•"/>
            </a:pPr>
            <a:r>
              <a:rPr lang="en-US" sz="3064" b="1" i="1" spc="-128">
                <a:solidFill>
                  <a:srgbClr val="1C5739"/>
                </a:solidFill>
                <a:latin typeface="Open Sauce Bold Italics"/>
                <a:ea typeface="Open Sauce Bold Italics"/>
                <a:cs typeface="Open Sauce Bold Italics"/>
                <a:sym typeface="Open Sauce Bold Italics"/>
              </a:rPr>
              <a:t>Total Average Pooling Layers: 1</a:t>
            </a:r>
          </a:p>
          <a:p>
            <a:pPr marL="661705" lvl="1" indent="-330852" algn="l">
              <a:lnSpc>
                <a:spcPts val="7662"/>
              </a:lnSpc>
              <a:buFont typeface="Arial"/>
              <a:buChar char="•"/>
            </a:pPr>
            <a:r>
              <a:rPr lang="en-US" sz="3064" b="1" i="1" spc="-128">
                <a:solidFill>
                  <a:srgbClr val="1C5739"/>
                </a:solidFill>
                <a:latin typeface="Open Sauce Bold Italics"/>
                <a:ea typeface="Open Sauce Bold Italics"/>
                <a:cs typeface="Open Sauce Bold Italics"/>
                <a:sym typeface="Open Sauce Bold Italics"/>
              </a:rPr>
              <a:t>Fully Connected Layers: 1 with 1000 neurons</a:t>
            </a:r>
          </a:p>
          <a:p>
            <a:pPr marL="661705" lvl="1" indent="-330852" algn="l">
              <a:lnSpc>
                <a:spcPts val="7662"/>
              </a:lnSpc>
              <a:buFont typeface="Arial"/>
              <a:buChar char="•"/>
            </a:pPr>
            <a:r>
              <a:rPr lang="en-US" sz="3064" b="1" i="1" spc="-128">
                <a:solidFill>
                  <a:srgbClr val="1C5739"/>
                </a:solidFill>
                <a:latin typeface="Open Sauce Bold Italics"/>
                <a:ea typeface="Open Sauce Bold Italics"/>
                <a:cs typeface="Open Sauce Bold Italics"/>
                <a:sym typeface="Open Sauce Bold Italics"/>
              </a:rPr>
              <a:t>takes an image of size 224x224</a:t>
            </a:r>
          </a:p>
        </p:txBody>
      </p:sp>
      <p:grpSp>
        <p:nvGrpSpPr>
          <p:cNvPr id="11" name="Group 11"/>
          <p:cNvGrpSpPr/>
          <p:nvPr/>
        </p:nvGrpSpPr>
        <p:grpSpPr>
          <a:xfrm>
            <a:off x="-1378848" y="1028700"/>
            <a:ext cx="7652162" cy="1735608"/>
            <a:chOff x="0" y="0"/>
            <a:chExt cx="8056133" cy="1827233"/>
          </a:xfrm>
        </p:grpSpPr>
        <p:sp>
          <p:nvSpPr>
            <p:cNvPr id="12" name="Freeform 12"/>
            <p:cNvSpPr/>
            <p:nvPr/>
          </p:nvSpPr>
          <p:spPr>
            <a:xfrm>
              <a:off x="0" y="0"/>
              <a:ext cx="8056001" cy="1827188"/>
            </a:xfrm>
            <a:custGeom>
              <a:avLst/>
              <a:gdLst/>
              <a:ahLst/>
              <a:cxnLst/>
              <a:rect l="l" t="t" r="r" b="b"/>
              <a:pathLst>
                <a:path w="8056001" h="1827188">
                  <a:moveTo>
                    <a:pt x="6624448" y="0"/>
                  </a:moveTo>
                  <a:cubicBezTo>
                    <a:pt x="0" y="0"/>
                    <a:pt x="0" y="0"/>
                    <a:pt x="0" y="0"/>
                  </a:cubicBezTo>
                  <a:cubicBezTo>
                    <a:pt x="0" y="1827188"/>
                    <a:pt x="0" y="1827188"/>
                    <a:pt x="0" y="1827188"/>
                  </a:cubicBezTo>
                  <a:cubicBezTo>
                    <a:pt x="6624448" y="1827188"/>
                    <a:pt x="6624448" y="1827188"/>
                    <a:pt x="6624448" y="1827188"/>
                  </a:cubicBezTo>
                  <a:cubicBezTo>
                    <a:pt x="7413007" y="1827188"/>
                    <a:pt x="8056001" y="1416823"/>
                    <a:pt x="8056001" y="913594"/>
                  </a:cubicBezTo>
                  <a:cubicBezTo>
                    <a:pt x="8056001" y="410365"/>
                    <a:pt x="7413006" y="0"/>
                    <a:pt x="6624448" y="0"/>
                  </a:cubicBezTo>
                  <a:close/>
                </a:path>
              </a:pathLst>
            </a:custGeom>
            <a:solidFill>
              <a:srgbClr val="1C5739"/>
            </a:solidFill>
          </p:spPr>
          <p:txBody>
            <a:bodyPr/>
            <a:lstStyle/>
            <a:p>
              <a:endParaRPr lang="en-US"/>
            </a:p>
          </p:txBody>
        </p:sp>
      </p:grpSp>
      <p:sp>
        <p:nvSpPr>
          <p:cNvPr id="13" name="TextBox 13"/>
          <p:cNvSpPr txBox="1"/>
          <p:nvPr/>
        </p:nvSpPr>
        <p:spPr>
          <a:xfrm>
            <a:off x="681955" y="1359611"/>
            <a:ext cx="4231362" cy="1007111"/>
          </a:xfrm>
          <a:prstGeom prst="rect">
            <a:avLst/>
          </a:prstGeom>
        </p:spPr>
        <p:txBody>
          <a:bodyPr lIns="0" tIns="0" rIns="0" bIns="0" rtlCol="0" anchor="t">
            <a:spAutoFit/>
          </a:bodyPr>
          <a:lstStyle/>
          <a:p>
            <a:pPr algn="ctr">
              <a:lnSpc>
                <a:spcPts val="8059"/>
              </a:lnSpc>
              <a:spcBef>
                <a:spcPct val="0"/>
              </a:spcBef>
            </a:pPr>
            <a:r>
              <a:rPr lang="en-US" sz="6199" b="1" i="1">
                <a:solidFill>
                  <a:srgbClr val="F2F2F2"/>
                </a:solidFill>
                <a:latin typeface="Open Sauce Bold Italics"/>
                <a:ea typeface="Open Sauce Bold Italics"/>
                <a:cs typeface="Open Sauce Bold Italics"/>
                <a:sym typeface="Open Sauce Bold Italics"/>
              </a:rPr>
              <a:t>ResNet-50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grpSp>
        <p:nvGrpSpPr>
          <p:cNvPr id="3" name="Group 3"/>
          <p:cNvGrpSpPr/>
          <p:nvPr/>
        </p:nvGrpSpPr>
        <p:grpSpPr>
          <a:xfrm>
            <a:off x="0" y="47880"/>
            <a:ext cx="18288000" cy="2306124"/>
            <a:chOff x="0" y="0"/>
            <a:chExt cx="4816593" cy="607374"/>
          </a:xfrm>
        </p:grpSpPr>
        <p:sp>
          <p:nvSpPr>
            <p:cNvPr id="4" name="Freeform 4"/>
            <p:cNvSpPr/>
            <p:nvPr/>
          </p:nvSpPr>
          <p:spPr>
            <a:xfrm>
              <a:off x="0" y="0"/>
              <a:ext cx="4816592" cy="607374"/>
            </a:xfrm>
            <a:custGeom>
              <a:avLst/>
              <a:gdLst/>
              <a:ahLst/>
              <a:cxnLst/>
              <a:rect l="l" t="t" r="r" b="b"/>
              <a:pathLst>
                <a:path w="4816592" h="607374">
                  <a:moveTo>
                    <a:pt x="0" y="0"/>
                  </a:moveTo>
                  <a:lnTo>
                    <a:pt x="4816592" y="0"/>
                  </a:lnTo>
                  <a:lnTo>
                    <a:pt x="4816592" y="607374"/>
                  </a:lnTo>
                  <a:lnTo>
                    <a:pt x="0" y="607374"/>
                  </a:lnTo>
                  <a:close/>
                </a:path>
              </a:pathLst>
            </a:custGeom>
            <a:solidFill>
              <a:srgbClr val="1C5739"/>
            </a:solidFill>
          </p:spPr>
          <p:txBody>
            <a:bodyPr/>
            <a:lstStyle/>
            <a:p>
              <a:endParaRPr lang="en-US"/>
            </a:p>
          </p:txBody>
        </p:sp>
        <p:sp>
          <p:nvSpPr>
            <p:cNvPr id="5" name="TextBox 5"/>
            <p:cNvSpPr txBox="1"/>
            <p:nvPr/>
          </p:nvSpPr>
          <p:spPr>
            <a:xfrm>
              <a:off x="0" y="-19050"/>
              <a:ext cx="4816593" cy="626424"/>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138905" y="-1357996"/>
            <a:ext cx="2167605" cy="2811752"/>
          </a:xfrm>
          <a:custGeom>
            <a:avLst/>
            <a:gdLst/>
            <a:ahLst/>
            <a:cxnLst/>
            <a:rect l="l" t="t" r="r" b="b"/>
            <a:pathLst>
              <a:path w="2167605" h="2811752">
                <a:moveTo>
                  <a:pt x="0" y="0"/>
                </a:moveTo>
                <a:lnTo>
                  <a:pt x="2167605" y="0"/>
                </a:lnTo>
                <a:lnTo>
                  <a:pt x="2167605" y="2811752"/>
                </a:lnTo>
                <a:lnTo>
                  <a:pt x="0" y="281175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a:off x="-874585" y="9258300"/>
            <a:ext cx="3806571" cy="2083232"/>
          </a:xfrm>
          <a:custGeom>
            <a:avLst/>
            <a:gdLst/>
            <a:ahLst/>
            <a:cxnLst/>
            <a:rect l="l" t="t" r="r" b="b"/>
            <a:pathLst>
              <a:path w="3806571" h="2083232">
                <a:moveTo>
                  <a:pt x="0" y="0"/>
                </a:moveTo>
                <a:lnTo>
                  <a:pt x="3806570" y="0"/>
                </a:lnTo>
                <a:lnTo>
                  <a:pt x="3806570" y="2083232"/>
                </a:lnTo>
                <a:lnTo>
                  <a:pt x="0" y="208323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a:off x="17259300" y="-993736"/>
            <a:ext cx="3806571" cy="2083232"/>
          </a:xfrm>
          <a:custGeom>
            <a:avLst/>
            <a:gdLst/>
            <a:ahLst/>
            <a:cxnLst/>
            <a:rect l="l" t="t" r="r" b="b"/>
            <a:pathLst>
              <a:path w="3806571" h="2083232">
                <a:moveTo>
                  <a:pt x="0" y="0"/>
                </a:moveTo>
                <a:lnTo>
                  <a:pt x="3806571" y="0"/>
                </a:lnTo>
                <a:lnTo>
                  <a:pt x="3806571" y="2083232"/>
                </a:lnTo>
                <a:lnTo>
                  <a:pt x="0" y="208323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9" name="TextBox 9"/>
          <p:cNvSpPr txBox="1"/>
          <p:nvPr/>
        </p:nvSpPr>
        <p:spPr>
          <a:xfrm>
            <a:off x="2731837" y="7284238"/>
            <a:ext cx="2302097" cy="304800"/>
          </a:xfrm>
          <a:prstGeom prst="rect">
            <a:avLst/>
          </a:prstGeom>
        </p:spPr>
        <p:txBody>
          <a:bodyPr lIns="0" tIns="0" rIns="0" bIns="0" rtlCol="0" anchor="t">
            <a:spAutoFit/>
          </a:bodyPr>
          <a:lstStyle/>
          <a:p>
            <a:pPr algn="ctr">
              <a:lnSpc>
                <a:spcPts val="2464"/>
              </a:lnSpc>
            </a:pPr>
            <a:r>
              <a:rPr lang="en-US" sz="2053" spc="102">
                <a:solidFill>
                  <a:srgbClr val="FFFBFB"/>
                </a:solidFill>
                <a:latin typeface="Open Sauce"/>
                <a:ea typeface="Open Sauce"/>
                <a:cs typeface="Open Sauce"/>
                <a:sym typeface="Open Sauce"/>
              </a:rPr>
              <a:t>Manager</a:t>
            </a:r>
          </a:p>
        </p:txBody>
      </p:sp>
      <p:sp>
        <p:nvSpPr>
          <p:cNvPr id="10" name="TextBox 10"/>
          <p:cNvSpPr txBox="1"/>
          <p:nvPr/>
        </p:nvSpPr>
        <p:spPr>
          <a:xfrm>
            <a:off x="6184084" y="7421816"/>
            <a:ext cx="2302097" cy="304800"/>
          </a:xfrm>
          <a:prstGeom prst="rect">
            <a:avLst/>
          </a:prstGeom>
        </p:spPr>
        <p:txBody>
          <a:bodyPr lIns="0" tIns="0" rIns="0" bIns="0" rtlCol="0" anchor="t">
            <a:spAutoFit/>
          </a:bodyPr>
          <a:lstStyle/>
          <a:p>
            <a:pPr algn="ctr">
              <a:lnSpc>
                <a:spcPts val="2464"/>
              </a:lnSpc>
            </a:pPr>
            <a:r>
              <a:rPr lang="en-US" sz="2053" spc="102">
                <a:solidFill>
                  <a:srgbClr val="FFFBFB"/>
                </a:solidFill>
                <a:latin typeface="Open Sauce"/>
                <a:ea typeface="Open Sauce"/>
                <a:cs typeface="Open Sauce"/>
                <a:sym typeface="Open Sauce"/>
              </a:rPr>
              <a:t>Marketing </a:t>
            </a:r>
          </a:p>
        </p:txBody>
      </p:sp>
      <p:sp>
        <p:nvSpPr>
          <p:cNvPr id="11" name="TextBox 11"/>
          <p:cNvSpPr txBox="1"/>
          <p:nvPr/>
        </p:nvSpPr>
        <p:spPr>
          <a:xfrm>
            <a:off x="9803063" y="7421816"/>
            <a:ext cx="2302097" cy="304800"/>
          </a:xfrm>
          <a:prstGeom prst="rect">
            <a:avLst/>
          </a:prstGeom>
        </p:spPr>
        <p:txBody>
          <a:bodyPr lIns="0" tIns="0" rIns="0" bIns="0" rtlCol="0" anchor="t">
            <a:spAutoFit/>
          </a:bodyPr>
          <a:lstStyle/>
          <a:p>
            <a:pPr algn="ctr">
              <a:lnSpc>
                <a:spcPts val="2464"/>
              </a:lnSpc>
            </a:pPr>
            <a:r>
              <a:rPr lang="en-US" sz="2053" spc="102">
                <a:solidFill>
                  <a:srgbClr val="FFFBFB"/>
                </a:solidFill>
                <a:latin typeface="Open Sauce"/>
                <a:ea typeface="Open Sauce"/>
                <a:cs typeface="Open Sauce"/>
                <a:sym typeface="Open Sauce"/>
              </a:rPr>
              <a:t>Business Head</a:t>
            </a:r>
          </a:p>
        </p:txBody>
      </p:sp>
      <p:sp>
        <p:nvSpPr>
          <p:cNvPr id="12" name="TextBox 12"/>
          <p:cNvSpPr txBox="1"/>
          <p:nvPr/>
        </p:nvSpPr>
        <p:spPr>
          <a:xfrm>
            <a:off x="373776" y="7273507"/>
            <a:ext cx="15854966" cy="1000125"/>
          </a:xfrm>
          <a:prstGeom prst="rect">
            <a:avLst/>
          </a:prstGeom>
        </p:spPr>
        <p:txBody>
          <a:bodyPr lIns="0" tIns="0" rIns="0" bIns="0" rtlCol="0" anchor="t">
            <a:spAutoFit/>
          </a:bodyPr>
          <a:lstStyle/>
          <a:p>
            <a:pPr marL="712465" lvl="1" indent="-356233" algn="l">
              <a:lnSpc>
                <a:spcPts val="3959"/>
              </a:lnSpc>
              <a:buFont typeface="Arial"/>
              <a:buChar char="•"/>
            </a:pPr>
            <a:r>
              <a:rPr lang="en-US" sz="3299" spc="164">
                <a:solidFill>
                  <a:srgbClr val="1C5739"/>
                </a:solidFill>
                <a:latin typeface="Open Sauce"/>
                <a:ea typeface="Open Sauce"/>
                <a:cs typeface="Open Sauce"/>
                <a:sym typeface="Open Sauce"/>
              </a:rPr>
              <a:t>Data Splitting: Split the dataset into training (80%) and validation (20%) sets.</a:t>
            </a:r>
          </a:p>
        </p:txBody>
      </p:sp>
      <p:sp>
        <p:nvSpPr>
          <p:cNvPr id="13" name="TextBox 13"/>
          <p:cNvSpPr txBox="1"/>
          <p:nvPr/>
        </p:nvSpPr>
        <p:spPr>
          <a:xfrm>
            <a:off x="3380933" y="610590"/>
            <a:ext cx="10871210" cy="1615253"/>
          </a:xfrm>
          <a:prstGeom prst="rect">
            <a:avLst/>
          </a:prstGeom>
        </p:spPr>
        <p:txBody>
          <a:bodyPr lIns="0" tIns="0" rIns="0" bIns="0" rtlCol="0" anchor="t">
            <a:spAutoFit/>
          </a:bodyPr>
          <a:lstStyle/>
          <a:p>
            <a:pPr marL="0" lvl="0" indent="0" algn="ctr">
              <a:lnSpc>
                <a:spcPts val="5862"/>
              </a:lnSpc>
              <a:spcBef>
                <a:spcPct val="0"/>
              </a:spcBef>
            </a:pPr>
            <a:r>
              <a:rPr lang="en-US" sz="5921" spc="207">
                <a:solidFill>
                  <a:srgbClr val="FFFFFF"/>
                </a:solidFill>
                <a:latin typeface="Codec Pro ExtraBold"/>
                <a:ea typeface="Codec Pro ExtraBold"/>
                <a:cs typeface="Codec Pro ExtraBold"/>
                <a:sym typeface="Codec Pro ExtraBold"/>
              </a:rPr>
              <a:t>Model Processing: dataset preparation</a:t>
            </a:r>
          </a:p>
        </p:txBody>
      </p:sp>
      <p:sp>
        <p:nvSpPr>
          <p:cNvPr id="14" name="Freeform 14"/>
          <p:cNvSpPr/>
          <p:nvPr/>
        </p:nvSpPr>
        <p:spPr>
          <a:xfrm>
            <a:off x="14915640" y="7943340"/>
            <a:ext cx="4687320" cy="4687320"/>
          </a:xfrm>
          <a:custGeom>
            <a:avLst/>
            <a:gdLst/>
            <a:ahLst/>
            <a:cxnLst/>
            <a:rect l="l" t="t" r="r" b="b"/>
            <a:pathLst>
              <a:path w="4687320" h="4687320">
                <a:moveTo>
                  <a:pt x="0" y="0"/>
                </a:moveTo>
                <a:lnTo>
                  <a:pt x="4687320" y="0"/>
                </a:lnTo>
                <a:lnTo>
                  <a:pt x="4687320" y="4687320"/>
                </a:lnTo>
                <a:lnTo>
                  <a:pt x="0" y="468732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grpSp>
        <p:nvGrpSpPr>
          <p:cNvPr id="15" name="Group 15"/>
          <p:cNvGrpSpPr/>
          <p:nvPr/>
        </p:nvGrpSpPr>
        <p:grpSpPr>
          <a:xfrm>
            <a:off x="16887962" y="6900785"/>
            <a:ext cx="2085109" cy="2085109"/>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txBody>
            <a:bodyPr/>
            <a:lstStyle/>
            <a:p>
              <a:endParaRPr lang="en-US"/>
            </a:p>
          </p:txBody>
        </p:sp>
        <p:sp>
          <p:nvSpPr>
            <p:cNvPr id="17" name="TextBox 17"/>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8" name="TextBox 18"/>
          <p:cNvSpPr txBox="1"/>
          <p:nvPr/>
        </p:nvSpPr>
        <p:spPr>
          <a:xfrm>
            <a:off x="373776" y="3780530"/>
            <a:ext cx="16885524" cy="1150049"/>
          </a:xfrm>
          <a:prstGeom prst="rect">
            <a:avLst/>
          </a:prstGeom>
        </p:spPr>
        <p:txBody>
          <a:bodyPr lIns="0" tIns="0" rIns="0" bIns="0" rtlCol="0" anchor="t">
            <a:spAutoFit/>
          </a:bodyPr>
          <a:lstStyle/>
          <a:p>
            <a:pPr marL="712464" lvl="1" indent="-356232" algn="l">
              <a:lnSpc>
                <a:spcPts val="4718"/>
              </a:lnSpc>
              <a:spcBef>
                <a:spcPct val="0"/>
              </a:spcBef>
              <a:buFont typeface="Arial"/>
              <a:buChar char="•"/>
            </a:pPr>
            <a:r>
              <a:rPr lang="en-US" sz="3299">
                <a:solidFill>
                  <a:srgbClr val="1C5739"/>
                </a:solidFill>
                <a:latin typeface="Open Sauce"/>
                <a:ea typeface="Open Sauce"/>
                <a:cs typeface="Open Sauce"/>
                <a:sym typeface="Open Sauce"/>
              </a:rPr>
              <a:t>CSV file:  is created and mapped each ECG image to its corresponding label.</a:t>
            </a:r>
          </a:p>
          <a:p>
            <a:pPr algn="l">
              <a:lnSpc>
                <a:spcPts val="4289"/>
              </a:lnSpc>
              <a:spcBef>
                <a:spcPct val="0"/>
              </a:spcBef>
            </a:pPr>
            <a:endParaRPr lang="en-US" sz="3299">
              <a:solidFill>
                <a:srgbClr val="1C5739"/>
              </a:solidFill>
              <a:latin typeface="Open Sauce"/>
              <a:ea typeface="Open Sauce"/>
              <a:cs typeface="Open Sauce"/>
              <a:sym typeface="Open Sauce"/>
            </a:endParaRPr>
          </a:p>
        </p:txBody>
      </p:sp>
      <p:sp>
        <p:nvSpPr>
          <p:cNvPr id="19" name="TextBox 19"/>
          <p:cNvSpPr txBox="1"/>
          <p:nvPr/>
        </p:nvSpPr>
        <p:spPr>
          <a:xfrm>
            <a:off x="373776" y="5353267"/>
            <a:ext cx="15865858" cy="1082040"/>
          </a:xfrm>
          <a:prstGeom prst="rect">
            <a:avLst/>
          </a:prstGeom>
        </p:spPr>
        <p:txBody>
          <a:bodyPr lIns="0" tIns="0" rIns="0" bIns="0" rtlCol="0" anchor="t">
            <a:spAutoFit/>
          </a:bodyPr>
          <a:lstStyle/>
          <a:p>
            <a:pPr marL="712464" lvl="1" indent="-356232" algn="l">
              <a:lnSpc>
                <a:spcPts val="4289"/>
              </a:lnSpc>
              <a:buFont typeface="Arial"/>
              <a:buChar char="•"/>
            </a:pPr>
            <a:r>
              <a:rPr lang="en-US" sz="3299">
                <a:solidFill>
                  <a:srgbClr val="1C5739"/>
                </a:solidFill>
                <a:latin typeface="Open Sauce"/>
                <a:ea typeface="Open Sauce"/>
                <a:cs typeface="Open Sauce"/>
                <a:sym typeface="Open Sauce"/>
              </a:rPr>
              <a:t>Data Transformations: Resize images to 224x224 and normalize using ImageNet statistics.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grpSp>
        <p:nvGrpSpPr>
          <p:cNvPr id="3" name="Group 3"/>
          <p:cNvGrpSpPr/>
          <p:nvPr/>
        </p:nvGrpSpPr>
        <p:grpSpPr>
          <a:xfrm>
            <a:off x="0" y="47880"/>
            <a:ext cx="18288000" cy="2306124"/>
            <a:chOff x="0" y="0"/>
            <a:chExt cx="4816593" cy="607374"/>
          </a:xfrm>
        </p:grpSpPr>
        <p:sp>
          <p:nvSpPr>
            <p:cNvPr id="4" name="Freeform 4"/>
            <p:cNvSpPr/>
            <p:nvPr/>
          </p:nvSpPr>
          <p:spPr>
            <a:xfrm>
              <a:off x="0" y="0"/>
              <a:ext cx="4816592" cy="607374"/>
            </a:xfrm>
            <a:custGeom>
              <a:avLst/>
              <a:gdLst/>
              <a:ahLst/>
              <a:cxnLst/>
              <a:rect l="l" t="t" r="r" b="b"/>
              <a:pathLst>
                <a:path w="4816592" h="607374">
                  <a:moveTo>
                    <a:pt x="0" y="0"/>
                  </a:moveTo>
                  <a:lnTo>
                    <a:pt x="4816592" y="0"/>
                  </a:lnTo>
                  <a:lnTo>
                    <a:pt x="4816592" y="607374"/>
                  </a:lnTo>
                  <a:lnTo>
                    <a:pt x="0" y="607374"/>
                  </a:lnTo>
                  <a:close/>
                </a:path>
              </a:pathLst>
            </a:custGeom>
            <a:solidFill>
              <a:srgbClr val="1C5739"/>
            </a:solidFill>
          </p:spPr>
          <p:txBody>
            <a:bodyPr/>
            <a:lstStyle/>
            <a:p>
              <a:endParaRPr lang="en-US"/>
            </a:p>
          </p:txBody>
        </p:sp>
        <p:sp>
          <p:nvSpPr>
            <p:cNvPr id="5" name="TextBox 5"/>
            <p:cNvSpPr txBox="1"/>
            <p:nvPr/>
          </p:nvSpPr>
          <p:spPr>
            <a:xfrm>
              <a:off x="0" y="-19050"/>
              <a:ext cx="4816593" cy="626424"/>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138905" y="-1357996"/>
            <a:ext cx="2167605" cy="2811752"/>
          </a:xfrm>
          <a:custGeom>
            <a:avLst/>
            <a:gdLst/>
            <a:ahLst/>
            <a:cxnLst/>
            <a:rect l="l" t="t" r="r" b="b"/>
            <a:pathLst>
              <a:path w="2167605" h="2811752">
                <a:moveTo>
                  <a:pt x="0" y="0"/>
                </a:moveTo>
                <a:lnTo>
                  <a:pt x="2167605" y="0"/>
                </a:lnTo>
                <a:lnTo>
                  <a:pt x="2167605" y="2811752"/>
                </a:lnTo>
                <a:lnTo>
                  <a:pt x="0" y="281175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a:off x="-874585" y="9258300"/>
            <a:ext cx="3806571" cy="2083232"/>
          </a:xfrm>
          <a:custGeom>
            <a:avLst/>
            <a:gdLst/>
            <a:ahLst/>
            <a:cxnLst/>
            <a:rect l="l" t="t" r="r" b="b"/>
            <a:pathLst>
              <a:path w="3806571" h="2083232">
                <a:moveTo>
                  <a:pt x="0" y="0"/>
                </a:moveTo>
                <a:lnTo>
                  <a:pt x="3806570" y="0"/>
                </a:lnTo>
                <a:lnTo>
                  <a:pt x="3806570" y="2083232"/>
                </a:lnTo>
                <a:lnTo>
                  <a:pt x="0" y="208323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a:off x="17259300" y="-993736"/>
            <a:ext cx="3806571" cy="2083232"/>
          </a:xfrm>
          <a:custGeom>
            <a:avLst/>
            <a:gdLst/>
            <a:ahLst/>
            <a:cxnLst/>
            <a:rect l="l" t="t" r="r" b="b"/>
            <a:pathLst>
              <a:path w="3806571" h="2083232">
                <a:moveTo>
                  <a:pt x="0" y="0"/>
                </a:moveTo>
                <a:lnTo>
                  <a:pt x="3806571" y="0"/>
                </a:lnTo>
                <a:lnTo>
                  <a:pt x="3806571" y="2083232"/>
                </a:lnTo>
                <a:lnTo>
                  <a:pt x="0" y="208323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9" name="TextBox 9"/>
          <p:cNvSpPr txBox="1"/>
          <p:nvPr/>
        </p:nvSpPr>
        <p:spPr>
          <a:xfrm>
            <a:off x="2731837" y="7996500"/>
            <a:ext cx="2302097" cy="304800"/>
          </a:xfrm>
          <a:prstGeom prst="rect">
            <a:avLst/>
          </a:prstGeom>
        </p:spPr>
        <p:txBody>
          <a:bodyPr lIns="0" tIns="0" rIns="0" bIns="0" rtlCol="0" anchor="t">
            <a:spAutoFit/>
          </a:bodyPr>
          <a:lstStyle/>
          <a:p>
            <a:pPr algn="ctr">
              <a:lnSpc>
                <a:spcPts val="2464"/>
              </a:lnSpc>
            </a:pPr>
            <a:r>
              <a:rPr lang="en-US" sz="2053" spc="102">
                <a:solidFill>
                  <a:srgbClr val="FFFBFB"/>
                </a:solidFill>
                <a:latin typeface="Open Sauce"/>
                <a:ea typeface="Open Sauce"/>
                <a:cs typeface="Open Sauce"/>
                <a:sym typeface="Open Sauce"/>
              </a:rPr>
              <a:t>Manager</a:t>
            </a:r>
          </a:p>
        </p:txBody>
      </p:sp>
      <p:sp>
        <p:nvSpPr>
          <p:cNvPr id="10" name="TextBox 10"/>
          <p:cNvSpPr txBox="1"/>
          <p:nvPr/>
        </p:nvSpPr>
        <p:spPr>
          <a:xfrm>
            <a:off x="6184084" y="7421816"/>
            <a:ext cx="2302097" cy="304800"/>
          </a:xfrm>
          <a:prstGeom prst="rect">
            <a:avLst/>
          </a:prstGeom>
        </p:spPr>
        <p:txBody>
          <a:bodyPr lIns="0" tIns="0" rIns="0" bIns="0" rtlCol="0" anchor="t">
            <a:spAutoFit/>
          </a:bodyPr>
          <a:lstStyle/>
          <a:p>
            <a:pPr algn="ctr">
              <a:lnSpc>
                <a:spcPts val="2464"/>
              </a:lnSpc>
            </a:pPr>
            <a:r>
              <a:rPr lang="en-US" sz="2053" spc="102">
                <a:solidFill>
                  <a:srgbClr val="FFFBFB"/>
                </a:solidFill>
                <a:latin typeface="Open Sauce"/>
                <a:ea typeface="Open Sauce"/>
                <a:cs typeface="Open Sauce"/>
                <a:sym typeface="Open Sauce"/>
              </a:rPr>
              <a:t>Marketing </a:t>
            </a:r>
          </a:p>
        </p:txBody>
      </p:sp>
      <p:sp>
        <p:nvSpPr>
          <p:cNvPr id="11" name="TextBox 11"/>
          <p:cNvSpPr txBox="1"/>
          <p:nvPr/>
        </p:nvSpPr>
        <p:spPr>
          <a:xfrm>
            <a:off x="9803063" y="7421816"/>
            <a:ext cx="2302097" cy="304800"/>
          </a:xfrm>
          <a:prstGeom prst="rect">
            <a:avLst/>
          </a:prstGeom>
        </p:spPr>
        <p:txBody>
          <a:bodyPr lIns="0" tIns="0" rIns="0" bIns="0" rtlCol="0" anchor="t">
            <a:spAutoFit/>
          </a:bodyPr>
          <a:lstStyle/>
          <a:p>
            <a:pPr algn="ctr">
              <a:lnSpc>
                <a:spcPts val="2464"/>
              </a:lnSpc>
            </a:pPr>
            <a:r>
              <a:rPr lang="en-US" sz="2053" spc="102">
                <a:solidFill>
                  <a:srgbClr val="FFFBFB"/>
                </a:solidFill>
                <a:latin typeface="Open Sauce"/>
                <a:ea typeface="Open Sauce"/>
                <a:cs typeface="Open Sauce"/>
                <a:sym typeface="Open Sauce"/>
              </a:rPr>
              <a:t>Business Head</a:t>
            </a:r>
          </a:p>
        </p:txBody>
      </p:sp>
      <p:sp>
        <p:nvSpPr>
          <p:cNvPr id="12" name="TextBox 12"/>
          <p:cNvSpPr txBox="1"/>
          <p:nvPr/>
        </p:nvSpPr>
        <p:spPr>
          <a:xfrm>
            <a:off x="373776" y="7644075"/>
            <a:ext cx="15854966" cy="1000125"/>
          </a:xfrm>
          <a:prstGeom prst="rect">
            <a:avLst/>
          </a:prstGeom>
        </p:spPr>
        <p:txBody>
          <a:bodyPr lIns="0" tIns="0" rIns="0" bIns="0" rtlCol="0" anchor="t">
            <a:spAutoFit/>
          </a:bodyPr>
          <a:lstStyle/>
          <a:p>
            <a:pPr marL="712465" lvl="1" indent="-356233" algn="l">
              <a:lnSpc>
                <a:spcPts val="3959"/>
              </a:lnSpc>
              <a:buFont typeface="Arial"/>
              <a:buChar char="•"/>
            </a:pPr>
            <a:r>
              <a:rPr lang="en-US" sz="3299" spc="164">
                <a:solidFill>
                  <a:srgbClr val="1C5739"/>
                </a:solidFill>
                <a:latin typeface="Open Sauce"/>
                <a:ea typeface="Open Sauce"/>
                <a:cs typeface="Open Sauce"/>
                <a:sym typeface="Open Sauce"/>
              </a:rPr>
              <a:t>Output Layer: Using Softmax as an activation function for output probabilities</a:t>
            </a:r>
          </a:p>
        </p:txBody>
      </p:sp>
      <p:sp>
        <p:nvSpPr>
          <p:cNvPr id="13" name="TextBox 13"/>
          <p:cNvSpPr txBox="1"/>
          <p:nvPr/>
        </p:nvSpPr>
        <p:spPr>
          <a:xfrm>
            <a:off x="3380933" y="610590"/>
            <a:ext cx="10871210" cy="1615253"/>
          </a:xfrm>
          <a:prstGeom prst="rect">
            <a:avLst/>
          </a:prstGeom>
        </p:spPr>
        <p:txBody>
          <a:bodyPr lIns="0" tIns="0" rIns="0" bIns="0" rtlCol="0" anchor="t">
            <a:spAutoFit/>
          </a:bodyPr>
          <a:lstStyle/>
          <a:p>
            <a:pPr algn="ctr">
              <a:lnSpc>
                <a:spcPts val="5862"/>
              </a:lnSpc>
              <a:spcBef>
                <a:spcPct val="0"/>
              </a:spcBef>
            </a:pPr>
            <a:r>
              <a:rPr lang="en-US" sz="5921" spc="207">
                <a:solidFill>
                  <a:srgbClr val="FFFFFF"/>
                </a:solidFill>
                <a:latin typeface="Codec Pro ExtraBold"/>
                <a:ea typeface="Codec Pro ExtraBold"/>
                <a:cs typeface="Codec Pro ExtraBold"/>
                <a:sym typeface="Codec Pro ExtraBold"/>
              </a:rPr>
              <a:t>Model Processing: Model Setup</a:t>
            </a:r>
          </a:p>
        </p:txBody>
      </p:sp>
      <p:sp>
        <p:nvSpPr>
          <p:cNvPr id="14" name="Freeform 14"/>
          <p:cNvSpPr/>
          <p:nvPr/>
        </p:nvSpPr>
        <p:spPr>
          <a:xfrm>
            <a:off x="14915640" y="7943340"/>
            <a:ext cx="4687320" cy="4687320"/>
          </a:xfrm>
          <a:custGeom>
            <a:avLst/>
            <a:gdLst/>
            <a:ahLst/>
            <a:cxnLst/>
            <a:rect l="l" t="t" r="r" b="b"/>
            <a:pathLst>
              <a:path w="4687320" h="4687320">
                <a:moveTo>
                  <a:pt x="0" y="0"/>
                </a:moveTo>
                <a:lnTo>
                  <a:pt x="4687320" y="0"/>
                </a:lnTo>
                <a:lnTo>
                  <a:pt x="4687320" y="4687320"/>
                </a:lnTo>
                <a:lnTo>
                  <a:pt x="0" y="468732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grpSp>
        <p:nvGrpSpPr>
          <p:cNvPr id="15" name="Group 15"/>
          <p:cNvGrpSpPr/>
          <p:nvPr/>
        </p:nvGrpSpPr>
        <p:grpSpPr>
          <a:xfrm>
            <a:off x="16887962" y="6900785"/>
            <a:ext cx="2085109" cy="2085109"/>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txBody>
            <a:bodyPr/>
            <a:lstStyle/>
            <a:p>
              <a:endParaRPr lang="en-US"/>
            </a:p>
          </p:txBody>
        </p:sp>
        <p:sp>
          <p:nvSpPr>
            <p:cNvPr id="17" name="TextBox 17"/>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8" name="TextBox 18"/>
          <p:cNvSpPr txBox="1"/>
          <p:nvPr/>
        </p:nvSpPr>
        <p:spPr>
          <a:xfrm>
            <a:off x="373776" y="3974748"/>
            <a:ext cx="16885524" cy="1740599"/>
          </a:xfrm>
          <a:prstGeom prst="rect">
            <a:avLst/>
          </a:prstGeom>
        </p:spPr>
        <p:txBody>
          <a:bodyPr lIns="0" tIns="0" rIns="0" bIns="0" rtlCol="0" anchor="t">
            <a:spAutoFit/>
          </a:bodyPr>
          <a:lstStyle/>
          <a:p>
            <a:pPr marL="712464" lvl="1" indent="-356232" algn="l">
              <a:lnSpc>
                <a:spcPts val="4718"/>
              </a:lnSpc>
              <a:buFont typeface="Arial"/>
              <a:buChar char="•"/>
            </a:pPr>
            <a:r>
              <a:rPr lang="en-US" sz="3299">
                <a:solidFill>
                  <a:srgbClr val="1C5739"/>
                </a:solidFill>
                <a:latin typeface="Open Sauce"/>
                <a:ea typeface="Open Sauce"/>
                <a:cs typeface="Open Sauce"/>
                <a:sym typeface="Open Sauce"/>
              </a:rPr>
              <a:t>Pre-trained Model: pre-trained ResNet50 model was loaded for transfer learning.</a:t>
            </a:r>
          </a:p>
          <a:p>
            <a:pPr algn="l">
              <a:lnSpc>
                <a:spcPts val="4289"/>
              </a:lnSpc>
              <a:spcBef>
                <a:spcPct val="0"/>
              </a:spcBef>
            </a:pPr>
            <a:endParaRPr lang="en-US" sz="3299">
              <a:solidFill>
                <a:srgbClr val="1C5739"/>
              </a:solidFill>
              <a:latin typeface="Open Sauce"/>
              <a:ea typeface="Open Sauce"/>
              <a:cs typeface="Open Sauce"/>
              <a:sym typeface="Open Sauce"/>
            </a:endParaRPr>
          </a:p>
        </p:txBody>
      </p:sp>
      <p:sp>
        <p:nvSpPr>
          <p:cNvPr id="19" name="TextBox 19"/>
          <p:cNvSpPr txBox="1"/>
          <p:nvPr/>
        </p:nvSpPr>
        <p:spPr>
          <a:xfrm>
            <a:off x="373776" y="5818745"/>
            <a:ext cx="15865858" cy="1082040"/>
          </a:xfrm>
          <a:prstGeom prst="rect">
            <a:avLst/>
          </a:prstGeom>
        </p:spPr>
        <p:txBody>
          <a:bodyPr lIns="0" tIns="0" rIns="0" bIns="0" rtlCol="0" anchor="t">
            <a:spAutoFit/>
          </a:bodyPr>
          <a:lstStyle/>
          <a:p>
            <a:pPr marL="712464" lvl="1" indent="-356232" algn="l">
              <a:lnSpc>
                <a:spcPts val="4289"/>
              </a:lnSpc>
              <a:buFont typeface="Arial"/>
              <a:buChar char="•"/>
            </a:pPr>
            <a:r>
              <a:rPr lang="en-US" sz="3299">
                <a:solidFill>
                  <a:srgbClr val="1C5739"/>
                </a:solidFill>
                <a:latin typeface="Open Sauce"/>
                <a:ea typeface="Open Sauce"/>
                <a:cs typeface="Open Sauce"/>
                <a:sym typeface="Open Sauce"/>
              </a:rPr>
              <a:t>Freezing Layers: Freeze layers are up to layer 4 to retain learned features, allowing fine-tuning only for layer 4 and beyond.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grpSp>
        <p:nvGrpSpPr>
          <p:cNvPr id="3" name="Group 3"/>
          <p:cNvGrpSpPr/>
          <p:nvPr/>
        </p:nvGrpSpPr>
        <p:grpSpPr>
          <a:xfrm>
            <a:off x="0" y="47880"/>
            <a:ext cx="18288000" cy="2306124"/>
            <a:chOff x="0" y="0"/>
            <a:chExt cx="4816593" cy="607374"/>
          </a:xfrm>
        </p:grpSpPr>
        <p:sp>
          <p:nvSpPr>
            <p:cNvPr id="4" name="Freeform 4"/>
            <p:cNvSpPr/>
            <p:nvPr/>
          </p:nvSpPr>
          <p:spPr>
            <a:xfrm>
              <a:off x="0" y="0"/>
              <a:ext cx="4816592" cy="607374"/>
            </a:xfrm>
            <a:custGeom>
              <a:avLst/>
              <a:gdLst/>
              <a:ahLst/>
              <a:cxnLst/>
              <a:rect l="l" t="t" r="r" b="b"/>
              <a:pathLst>
                <a:path w="4816592" h="607374">
                  <a:moveTo>
                    <a:pt x="0" y="0"/>
                  </a:moveTo>
                  <a:lnTo>
                    <a:pt x="4816592" y="0"/>
                  </a:lnTo>
                  <a:lnTo>
                    <a:pt x="4816592" y="607374"/>
                  </a:lnTo>
                  <a:lnTo>
                    <a:pt x="0" y="607374"/>
                  </a:lnTo>
                  <a:close/>
                </a:path>
              </a:pathLst>
            </a:custGeom>
            <a:solidFill>
              <a:srgbClr val="1C5739"/>
            </a:solidFill>
          </p:spPr>
          <p:txBody>
            <a:bodyPr/>
            <a:lstStyle/>
            <a:p>
              <a:endParaRPr lang="en-US"/>
            </a:p>
          </p:txBody>
        </p:sp>
        <p:sp>
          <p:nvSpPr>
            <p:cNvPr id="5" name="TextBox 5"/>
            <p:cNvSpPr txBox="1"/>
            <p:nvPr/>
          </p:nvSpPr>
          <p:spPr>
            <a:xfrm>
              <a:off x="0" y="-19050"/>
              <a:ext cx="4816593" cy="626424"/>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138905" y="-1357996"/>
            <a:ext cx="2167605" cy="2811752"/>
          </a:xfrm>
          <a:custGeom>
            <a:avLst/>
            <a:gdLst/>
            <a:ahLst/>
            <a:cxnLst/>
            <a:rect l="l" t="t" r="r" b="b"/>
            <a:pathLst>
              <a:path w="2167605" h="2811752">
                <a:moveTo>
                  <a:pt x="0" y="0"/>
                </a:moveTo>
                <a:lnTo>
                  <a:pt x="2167605" y="0"/>
                </a:lnTo>
                <a:lnTo>
                  <a:pt x="2167605" y="2811752"/>
                </a:lnTo>
                <a:lnTo>
                  <a:pt x="0" y="281175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a:off x="-874585" y="9258300"/>
            <a:ext cx="3806571" cy="2083232"/>
          </a:xfrm>
          <a:custGeom>
            <a:avLst/>
            <a:gdLst/>
            <a:ahLst/>
            <a:cxnLst/>
            <a:rect l="l" t="t" r="r" b="b"/>
            <a:pathLst>
              <a:path w="3806571" h="2083232">
                <a:moveTo>
                  <a:pt x="0" y="0"/>
                </a:moveTo>
                <a:lnTo>
                  <a:pt x="3806570" y="0"/>
                </a:lnTo>
                <a:lnTo>
                  <a:pt x="3806570" y="2083232"/>
                </a:lnTo>
                <a:lnTo>
                  <a:pt x="0" y="208323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a:off x="17259300" y="-993736"/>
            <a:ext cx="3806571" cy="2083232"/>
          </a:xfrm>
          <a:custGeom>
            <a:avLst/>
            <a:gdLst/>
            <a:ahLst/>
            <a:cxnLst/>
            <a:rect l="l" t="t" r="r" b="b"/>
            <a:pathLst>
              <a:path w="3806571" h="2083232">
                <a:moveTo>
                  <a:pt x="0" y="0"/>
                </a:moveTo>
                <a:lnTo>
                  <a:pt x="3806571" y="0"/>
                </a:lnTo>
                <a:lnTo>
                  <a:pt x="3806571" y="2083232"/>
                </a:lnTo>
                <a:lnTo>
                  <a:pt x="0" y="208323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9" name="TextBox 9"/>
          <p:cNvSpPr txBox="1"/>
          <p:nvPr/>
        </p:nvSpPr>
        <p:spPr>
          <a:xfrm>
            <a:off x="2731837" y="7996500"/>
            <a:ext cx="2302097" cy="304800"/>
          </a:xfrm>
          <a:prstGeom prst="rect">
            <a:avLst/>
          </a:prstGeom>
        </p:spPr>
        <p:txBody>
          <a:bodyPr lIns="0" tIns="0" rIns="0" bIns="0" rtlCol="0" anchor="t">
            <a:spAutoFit/>
          </a:bodyPr>
          <a:lstStyle/>
          <a:p>
            <a:pPr algn="ctr">
              <a:lnSpc>
                <a:spcPts val="2464"/>
              </a:lnSpc>
            </a:pPr>
            <a:r>
              <a:rPr lang="en-US" sz="2053" spc="102">
                <a:solidFill>
                  <a:srgbClr val="FFFBFB"/>
                </a:solidFill>
                <a:latin typeface="Open Sauce"/>
                <a:ea typeface="Open Sauce"/>
                <a:cs typeface="Open Sauce"/>
                <a:sym typeface="Open Sauce"/>
              </a:rPr>
              <a:t>Manager</a:t>
            </a:r>
          </a:p>
        </p:txBody>
      </p:sp>
      <p:sp>
        <p:nvSpPr>
          <p:cNvPr id="10" name="TextBox 10"/>
          <p:cNvSpPr txBox="1"/>
          <p:nvPr/>
        </p:nvSpPr>
        <p:spPr>
          <a:xfrm>
            <a:off x="6184084" y="7421816"/>
            <a:ext cx="2302097" cy="304800"/>
          </a:xfrm>
          <a:prstGeom prst="rect">
            <a:avLst/>
          </a:prstGeom>
        </p:spPr>
        <p:txBody>
          <a:bodyPr lIns="0" tIns="0" rIns="0" bIns="0" rtlCol="0" anchor="t">
            <a:spAutoFit/>
          </a:bodyPr>
          <a:lstStyle/>
          <a:p>
            <a:pPr algn="ctr">
              <a:lnSpc>
                <a:spcPts val="2464"/>
              </a:lnSpc>
            </a:pPr>
            <a:r>
              <a:rPr lang="en-US" sz="2053" spc="102">
                <a:solidFill>
                  <a:srgbClr val="FFFBFB"/>
                </a:solidFill>
                <a:latin typeface="Open Sauce"/>
                <a:ea typeface="Open Sauce"/>
                <a:cs typeface="Open Sauce"/>
                <a:sym typeface="Open Sauce"/>
              </a:rPr>
              <a:t>Marketing </a:t>
            </a:r>
          </a:p>
        </p:txBody>
      </p:sp>
      <p:sp>
        <p:nvSpPr>
          <p:cNvPr id="11" name="TextBox 11"/>
          <p:cNvSpPr txBox="1"/>
          <p:nvPr/>
        </p:nvSpPr>
        <p:spPr>
          <a:xfrm>
            <a:off x="9803063" y="7421816"/>
            <a:ext cx="2302097" cy="304800"/>
          </a:xfrm>
          <a:prstGeom prst="rect">
            <a:avLst/>
          </a:prstGeom>
        </p:spPr>
        <p:txBody>
          <a:bodyPr lIns="0" tIns="0" rIns="0" bIns="0" rtlCol="0" anchor="t">
            <a:spAutoFit/>
          </a:bodyPr>
          <a:lstStyle/>
          <a:p>
            <a:pPr algn="ctr">
              <a:lnSpc>
                <a:spcPts val="2464"/>
              </a:lnSpc>
            </a:pPr>
            <a:r>
              <a:rPr lang="en-US" sz="2053" spc="102">
                <a:solidFill>
                  <a:srgbClr val="FFFBFB"/>
                </a:solidFill>
                <a:latin typeface="Open Sauce"/>
                <a:ea typeface="Open Sauce"/>
                <a:cs typeface="Open Sauce"/>
                <a:sym typeface="Open Sauce"/>
              </a:rPr>
              <a:t>Business Head</a:t>
            </a:r>
          </a:p>
        </p:txBody>
      </p:sp>
      <p:sp>
        <p:nvSpPr>
          <p:cNvPr id="12" name="TextBox 12"/>
          <p:cNvSpPr txBox="1"/>
          <p:nvPr/>
        </p:nvSpPr>
        <p:spPr>
          <a:xfrm>
            <a:off x="373776" y="5773991"/>
            <a:ext cx="15854966" cy="1000125"/>
          </a:xfrm>
          <a:prstGeom prst="rect">
            <a:avLst/>
          </a:prstGeom>
        </p:spPr>
        <p:txBody>
          <a:bodyPr lIns="0" tIns="0" rIns="0" bIns="0" rtlCol="0" anchor="t">
            <a:spAutoFit/>
          </a:bodyPr>
          <a:lstStyle/>
          <a:p>
            <a:pPr marL="712465" lvl="1" indent="-356233" algn="l">
              <a:lnSpc>
                <a:spcPts val="3959"/>
              </a:lnSpc>
              <a:buFont typeface="Arial"/>
              <a:buChar char="•"/>
            </a:pPr>
            <a:r>
              <a:rPr lang="en-US" sz="3299" spc="164">
                <a:solidFill>
                  <a:srgbClr val="1C5739"/>
                </a:solidFill>
                <a:latin typeface="Open Sauce"/>
                <a:ea typeface="Open Sauce"/>
                <a:cs typeface="Open Sauce"/>
                <a:sym typeface="Open Sauce"/>
              </a:rPr>
              <a:t>The model trained for 6 epochs with 98% accuracy (Cuda configuration powered by INVIDIA was used.</a:t>
            </a:r>
          </a:p>
        </p:txBody>
      </p:sp>
      <p:sp>
        <p:nvSpPr>
          <p:cNvPr id="13" name="TextBox 13"/>
          <p:cNvSpPr txBox="1"/>
          <p:nvPr/>
        </p:nvSpPr>
        <p:spPr>
          <a:xfrm>
            <a:off x="3380933" y="610590"/>
            <a:ext cx="10871210" cy="872303"/>
          </a:xfrm>
          <a:prstGeom prst="rect">
            <a:avLst/>
          </a:prstGeom>
        </p:spPr>
        <p:txBody>
          <a:bodyPr lIns="0" tIns="0" rIns="0" bIns="0" rtlCol="0" anchor="t">
            <a:spAutoFit/>
          </a:bodyPr>
          <a:lstStyle/>
          <a:p>
            <a:pPr algn="ctr">
              <a:lnSpc>
                <a:spcPts val="5862"/>
              </a:lnSpc>
              <a:spcBef>
                <a:spcPct val="0"/>
              </a:spcBef>
            </a:pPr>
            <a:r>
              <a:rPr lang="en-US" sz="5921" spc="207">
                <a:solidFill>
                  <a:srgbClr val="FFFFFF"/>
                </a:solidFill>
                <a:latin typeface="Codec Pro ExtraBold"/>
                <a:ea typeface="Codec Pro ExtraBold"/>
                <a:cs typeface="Codec Pro ExtraBold"/>
                <a:sym typeface="Codec Pro ExtraBold"/>
              </a:rPr>
              <a:t>Model Processing: Training</a:t>
            </a:r>
          </a:p>
        </p:txBody>
      </p:sp>
      <p:sp>
        <p:nvSpPr>
          <p:cNvPr id="14" name="Freeform 14"/>
          <p:cNvSpPr/>
          <p:nvPr/>
        </p:nvSpPr>
        <p:spPr>
          <a:xfrm>
            <a:off x="14915640" y="7943340"/>
            <a:ext cx="4687320" cy="4687320"/>
          </a:xfrm>
          <a:custGeom>
            <a:avLst/>
            <a:gdLst/>
            <a:ahLst/>
            <a:cxnLst/>
            <a:rect l="l" t="t" r="r" b="b"/>
            <a:pathLst>
              <a:path w="4687320" h="4687320">
                <a:moveTo>
                  <a:pt x="0" y="0"/>
                </a:moveTo>
                <a:lnTo>
                  <a:pt x="4687320" y="0"/>
                </a:lnTo>
                <a:lnTo>
                  <a:pt x="4687320" y="4687320"/>
                </a:lnTo>
                <a:lnTo>
                  <a:pt x="0" y="468732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grpSp>
        <p:nvGrpSpPr>
          <p:cNvPr id="15" name="Group 15"/>
          <p:cNvGrpSpPr/>
          <p:nvPr/>
        </p:nvGrpSpPr>
        <p:grpSpPr>
          <a:xfrm>
            <a:off x="16887962" y="6900785"/>
            <a:ext cx="2085109" cy="2085109"/>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txBody>
            <a:bodyPr/>
            <a:lstStyle/>
            <a:p>
              <a:endParaRPr lang="en-US"/>
            </a:p>
          </p:txBody>
        </p:sp>
        <p:sp>
          <p:nvSpPr>
            <p:cNvPr id="17" name="TextBox 17"/>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8" name="TextBox 18"/>
          <p:cNvSpPr txBox="1"/>
          <p:nvPr/>
        </p:nvSpPr>
        <p:spPr>
          <a:xfrm>
            <a:off x="373776" y="3123683"/>
            <a:ext cx="16885524" cy="2331149"/>
          </a:xfrm>
          <a:prstGeom prst="rect">
            <a:avLst/>
          </a:prstGeom>
        </p:spPr>
        <p:txBody>
          <a:bodyPr lIns="0" tIns="0" rIns="0" bIns="0" rtlCol="0" anchor="t">
            <a:spAutoFit/>
          </a:bodyPr>
          <a:lstStyle/>
          <a:p>
            <a:pPr marL="712464" lvl="1" indent="-356232" algn="l">
              <a:lnSpc>
                <a:spcPts val="4718"/>
              </a:lnSpc>
              <a:buFont typeface="Arial"/>
              <a:buChar char="•"/>
            </a:pPr>
            <a:r>
              <a:rPr lang="en-US" sz="3299" b="1">
                <a:solidFill>
                  <a:srgbClr val="1C5739"/>
                </a:solidFill>
                <a:latin typeface="Open Sauce Bold"/>
                <a:ea typeface="Open Sauce Bold"/>
                <a:cs typeface="Open Sauce Bold"/>
                <a:sym typeface="Open Sauce Bold"/>
              </a:rPr>
              <a:t>Loss and Optimizer:</a:t>
            </a:r>
          </a:p>
          <a:p>
            <a:pPr marL="1424927" lvl="2" indent="-474976" algn="l">
              <a:lnSpc>
                <a:spcPts val="4718"/>
              </a:lnSpc>
              <a:buFont typeface="Arial"/>
              <a:buChar char="⚬"/>
            </a:pPr>
            <a:r>
              <a:rPr lang="en-US" sz="3299">
                <a:solidFill>
                  <a:srgbClr val="1C5739"/>
                </a:solidFill>
                <a:latin typeface="Open Sauce"/>
                <a:ea typeface="Open Sauce"/>
                <a:cs typeface="Open Sauce"/>
                <a:sym typeface="Open Sauce"/>
              </a:rPr>
              <a:t>Used CrossEntropyLoss for multi-class classification.</a:t>
            </a:r>
          </a:p>
          <a:p>
            <a:pPr marL="1424927" lvl="2" indent="-474976" algn="l">
              <a:lnSpc>
                <a:spcPts val="4718"/>
              </a:lnSpc>
              <a:buFont typeface="Arial"/>
              <a:buChar char="⚬"/>
            </a:pPr>
            <a:r>
              <a:rPr lang="en-US" sz="3299">
                <a:solidFill>
                  <a:srgbClr val="1C5739"/>
                </a:solidFill>
                <a:latin typeface="Open Sauce"/>
                <a:ea typeface="Open Sauce"/>
                <a:cs typeface="Open Sauce"/>
                <a:sym typeface="Open Sauce"/>
              </a:rPr>
              <a:t>Adam optimizer for updating model weights.</a:t>
            </a:r>
          </a:p>
          <a:p>
            <a:pPr algn="l">
              <a:lnSpc>
                <a:spcPts val="4289"/>
              </a:lnSpc>
              <a:spcBef>
                <a:spcPct val="0"/>
              </a:spcBef>
            </a:pPr>
            <a:endParaRPr lang="en-US" sz="3299">
              <a:solidFill>
                <a:srgbClr val="1C5739"/>
              </a:solidFill>
              <a:latin typeface="Open Sauce"/>
              <a:ea typeface="Open Sauce"/>
              <a:cs typeface="Open Sauce"/>
              <a:sym typeface="Open Sauce"/>
            </a:endParaRPr>
          </a:p>
        </p:txBody>
      </p:sp>
      <p:sp>
        <p:nvSpPr>
          <p:cNvPr id="19" name="TextBox 19"/>
          <p:cNvSpPr txBox="1"/>
          <p:nvPr/>
        </p:nvSpPr>
        <p:spPr>
          <a:xfrm>
            <a:off x="373776" y="7621841"/>
            <a:ext cx="16336720" cy="1000125"/>
          </a:xfrm>
          <a:prstGeom prst="rect">
            <a:avLst/>
          </a:prstGeom>
        </p:spPr>
        <p:txBody>
          <a:bodyPr lIns="0" tIns="0" rIns="0" bIns="0" rtlCol="0" anchor="t">
            <a:spAutoFit/>
          </a:bodyPr>
          <a:lstStyle/>
          <a:p>
            <a:pPr marL="712470" lvl="1" indent="-356235" algn="ctr">
              <a:lnSpc>
                <a:spcPts val="3960"/>
              </a:lnSpc>
              <a:buFont typeface="Arial"/>
              <a:buChar char="•"/>
            </a:pPr>
            <a:r>
              <a:rPr lang="en-US" sz="3300" spc="165">
                <a:solidFill>
                  <a:srgbClr val="1C5739"/>
                </a:solidFill>
                <a:latin typeface="Open Sauce"/>
                <a:ea typeface="Open Sauce"/>
                <a:cs typeface="Open Sauce"/>
                <a:sym typeface="Open Sauce"/>
              </a:rPr>
              <a:t>Early Stopping was used to save the best weights of the model and prevent overfitting.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Freeform 2"/>
          <p:cNvSpPr/>
          <p:nvPr/>
        </p:nvSpPr>
        <p:spPr>
          <a:xfrm flipH="1" flipV="1">
            <a:off x="-2040172" y="-769816"/>
            <a:ext cx="4118443" cy="3654183"/>
          </a:xfrm>
          <a:custGeom>
            <a:avLst/>
            <a:gdLst/>
            <a:ahLst/>
            <a:cxnLst/>
            <a:rect l="l" t="t" r="r" b="b"/>
            <a:pathLst>
              <a:path w="4118443" h="3654183">
                <a:moveTo>
                  <a:pt x="4118444" y="3654182"/>
                </a:moveTo>
                <a:lnTo>
                  <a:pt x="0" y="3654182"/>
                </a:lnTo>
                <a:lnTo>
                  <a:pt x="0" y="0"/>
                </a:lnTo>
                <a:lnTo>
                  <a:pt x="4118444" y="0"/>
                </a:lnTo>
                <a:lnTo>
                  <a:pt x="4118444" y="3654182"/>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9788798" y="1346627"/>
            <a:ext cx="8592547" cy="8940373"/>
          </a:xfrm>
          <a:custGeom>
            <a:avLst/>
            <a:gdLst/>
            <a:ahLst/>
            <a:cxnLst/>
            <a:rect l="l" t="t" r="r" b="b"/>
            <a:pathLst>
              <a:path w="8592547" h="8940373">
                <a:moveTo>
                  <a:pt x="0" y="0"/>
                </a:moveTo>
                <a:lnTo>
                  <a:pt x="8592547" y="0"/>
                </a:lnTo>
                <a:lnTo>
                  <a:pt x="8592547" y="8940373"/>
                </a:lnTo>
                <a:lnTo>
                  <a:pt x="0" y="8940373"/>
                </a:lnTo>
                <a:lnTo>
                  <a:pt x="0" y="0"/>
                </a:lnTo>
                <a:close/>
              </a:path>
            </a:pathLst>
          </a:custGeom>
          <a:blipFill>
            <a:blip r:embed="rId4"/>
            <a:stretch>
              <a:fillRect l="-22684" t="-3556" r="-19322"/>
            </a:stretch>
          </a:blipFill>
        </p:spPr>
        <p:txBody>
          <a:bodyPr/>
          <a:lstStyle/>
          <a:p>
            <a:endParaRPr lang="en-US"/>
          </a:p>
        </p:txBody>
      </p:sp>
      <p:sp>
        <p:nvSpPr>
          <p:cNvPr id="4" name="Freeform 4"/>
          <p:cNvSpPr/>
          <p:nvPr/>
        </p:nvSpPr>
        <p:spPr>
          <a:xfrm>
            <a:off x="16322124" y="7754894"/>
            <a:ext cx="4118443" cy="3654183"/>
          </a:xfrm>
          <a:custGeom>
            <a:avLst/>
            <a:gdLst/>
            <a:ahLst/>
            <a:cxnLst/>
            <a:rect l="l" t="t" r="r" b="b"/>
            <a:pathLst>
              <a:path w="4118443" h="3654183">
                <a:moveTo>
                  <a:pt x="0" y="0"/>
                </a:moveTo>
                <a:lnTo>
                  <a:pt x="4118443" y="0"/>
                </a:lnTo>
                <a:lnTo>
                  <a:pt x="4118443" y="3654183"/>
                </a:lnTo>
                <a:lnTo>
                  <a:pt x="0" y="36541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5" name="Group 5"/>
          <p:cNvGrpSpPr/>
          <p:nvPr/>
        </p:nvGrpSpPr>
        <p:grpSpPr>
          <a:xfrm>
            <a:off x="-1085126" y="1028700"/>
            <a:ext cx="7652162" cy="2226948"/>
            <a:chOff x="0" y="0"/>
            <a:chExt cx="8056133" cy="2344513"/>
          </a:xfrm>
        </p:grpSpPr>
        <p:sp>
          <p:nvSpPr>
            <p:cNvPr id="6" name="Freeform 6"/>
            <p:cNvSpPr/>
            <p:nvPr/>
          </p:nvSpPr>
          <p:spPr>
            <a:xfrm>
              <a:off x="0" y="0"/>
              <a:ext cx="8056001" cy="2344455"/>
            </a:xfrm>
            <a:custGeom>
              <a:avLst/>
              <a:gdLst/>
              <a:ahLst/>
              <a:cxnLst/>
              <a:rect l="l" t="t" r="r" b="b"/>
              <a:pathLst>
                <a:path w="8056001" h="2344455">
                  <a:moveTo>
                    <a:pt x="6624448" y="0"/>
                  </a:moveTo>
                  <a:cubicBezTo>
                    <a:pt x="0" y="0"/>
                    <a:pt x="0" y="0"/>
                    <a:pt x="0" y="0"/>
                  </a:cubicBezTo>
                  <a:cubicBezTo>
                    <a:pt x="0" y="2344455"/>
                    <a:pt x="0" y="2344455"/>
                    <a:pt x="0" y="2344455"/>
                  </a:cubicBezTo>
                  <a:cubicBezTo>
                    <a:pt x="6624448" y="2344455"/>
                    <a:pt x="6624448" y="2344455"/>
                    <a:pt x="6624448" y="2344455"/>
                  </a:cubicBezTo>
                  <a:cubicBezTo>
                    <a:pt x="7413007" y="2344455"/>
                    <a:pt x="8056001" y="1817918"/>
                    <a:pt x="8056001" y="1172227"/>
                  </a:cubicBezTo>
                  <a:cubicBezTo>
                    <a:pt x="8056001" y="526537"/>
                    <a:pt x="7413006" y="0"/>
                    <a:pt x="6624448" y="0"/>
                  </a:cubicBezTo>
                  <a:close/>
                </a:path>
              </a:pathLst>
            </a:custGeom>
            <a:solidFill>
              <a:srgbClr val="1C5739"/>
            </a:solidFill>
          </p:spPr>
          <p:txBody>
            <a:bodyPr/>
            <a:lstStyle/>
            <a:p>
              <a:endParaRPr lang="en-US"/>
            </a:p>
          </p:txBody>
        </p:sp>
      </p:grpSp>
      <p:sp>
        <p:nvSpPr>
          <p:cNvPr id="7" name="TextBox 7"/>
          <p:cNvSpPr txBox="1"/>
          <p:nvPr/>
        </p:nvSpPr>
        <p:spPr>
          <a:xfrm>
            <a:off x="1431236" y="990600"/>
            <a:ext cx="3303935" cy="2115868"/>
          </a:xfrm>
          <a:prstGeom prst="rect">
            <a:avLst/>
          </a:prstGeom>
        </p:spPr>
        <p:txBody>
          <a:bodyPr lIns="0" tIns="0" rIns="0" bIns="0" rtlCol="0" anchor="t">
            <a:spAutoFit/>
          </a:bodyPr>
          <a:lstStyle/>
          <a:p>
            <a:pPr algn="ctr">
              <a:lnSpc>
                <a:spcPts val="8446"/>
              </a:lnSpc>
            </a:pPr>
            <a:r>
              <a:rPr lang="en-US" sz="6497" b="1" i="1">
                <a:solidFill>
                  <a:srgbClr val="F2F2F2"/>
                </a:solidFill>
                <a:latin typeface="Open Sauce Bold Italics"/>
                <a:ea typeface="Open Sauce Bold Italics"/>
                <a:cs typeface="Open Sauce Bold Italics"/>
                <a:sym typeface="Open Sauce Bold Italics"/>
              </a:rPr>
              <a:t>Model</a:t>
            </a:r>
          </a:p>
          <a:p>
            <a:pPr algn="ctr">
              <a:lnSpc>
                <a:spcPts val="8446"/>
              </a:lnSpc>
              <a:spcBef>
                <a:spcPct val="0"/>
              </a:spcBef>
            </a:pPr>
            <a:r>
              <a:rPr lang="en-US" sz="6497" b="1" i="1">
                <a:solidFill>
                  <a:srgbClr val="F2F2F2"/>
                </a:solidFill>
                <a:latin typeface="Open Sauce Bold Italics"/>
                <a:ea typeface="Open Sauce Bold Italics"/>
                <a:cs typeface="Open Sauce Bold Italics"/>
                <a:sym typeface="Open Sauce Bold Italics"/>
              </a:rPr>
              <a:t> Testing</a:t>
            </a:r>
          </a:p>
        </p:txBody>
      </p:sp>
      <p:sp>
        <p:nvSpPr>
          <p:cNvPr id="8" name="TextBox 8"/>
          <p:cNvSpPr txBox="1"/>
          <p:nvPr/>
        </p:nvSpPr>
        <p:spPr>
          <a:xfrm>
            <a:off x="578048" y="3874741"/>
            <a:ext cx="7816864" cy="2886175"/>
          </a:xfrm>
          <a:prstGeom prst="rect">
            <a:avLst/>
          </a:prstGeom>
        </p:spPr>
        <p:txBody>
          <a:bodyPr lIns="0" tIns="0" rIns="0" bIns="0" rtlCol="0" anchor="t">
            <a:spAutoFit/>
          </a:bodyPr>
          <a:lstStyle/>
          <a:p>
            <a:pPr marL="615869" lvl="1" indent="-307934" algn="just">
              <a:lnSpc>
                <a:spcPts val="4592"/>
              </a:lnSpc>
              <a:buFont typeface="Arial"/>
              <a:buChar char="•"/>
            </a:pPr>
            <a:r>
              <a:rPr lang="en-US" sz="2852" dirty="0">
                <a:solidFill>
                  <a:srgbClr val="1C5739"/>
                </a:solidFill>
                <a:latin typeface="Open Sauce"/>
                <a:ea typeface="Open Sauce"/>
                <a:cs typeface="Open Sauce"/>
                <a:sym typeface="Open Sauce"/>
              </a:rPr>
              <a:t>The model seems to work very efficient </a:t>
            </a:r>
          </a:p>
          <a:p>
            <a:pPr marL="307935" lvl="1" algn="just">
              <a:lnSpc>
                <a:spcPts val="4592"/>
              </a:lnSpc>
            </a:pPr>
            <a:r>
              <a:rPr lang="en-US" sz="2852" dirty="0">
                <a:solidFill>
                  <a:srgbClr val="1C5739"/>
                </a:solidFill>
                <a:latin typeface="Open Sauce"/>
                <a:ea typeface="Open Sauce"/>
                <a:cs typeface="Open Sauce"/>
                <a:sym typeface="Open Sauce"/>
              </a:rPr>
              <a:t>knowing that the values of the </a:t>
            </a:r>
            <a:r>
              <a:rPr lang="en-US" sz="2852" dirty="0" err="1">
                <a:solidFill>
                  <a:srgbClr val="1C5739"/>
                </a:solidFill>
                <a:latin typeface="Open Sauce"/>
                <a:ea typeface="Open Sauce"/>
                <a:cs typeface="Open Sauce"/>
                <a:sym typeface="Open Sauce"/>
              </a:rPr>
              <a:t>softmax</a:t>
            </a:r>
            <a:r>
              <a:rPr lang="en-US" sz="2852" dirty="0">
                <a:solidFill>
                  <a:srgbClr val="1C5739"/>
                </a:solidFill>
                <a:latin typeface="Open Sauce"/>
                <a:ea typeface="Open Sauce"/>
                <a:cs typeface="Open Sauce"/>
                <a:sym typeface="Open Sauce"/>
              </a:rPr>
              <a:t> are in order </a:t>
            </a:r>
          </a:p>
          <a:p>
            <a:pPr marL="307935" lvl="1" algn="l">
              <a:lnSpc>
                <a:spcPts val="4592"/>
              </a:lnSpc>
            </a:pPr>
            <a:r>
              <a:rPr lang="en-US" sz="2852" dirty="0">
                <a:solidFill>
                  <a:srgbClr val="1C5739"/>
                </a:solidFill>
                <a:latin typeface="Open Sauce"/>
                <a:ea typeface="Open Sauce"/>
                <a:cs typeface="Open Sauce"/>
                <a:sym typeface="Open Sauce"/>
              </a:rPr>
              <a:t>(normal, abnormal , having a heart attack, had a heart attack).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Freeform 2"/>
          <p:cNvSpPr/>
          <p:nvPr/>
        </p:nvSpPr>
        <p:spPr>
          <a:xfrm flipH="1" flipV="1">
            <a:off x="-2040172" y="-769816"/>
            <a:ext cx="4118443" cy="3654183"/>
          </a:xfrm>
          <a:custGeom>
            <a:avLst/>
            <a:gdLst/>
            <a:ahLst/>
            <a:cxnLst/>
            <a:rect l="l" t="t" r="r" b="b"/>
            <a:pathLst>
              <a:path w="4118443" h="3654183">
                <a:moveTo>
                  <a:pt x="4118444" y="3654182"/>
                </a:moveTo>
                <a:lnTo>
                  <a:pt x="0" y="3654182"/>
                </a:lnTo>
                <a:lnTo>
                  <a:pt x="0" y="0"/>
                </a:lnTo>
                <a:lnTo>
                  <a:pt x="4118444" y="0"/>
                </a:lnTo>
                <a:lnTo>
                  <a:pt x="4118444" y="3654182"/>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6322124" y="7754894"/>
            <a:ext cx="4118443" cy="3654183"/>
          </a:xfrm>
          <a:custGeom>
            <a:avLst/>
            <a:gdLst/>
            <a:ahLst/>
            <a:cxnLst/>
            <a:rect l="l" t="t" r="r" b="b"/>
            <a:pathLst>
              <a:path w="4118443" h="3654183">
                <a:moveTo>
                  <a:pt x="0" y="0"/>
                </a:moveTo>
                <a:lnTo>
                  <a:pt x="4118443" y="0"/>
                </a:lnTo>
                <a:lnTo>
                  <a:pt x="4118443" y="3654183"/>
                </a:lnTo>
                <a:lnTo>
                  <a:pt x="0" y="36541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 name="Group 4"/>
          <p:cNvGrpSpPr/>
          <p:nvPr/>
        </p:nvGrpSpPr>
        <p:grpSpPr>
          <a:xfrm>
            <a:off x="-1085126" y="1028700"/>
            <a:ext cx="7652162" cy="2226948"/>
            <a:chOff x="0" y="0"/>
            <a:chExt cx="8056133" cy="2344513"/>
          </a:xfrm>
        </p:grpSpPr>
        <p:sp>
          <p:nvSpPr>
            <p:cNvPr id="5" name="Freeform 5"/>
            <p:cNvSpPr/>
            <p:nvPr/>
          </p:nvSpPr>
          <p:spPr>
            <a:xfrm>
              <a:off x="0" y="0"/>
              <a:ext cx="8056001" cy="2344455"/>
            </a:xfrm>
            <a:custGeom>
              <a:avLst/>
              <a:gdLst/>
              <a:ahLst/>
              <a:cxnLst/>
              <a:rect l="l" t="t" r="r" b="b"/>
              <a:pathLst>
                <a:path w="8056001" h="2344455">
                  <a:moveTo>
                    <a:pt x="6624448" y="0"/>
                  </a:moveTo>
                  <a:cubicBezTo>
                    <a:pt x="0" y="0"/>
                    <a:pt x="0" y="0"/>
                    <a:pt x="0" y="0"/>
                  </a:cubicBezTo>
                  <a:cubicBezTo>
                    <a:pt x="0" y="2344455"/>
                    <a:pt x="0" y="2344455"/>
                    <a:pt x="0" y="2344455"/>
                  </a:cubicBezTo>
                  <a:cubicBezTo>
                    <a:pt x="6624448" y="2344455"/>
                    <a:pt x="6624448" y="2344455"/>
                    <a:pt x="6624448" y="2344455"/>
                  </a:cubicBezTo>
                  <a:cubicBezTo>
                    <a:pt x="7413007" y="2344455"/>
                    <a:pt x="8056001" y="1817918"/>
                    <a:pt x="8056001" y="1172227"/>
                  </a:cubicBezTo>
                  <a:cubicBezTo>
                    <a:pt x="8056001" y="526537"/>
                    <a:pt x="7413006" y="0"/>
                    <a:pt x="6624448" y="0"/>
                  </a:cubicBezTo>
                  <a:close/>
                </a:path>
              </a:pathLst>
            </a:custGeom>
            <a:solidFill>
              <a:srgbClr val="1C5739"/>
            </a:solidFill>
          </p:spPr>
          <p:txBody>
            <a:bodyPr/>
            <a:lstStyle/>
            <a:p>
              <a:endParaRPr lang="en-US"/>
            </a:p>
          </p:txBody>
        </p:sp>
      </p:grpSp>
      <p:sp>
        <p:nvSpPr>
          <p:cNvPr id="6" name="TextBox 6"/>
          <p:cNvSpPr txBox="1"/>
          <p:nvPr/>
        </p:nvSpPr>
        <p:spPr>
          <a:xfrm>
            <a:off x="0" y="1000125"/>
            <a:ext cx="5638955" cy="2112658"/>
          </a:xfrm>
          <a:prstGeom prst="rect">
            <a:avLst/>
          </a:prstGeom>
        </p:spPr>
        <p:txBody>
          <a:bodyPr lIns="0" tIns="0" rIns="0" bIns="0" rtlCol="0" anchor="t">
            <a:spAutoFit/>
          </a:bodyPr>
          <a:lstStyle/>
          <a:p>
            <a:pPr algn="ctr">
              <a:lnSpc>
                <a:spcPts val="8472"/>
              </a:lnSpc>
              <a:spcBef>
                <a:spcPct val="0"/>
              </a:spcBef>
            </a:pPr>
            <a:r>
              <a:rPr lang="en-US" sz="6517" b="1" i="1">
                <a:solidFill>
                  <a:srgbClr val="F2F2F2"/>
                </a:solidFill>
                <a:latin typeface="Open Sauce Bold Italics"/>
                <a:ea typeface="Open Sauce Bold Italics"/>
                <a:cs typeface="Open Sauce Bold Italics"/>
                <a:sym typeface="Open Sauce Bold Italics"/>
              </a:rPr>
              <a:t>project github link</a:t>
            </a:r>
          </a:p>
        </p:txBody>
      </p:sp>
      <p:sp>
        <p:nvSpPr>
          <p:cNvPr id="7" name="TextBox 7"/>
          <p:cNvSpPr txBox="1"/>
          <p:nvPr/>
        </p:nvSpPr>
        <p:spPr>
          <a:xfrm>
            <a:off x="1327314" y="5478432"/>
            <a:ext cx="15741485" cy="749821"/>
          </a:xfrm>
          <a:prstGeom prst="rect">
            <a:avLst/>
          </a:prstGeom>
        </p:spPr>
        <p:txBody>
          <a:bodyPr wrap="square" lIns="0" tIns="0" rIns="0" bIns="0" rtlCol="0" anchor="t">
            <a:spAutoFit/>
          </a:bodyPr>
          <a:lstStyle/>
          <a:p>
            <a:pPr algn="l">
              <a:lnSpc>
                <a:spcPts val="6439"/>
              </a:lnSpc>
            </a:pPr>
            <a:r>
              <a:rPr lang="en-US" sz="4599" u="sng" dirty="0">
                <a:solidFill>
                  <a:srgbClr val="000000"/>
                </a:solidFill>
                <a:latin typeface="Arimo"/>
                <a:ea typeface="Arimo"/>
                <a:cs typeface="Arimo"/>
                <a:sym typeface="Arimo"/>
                <a:hlinkClick r:id="rId4" tooltip="https://github.com/OmarMakkeyah/Heart_Attack_prediction"/>
              </a:rPr>
              <a:t>https://github.com/OmarMakkeyah/Heart_Attack_prediction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grpSp>
        <p:nvGrpSpPr>
          <p:cNvPr id="3" name="Group 3"/>
          <p:cNvGrpSpPr/>
          <p:nvPr/>
        </p:nvGrpSpPr>
        <p:grpSpPr>
          <a:xfrm>
            <a:off x="0" y="47880"/>
            <a:ext cx="18288000" cy="12582780"/>
            <a:chOff x="0" y="0"/>
            <a:chExt cx="4816593" cy="3313983"/>
          </a:xfrm>
        </p:grpSpPr>
        <p:sp>
          <p:nvSpPr>
            <p:cNvPr id="4" name="Freeform 4"/>
            <p:cNvSpPr/>
            <p:nvPr/>
          </p:nvSpPr>
          <p:spPr>
            <a:xfrm>
              <a:off x="0" y="0"/>
              <a:ext cx="4816592" cy="3313983"/>
            </a:xfrm>
            <a:custGeom>
              <a:avLst/>
              <a:gdLst/>
              <a:ahLst/>
              <a:cxnLst/>
              <a:rect l="l" t="t" r="r" b="b"/>
              <a:pathLst>
                <a:path w="4816592" h="3313983">
                  <a:moveTo>
                    <a:pt x="0" y="0"/>
                  </a:moveTo>
                  <a:lnTo>
                    <a:pt x="4816592" y="0"/>
                  </a:lnTo>
                  <a:lnTo>
                    <a:pt x="4816592" y="3313983"/>
                  </a:lnTo>
                  <a:lnTo>
                    <a:pt x="0" y="3313983"/>
                  </a:lnTo>
                  <a:close/>
                </a:path>
              </a:pathLst>
            </a:custGeom>
            <a:solidFill>
              <a:srgbClr val="1C5739"/>
            </a:solidFill>
          </p:spPr>
          <p:txBody>
            <a:bodyPr/>
            <a:lstStyle/>
            <a:p>
              <a:endParaRPr lang="en-US"/>
            </a:p>
          </p:txBody>
        </p:sp>
        <p:sp>
          <p:nvSpPr>
            <p:cNvPr id="5" name="TextBox 5"/>
            <p:cNvSpPr txBox="1"/>
            <p:nvPr/>
          </p:nvSpPr>
          <p:spPr>
            <a:xfrm>
              <a:off x="0" y="-19050"/>
              <a:ext cx="4816593" cy="3333033"/>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138905" y="-1357996"/>
            <a:ext cx="2167605" cy="2811752"/>
          </a:xfrm>
          <a:custGeom>
            <a:avLst/>
            <a:gdLst/>
            <a:ahLst/>
            <a:cxnLst/>
            <a:rect l="l" t="t" r="r" b="b"/>
            <a:pathLst>
              <a:path w="2167605" h="2811752">
                <a:moveTo>
                  <a:pt x="0" y="0"/>
                </a:moveTo>
                <a:lnTo>
                  <a:pt x="2167605" y="0"/>
                </a:lnTo>
                <a:lnTo>
                  <a:pt x="2167605" y="2811752"/>
                </a:lnTo>
                <a:lnTo>
                  <a:pt x="0" y="281175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a:off x="-874585" y="9258300"/>
            <a:ext cx="3806571" cy="2083232"/>
          </a:xfrm>
          <a:custGeom>
            <a:avLst/>
            <a:gdLst/>
            <a:ahLst/>
            <a:cxnLst/>
            <a:rect l="l" t="t" r="r" b="b"/>
            <a:pathLst>
              <a:path w="3806571" h="2083232">
                <a:moveTo>
                  <a:pt x="0" y="0"/>
                </a:moveTo>
                <a:lnTo>
                  <a:pt x="3806570" y="0"/>
                </a:lnTo>
                <a:lnTo>
                  <a:pt x="3806570" y="2083232"/>
                </a:lnTo>
                <a:lnTo>
                  <a:pt x="0" y="208323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a:off x="17259300" y="-993736"/>
            <a:ext cx="3806571" cy="2083232"/>
          </a:xfrm>
          <a:custGeom>
            <a:avLst/>
            <a:gdLst/>
            <a:ahLst/>
            <a:cxnLst/>
            <a:rect l="l" t="t" r="r" b="b"/>
            <a:pathLst>
              <a:path w="3806571" h="2083232">
                <a:moveTo>
                  <a:pt x="0" y="0"/>
                </a:moveTo>
                <a:lnTo>
                  <a:pt x="3806571" y="0"/>
                </a:lnTo>
                <a:lnTo>
                  <a:pt x="3806571" y="2083232"/>
                </a:lnTo>
                <a:lnTo>
                  <a:pt x="0" y="208323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9" name="Freeform 9"/>
          <p:cNvSpPr/>
          <p:nvPr/>
        </p:nvSpPr>
        <p:spPr>
          <a:xfrm>
            <a:off x="14915640" y="7943340"/>
            <a:ext cx="4687320" cy="4687320"/>
          </a:xfrm>
          <a:custGeom>
            <a:avLst/>
            <a:gdLst/>
            <a:ahLst/>
            <a:cxnLst/>
            <a:rect l="l" t="t" r="r" b="b"/>
            <a:pathLst>
              <a:path w="4687320" h="4687320">
                <a:moveTo>
                  <a:pt x="0" y="0"/>
                </a:moveTo>
                <a:lnTo>
                  <a:pt x="4687320" y="0"/>
                </a:lnTo>
                <a:lnTo>
                  <a:pt x="4687320" y="4687320"/>
                </a:lnTo>
                <a:lnTo>
                  <a:pt x="0" y="468732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grpSp>
        <p:nvGrpSpPr>
          <p:cNvPr id="10" name="Group 10"/>
          <p:cNvGrpSpPr/>
          <p:nvPr/>
        </p:nvGrpSpPr>
        <p:grpSpPr>
          <a:xfrm>
            <a:off x="16887962" y="6900785"/>
            <a:ext cx="2085109" cy="2085109"/>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txBody>
            <a:bodyPr/>
            <a:lstStyle/>
            <a:p>
              <a:endParaRPr lang="en-US"/>
            </a:p>
          </p:txBody>
        </p:sp>
        <p:sp>
          <p:nvSpPr>
            <p:cNvPr id="12" name="TextBox 12"/>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3" name="TextBox 13"/>
          <p:cNvSpPr txBox="1"/>
          <p:nvPr/>
        </p:nvSpPr>
        <p:spPr>
          <a:xfrm>
            <a:off x="4464070" y="3915727"/>
            <a:ext cx="9359861" cy="2322195"/>
          </a:xfrm>
          <a:prstGeom prst="rect">
            <a:avLst/>
          </a:prstGeom>
        </p:spPr>
        <p:txBody>
          <a:bodyPr lIns="0" tIns="0" rIns="0" bIns="0" rtlCol="0" anchor="t">
            <a:spAutoFit/>
          </a:bodyPr>
          <a:lstStyle/>
          <a:p>
            <a:pPr algn="ctr">
              <a:lnSpc>
                <a:spcPts val="18720"/>
              </a:lnSpc>
              <a:spcBef>
                <a:spcPct val="0"/>
              </a:spcBef>
            </a:pPr>
            <a:r>
              <a:rPr lang="en-US" sz="14400" b="1" i="1">
                <a:solidFill>
                  <a:srgbClr val="FFFFFF"/>
                </a:solidFill>
                <a:latin typeface="Open Sauce Bold Italics"/>
                <a:ea typeface="Open Sauce Bold Italics"/>
                <a:cs typeface="Open Sauce Bold Italics"/>
                <a:sym typeface="Open Sauce Bold Italic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C5739"/>
            </a:solidFill>
          </p:spPr>
          <p:txBody>
            <a:bodyPr/>
            <a:lstStyle/>
            <a:p>
              <a:endParaRPr lang="en-US"/>
            </a:p>
          </p:txBody>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586068" y="-1808676"/>
            <a:ext cx="3172137" cy="4114800"/>
          </a:xfrm>
          <a:custGeom>
            <a:avLst/>
            <a:gdLst/>
            <a:ahLst/>
            <a:cxnLst/>
            <a:rect l="l" t="t" r="r" b="b"/>
            <a:pathLst>
              <a:path w="3172137" h="4114800">
                <a:moveTo>
                  <a:pt x="0" y="0"/>
                </a:moveTo>
                <a:lnTo>
                  <a:pt x="3172136" y="0"/>
                </a:lnTo>
                <a:lnTo>
                  <a:pt x="317213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a:off x="-874585" y="9258300"/>
            <a:ext cx="3806571" cy="2083232"/>
          </a:xfrm>
          <a:custGeom>
            <a:avLst/>
            <a:gdLst/>
            <a:ahLst/>
            <a:cxnLst/>
            <a:rect l="l" t="t" r="r" b="b"/>
            <a:pathLst>
              <a:path w="3806571" h="2083232">
                <a:moveTo>
                  <a:pt x="0" y="0"/>
                </a:moveTo>
                <a:lnTo>
                  <a:pt x="3806570" y="0"/>
                </a:lnTo>
                <a:lnTo>
                  <a:pt x="3806570" y="2083232"/>
                </a:lnTo>
                <a:lnTo>
                  <a:pt x="0" y="208323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a:off x="16384715" y="-413585"/>
            <a:ext cx="3806571" cy="2083232"/>
          </a:xfrm>
          <a:custGeom>
            <a:avLst/>
            <a:gdLst/>
            <a:ahLst/>
            <a:cxnLst/>
            <a:rect l="l" t="t" r="r" b="b"/>
            <a:pathLst>
              <a:path w="3806571" h="2083232">
                <a:moveTo>
                  <a:pt x="0" y="0"/>
                </a:moveTo>
                <a:lnTo>
                  <a:pt x="3806570" y="0"/>
                </a:lnTo>
                <a:lnTo>
                  <a:pt x="3806570" y="2083233"/>
                </a:lnTo>
                <a:lnTo>
                  <a:pt x="0" y="208323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nvGrpSpPr>
          <p:cNvPr id="9" name="Group 9"/>
          <p:cNvGrpSpPr/>
          <p:nvPr/>
        </p:nvGrpSpPr>
        <p:grpSpPr>
          <a:xfrm>
            <a:off x="485703" y="4075649"/>
            <a:ext cx="8316390" cy="1070676"/>
            <a:chOff x="0" y="0"/>
            <a:chExt cx="2280336" cy="293577"/>
          </a:xfrm>
        </p:grpSpPr>
        <p:sp>
          <p:nvSpPr>
            <p:cNvPr id="10" name="Freeform 10"/>
            <p:cNvSpPr/>
            <p:nvPr/>
          </p:nvSpPr>
          <p:spPr>
            <a:xfrm>
              <a:off x="0" y="0"/>
              <a:ext cx="2280336" cy="293577"/>
            </a:xfrm>
            <a:custGeom>
              <a:avLst/>
              <a:gdLst/>
              <a:ahLst/>
              <a:cxnLst/>
              <a:rect l="l" t="t" r="r" b="b"/>
              <a:pathLst>
                <a:path w="2280336" h="293577">
                  <a:moveTo>
                    <a:pt x="0" y="0"/>
                  </a:moveTo>
                  <a:lnTo>
                    <a:pt x="2280336" y="0"/>
                  </a:lnTo>
                  <a:lnTo>
                    <a:pt x="2280336" y="293577"/>
                  </a:lnTo>
                  <a:lnTo>
                    <a:pt x="0" y="293577"/>
                  </a:lnTo>
                  <a:close/>
                </a:path>
              </a:pathLst>
            </a:custGeom>
            <a:solidFill>
              <a:srgbClr val="1C5739"/>
            </a:solidFill>
            <a:ln cap="sq">
              <a:noFill/>
              <a:prstDash val="solid"/>
              <a:miter/>
            </a:ln>
          </p:spPr>
          <p:txBody>
            <a:bodyPr/>
            <a:lstStyle/>
            <a:p>
              <a:endParaRPr lang="en-US"/>
            </a:p>
          </p:txBody>
        </p:sp>
        <p:sp>
          <p:nvSpPr>
            <p:cNvPr id="11" name="TextBox 11"/>
            <p:cNvSpPr txBox="1"/>
            <p:nvPr/>
          </p:nvSpPr>
          <p:spPr>
            <a:xfrm>
              <a:off x="0" y="-47625"/>
              <a:ext cx="2280336" cy="341202"/>
            </a:xfrm>
            <a:prstGeom prst="rect">
              <a:avLst/>
            </a:prstGeom>
          </p:spPr>
          <p:txBody>
            <a:bodyPr lIns="88900" tIns="88900" rIns="88900" bIns="88900" rtlCol="0" anchor="ctr"/>
            <a:lstStyle/>
            <a:p>
              <a:pPr marL="0" lvl="0" indent="0" algn="ctr">
                <a:lnSpc>
                  <a:spcPts val="2800"/>
                </a:lnSpc>
                <a:spcBef>
                  <a:spcPct val="0"/>
                </a:spcBef>
              </a:pPr>
              <a:endParaRPr/>
            </a:p>
          </p:txBody>
        </p:sp>
      </p:grpSp>
      <p:grpSp>
        <p:nvGrpSpPr>
          <p:cNvPr id="12" name="Group 12"/>
          <p:cNvGrpSpPr/>
          <p:nvPr/>
        </p:nvGrpSpPr>
        <p:grpSpPr>
          <a:xfrm>
            <a:off x="485703" y="5565425"/>
            <a:ext cx="8316390" cy="1070676"/>
            <a:chOff x="0" y="0"/>
            <a:chExt cx="2280336" cy="293577"/>
          </a:xfrm>
        </p:grpSpPr>
        <p:sp>
          <p:nvSpPr>
            <p:cNvPr id="13" name="Freeform 13"/>
            <p:cNvSpPr/>
            <p:nvPr/>
          </p:nvSpPr>
          <p:spPr>
            <a:xfrm>
              <a:off x="0" y="0"/>
              <a:ext cx="2280336" cy="293577"/>
            </a:xfrm>
            <a:custGeom>
              <a:avLst/>
              <a:gdLst/>
              <a:ahLst/>
              <a:cxnLst/>
              <a:rect l="l" t="t" r="r" b="b"/>
              <a:pathLst>
                <a:path w="2280336" h="293577">
                  <a:moveTo>
                    <a:pt x="0" y="0"/>
                  </a:moveTo>
                  <a:lnTo>
                    <a:pt x="2280336" y="0"/>
                  </a:lnTo>
                  <a:lnTo>
                    <a:pt x="2280336" y="293577"/>
                  </a:lnTo>
                  <a:lnTo>
                    <a:pt x="0" y="293577"/>
                  </a:lnTo>
                  <a:close/>
                </a:path>
              </a:pathLst>
            </a:custGeom>
            <a:solidFill>
              <a:srgbClr val="1C5739"/>
            </a:solidFill>
            <a:ln cap="sq">
              <a:noFill/>
              <a:prstDash val="solid"/>
              <a:miter/>
            </a:ln>
          </p:spPr>
          <p:txBody>
            <a:bodyPr/>
            <a:lstStyle/>
            <a:p>
              <a:endParaRPr lang="en-US"/>
            </a:p>
          </p:txBody>
        </p:sp>
        <p:sp>
          <p:nvSpPr>
            <p:cNvPr id="14" name="TextBox 14"/>
            <p:cNvSpPr txBox="1"/>
            <p:nvPr/>
          </p:nvSpPr>
          <p:spPr>
            <a:xfrm>
              <a:off x="0" y="-47625"/>
              <a:ext cx="2280336" cy="341202"/>
            </a:xfrm>
            <a:prstGeom prst="rect">
              <a:avLst/>
            </a:prstGeom>
          </p:spPr>
          <p:txBody>
            <a:bodyPr lIns="88900" tIns="88900" rIns="88900" bIns="88900" rtlCol="0" anchor="ctr"/>
            <a:lstStyle/>
            <a:p>
              <a:pPr marL="0" lvl="0" indent="0" algn="ctr">
                <a:lnSpc>
                  <a:spcPts val="2800"/>
                </a:lnSpc>
                <a:spcBef>
                  <a:spcPct val="0"/>
                </a:spcBef>
              </a:pPr>
              <a:endParaRPr/>
            </a:p>
          </p:txBody>
        </p:sp>
      </p:grpSp>
      <p:grpSp>
        <p:nvGrpSpPr>
          <p:cNvPr id="15" name="Group 15"/>
          <p:cNvGrpSpPr/>
          <p:nvPr/>
        </p:nvGrpSpPr>
        <p:grpSpPr>
          <a:xfrm>
            <a:off x="485703" y="7198075"/>
            <a:ext cx="8316390" cy="1070676"/>
            <a:chOff x="0" y="0"/>
            <a:chExt cx="2280336" cy="293577"/>
          </a:xfrm>
        </p:grpSpPr>
        <p:sp>
          <p:nvSpPr>
            <p:cNvPr id="16" name="Freeform 16"/>
            <p:cNvSpPr/>
            <p:nvPr/>
          </p:nvSpPr>
          <p:spPr>
            <a:xfrm>
              <a:off x="0" y="0"/>
              <a:ext cx="2280336" cy="293577"/>
            </a:xfrm>
            <a:custGeom>
              <a:avLst/>
              <a:gdLst/>
              <a:ahLst/>
              <a:cxnLst/>
              <a:rect l="l" t="t" r="r" b="b"/>
              <a:pathLst>
                <a:path w="2280336" h="293577">
                  <a:moveTo>
                    <a:pt x="0" y="0"/>
                  </a:moveTo>
                  <a:lnTo>
                    <a:pt x="2280336" y="0"/>
                  </a:lnTo>
                  <a:lnTo>
                    <a:pt x="2280336" y="293577"/>
                  </a:lnTo>
                  <a:lnTo>
                    <a:pt x="0" y="293577"/>
                  </a:lnTo>
                  <a:close/>
                </a:path>
              </a:pathLst>
            </a:custGeom>
            <a:solidFill>
              <a:srgbClr val="1C5739"/>
            </a:solidFill>
            <a:ln cap="sq">
              <a:noFill/>
              <a:prstDash val="solid"/>
              <a:miter/>
            </a:ln>
          </p:spPr>
          <p:txBody>
            <a:bodyPr/>
            <a:lstStyle/>
            <a:p>
              <a:endParaRPr lang="en-US"/>
            </a:p>
          </p:txBody>
        </p:sp>
        <p:sp>
          <p:nvSpPr>
            <p:cNvPr id="17" name="TextBox 17"/>
            <p:cNvSpPr txBox="1"/>
            <p:nvPr/>
          </p:nvSpPr>
          <p:spPr>
            <a:xfrm>
              <a:off x="0" y="-47625"/>
              <a:ext cx="2280336" cy="341202"/>
            </a:xfrm>
            <a:prstGeom prst="rect">
              <a:avLst/>
            </a:prstGeom>
          </p:spPr>
          <p:txBody>
            <a:bodyPr lIns="88900" tIns="88900" rIns="88900" bIns="88900" rtlCol="0" anchor="ctr"/>
            <a:lstStyle/>
            <a:p>
              <a:pPr marL="0" lvl="0" indent="0" algn="ctr">
                <a:lnSpc>
                  <a:spcPts val="2800"/>
                </a:lnSpc>
                <a:spcBef>
                  <a:spcPct val="0"/>
                </a:spcBef>
              </a:pPr>
              <a:endParaRPr/>
            </a:p>
          </p:txBody>
        </p:sp>
      </p:grpSp>
      <p:sp>
        <p:nvSpPr>
          <p:cNvPr id="18" name="TextBox 18"/>
          <p:cNvSpPr txBox="1"/>
          <p:nvPr/>
        </p:nvSpPr>
        <p:spPr>
          <a:xfrm>
            <a:off x="485703" y="4289074"/>
            <a:ext cx="8316390" cy="626746"/>
          </a:xfrm>
          <a:prstGeom prst="rect">
            <a:avLst/>
          </a:prstGeom>
        </p:spPr>
        <p:txBody>
          <a:bodyPr lIns="0" tIns="0" rIns="0" bIns="0" rtlCol="0" anchor="t">
            <a:spAutoFit/>
          </a:bodyPr>
          <a:lstStyle/>
          <a:p>
            <a:pPr algn="ctr">
              <a:lnSpc>
                <a:spcPts val="5069"/>
              </a:lnSpc>
              <a:spcBef>
                <a:spcPct val="0"/>
              </a:spcBef>
            </a:pPr>
            <a:r>
              <a:rPr lang="en-US" sz="3899" b="1" dirty="0">
                <a:solidFill>
                  <a:srgbClr val="F2F2F2"/>
                </a:solidFill>
                <a:latin typeface="Open Sauce Bold"/>
                <a:ea typeface="Open Sauce Bold"/>
                <a:cs typeface="Open Sauce Bold"/>
                <a:sym typeface="Open Sauce Bold"/>
              </a:rPr>
              <a:t>Omar Mohamed </a:t>
            </a:r>
            <a:r>
              <a:rPr lang="en-US" sz="3899" b="1" dirty="0" err="1">
                <a:solidFill>
                  <a:srgbClr val="F2F2F2"/>
                </a:solidFill>
                <a:latin typeface="Open Sauce Bold"/>
                <a:ea typeface="Open Sauce Bold"/>
                <a:cs typeface="Open Sauce Bold"/>
                <a:sym typeface="Open Sauce Bold"/>
              </a:rPr>
              <a:t>ELsayed</a:t>
            </a:r>
            <a:r>
              <a:rPr lang="en-US" sz="3899" b="1" dirty="0">
                <a:solidFill>
                  <a:srgbClr val="F2F2F2"/>
                </a:solidFill>
                <a:latin typeface="Open Sauce Bold"/>
                <a:ea typeface="Open Sauce Bold"/>
                <a:cs typeface="Open Sauce Bold"/>
                <a:sym typeface="Open Sauce Bold"/>
              </a:rPr>
              <a:t> </a:t>
            </a:r>
            <a:r>
              <a:rPr lang="en-US" sz="3899" b="1" dirty="0" err="1">
                <a:solidFill>
                  <a:srgbClr val="F2F2F2"/>
                </a:solidFill>
                <a:latin typeface="Open Sauce Bold"/>
                <a:ea typeface="Open Sauce Bold"/>
                <a:cs typeface="Open Sauce Bold"/>
                <a:sym typeface="Open Sauce Bold"/>
              </a:rPr>
              <a:t>Mekkia</a:t>
            </a:r>
            <a:endParaRPr lang="en-US" sz="3899" b="1" dirty="0">
              <a:solidFill>
                <a:srgbClr val="F2F2F2"/>
              </a:solidFill>
              <a:latin typeface="Open Sauce Bold"/>
              <a:ea typeface="Open Sauce Bold"/>
              <a:cs typeface="Open Sauce Bold"/>
              <a:sym typeface="Open Sauce Bold"/>
            </a:endParaRPr>
          </a:p>
        </p:txBody>
      </p:sp>
      <p:grpSp>
        <p:nvGrpSpPr>
          <p:cNvPr id="19" name="Group 19"/>
          <p:cNvGrpSpPr/>
          <p:nvPr/>
        </p:nvGrpSpPr>
        <p:grpSpPr>
          <a:xfrm>
            <a:off x="9389974" y="4075649"/>
            <a:ext cx="8316390" cy="1070676"/>
            <a:chOff x="0" y="0"/>
            <a:chExt cx="2280336" cy="293577"/>
          </a:xfrm>
        </p:grpSpPr>
        <p:sp>
          <p:nvSpPr>
            <p:cNvPr id="20" name="Freeform 20"/>
            <p:cNvSpPr/>
            <p:nvPr/>
          </p:nvSpPr>
          <p:spPr>
            <a:xfrm>
              <a:off x="0" y="0"/>
              <a:ext cx="2280336" cy="293577"/>
            </a:xfrm>
            <a:custGeom>
              <a:avLst/>
              <a:gdLst/>
              <a:ahLst/>
              <a:cxnLst/>
              <a:rect l="l" t="t" r="r" b="b"/>
              <a:pathLst>
                <a:path w="2280336" h="293577">
                  <a:moveTo>
                    <a:pt x="0" y="0"/>
                  </a:moveTo>
                  <a:lnTo>
                    <a:pt x="2280336" y="0"/>
                  </a:lnTo>
                  <a:lnTo>
                    <a:pt x="2280336" y="293577"/>
                  </a:lnTo>
                  <a:lnTo>
                    <a:pt x="0" y="293577"/>
                  </a:lnTo>
                  <a:close/>
                </a:path>
              </a:pathLst>
            </a:custGeom>
            <a:solidFill>
              <a:srgbClr val="1C5739"/>
            </a:solidFill>
            <a:ln cap="sq">
              <a:noFill/>
              <a:prstDash val="solid"/>
              <a:miter/>
            </a:ln>
          </p:spPr>
          <p:txBody>
            <a:bodyPr/>
            <a:lstStyle/>
            <a:p>
              <a:endParaRPr lang="en-US"/>
            </a:p>
          </p:txBody>
        </p:sp>
        <p:sp>
          <p:nvSpPr>
            <p:cNvPr id="21" name="TextBox 21"/>
            <p:cNvSpPr txBox="1"/>
            <p:nvPr/>
          </p:nvSpPr>
          <p:spPr>
            <a:xfrm>
              <a:off x="0" y="-47625"/>
              <a:ext cx="2280336" cy="341202"/>
            </a:xfrm>
            <a:prstGeom prst="rect">
              <a:avLst/>
            </a:prstGeom>
          </p:spPr>
          <p:txBody>
            <a:bodyPr lIns="88900" tIns="88900" rIns="88900" bIns="88900" rtlCol="0" anchor="ctr"/>
            <a:lstStyle/>
            <a:p>
              <a:pPr marL="0" lvl="0" indent="0" algn="ctr">
                <a:lnSpc>
                  <a:spcPts val="2800"/>
                </a:lnSpc>
                <a:spcBef>
                  <a:spcPct val="0"/>
                </a:spcBef>
              </a:pPr>
              <a:endParaRPr/>
            </a:p>
          </p:txBody>
        </p:sp>
      </p:grpSp>
      <p:grpSp>
        <p:nvGrpSpPr>
          <p:cNvPr id="22" name="Group 22"/>
          <p:cNvGrpSpPr/>
          <p:nvPr/>
        </p:nvGrpSpPr>
        <p:grpSpPr>
          <a:xfrm>
            <a:off x="9389974" y="5565425"/>
            <a:ext cx="8316390" cy="1070676"/>
            <a:chOff x="0" y="0"/>
            <a:chExt cx="2280336" cy="293577"/>
          </a:xfrm>
        </p:grpSpPr>
        <p:sp>
          <p:nvSpPr>
            <p:cNvPr id="23" name="Freeform 23"/>
            <p:cNvSpPr/>
            <p:nvPr/>
          </p:nvSpPr>
          <p:spPr>
            <a:xfrm>
              <a:off x="0" y="0"/>
              <a:ext cx="2280336" cy="293577"/>
            </a:xfrm>
            <a:custGeom>
              <a:avLst/>
              <a:gdLst/>
              <a:ahLst/>
              <a:cxnLst/>
              <a:rect l="l" t="t" r="r" b="b"/>
              <a:pathLst>
                <a:path w="2280336" h="293577">
                  <a:moveTo>
                    <a:pt x="0" y="0"/>
                  </a:moveTo>
                  <a:lnTo>
                    <a:pt x="2280336" y="0"/>
                  </a:lnTo>
                  <a:lnTo>
                    <a:pt x="2280336" y="293577"/>
                  </a:lnTo>
                  <a:lnTo>
                    <a:pt x="0" y="293577"/>
                  </a:lnTo>
                  <a:close/>
                </a:path>
              </a:pathLst>
            </a:custGeom>
            <a:solidFill>
              <a:srgbClr val="1C5739"/>
            </a:solidFill>
            <a:ln cap="sq">
              <a:noFill/>
              <a:prstDash val="solid"/>
              <a:miter/>
            </a:ln>
          </p:spPr>
          <p:txBody>
            <a:bodyPr/>
            <a:lstStyle/>
            <a:p>
              <a:endParaRPr lang="en-US"/>
            </a:p>
          </p:txBody>
        </p:sp>
        <p:sp>
          <p:nvSpPr>
            <p:cNvPr id="24" name="TextBox 24"/>
            <p:cNvSpPr txBox="1"/>
            <p:nvPr/>
          </p:nvSpPr>
          <p:spPr>
            <a:xfrm>
              <a:off x="0" y="-47625"/>
              <a:ext cx="2280336" cy="341202"/>
            </a:xfrm>
            <a:prstGeom prst="rect">
              <a:avLst/>
            </a:prstGeom>
          </p:spPr>
          <p:txBody>
            <a:bodyPr lIns="88900" tIns="88900" rIns="88900" bIns="88900" rtlCol="0" anchor="ctr"/>
            <a:lstStyle/>
            <a:p>
              <a:pPr marL="0" lvl="0" indent="0" algn="ctr">
                <a:lnSpc>
                  <a:spcPts val="2800"/>
                </a:lnSpc>
                <a:spcBef>
                  <a:spcPct val="0"/>
                </a:spcBef>
              </a:pPr>
              <a:endParaRPr/>
            </a:p>
          </p:txBody>
        </p:sp>
      </p:grpSp>
      <p:grpSp>
        <p:nvGrpSpPr>
          <p:cNvPr id="25" name="Group 25"/>
          <p:cNvGrpSpPr/>
          <p:nvPr/>
        </p:nvGrpSpPr>
        <p:grpSpPr>
          <a:xfrm>
            <a:off x="9389974" y="7198075"/>
            <a:ext cx="8316390" cy="1070676"/>
            <a:chOff x="0" y="0"/>
            <a:chExt cx="2280336" cy="293577"/>
          </a:xfrm>
        </p:grpSpPr>
        <p:sp>
          <p:nvSpPr>
            <p:cNvPr id="26" name="Freeform 26"/>
            <p:cNvSpPr/>
            <p:nvPr/>
          </p:nvSpPr>
          <p:spPr>
            <a:xfrm>
              <a:off x="0" y="0"/>
              <a:ext cx="2280336" cy="293577"/>
            </a:xfrm>
            <a:custGeom>
              <a:avLst/>
              <a:gdLst/>
              <a:ahLst/>
              <a:cxnLst/>
              <a:rect l="l" t="t" r="r" b="b"/>
              <a:pathLst>
                <a:path w="2280336" h="293577">
                  <a:moveTo>
                    <a:pt x="0" y="0"/>
                  </a:moveTo>
                  <a:lnTo>
                    <a:pt x="2280336" y="0"/>
                  </a:lnTo>
                  <a:lnTo>
                    <a:pt x="2280336" y="293577"/>
                  </a:lnTo>
                  <a:lnTo>
                    <a:pt x="0" y="293577"/>
                  </a:lnTo>
                  <a:close/>
                </a:path>
              </a:pathLst>
            </a:custGeom>
            <a:solidFill>
              <a:srgbClr val="1C5739"/>
            </a:solidFill>
            <a:ln cap="sq">
              <a:noFill/>
              <a:prstDash val="solid"/>
              <a:miter/>
            </a:ln>
          </p:spPr>
          <p:txBody>
            <a:bodyPr/>
            <a:lstStyle/>
            <a:p>
              <a:endParaRPr lang="en-US"/>
            </a:p>
          </p:txBody>
        </p:sp>
        <p:sp>
          <p:nvSpPr>
            <p:cNvPr id="27" name="TextBox 27"/>
            <p:cNvSpPr txBox="1"/>
            <p:nvPr/>
          </p:nvSpPr>
          <p:spPr>
            <a:xfrm>
              <a:off x="0" y="-47625"/>
              <a:ext cx="2280336" cy="341202"/>
            </a:xfrm>
            <a:prstGeom prst="rect">
              <a:avLst/>
            </a:prstGeom>
          </p:spPr>
          <p:txBody>
            <a:bodyPr lIns="88900" tIns="88900" rIns="88900" bIns="88900" rtlCol="0" anchor="ctr"/>
            <a:lstStyle/>
            <a:p>
              <a:pPr marL="0" lvl="0" indent="0" algn="ctr">
                <a:lnSpc>
                  <a:spcPts val="2800"/>
                </a:lnSpc>
                <a:spcBef>
                  <a:spcPct val="0"/>
                </a:spcBef>
              </a:pPr>
              <a:endParaRPr/>
            </a:p>
          </p:txBody>
        </p:sp>
      </p:grpSp>
      <p:sp>
        <p:nvSpPr>
          <p:cNvPr id="28" name="TextBox 28"/>
          <p:cNvSpPr txBox="1"/>
          <p:nvPr/>
        </p:nvSpPr>
        <p:spPr>
          <a:xfrm>
            <a:off x="9389974" y="4289074"/>
            <a:ext cx="8316390" cy="1393191"/>
          </a:xfrm>
          <a:prstGeom prst="rect">
            <a:avLst/>
          </a:prstGeom>
        </p:spPr>
        <p:txBody>
          <a:bodyPr lIns="0" tIns="0" rIns="0" bIns="0" rtlCol="0" anchor="t">
            <a:spAutoFit/>
          </a:bodyPr>
          <a:lstStyle/>
          <a:p>
            <a:pPr algn="ctr">
              <a:lnSpc>
                <a:spcPts val="5589"/>
              </a:lnSpc>
            </a:pPr>
            <a:r>
              <a:rPr lang="en-US" sz="4299" b="1" dirty="0">
                <a:solidFill>
                  <a:srgbClr val="F2F2F2"/>
                </a:solidFill>
                <a:latin typeface="Open Sauce Bold"/>
                <a:ea typeface="Open Sauce Bold"/>
                <a:cs typeface="Open Sauce Bold"/>
                <a:sym typeface="Open Sauce Bold"/>
              </a:rPr>
              <a:t>Rafik Mohammed</a:t>
            </a:r>
          </a:p>
          <a:p>
            <a:pPr algn="ctr">
              <a:lnSpc>
                <a:spcPts val="5589"/>
              </a:lnSpc>
              <a:spcBef>
                <a:spcPct val="0"/>
              </a:spcBef>
            </a:pPr>
            <a:endParaRPr lang="en-US" sz="4299" b="1" dirty="0">
              <a:solidFill>
                <a:srgbClr val="F2F2F2"/>
              </a:solidFill>
              <a:latin typeface="Open Sauce Bold"/>
              <a:ea typeface="Open Sauce Bold"/>
              <a:cs typeface="Open Sauce Bold"/>
              <a:sym typeface="Open Sauce Bold"/>
            </a:endParaRPr>
          </a:p>
        </p:txBody>
      </p:sp>
      <p:sp>
        <p:nvSpPr>
          <p:cNvPr id="29" name="TextBox 29"/>
          <p:cNvSpPr txBox="1"/>
          <p:nvPr/>
        </p:nvSpPr>
        <p:spPr>
          <a:xfrm>
            <a:off x="485703" y="5843270"/>
            <a:ext cx="8316390" cy="671831"/>
          </a:xfrm>
          <a:prstGeom prst="rect">
            <a:avLst/>
          </a:prstGeom>
        </p:spPr>
        <p:txBody>
          <a:bodyPr lIns="0" tIns="0" rIns="0" bIns="0" rtlCol="0" anchor="t">
            <a:spAutoFit/>
          </a:bodyPr>
          <a:lstStyle/>
          <a:p>
            <a:pPr algn="ctr">
              <a:lnSpc>
                <a:spcPts val="5329"/>
              </a:lnSpc>
              <a:spcBef>
                <a:spcPct val="0"/>
              </a:spcBef>
            </a:pPr>
            <a:r>
              <a:rPr lang="en-US" sz="4099" b="1" dirty="0">
                <a:solidFill>
                  <a:srgbClr val="F2F2F2"/>
                </a:solidFill>
                <a:latin typeface="Open Sauce Bold"/>
                <a:ea typeface="Open Sauce Bold"/>
                <a:cs typeface="Open Sauce Bold"/>
                <a:sym typeface="Open Sauce Bold"/>
              </a:rPr>
              <a:t>Mohamed </a:t>
            </a:r>
            <a:r>
              <a:rPr lang="en-US" sz="4099" b="1" dirty="0" err="1">
                <a:solidFill>
                  <a:srgbClr val="F2F2F2"/>
                </a:solidFill>
                <a:latin typeface="Open Sauce Bold"/>
                <a:ea typeface="Open Sauce Bold"/>
                <a:cs typeface="Open Sauce Bold"/>
                <a:sym typeface="Open Sauce Bold"/>
              </a:rPr>
              <a:t>Mohamed</a:t>
            </a:r>
            <a:r>
              <a:rPr lang="en-US" sz="4099" b="1" dirty="0">
                <a:solidFill>
                  <a:srgbClr val="F2F2F2"/>
                </a:solidFill>
                <a:latin typeface="Open Sauce Bold"/>
                <a:ea typeface="Open Sauce Bold"/>
                <a:cs typeface="Open Sauce Bold"/>
                <a:sym typeface="Open Sauce Bold"/>
              </a:rPr>
              <a:t> </a:t>
            </a:r>
            <a:r>
              <a:rPr lang="en-US" sz="4099" b="1" dirty="0" err="1">
                <a:solidFill>
                  <a:srgbClr val="F2F2F2"/>
                </a:solidFill>
                <a:latin typeface="Open Sauce Bold"/>
                <a:ea typeface="Open Sauce Bold"/>
                <a:cs typeface="Open Sauce Bold"/>
                <a:sym typeface="Open Sauce Bold"/>
              </a:rPr>
              <a:t>Mekkia</a:t>
            </a:r>
            <a:endParaRPr lang="en-US" sz="4099" b="1" dirty="0">
              <a:solidFill>
                <a:srgbClr val="F2F2F2"/>
              </a:solidFill>
              <a:latin typeface="Open Sauce Bold"/>
              <a:ea typeface="Open Sauce Bold"/>
              <a:cs typeface="Open Sauce Bold"/>
              <a:sym typeface="Open Sauce Bold"/>
            </a:endParaRPr>
          </a:p>
        </p:txBody>
      </p:sp>
      <p:sp>
        <p:nvSpPr>
          <p:cNvPr id="30" name="TextBox 30"/>
          <p:cNvSpPr txBox="1"/>
          <p:nvPr/>
        </p:nvSpPr>
        <p:spPr>
          <a:xfrm>
            <a:off x="9389974" y="5750275"/>
            <a:ext cx="8316390" cy="1393191"/>
          </a:xfrm>
          <a:prstGeom prst="rect">
            <a:avLst/>
          </a:prstGeom>
        </p:spPr>
        <p:txBody>
          <a:bodyPr lIns="0" tIns="0" rIns="0" bIns="0" rtlCol="0" anchor="t">
            <a:spAutoFit/>
          </a:bodyPr>
          <a:lstStyle/>
          <a:p>
            <a:pPr algn="ctr">
              <a:lnSpc>
                <a:spcPts val="5589"/>
              </a:lnSpc>
            </a:pPr>
            <a:r>
              <a:rPr lang="en-US" sz="4299" b="1" dirty="0">
                <a:solidFill>
                  <a:srgbClr val="F2F2F2"/>
                </a:solidFill>
                <a:latin typeface="Open Sauce Bold"/>
                <a:ea typeface="Open Sauce Bold"/>
                <a:cs typeface="Open Sauce Bold"/>
                <a:sym typeface="Open Sauce Bold"/>
              </a:rPr>
              <a:t>Ali Monir Sakr</a:t>
            </a:r>
          </a:p>
          <a:p>
            <a:pPr algn="ctr">
              <a:lnSpc>
                <a:spcPts val="5589"/>
              </a:lnSpc>
              <a:spcBef>
                <a:spcPct val="0"/>
              </a:spcBef>
            </a:pPr>
            <a:endParaRPr lang="en-US" sz="4299" b="1" dirty="0">
              <a:solidFill>
                <a:srgbClr val="F2F2F2"/>
              </a:solidFill>
              <a:latin typeface="Open Sauce Bold"/>
              <a:ea typeface="Open Sauce Bold"/>
              <a:cs typeface="Open Sauce Bold"/>
              <a:sym typeface="Open Sauce Bold"/>
            </a:endParaRPr>
          </a:p>
        </p:txBody>
      </p:sp>
      <p:sp>
        <p:nvSpPr>
          <p:cNvPr id="31" name="TextBox 31"/>
          <p:cNvSpPr txBox="1"/>
          <p:nvPr/>
        </p:nvSpPr>
        <p:spPr>
          <a:xfrm>
            <a:off x="9389974" y="7356125"/>
            <a:ext cx="8316390" cy="1393191"/>
          </a:xfrm>
          <a:prstGeom prst="rect">
            <a:avLst/>
          </a:prstGeom>
        </p:spPr>
        <p:txBody>
          <a:bodyPr lIns="0" tIns="0" rIns="0" bIns="0" rtlCol="0" anchor="t">
            <a:spAutoFit/>
          </a:bodyPr>
          <a:lstStyle/>
          <a:p>
            <a:pPr algn="ctr">
              <a:lnSpc>
                <a:spcPts val="5589"/>
              </a:lnSpc>
            </a:pPr>
            <a:r>
              <a:rPr lang="en-US" sz="4299" b="1" dirty="0">
                <a:solidFill>
                  <a:srgbClr val="F2F2F2"/>
                </a:solidFill>
                <a:latin typeface="Open Sauce Bold"/>
                <a:ea typeface="Open Sauce Bold"/>
                <a:cs typeface="Open Sauce Bold"/>
                <a:sym typeface="Open Sauce Bold"/>
              </a:rPr>
              <a:t>Yousef Ahmed</a:t>
            </a:r>
          </a:p>
          <a:p>
            <a:pPr algn="ctr">
              <a:lnSpc>
                <a:spcPts val="5589"/>
              </a:lnSpc>
              <a:spcBef>
                <a:spcPct val="0"/>
              </a:spcBef>
            </a:pPr>
            <a:endParaRPr lang="en-US" sz="4299" b="1" dirty="0">
              <a:solidFill>
                <a:srgbClr val="F2F2F2"/>
              </a:solidFill>
              <a:latin typeface="Open Sauce Bold"/>
              <a:ea typeface="Open Sauce Bold"/>
              <a:cs typeface="Open Sauce Bold"/>
              <a:sym typeface="Open Sauce Bold"/>
            </a:endParaRPr>
          </a:p>
        </p:txBody>
      </p:sp>
      <p:sp>
        <p:nvSpPr>
          <p:cNvPr id="32" name="TextBox 32"/>
          <p:cNvSpPr txBox="1"/>
          <p:nvPr/>
        </p:nvSpPr>
        <p:spPr>
          <a:xfrm>
            <a:off x="485703" y="7447566"/>
            <a:ext cx="8316390" cy="1393190"/>
          </a:xfrm>
          <a:prstGeom prst="rect">
            <a:avLst/>
          </a:prstGeom>
        </p:spPr>
        <p:txBody>
          <a:bodyPr lIns="0" tIns="0" rIns="0" bIns="0" rtlCol="0" anchor="t">
            <a:spAutoFit/>
          </a:bodyPr>
          <a:lstStyle/>
          <a:p>
            <a:pPr algn="ctr">
              <a:lnSpc>
                <a:spcPts val="5589"/>
              </a:lnSpc>
            </a:pPr>
            <a:r>
              <a:rPr lang="en-US" sz="4299" b="1" dirty="0">
                <a:solidFill>
                  <a:srgbClr val="F2F2F2"/>
                </a:solidFill>
                <a:latin typeface="Open Sauce Bold"/>
                <a:ea typeface="Open Sauce Bold"/>
                <a:cs typeface="Open Sauce Bold"/>
                <a:sym typeface="Open Sauce Bold"/>
              </a:rPr>
              <a:t>Abdelrahman Medhat</a:t>
            </a:r>
          </a:p>
          <a:p>
            <a:pPr algn="ctr">
              <a:lnSpc>
                <a:spcPts val="5589"/>
              </a:lnSpc>
              <a:spcBef>
                <a:spcPct val="0"/>
              </a:spcBef>
            </a:pPr>
            <a:endParaRPr lang="en-US" sz="4299" b="1" dirty="0">
              <a:solidFill>
                <a:srgbClr val="F2F2F2"/>
              </a:solidFill>
              <a:latin typeface="Open Sauce Bold"/>
              <a:ea typeface="Open Sauce Bold"/>
              <a:cs typeface="Open Sauce Bold"/>
              <a:sym typeface="Open Sauce Bold"/>
            </a:endParaRPr>
          </a:p>
        </p:txBody>
      </p:sp>
      <p:sp>
        <p:nvSpPr>
          <p:cNvPr id="33" name="TextBox 33"/>
          <p:cNvSpPr txBox="1"/>
          <p:nvPr/>
        </p:nvSpPr>
        <p:spPr>
          <a:xfrm>
            <a:off x="4643898" y="810576"/>
            <a:ext cx="8316390" cy="1369699"/>
          </a:xfrm>
          <a:prstGeom prst="rect">
            <a:avLst/>
          </a:prstGeom>
        </p:spPr>
        <p:txBody>
          <a:bodyPr lIns="0" tIns="0" rIns="0" bIns="0" rtlCol="0" anchor="t">
            <a:spAutoFit/>
          </a:bodyPr>
          <a:lstStyle/>
          <a:p>
            <a:pPr algn="ctr">
              <a:lnSpc>
                <a:spcPts val="10919"/>
              </a:lnSpc>
              <a:spcBef>
                <a:spcPct val="0"/>
              </a:spcBef>
            </a:pPr>
            <a:r>
              <a:rPr lang="en-US" sz="8399" b="1">
                <a:solidFill>
                  <a:srgbClr val="F2F2F2"/>
                </a:solidFill>
                <a:latin typeface="Open Sauce Bold"/>
                <a:ea typeface="Open Sauce Bold"/>
                <a:cs typeface="Open Sauce Bold"/>
                <a:sym typeface="Open Sauce Bold"/>
              </a:rPr>
              <a:t>Team members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grpSp>
        <p:nvGrpSpPr>
          <p:cNvPr id="3" name="Group 3"/>
          <p:cNvGrpSpPr/>
          <p:nvPr/>
        </p:nvGrpSpPr>
        <p:grpSpPr>
          <a:xfrm>
            <a:off x="3923662" y="417060"/>
            <a:ext cx="8828157" cy="1914675"/>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C5739"/>
            </a:solidFill>
          </p:spPr>
          <p:txBody>
            <a:bodyPr/>
            <a:lstStyle/>
            <a:p>
              <a:endParaRPr lang="en-US"/>
            </a:p>
          </p:txBody>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2124380" y="-544525"/>
            <a:ext cx="3172137" cy="4114800"/>
          </a:xfrm>
          <a:custGeom>
            <a:avLst/>
            <a:gdLst/>
            <a:ahLst/>
            <a:cxnLst/>
            <a:rect l="l" t="t" r="r" b="b"/>
            <a:pathLst>
              <a:path w="3172137" h="4114800">
                <a:moveTo>
                  <a:pt x="0" y="0"/>
                </a:moveTo>
                <a:lnTo>
                  <a:pt x="3172136" y="0"/>
                </a:lnTo>
                <a:lnTo>
                  <a:pt x="317213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a:off x="-874585" y="9258300"/>
            <a:ext cx="3806571" cy="2083232"/>
          </a:xfrm>
          <a:custGeom>
            <a:avLst/>
            <a:gdLst/>
            <a:ahLst/>
            <a:cxnLst/>
            <a:rect l="l" t="t" r="r" b="b"/>
            <a:pathLst>
              <a:path w="3806571" h="2083232">
                <a:moveTo>
                  <a:pt x="0" y="0"/>
                </a:moveTo>
                <a:lnTo>
                  <a:pt x="3806570" y="0"/>
                </a:lnTo>
                <a:lnTo>
                  <a:pt x="3806570" y="2083232"/>
                </a:lnTo>
                <a:lnTo>
                  <a:pt x="0" y="208323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a:off x="16384715" y="-413585"/>
            <a:ext cx="3806571" cy="2083232"/>
          </a:xfrm>
          <a:custGeom>
            <a:avLst/>
            <a:gdLst/>
            <a:ahLst/>
            <a:cxnLst/>
            <a:rect l="l" t="t" r="r" b="b"/>
            <a:pathLst>
              <a:path w="3806571" h="2083232">
                <a:moveTo>
                  <a:pt x="0" y="0"/>
                </a:moveTo>
                <a:lnTo>
                  <a:pt x="3806570" y="0"/>
                </a:lnTo>
                <a:lnTo>
                  <a:pt x="3806570" y="2083233"/>
                </a:lnTo>
                <a:lnTo>
                  <a:pt x="0" y="208323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8" name="TextBox 18"/>
          <p:cNvSpPr txBox="1"/>
          <p:nvPr/>
        </p:nvSpPr>
        <p:spPr>
          <a:xfrm>
            <a:off x="1254561" y="3212806"/>
            <a:ext cx="5683289" cy="624338"/>
          </a:xfrm>
          <a:prstGeom prst="rect">
            <a:avLst/>
          </a:prstGeom>
        </p:spPr>
        <p:txBody>
          <a:bodyPr wrap="square" lIns="0" tIns="0" rIns="0" bIns="0" rtlCol="0" anchor="t">
            <a:spAutoFit/>
          </a:bodyPr>
          <a:lstStyle/>
          <a:p>
            <a:pPr algn="ctr">
              <a:lnSpc>
                <a:spcPts val="5069"/>
              </a:lnSpc>
              <a:spcBef>
                <a:spcPct val="0"/>
              </a:spcBef>
            </a:pPr>
            <a:r>
              <a:rPr lang="en-US" sz="4000" spc="207" dirty="0">
                <a:solidFill>
                  <a:srgbClr val="1C5739"/>
                </a:solidFill>
                <a:latin typeface="Codec Pro ExtraBold"/>
                <a:sym typeface="Open Sauce Bold"/>
              </a:rPr>
              <a:t>Introduction</a:t>
            </a:r>
          </a:p>
        </p:txBody>
      </p:sp>
      <p:sp>
        <p:nvSpPr>
          <p:cNvPr id="33" name="TextBox 33"/>
          <p:cNvSpPr txBox="1"/>
          <p:nvPr/>
        </p:nvSpPr>
        <p:spPr>
          <a:xfrm>
            <a:off x="4242125" y="700182"/>
            <a:ext cx="8316390" cy="1295996"/>
          </a:xfrm>
          <a:prstGeom prst="rect">
            <a:avLst/>
          </a:prstGeom>
        </p:spPr>
        <p:txBody>
          <a:bodyPr lIns="0" tIns="0" rIns="0" bIns="0" rtlCol="0" anchor="t">
            <a:spAutoFit/>
          </a:bodyPr>
          <a:lstStyle/>
          <a:p>
            <a:pPr algn="ctr">
              <a:lnSpc>
                <a:spcPts val="10919"/>
              </a:lnSpc>
              <a:spcBef>
                <a:spcPct val="0"/>
              </a:spcBef>
            </a:pPr>
            <a:r>
              <a:rPr lang="en-US" sz="8399" b="1" dirty="0">
                <a:solidFill>
                  <a:srgbClr val="F2F2F2"/>
                </a:solidFill>
                <a:latin typeface="Open Sauce Bold"/>
                <a:ea typeface="Open Sauce Bold"/>
                <a:cs typeface="Open Sauce Bold"/>
                <a:sym typeface="Open Sauce Bold"/>
              </a:rPr>
              <a:t>AGENDA</a:t>
            </a:r>
          </a:p>
        </p:txBody>
      </p:sp>
      <p:grpSp>
        <p:nvGrpSpPr>
          <p:cNvPr id="34" name="Group 3">
            <a:extLst>
              <a:ext uri="{FF2B5EF4-FFF2-40B4-BE49-F238E27FC236}">
                <a16:creationId xmlns:a16="http://schemas.microsoft.com/office/drawing/2014/main" id="{716A2711-4212-EB21-852A-087DFC33689D}"/>
              </a:ext>
            </a:extLst>
          </p:cNvPr>
          <p:cNvGrpSpPr/>
          <p:nvPr/>
        </p:nvGrpSpPr>
        <p:grpSpPr>
          <a:xfrm>
            <a:off x="276852" y="2815878"/>
            <a:ext cx="1319349" cy="1490985"/>
            <a:chOff x="0" y="0"/>
            <a:chExt cx="812800" cy="812800"/>
          </a:xfrm>
        </p:grpSpPr>
        <p:sp>
          <p:nvSpPr>
            <p:cNvPr id="35" name="Freeform 4">
              <a:extLst>
                <a:ext uri="{FF2B5EF4-FFF2-40B4-BE49-F238E27FC236}">
                  <a16:creationId xmlns:a16="http://schemas.microsoft.com/office/drawing/2014/main" id="{E9CA8E76-0AEC-D477-D925-40EA6CDFE42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txBody>
            <a:bodyPr/>
            <a:lstStyle/>
            <a:p>
              <a:endParaRPr lang="en-US"/>
            </a:p>
          </p:txBody>
        </p:sp>
        <p:sp>
          <p:nvSpPr>
            <p:cNvPr id="36" name="TextBox 5">
              <a:extLst>
                <a:ext uri="{FF2B5EF4-FFF2-40B4-BE49-F238E27FC236}">
                  <a16:creationId xmlns:a16="http://schemas.microsoft.com/office/drawing/2014/main" id="{43015225-1CD9-4175-FFA2-16C39A35AD87}"/>
                </a:ext>
              </a:extLst>
            </p:cNvPr>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61" name="TextBox 18">
            <a:extLst>
              <a:ext uri="{FF2B5EF4-FFF2-40B4-BE49-F238E27FC236}">
                <a16:creationId xmlns:a16="http://schemas.microsoft.com/office/drawing/2014/main" id="{57B7422A-C731-33E9-EFF2-01BF329BA5F5}"/>
              </a:ext>
            </a:extLst>
          </p:cNvPr>
          <p:cNvSpPr txBox="1"/>
          <p:nvPr/>
        </p:nvSpPr>
        <p:spPr>
          <a:xfrm>
            <a:off x="1902775" y="5004815"/>
            <a:ext cx="5683289" cy="1457900"/>
          </a:xfrm>
          <a:prstGeom prst="rect">
            <a:avLst/>
          </a:prstGeom>
        </p:spPr>
        <p:txBody>
          <a:bodyPr wrap="square" lIns="0" tIns="0" rIns="0" bIns="0" rtlCol="0" anchor="t">
            <a:spAutoFit/>
          </a:bodyPr>
          <a:lstStyle/>
          <a:p>
            <a:pPr marL="0" lvl="0" indent="0" algn="ctr">
              <a:lnSpc>
                <a:spcPts val="5862"/>
              </a:lnSpc>
              <a:spcBef>
                <a:spcPct val="0"/>
              </a:spcBef>
            </a:pPr>
            <a:r>
              <a:rPr lang="en-US" sz="4000" spc="207" dirty="0">
                <a:solidFill>
                  <a:srgbClr val="1C5739"/>
                </a:solidFill>
                <a:latin typeface="Codec Pro ExtraBold"/>
                <a:ea typeface="Codec Pro ExtraBold"/>
                <a:cs typeface="Codec Pro ExtraBold"/>
                <a:sym typeface="Codec Pro ExtraBold"/>
              </a:rPr>
              <a:t>What is the ECG report?</a:t>
            </a:r>
          </a:p>
        </p:txBody>
      </p:sp>
      <p:grpSp>
        <p:nvGrpSpPr>
          <p:cNvPr id="62" name="Group 3">
            <a:extLst>
              <a:ext uri="{FF2B5EF4-FFF2-40B4-BE49-F238E27FC236}">
                <a16:creationId xmlns:a16="http://schemas.microsoft.com/office/drawing/2014/main" id="{B1873DA9-4A2B-F1E1-C707-53B862006531}"/>
              </a:ext>
            </a:extLst>
          </p:cNvPr>
          <p:cNvGrpSpPr/>
          <p:nvPr/>
        </p:nvGrpSpPr>
        <p:grpSpPr>
          <a:xfrm>
            <a:off x="271566" y="4898235"/>
            <a:ext cx="1319349" cy="1490985"/>
            <a:chOff x="0" y="0"/>
            <a:chExt cx="812800" cy="812800"/>
          </a:xfrm>
        </p:grpSpPr>
        <p:sp>
          <p:nvSpPr>
            <p:cNvPr id="63" name="Freeform 4">
              <a:extLst>
                <a:ext uri="{FF2B5EF4-FFF2-40B4-BE49-F238E27FC236}">
                  <a16:creationId xmlns:a16="http://schemas.microsoft.com/office/drawing/2014/main" id="{56B0CCE9-CE2A-3273-3F8A-483B961EF58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txBody>
            <a:bodyPr/>
            <a:lstStyle/>
            <a:p>
              <a:endParaRPr lang="en-US"/>
            </a:p>
          </p:txBody>
        </p:sp>
        <p:sp>
          <p:nvSpPr>
            <p:cNvPr id="64" name="TextBox 5">
              <a:extLst>
                <a:ext uri="{FF2B5EF4-FFF2-40B4-BE49-F238E27FC236}">
                  <a16:creationId xmlns:a16="http://schemas.microsoft.com/office/drawing/2014/main" id="{875F8FDF-FEB5-841F-F8C5-0B768774F36A}"/>
                </a:ext>
              </a:extLst>
            </p:cNvPr>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65" name="TextBox 18">
            <a:extLst>
              <a:ext uri="{FF2B5EF4-FFF2-40B4-BE49-F238E27FC236}">
                <a16:creationId xmlns:a16="http://schemas.microsoft.com/office/drawing/2014/main" id="{08A516A9-5618-52EC-4295-96AA1F8DFEBB}"/>
              </a:ext>
            </a:extLst>
          </p:cNvPr>
          <p:cNvSpPr txBox="1"/>
          <p:nvPr/>
        </p:nvSpPr>
        <p:spPr>
          <a:xfrm>
            <a:off x="11589612" y="3238066"/>
            <a:ext cx="6684409" cy="1259512"/>
          </a:xfrm>
          <a:prstGeom prst="rect">
            <a:avLst/>
          </a:prstGeom>
        </p:spPr>
        <p:txBody>
          <a:bodyPr wrap="square" lIns="0" tIns="0" rIns="0" bIns="0" rtlCol="0" anchor="t">
            <a:spAutoFit/>
          </a:bodyPr>
          <a:lstStyle/>
          <a:p>
            <a:pPr algn="ctr">
              <a:lnSpc>
                <a:spcPts val="5069"/>
              </a:lnSpc>
              <a:spcBef>
                <a:spcPct val="0"/>
              </a:spcBef>
            </a:pPr>
            <a:r>
              <a:rPr lang="en-US" sz="4000" spc="207" dirty="0">
                <a:solidFill>
                  <a:srgbClr val="1C5739"/>
                </a:solidFill>
                <a:latin typeface="Codec Pro ExtraBold"/>
                <a:ea typeface="Codec Pro ExtraBold"/>
                <a:cs typeface="Codec Pro ExtraBold"/>
                <a:sym typeface="Codec Pro ExtraBold"/>
              </a:rPr>
              <a:t>Dataset &amp; ResNet-50</a:t>
            </a:r>
          </a:p>
          <a:p>
            <a:pPr algn="ctr">
              <a:lnSpc>
                <a:spcPts val="5069"/>
              </a:lnSpc>
              <a:spcBef>
                <a:spcPct val="0"/>
              </a:spcBef>
            </a:pPr>
            <a:endParaRPr lang="en-US" sz="3899" b="1" dirty="0">
              <a:solidFill>
                <a:srgbClr val="1C5739"/>
              </a:solidFill>
              <a:latin typeface="Open Sauce Bold"/>
              <a:ea typeface="Open Sauce Bold"/>
              <a:cs typeface="Open Sauce Bold"/>
              <a:sym typeface="Open Sauce Bold"/>
            </a:endParaRPr>
          </a:p>
        </p:txBody>
      </p:sp>
      <p:grpSp>
        <p:nvGrpSpPr>
          <p:cNvPr id="66" name="Group 3">
            <a:extLst>
              <a:ext uri="{FF2B5EF4-FFF2-40B4-BE49-F238E27FC236}">
                <a16:creationId xmlns:a16="http://schemas.microsoft.com/office/drawing/2014/main" id="{8BFBEAFA-326E-D976-9A4B-233E213B4DD9}"/>
              </a:ext>
            </a:extLst>
          </p:cNvPr>
          <p:cNvGrpSpPr/>
          <p:nvPr/>
        </p:nvGrpSpPr>
        <p:grpSpPr>
          <a:xfrm>
            <a:off x="10216787" y="2855723"/>
            <a:ext cx="1319349" cy="1490985"/>
            <a:chOff x="0" y="0"/>
            <a:chExt cx="812800" cy="812800"/>
          </a:xfrm>
        </p:grpSpPr>
        <p:sp>
          <p:nvSpPr>
            <p:cNvPr id="67" name="Freeform 4">
              <a:extLst>
                <a:ext uri="{FF2B5EF4-FFF2-40B4-BE49-F238E27FC236}">
                  <a16:creationId xmlns:a16="http://schemas.microsoft.com/office/drawing/2014/main" id="{2CD81994-3CBF-C4D5-09BE-DA691700A8E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txBody>
            <a:bodyPr/>
            <a:lstStyle/>
            <a:p>
              <a:endParaRPr lang="en-US"/>
            </a:p>
          </p:txBody>
        </p:sp>
        <p:sp>
          <p:nvSpPr>
            <p:cNvPr id="68" name="TextBox 5">
              <a:extLst>
                <a:ext uri="{FF2B5EF4-FFF2-40B4-BE49-F238E27FC236}">
                  <a16:creationId xmlns:a16="http://schemas.microsoft.com/office/drawing/2014/main" id="{FE099670-7847-3282-D916-D2901C809D8C}"/>
                </a:ext>
              </a:extLst>
            </p:cNvPr>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69" name="TextBox 18">
            <a:extLst>
              <a:ext uri="{FF2B5EF4-FFF2-40B4-BE49-F238E27FC236}">
                <a16:creationId xmlns:a16="http://schemas.microsoft.com/office/drawing/2014/main" id="{48F7D17D-6DA5-B786-0570-0E466B083C1E}"/>
              </a:ext>
            </a:extLst>
          </p:cNvPr>
          <p:cNvSpPr txBox="1"/>
          <p:nvPr/>
        </p:nvSpPr>
        <p:spPr>
          <a:xfrm>
            <a:off x="11842711" y="5350076"/>
            <a:ext cx="5683289" cy="1259512"/>
          </a:xfrm>
          <a:prstGeom prst="rect">
            <a:avLst/>
          </a:prstGeom>
        </p:spPr>
        <p:txBody>
          <a:bodyPr wrap="square" lIns="0" tIns="0" rIns="0" bIns="0" rtlCol="0" anchor="t">
            <a:spAutoFit/>
          </a:bodyPr>
          <a:lstStyle/>
          <a:p>
            <a:pPr algn="ctr">
              <a:lnSpc>
                <a:spcPts val="5069"/>
              </a:lnSpc>
              <a:spcBef>
                <a:spcPct val="0"/>
              </a:spcBef>
            </a:pPr>
            <a:r>
              <a:rPr lang="en-US" sz="4000" spc="207" dirty="0">
                <a:solidFill>
                  <a:srgbClr val="1C5739"/>
                </a:solidFill>
                <a:latin typeface="Codec Pro ExtraBold"/>
                <a:ea typeface="Codec Pro ExtraBold"/>
                <a:cs typeface="Codec Pro ExtraBold"/>
                <a:sym typeface="Codec Pro ExtraBold"/>
              </a:rPr>
              <a:t>Model Processing</a:t>
            </a:r>
          </a:p>
          <a:p>
            <a:pPr algn="ctr">
              <a:lnSpc>
                <a:spcPts val="5069"/>
              </a:lnSpc>
              <a:spcBef>
                <a:spcPct val="0"/>
              </a:spcBef>
            </a:pPr>
            <a:endParaRPr lang="en-US" sz="3899" b="1" dirty="0">
              <a:solidFill>
                <a:srgbClr val="1C5739"/>
              </a:solidFill>
              <a:latin typeface="Open Sauce Bold"/>
              <a:ea typeface="Open Sauce Bold"/>
              <a:cs typeface="Open Sauce Bold"/>
              <a:sym typeface="Open Sauce Bold"/>
            </a:endParaRPr>
          </a:p>
        </p:txBody>
      </p:sp>
      <p:grpSp>
        <p:nvGrpSpPr>
          <p:cNvPr id="70" name="Group 3">
            <a:extLst>
              <a:ext uri="{FF2B5EF4-FFF2-40B4-BE49-F238E27FC236}">
                <a16:creationId xmlns:a16="http://schemas.microsoft.com/office/drawing/2014/main" id="{482E5A7A-BCEE-FD63-BA90-A2FE56C0C145}"/>
              </a:ext>
            </a:extLst>
          </p:cNvPr>
          <p:cNvGrpSpPr/>
          <p:nvPr/>
        </p:nvGrpSpPr>
        <p:grpSpPr>
          <a:xfrm>
            <a:off x="10211501" y="4938080"/>
            <a:ext cx="1319349" cy="1490985"/>
            <a:chOff x="0" y="0"/>
            <a:chExt cx="812800" cy="812800"/>
          </a:xfrm>
        </p:grpSpPr>
        <p:sp>
          <p:nvSpPr>
            <p:cNvPr id="71" name="Freeform 4">
              <a:extLst>
                <a:ext uri="{FF2B5EF4-FFF2-40B4-BE49-F238E27FC236}">
                  <a16:creationId xmlns:a16="http://schemas.microsoft.com/office/drawing/2014/main" id="{3B0C48E5-6320-42D4-EDBF-2D5E30ACD81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txBody>
            <a:bodyPr/>
            <a:lstStyle/>
            <a:p>
              <a:endParaRPr lang="en-US"/>
            </a:p>
          </p:txBody>
        </p:sp>
        <p:sp>
          <p:nvSpPr>
            <p:cNvPr id="72" name="TextBox 5">
              <a:extLst>
                <a:ext uri="{FF2B5EF4-FFF2-40B4-BE49-F238E27FC236}">
                  <a16:creationId xmlns:a16="http://schemas.microsoft.com/office/drawing/2014/main" id="{9AA04928-3C6C-DD26-4E6C-8A60AFCD0C7E}"/>
                </a:ext>
              </a:extLst>
            </p:cNvPr>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73" name="TextBox 18">
            <a:extLst>
              <a:ext uri="{FF2B5EF4-FFF2-40B4-BE49-F238E27FC236}">
                <a16:creationId xmlns:a16="http://schemas.microsoft.com/office/drawing/2014/main" id="{6F1E6076-772A-E608-A5A3-CB9F11B2B27D}"/>
              </a:ext>
            </a:extLst>
          </p:cNvPr>
          <p:cNvSpPr txBox="1"/>
          <p:nvPr/>
        </p:nvSpPr>
        <p:spPr>
          <a:xfrm>
            <a:off x="1902775" y="7532663"/>
            <a:ext cx="5683289" cy="624338"/>
          </a:xfrm>
          <a:prstGeom prst="rect">
            <a:avLst/>
          </a:prstGeom>
        </p:spPr>
        <p:txBody>
          <a:bodyPr wrap="square" lIns="0" tIns="0" rIns="0" bIns="0" rtlCol="0" anchor="t">
            <a:spAutoFit/>
          </a:bodyPr>
          <a:lstStyle/>
          <a:p>
            <a:pPr algn="ctr">
              <a:lnSpc>
                <a:spcPts val="5069"/>
              </a:lnSpc>
              <a:spcBef>
                <a:spcPct val="0"/>
              </a:spcBef>
            </a:pPr>
            <a:r>
              <a:rPr lang="en-US" sz="4000" spc="207" dirty="0">
                <a:solidFill>
                  <a:srgbClr val="1C5739"/>
                </a:solidFill>
                <a:latin typeface="Codec Pro ExtraBold"/>
                <a:ea typeface="Codec Pro ExtraBold"/>
                <a:cs typeface="Codec Pro ExtraBold"/>
                <a:sym typeface="Codec Pro ExtraBold"/>
              </a:rPr>
              <a:t>Transfer learning?</a:t>
            </a:r>
          </a:p>
        </p:txBody>
      </p:sp>
      <p:grpSp>
        <p:nvGrpSpPr>
          <p:cNvPr id="74" name="Group 3">
            <a:extLst>
              <a:ext uri="{FF2B5EF4-FFF2-40B4-BE49-F238E27FC236}">
                <a16:creationId xmlns:a16="http://schemas.microsoft.com/office/drawing/2014/main" id="{5F6436AF-0956-BCD4-7F29-66C6C0620F30}"/>
              </a:ext>
            </a:extLst>
          </p:cNvPr>
          <p:cNvGrpSpPr/>
          <p:nvPr/>
        </p:nvGrpSpPr>
        <p:grpSpPr>
          <a:xfrm>
            <a:off x="271565" y="7120668"/>
            <a:ext cx="1319349" cy="1490985"/>
            <a:chOff x="0" y="0"/>
            <a:chExt cx="812800" cy="812800"/>
          </a:xfrm>
        </p:grpSpPr>
        <p:sp>
          <p:nvSpPr>
            <p:cNvPr id="75" name="Freeform 4">
              <a:extLst>
                <a:ext uri="{FF2B5EF4-FFF2-40B4-BE49-F238E27FC236}">
                  <a16:creationId xmlns:a16="http://schemas.microsoft.com/office/drawing/2014/main" id="{B3B4930E-68AE-FABC-C0B8-7B2D683433D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txBody>
            <a:bodyPr/>
            <a:lstStyle/>
            <a:p>
              <a:endParaRPr lang="en-US"/>
            </a:p>
          </p:txBody>
        </p:sp>
        <p:sp>
          <p:nvSpPr>
            <p:cNvPr id="76" name="TextBox 5">
              <a:extLst>
                <a:ext uri="{FF2B5EF4-FFF2-40B4-BE49-F238E27FC236}">
                  <a16:creationId xmlns:a16="http://schemas.microsoft.com/office/drawing/2014/main" id="{F611AAAD-9E70-FD77-F908-783795C17A2F}"/>
                </a:ext>
              </a:extLst>
            </p:cNvPr>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77" name="TextBox 18">
            <a:extLst>
              <a:ext uri="{FF2B5EF4-FFF2-40B4-BE49-F238E27FC236}">
                <a16:creationId xmlns:a16="http://schemas.microsoft.com/office/drawing/2014/main" id="{40D1D7AF-1BFA-FCDE-4F3F-4F85F840C40B}"/>
              </a:ext>
            </a:extLst>
          </p:cNvPr>
          <p:cNvSpPr txBox="1"/>
          <p:nvPr/>
        </p:nvSpPr>
        <p:spPr>
          <a:xfrm>
            <a:off x="11148838" y="7562975"/>
            <a:ext cx="5683289" cy="1259512"/>
          </a:xfrm>
          <a:prstGeom prst="rect">
            <a:avLst/>
          </a:prstGeom>
        </p:spPr>
        <p:txBody>
          <a:bodyPr wrap="square" lIns="0" tIns="0" rIns="0" bIns="0" rtlCol="0" anchor="t">
            <a:spAutoFit/>
          </a:bodyPr>
          <a:lstStyle/>
          <a:p>
            <a:pPr algn="ctr">
              <a:lnSpc>
                <a:spcPts val="5069"/>
              </a:lnSpc>
              <a:spcBef>
                <a:spcPct val="0"/>
              </a:spcBef>
            </a:pPr>
            <a:r>
              <a:rPr lang="en-US" sz="4000" spc="207" dirty="0">
                <a:solidFill>
                  <a:srgbClr val="1C5739"/>
                </a:solidFill>
                <a:latin typeface="Codec Pro ExtraBold"/>
                <a:sym typeface="Codec Pro ExtraBold"/>
              </a:rPr>
              <a:t>Model</a:t>
            </a:r>
            <a:r>
              <a:rPr lang="en-US" sz="3600" spc="207" dirty="0">
                <a:solidFill>
                  <a:srgbClr val="1C5739"/>
                </a:solidFill>
                <a:latin typeface="Codec Pro ExtraBold"/>
                <a:ea typeface="Codec Pro ExtraBold"/>
                <a:cs typeface="Codec Pro ExtraBold"/>
                <a:sym typeface="Codec Pro ExtraBold"/>
              </a:rPr>
              <a:t> </a:t>
            </a:r>
            <a:r>
              <a:rPr lang="en-US" sz="4000" spc="207" dirty="0">
                <a:solidFill>
                  <a:srgbClr val="1C5739"/>
                </a:solidFill>
                <a:latin typeface="Codec Pro ExtraBold"/>
                <a:sym typeface="Codec Pro ExtraBold"/>
              </a:rPr>
              <a:t>Testing</a:t>
            </a:r>
          </a:p>
          <a:p>
            <a:pPr algn="ctr">
              <a:lnSpc>
                <a:spcPts val="5069"/>
              </a:lnSpc>
              <a:spcBef>
                <a:spcPct val="0"/>
              </a:spcBef>
            </a:pPr>
            <a:endParaRPr lang="en-US" sz="3899" b="1" dirty="0">
              <a:solidFill>
                <a:srgbClr val="1C5739"/>
              </a:solidFill>
              <a:latin typeface="Open Sauce Bold"/>
              <a:ea typeface="Open Sauce Bold"/>
              <a:cs typeface="Open Sauce Bold"/>
              <a:sym typeface="Open Sauce Bold"/>
            </a:endParaRPr>
          </a:p>
        </p:txBody>
      </p:sp>
      <p:grpSp>
        <p:nvGrpSpPr>
          <p:cNvPr id="78" name="Group 3">
            <a:extLst>
              <a:ext uri="{FF2B5EF4-FFF2-40B4-BE49-F238E27FC236}">
                <a16:creationId xmlns:a16="http://schemas.microsoft.com/office/drawing/2014/main" id="{7031B4B2-29D7-0233-90F0-4646091BEFEF}"/>
              </a:ext>
            </a:extLst>
          </p:cNvPr>
          <p:cNvGrpSpPr/>
          <p:nvPr/>
        </p:nvGrpSpPr>
        <p:grpSpPr>
          <a:xfrm>
            <a:off x="10211500" y="7160513"/>
            <a:ext cx="1319349" cy="1490985"/>
            <a:chOff x="0" y="0"/>
            <a:chExt cx="812800" cy="812800"/>
          </a:xfrm>
        </p:grpSpPr>
        <p:sp>
          <p:nvSpPr>
            <p:cNvPr id="79" name="Freeform 4">
              <a:extLst>
                <a:ext uri="{FF2B5EF4-FFF2-40B4-BE49-F238E27FC236}">
                  <a16:creationId xmlns:a16="http://schemas.microsoft.com/office/drawing/2014/main" id="{E295935F-0388-3765-30E8-D73DF399E1C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txBody>
            <a:bodyPr/>
            <a:lstStyle/>
            <a:p>
              <a:endParaRPr lang="en-US"/>
            </a:p>
          </p:txBody>
        </p:sp>
        <p:sp>
          <p:nvSpPr>
            <p:cNvPr id="80" name="TextBox 5">
              <a:extLst>
                <a:ext uri="{FF2B5EF4-FFF2-40B4-BE49-F238E27FC236}">
                  <a16:creationId xmlns:a16="http://schemas.microsoft.com/office/drawing/2014/main" id="{DF58F216-4B73-3BEF-7464-10F1DBB16F3B}"/>
                </a:ext>
              </a:extLst>
            </p:cNvPr>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81" name="Freeform 2">
            <a:extLst>
              <a:ext uri="{FF2B5EF4-FFF2-40B4-BE49-F238E27FC236}">
                <a16:creationId xmlns:a16="http://schemas.microsoft.com/office/drawing/2014/main" id="{E4CC7B6A-600F-FC90-E709-61814AF7E915}"/>
              </a:ext>
            </a:extLst>
          </p:cNvPr>
          <p:cNvSpPr/>
          <p:nvPr/>
        </p:nvSpPr>
        <p:spPr>
          <a:xfrm>
            <a:off x="14856256" y="-1626394"/>
            <a:ext cx="4687320" cy="4687320"/>
          </a:xfrm>
          <a:custGeom>
            <a:avLst/>
            <a:gdLst/>
            <a:ahLst/>
            <a:cxnLst/>
            <a:rect l="l" t="t" r="r" b="b"/>
            <a:pathLst>
              <a:path w="4687320" h="4687320">
                <a:moveTo>
                  <a:pt x="0" y="0"/>
                </a:moveTo>
                <a:lnTo>
                  <a:pt x="4687320" y="0"/>
                </a:lnTo>
                <a:lnTo>
                  <a:pt x="4687320" y="4687320"/>
                </a:lnTo>
                <a:lnTo>
                  <a:pt x="0" y="468732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83" name="Freeform 3">
            <a:extLst>
              <a:ext uri="{FF2B5EF4-FFF2-40B4-BE49-F238E27FC236}">
                <a16:creationId xmlns:a16="http://schemas.microsoft.com/office/drawing/2014/main" id="{D7BEB093-5654-CDB8-CA92-F2410A8FDCAE}"/>
              </a:ext>
            </a:extLst>
          </p:cNvPr>
          <p:cNvSpPr/>
          <p:nvPr/>
        </p:nvSpPr>
        <p:spPr>
          <a:xfrm>
            <a:off x="16420628" y="7431208"/>
            <a:ext cx="4118443" cy="3654183"/>
          </a:xfrm>
          <a:custGeom>
            <a:avLst/>
            <a:gdLst/>
            <a:ahLst/>
            <a:cxnLst/>
            <a:rect l="l" t="t" r="r" b="b"/>
            <a:pathLst>
              <a:path w="4118443" h="3654183">
                <a:moveTo>
                  <a:pt x="0" y="0"/>
                </a:moveTo>
                <a:lnTo>
                  <a:pt x="4118443" y="0"/>
                </a:lnTo>
                <a:lnTo>
                  <a:pt x="4118443" y="3654183"/>
                </a:lnTo>
                <a:lnTo>
                  <a:pt x="0" y="3654183"/>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84" name="TextBox 14">
            <a:extLst>
              <a:ext uri="{FF2B5EF4-FFF2-40B4-BE49-F238E27FC236}">
                <a16:creationId xmlns:a16="http://schemas.microsoft.com/office/drawing/2014/main" id="{49479848-7869-845D-AFFA-4BE943B36702}"/>
              </a:ext>
            </a:extLst>
          </p:cNvPr>
          <p:cNvSpPr txBox="1"/>
          <p:nvPr/>
        </p:nvSpPr>
        <p:spPr>
          <a:xfrm>
            <a:off x="662162" y="5114708"/>
            <a:ext cx="557038" cy="1095592"/>
          </a:xfrm>
          <a:prstGeom prst="rect">
            <a:avLst/>
          </a:prstGeom>
        </p:spPr>
        <p:txBody>
          <a:bodyPr lIns="0" tIns="0" rIns="0" bIns="0" rtlCol="0" anchor="t">
            <a:spAutoFit/>
          </a:bodyPr>
          <a:lstStyle/>
          <a:p>
            <a:pPr algn="ctr">
              <a:lnSpc>
                <a:spcPts val="8876"/>
              </a:lnSpc>
              <a:spcBef>
                <a:spcPct val="0"/>
              </a:spcBef>
            </a:pPr>
            <a:r>
              <a:rPr lang="en-US" sz="6828" b="1" i="1" dirty="0">
                <a:solidFill>
                  <a:srgbClr val="F2F2F2"/>
                </a:solidFill>
                <a:latin typeface="Open Sauce Bold Italics"/>
                <a:ea typeface="Open Sauce Bold Italics"/>
                <a:cs typeface="Open Sauce Bold Italics"/>
                <a:sym typeface="Open Sauce Bold Italics"/>
              </a:rPr>
              <a:t>2</a:t>
            </a:r>
          </a:p>
        </p:txBody>
      </p:sp>
      <p:sp>
        <p:nvSpPr>
          <p:cNvPr id="85" name="TextBox 15">
            <a:extLst>
              <a:ext uri="{FF2B5EF4-FFF2-40B4-BE49-F238E27FC236}">
                <a16:creationId xmlns:a16="http://schemas.microsoft.com/office/drawing/2014/main" id="{BF69B9FF-C513-A84C-15AD-9460F0A65321}"/>
              </a:ext>
            </a:extLst>
          </p:cNvPr>
          <p:cNvSpPr txBox="1"/>
          <p:nvPr/>
        </p:nvSpPr>
        <p:spPr>
          <a:xfrm>
            <a:off x="228600" y="7353300"/>
            <a:ext cx="1131832" cy="1095592"/>
          </a:xfrm>
          <a:prstGeom prst="rect">
            <a:avLst/>
          </a:prstGeom>
        </p:spPr>
        <p:txBody>
          <a:bodyPr lIns="0" tIns="0" rIns="0" bIns="0" rtlCol="0" anchor="t">
            <a:spAutoFit/>
          </a:bodyPr>
          <a:lstStyle/>
          <a:p>
            <a:pPr algn="ctr">
              <a:lnSpc>
                <a:spcPts val="8876"/>
              </a:lnSpc>
              <a:spcBef>
                <a:spcPct val="0"/>
              </a:spcBef>
            </a:pPr>
            <a:r>
              <a:rPr lang="en-US" sz="6828" b="1" i="1" dirty="0">
                <a:solidFill>
                  <a:srgbClr val="FFFFFF"/>
                </a:solidFill>
                <a:latin typeface="Open Sauce Bold Italics"/>
                <a:ea typeface="Open Sauce Bold Italics"/>
                <a:cs typeface="Open Sauce Bold Italics"/>
                <a:sym typeface="Open Sauce Bold Italics"/>
              </a:rPr>
              <a:t> 3</a:t>
            </a:r>
          </a:p>
        </p:txBody>
      </p:sp>
      <p:sp>
        <p:nvSpPr>
          <p:cNvPr id="86" name="TextBox 16">
            <a:extLst>
              <a:ext uri="{FF2B5EF4-FFF2-40B4-BE49-F238E27FC236}">
                <a16:creationId xmlns:a16="http://schemas.microsoft.com/office/drawing/2014/main" id="{5EA6F66F-60E9-3A53-0498-EA86B9505F75}"/>
              </a:ext>
            </a:extLst>
          </p:cNvPr>
          <p:cNvSpPr txBox="1"/>
          <p:nvPr/>
        </p:nvSpPr>
        <p:spPr>
          <a:xfrm>
            <a:off x="19236" y="3035944"/>
            <a:ext cx="1765137" cy="1095598"/>
          </a:xfrm>
          <a:prstGeom prst="rect">
            <a:avLst/>
          </a:prstGeom>
        </p:spPr>
        <p:txBody>
          <a:bodyPr wrap="square" lIns="0" tIns="0" rIns="0" bIns="0" rtlCol="0" anchor="t">
            <a:spAutoFit/>
          </a:bodyPr>
          <a:lstStyle/>
          <a:p>
            <a:pPr algn="ctr">
              <a:lnSpc>
                <a:spcPts val="8875"/>
              </a:lnSpc>
              <a:spcBef>
                <a:spcPct val="0"/>
              </a:spcBef>
            </a:pPr>
            <a:r>
              <a:rPr lang="en-US" sz="6827" b="1" i="1" dirty="0">
                <a:solidFill>
                  <a:srgbClr val="F2F2F2"/>
                </a:solidFill>
                <a:latin typeface="Open Sauce Bold Italics"/>
                <a:ea typeface="Open Sauce Bold Italics"/>
                <a:cs typeface="Open Sauce Bold Italics"/>
                <a:sym typeface="Open Sauce Bold Italics"/>
              </a:rPr>
              <a:t>1</a:t>
            </a:r>
          </a:p>
        </p:txBody>
      </p:sp>
      <p:sp>
        <p:nvSpPr>
          <p:cNvPr id="87" name="TextBox 26">
            <a:extLst>
              <a:ext uri="{FF2B5EF4-FFF2-40B4-BE49-F238E27FC236}">
                <a16:creationId xmlns:a16="http://schemas.microsoft.com/office/drawing/2014/main" id="{6ABB27C6-63DC-A0AD-C638-1DA72B8D8752}"/>
              </a:ext>
            </a:extLst>
          </p:cNvPr>
          <p:cNvSpPr txBox="1"/>
          <p:nvPr/>
        </p:nvSpPr>
        <p:spPr>
          <a:xfrm>
            <a:off x="10591800" y="5219700"/>
            <a:ext cx="557038" cy="1095592"/>
          </a:xfrm>
          <a:prstGeom prst="rect">
            <a:avLst/>
          </a:prstGeom>
        </p:spPr>
        <p:txBody>
          <a:bodyPr lIns="0" tIns="0" rIns="0" bIns="0" rtlCol="0" anchor="t">
            <a:spAutoFit/>
          </a:bodyPr>
          <a:lstStyle/>
          <a:p>
            <a:pPr algn="ctr">
              <a:lnSpc>
                <a:spcPts val="8876"/>
              </a:lnSpc>
              <a:spcBef>
                <a:spcPct val="0"/>
              </a:spcBef>
            </a:pPr>
            <a:r>
              <a:rPr lang="en-US" sz="6828" b="1" i="1" dirty="0">
                <a:solidFill>
                  <a:srgbClr val="F2F2F2"/>
                </a:solidFill>
                <a:latin typeface="Open Sauce Bold Italics"/>
                <a:ea typeface="Open Sauce Bold Italics"/>
                <a:cs typeface="Open Sauce Bold Italics"/>
                <a:sym typeface="Open Sauce Bold Italics"/>
              </a:rPr>
              <a:t>5</a:t>
            </a:r>
          </a:p>
        </p:txBody>
      </p:sp>
      <p:sp>
        <p:nvSpPr>
          <p:cNvPr id="88" name="TextBox 27">
            <a:extLst>
              <a:ext uri="{FF2B5EF4-FFF2-40B4-BE49-F238E27FC236}">
                <a16:creationId xmlns:a16="http://schemas.microsoft.com/office/drawing/2014/main" id="{359AA73D-AAEB-2B31-84D1-3339A74CCFBC}"/>
              </a:ext>
            </a:extLst>
          </p:cNvPr>
          <p:cNvSpPr txBox="1"/>
          <p:nvPr/>
        </p:nvSpPr>
        <p:spPr>
          <a:xfrm>
            <a:off x="7771825" y="6206035"/>
            <a:ext cx="1131832" cy="1095592"/>
          </a:xfrm>
          <a:prstGeom prst="rect">
            <a:avLst/>
          </a:prstGeom>
        </p:spPr>
        <p:txBody>
          <a:bodyPr lIns="0" tIns="0" rIns="0" bIns="0" rtlCol="0" anchor="t">
            <a:spAutoFit/>
          </a:bodyPr>
          <a:lstStyle/>
          <a:p>
            <a:pPr algn="ctr">
              <a:lnSpc>
                <a:spcPts val="8876"/>
              </a:lnSpc>
              <a:spcBef>
                <a:spcPct val="0"/>
              </a:spcBef>
            </a:pPr>
            <a:r>
              <a:rPr lang="en-US" sz="6828" b="1" i="1">
                <a:solidFill>
                  <a:srgbClr val="FFFFFF"/>
                </a:solidFill>
                <a:latin typeface="Open Sauce Bold Italics"/>
                <a:ea typeface="Open Sauce Bold Italics"/>
                <a:cs typeface="Open Sauce Bold Italics"/>
                <a:sym typeface="Open Sauce Bold Italics"/>
              </a:rPr>
              <a:t>6</a:t>
            </a:r>
          </a:p>
        </p:txBody>
      </p:sp>
      <p:sp>
        <p:nvSpPr>
          <p:cNvPr id="94" name="TextBox 27">
            <a:extLst>
              <a:ext uri="{FF2B5EF4-FFF2-40B4-BE49-F238E27FC236}">
                <a16:creationId xmlns:a16="http://schemas.microsoft.com/office/drawing/2014/main" id="{A1E36BC7-A44B-6BA0-E17D-1C7195D7CAE2}"/>
              </a:ext>
            </a:extLst>
          </p:cNvPr>
          <p:cNvSpPr txBox="1"/>
          <p:nvPr/>
        </p:nvSpPr>
        <p:spPr>
          <a:xfrm>
            <a:off x="8835263" y="6346454"/>
            <a:ext cx="1131832" cy="1095592"/>
          </a:xfrm>
          <a:prstGeom prst="rect">
            <a:avLst/>
          </a:prstGeom>
        </p:spPr>
        <p:txBody>
          <a:bodyPr lIns="0" tIns="0" rIns="0" bIns="0" rtlCol="0" anchor="t">
            <a:spAutoFit/>
          </a:bodyPr>
          <a:lstStyle/>
          <a:p>
            <a:pPr algn="ctr">
              <a:lnSpc>
                <a:spcPts val="8876"/>
              </a:lnSpc>
              <a:spcBef>
                <a:spcPct val="0"/>
              </a:spcBef>
            </a:pPr>
            <a:r>
              <a:rPr lang="en-US" sz="6828" b="1" i="1" dirty="0">
                <a:solidFill>
                  <a:srgbClr val="FFFFFF"/>
                </a:solidFill>
                <a:latin typeface="Open Sauce Bold Italics"/>
                <a:ea typeface="Open Sauce Bold Italics"/>
                <a:cs typeface="Open Sauce Bold Italics"/>
                <a:sym typeface="Open Sauce Bold Italics"/>
              </a:rPr>
              <a:t>6</a:t>
            </a:r>
          </a:p>
        </p:txBody>
      </p:sp>
      <p:sp>
        <p:nvSpPr>
          <p:cNvPr id="95" name="TextBox 27">
            <a:extLst>
              <a:ext uri="{FF2B5EF4-FFF2-40B4-BE49-F238E27FC236}">
                <a16:creationId xmlns:a16="http://schemas.microsoft.com/office/drawing/2014/main" id="{259D4DC7-AEE7-A55E-21FB-CE2D75ACF092}"/>
              </a:ext>
            </a:extLst>
          </p:cNvPr>
          <p:cNvSpPr txBox="1"/>
          <p:nvPr/>
        </p:nvSpPr>
        <p:spPr>
          <a:xfrm>
            <a:off x="10287000" y="3009900"/>
            <a:ext cx="1131832" cy="1095592"/>
          </a:xfrm>
          <a:prstGeom prst="rect">
            <a:avLst/>
          </a:prstGeom>
        </p:spPr>
        <p:txBody>
          <a:bodyPr lIns="0" tIns="0" rIns="0" bIns="0" rtlCol="0" anchor="t">
            <a:spAutoFit/>
          </a:bodyPr>
          <a:lstStyle/>
          <a:p>
            <a:pPr algn="ctr">
              <a:lnSpc>
                <a:spcPts val="8876"/>
              </a:lnSpc>
              <a:spcBef>
                <a:spcPct val="0"/>
              </a:spcBef>
            </a:pPr>
            <a:r>
              <a:rPr lang="en-US" sz="6828" b="1" i="1" dirty="0">
                <a:solidFill>
                  <a:srgbClr val="FFFFFF"/>
                </a:solidFill>
                <a:latin typeface="Open Sauce Bold Italics"/>
                <a:ea typeface="Open Sauce Bold Italics"/>
                <a:cs typeface="Open Sauce Bold Italics"/>
                <a:sym typeface="Open Sauce Bold Italics"/>
              </a:rPr>
              <a:t>4</a:t>
            </a:r>
          </a:p>
        </p:txBody>
      </p:sp>
      <p:sp>
        <p:nvSpPr>
          <p:cNvPr id="98" name="TextBox 26">
            <a:extLst>
              <a:ext uri="{FF2B5EF4-FFF2-40B4-BE49-F238E27FC236}">
                <a16:creationId xmlns:a16="http://schemas.microsoft.com/office/drawing/2014/main" id="{550BA0D2-7E7B-4210-2DCA-0B95E38BB467}"/>
              </a:ext>
            </a:extLst>
          </p:cNvPr>
          <p:cNvSpPr txBox="1"/>
          <p:nvPr/>
        </p:nvSpPr>
        <p:spPr>
          <a:xfrm>
            <a:off x="10591800" y="7400708"/>
            <a:ext cx="557038" cy="1095592"/>
          </a:xfrm>
          <a:prstGeom prst="rect">
            <a:avLst/>
          </a:prstGeom>
        </p:spPr>
        <p:txBody>
          <a:bodyPr lIns="0" tIns="0" rIns="0" bIns="0" rtlCol="0" anchor="t">
            <a:spAutoFit/>
          </a:bodyPr>
          <a:lstStyle/>
          <a:p>
            <a:pPr algn="ctr">
              <a:lnSpc>
                <a:spcPts val="8876"/>
              </a:lnSpc>
              <a:spcBef>
                <a:spcPct val="0"/>
              </a:spcBef>
            </a:pPr>
            <a:r>
              <a:rPr lang="en-US" sz="6828" b="1" i="1" dirty="0">
                <a:solidFill>
                  <a:srgbClr val="F2F2F2"/>
                </a:solidFill>
                <a:latin typeface="Open Sauce Bold Italics"/>
                <a:ea typeface="Open Sauce Bold Italics"/>
                <a:cs typeface="Open Sauce Bold Italics"/>
                <a:sym typeface="Open Sauce Bold Italics"/>
              </a:rPr>
              <a:t>6</a:t>
            </a:r>
          </a:p>
        </p:txBody>
      </p:sp>
    </p:spTree>
    <p:extLst>
      <p:ext uri="{BB962C8B-B14F-4D97-AF65-F5344CB8AC3E}">
        <p14:creationId xmlns:p14="http://schemas.microsoft.com/office/powerpoint/2010/main" val="4260585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Freeform 2"/>
          <p:cNvSpPr/>
          <p:nvPr/>
        </p:nvSpPr>
        <p:spPr>
          <a:xfrm>
            <a:off x="14915640" y="7943340"/>
            <a:ext cx="4687320" cy="4687320"/>
          </a:xfrm>
          <a:custGeom>
            <a:avLst/>
            <a:gdLst/>
            <a:ahLst/>
            <a:cxnLst/>
            <a:rect l="l" t="t" r="r" b="b"/>
            <a:pathLst>
              <a:path w="4687320" h="4687320">
                <a:moveTo>
                  <a:pt x="0" y="0"/>
                </a:moveTo>
                <a:lnTo>
                  <a:pt x="4687320" y="0"/>
                </a:lnTo>
                <a:lnTo>
                  <a:pt x="4687320"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16887962" y="6900785"/>
            <a:ext cx="2085109" cy="2085109"/>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txBody>
            <a:bodyPr/>
            <a:lstStyle/>
            <a:p>
              <a:endParaRPr lang="en-US"/>
            </a:p>
          </p:txBody>
        </p:sp>
        <p:sp>
          <p:nvSpPr>
            <p:cNvPr id="5" name="TextBox 5"/>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6" name="Freeform 6"/>
          <p:cNvSpPr/>
          <p:nvPr/>
        </p:nvSpPr>
        <p:spPr>
          <a:xfrm>
            <a:off x="-1560220" y="1728186"/>
            <a:ext cx="4687320" cy="4687320"/>
          </a:xfrm>
          <a:custGeom>
            <a:avLst/>
            <a:gdLst/>
            <a:ahLst/>
            <a:cxnLst/>
            <a:rect l="l" t="t" r="r" b="b"/>
            <a:pathLst>
              <a:path w="4687320" h="4687320">
                <a:moveTo>
                  <a:pt x="0" y="0"/>
                </a:moveTo>
                <a:lnTo>
                  <a:pt x="4687320" y="0"/>
                </a:lnTo>
                <a:lnTo>
                  <a:pt x="4687320" y="4687319"/>
                </a:lnTo>
                <a:lnTo>
                  <a:pt x="0" y="46873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7" name="Group 7"/>
          <p:cNvGrpSpPr/>
          <p:nvPr/>
        </p:nvGrpSpPr>
        <p:grpSpPr>
          <a:xfrm>
            <a:off x="-1295400" y="-5524500"/>
            <a:ext cx="8204895" cy="8204895"/>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txBody>
            <a:bodyPr/>
            <a:lstStyle/>
            <a:p>
              <a:endParaRPr lang="en-US"/>
            </a:p>
          </p:txBody>
        </p:sp>
        <p:sp>
          <p:nvSpPr>
            <p:cNvPr id="9" name="TextBox 9"/>
            <p:cNvSpPr txBox="1"/>
            <p:nvPr/>
          </p:nvSpPr>
          <p:spPr>
            <a:xfrm>
              <a:off x="76200" y="171450"/>
              <a:ext cx="660400" cy="565150"/>
            </a:xfrm>
            <a:prstGeom prst="rect">
              <a:avLst/>
            </a:prstGeom>
          </p:spPr>
          <p:txBody>
            <a:bodyPr lIns="50800" tIns="50800" rIns="50800" bIns="50800" rtlCol="0" anchor="ctr"/>
            <a:lstStyle/>
            <a:p>
              <a:pPr marL="0" lvl="0" indent="0" algn="l">
                <a:lnSpc>
                  <a:spcPts val="11813"/>
                </a:lnSpc>
                <a:spcBef>
                  <a:spcPct val="0"/>
                </a:spcBef>
              </a:pPr>
              <a:endParaRPr/>
            </a:p>
          </p:txBody>
        </p:sp>
      </p:grpSp>
      <p:sp>
        <p:nvSpPr>
          <p:cNvPr id="10" name="TextBox 10"/>
          <p:cNvSpPr txBox="1"/>
          <p:nvPr/>
        </p:nvSpPr>
        <p:spPr>
          <a:xfrm>
            <a:off x="178147" y="476534"/>
            <a:ext cx="5257800" cy="772584"/>
          </a:xfrm>
          <a:prstGeom prst="rect">
            <a:avLst/>
          </a:prstGeom>
        </p:spPr>
        <p:txBody>
          <a:bodyPr wrap="square" lIns="0" tIns="0" rIns="0" bIns="0" rtlCol="0" anchor="t">
            <a:spAutoFit/>
          </a:bodyPr>
          <a:lstStyle/>
          <a:p>
            <a:pPr algn="ctr">
              <a:lnSpc>
                <a:spcPts val="6500"/>
              </a:lnSpc>
              <a:spcBef>
                <a:spcPct val="0"/>
              </a:spcBef>
            </a:pPr>
            <a:r>
              <a:rPr lang="en-US" sz="5000" b="1" i="1" dirty="0">
                <a:solidFill>
                  <a:srgbClr val="FFFFFF"/>
                </a:solidFill>
                <a:latin typeface="Open Sauce Bold Italics"/>
                <a:ea typeface="Open Sauce Bold Italics"/>
                <a:cs typeface="Open Sauce Bold Italics"/>
                <a:sym typeface="Open Sauce Bold Italics"/>
              </a:rPr>
              <a:t>OVERVIEW</a:t>
            </a:r>
          </a:p>
        </p:txBody>
      </p:sp>
      <p:sp>
        <p:nvSpPr>
          <p:cNvPr id="11" name="TextBox 11"/>
          <p:cNvSpPr txBox="1"/>
          <p:nvPr/>
        </p:nvSpPr>
        <p:spPr>
          <a:xfrm>
            <a:off x="4359760" y="2091356"/>
            <a:ext cx="11295542" cy="6540252"/>
          </a:xfrm>
          <a:prstGeom prst="rect">
            <a:avLst/>
          </a:prstGeom>
        </p:spPr>
        <p:txBody>
          <a:bodyPr lIns="0" tIns="0" rIns="0" bIns="0" rtlCol="0" anchor="t">
            <a:spAutoFit/>
          </a:bodyPr>
          <a:lstStyle/>
          <a:p>
            <a:pPr algn="just">
              <a:lnSpc>
                <a:spcPts val="4037"/>
              </a:lnSpc>
            </a:pPr>
            <a:endParaRPr dirty="0"/>
          </a:p>
          <a:p>
            <a:pPr algn="just">
              <a:lnSpc>
                <a:spcPts val="4037"/>
              </a:lnSpc>
            </a:pPr>
            <a:r>
              <a:rPr lang="en-US" sz="3105" spc="-130" dirty="0">
                <a:solidFill>
                  <a:srgbClr val="1C5739"/>
                </a:solidFill>
                <a:latin typeface="Open Sauce"/>
                <a:ea typeface="Open Sauce"/>
                <a:cs typeface="Open Sauce"/>
                <a:sym typeface="Open Sauce"/>
              </a:rPr>
              <a:t>Today, we will talk about how deep learning, especially CNNs and transfer learning with </a:t>
            </a:r>
            <a:r>
              <a:rPr lang="en-US" sz="3105" b="1" spc="-130" dirty="0">
                <a:solidFill>
                  <a:srgbClr val="1C5739"/>
                </a:solidFill>
                <a:latin typeface="Open Sauce Bold"/>
                <a:ea typeface="Open Sauce Bold"/>
                <a:cs typeface="Open Sauce Bold"/>
                <a:sym typeface="Open Sauce Bold"/>
              </a:rPr>
              <a:t>ResNet50</a:t>
            </a:r>
            <a:r>
              <a:rPr lang="en-US" sz="3105" spc="-130" dirty="0">
                <a:solidFill>
                  <a:srgbClr val="1C5739"/>
                </a:solidFill>
                <a:latin typeface="Open Sauce"/>
                <a:ea typeface="Open Sauce"/>
                <a:cs typeface="Open Sauce"/>
                <a:sym typeface="Open Sauce"/>
              </a:rPr>
              <a:t>, can predict heart conditions using ECG data, Heart Attack is a major global issue, and early detection is key, Doctors use ECGs to monitor heart activity, but analyzing them can be time-consuming, and subtle signs may be missed, AI helps improve the speed and accuracy of ECG analysis. CNNs, known for recognizing patterns, can be trained to spot key features in ECG images. Using </a:t>
            </a:r>
            <a:r>
              <a:rPr lang="en-US" sz="3105" b="1" spc="-130" dirty="0">
                <a:solidFill>
                  <a:srgbClr val="1C5739"/>
                </a:solidFill>
                <a:latin typeface="Open Sauce Bold"/>
                <a:ea typeface="Open Sauce Bold"/>
                <a:cs typeface="Open Sauce Bold"/>
                <a:sym typeface="Open Sauce Bold"/>
              </a:rPr>
              <a:t>transfer learning </a:t>
            </a:r>
            <a:r>
              <a:rPr lang="en-US" sz="3105" spc="-130" dirty="0">
                <a:solidFill>
                  <a:srgbClr val="1C5739"/>
                </a:solidFill>
                <a:latin typeface="Open Sauce"/>
                <a:ea typeface="Open Sauce"/>
                <a:cs typeface="Open Sauce"/>
                <a:sym typeface="Open Sauce"/>
              </a:rPr>
              <a:t>with </a:t>
            </a:r>
            <a:r>
              <a:rPr lang="en-US" sz="3105" b="1" spc="-130" dirty="0">
                <a:solidFill>
                  <a:srgbClr val="1C5739"/>
                </a:solidFill>
                <a:latin typeface="Open Sauce Bold"/>
                <a:ea typeface="Open Sauce Bold"/>
                <a:cs typeface="Open Sauce Bold"/>
                <a:sym typeface="Open Sauce Bold"/>
              </a:rPr>
              <a:t>ResNet50</a:t>
            </a:r>
            <a:r>
              <a:rPr lang="en-US" sz="3105" spc="-130" dirty="0">
                <a:solidFill>
                  <a:srgbClr val="1C5739"/>
                </a:solidFill>
                <a:latin typeface="Open Sauce"/>
                <a:ea typeface="Open Sauce"/>
                <a:cs typeface="Open Sauce"/>
                <a:sym typeface="Open Sauce"/>
              </a:rPr>
              <a:t>, we fine-tuned a model to classify heart conditions, In this presentation, I’ll share our approach and discuss how AI could transform heart attack diagnosis.</a:t>
            </a:r>
          </a:p>
          <a:p>
            <a:pPr algn="just">
              <a:lnSpc>
                <a:spcPts val="2960"/>
              </a:lnSpc>
              <a:spcBef>
                <a:spcPct val="0"/>
              </a:spcBef>
            </a:pPr>
            <a:endParaRPr lang="en-US" sz="3105" spc="-130" dirty="0">
              <a:solidFill>
                <a:srgbClr val="1C5739"/>
              </a:solidFill>
              <a:latin typeface="Open Sauce"/>
              <a:ea typeface="Open Sauce"/>
              <a:cs typeface="Open Sauce"/>
              <a:sym typeface="Open Sauc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Freeform 2"/>
          <p:cNvSpPr/>
          <p:nvPr/>
        </p:nvSpPr>
        <p:spPr>
          <a:xfrm>
            <a:off x="14915640" y="7943340"/>
            <a:ext cx="4687320" cy="4687320"/>
          </a:xfrm>
          <a:custGeom>
            <a:avLst/>
            <a:gdLst/>
            <a:ahLst/>
            <a:cxnLst/>
            <a:rect l="l" t="t" r="r" b="b"/>
            <a:pathLst>
              <a:path w="4687320" h="4687320">
                <a:moveTo>
                  <a:pt x="0" y="0"/>
                </a:moveTo>
                <a:lnTo>
                  <a:pt x="4687320" y="0"/>
                </a:lnTo>
                <a:lnTo>
                  <a:pt x="4687320"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16887962" y="6900785"/>
            <a:ext cx="2085109" cy="2085109"/>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txBody>
            <a:bodyPr/>
            <a:lstStyle/>
            <a:p>
              <a:endParaRPr lang="en-US"/>
            </a:p>
          </p:txBody>
        </p:sp>
        <p:sp>
          <p:nvSpPr>
            <p:cNvPr id="5" name="TextBox 5"/>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6" name="Freeform 6"/>
          <p:cNvSpPr/>
          <p:nvPr/>
        </p:nvSpPr>
        <p:spPr>
          <a:xfrm>
            <a:off x="-1560220" y="1728186"/>
            <a:ext cx="4687320" cy="4687320"/>
          </a:xfrm>
          <a:custGeom>
            <a:avLst/>
            <a:gdLst/>
            <a:ahLst/>
            <a:cxnLst/>
            <a:rect l="l" t="t" r="r" b="b"/>
            <a:pathLst>
              <a:path w="4687320" h="4687320">
                <a:moveTo>
                  <a:pt x="0" y="0"/>
                </a:moveTo>
                <a:lnTo>
                  <a:pt x="4687320" y="0"/>
                </a:lnTo>
                <a:lnTo>
                  <a:pt x="4687320" y="4687319"/>
                </a:lnTo>
                <a:lnTo>
                  <a:pt x="0" y="46873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7" name="Group 7"/>
          <p:cNvGrpSpPr/>
          <p:nvPr/>
        </p:nvGrpSpPr>
        <p:grpSpPr>
          <a:xfrm>
            <a:off x="-2341369" y="-4566049"/>
            <a:ext cx="8204895" cy="8204895"/>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txBody>
            <a:bodyPr/>
            <a:lstStyle/>
            <a:p>
              <a:endParaRPr lang="en-US"/>
            </a:p>
          </p:txBody>
        </p:sp>
        <p:sp>
          <p:nvSpPr>
            <p:cNvPr id="9" name="TextBox 9"/>
            <p:cNvSpPr txBox="1"/>
            <p:nvPr/>
          </p:nvSpPr>
          <p:spPr>
            <a:xfrm>
              <a:off x="76200" y="171450"/>
              <a:ext cx="660400" cy="565150"/>
            </a:xfrm>
            <a:prstGeom prst="rect">
              <a:avLst/>
            </a:prstGeom>
          </p:spPr>
          <p:txBody>
            <a:bodyPr lIns="50800" tIns="50800" rIns="50800" bIns="50800" rtlCol="0" anchor="ctr"/>
            <a:lstStyle/>
            <a:p>
              <a:pPr marL="0" lvl="0" indent="0" algn="l">
                <a:lnSpc>
                  <a:spcPts val="11813"/>
                </a:lnSpc>
                <a:spcBef>
                  <a:spcPct val="0"/>
                </a:spcBef>
              </a:pPr>
              <a:endParaRPr/>
            </a:p>
          </p:txBody>
        </p:sp>
      </p:grpSp>
      <p:sp>
        <p:nvSpPr>
          <p:cNvPr id="10" name="TextBox 10"/>
          <p:cNvSpPr txBox="1"/>
          <p:nvPr/>
        </p:nvSpPr>
        <p:spPr>
          <a:xfrm>
            <a:off x="0" y="971550"/>
            <a:ext cx="5106257" cy="772584"/>
          </a:xfrm>
          <a:prstGeom prst="rect">
            <a:avLst/>
          </a:prstGeom>
        </p:spPr>
        <p:txBody>
          <a:bodyPr wrap="square" lIns="0" tIns="0" rIns="0" bIns="0" rtlCol="0" anchor="t">
            <a:spAutoFit/>
          </a:bodyPr>
          <a:lstStyle/>
          <a:p>
            <a:pPr algn="ctr">
              <a:lnSpc>
                <a:spcPts val="6500"/>
              </a:lnSpc>
              <a:spcBef>
                <a:spcPct val="0"/>
              </a:spcBef>
            </a:pPr>
            <a:r>
              <a:rPr lang="en-US" sz="5000" b="1" i="1" dirty="0">
                <a:solidFill>
                  <a:srgbClr val="FFFFFF"/>
                </a:solidFill>
                <a:latin typeface="Open Sauce Bold Italics"/>
                <a:ea typeface="Open Sauce Bold Italics"/>
                <a:cs typeface="Open Sauce Bold Italics"/>
                <a:sym typeface="Open Sauce Bold Italics"/>
              </a:rPr>
              <a:t>INTRODUCTION</a:t>
            </a:r>
          </a:p>
        </p:txBody>
      </p:sp>
      <p:sp>
        <p:nvSpPr>
          <p:cNvPr id="11" name="TextBox 11"/>
          <p:cNvSpPr txBox="1"/>
          <p:nvPr/>
        </p:nvSpPr>
        <p:spPr>
          <a:xfrm>
            <a:off x="3127100" y="5003634"/>
            <a:ext cx="13909625" cy="2617123"/>
          </a:xfrm>
          <a:prstGeom prst="rect">
            <a:avLst/>
          </a:prstGeom>
        </p:spPr>
        <p:txBody>
          <a:bodyPr lIns="0" tIns="0" rIns="0" bIns="0" rtlCol="0" anchor="t">
            <a:spAutoFit/>
          </a:bodyPr>
          <a:lstStyle/>
          <a:p>
            <a:pPr algn="just">
              <a:lnSpc>
                <a:spcPts val="4130"/>
              </a:lnSpc>
              <a:spcBef>
                <a:spcPct val="0"/>
              </a:spcBef>
            </a:pPr>
            <a:r>
              <a:rPr lang="en-US" sz="3177">
                <a:solidFill>
                  <a:srgbClr val="1C5739"/>
                </a:solidFill>
                <a:latin typeface="Open Sauce"/>
                <a:ea typeface="Open Sauce"/>
                <a:cs typeface="Open Sauce"/>
                <a:sym typeface="Open Sauce"/>
              </a:rPr>
              <a:t>A heart attack occurs when blood flow to part of the heart muscle is blocked, leading to cell damage. Common symptoms include chest pain, shortness of breath, and cold sweats. Treatment may involve medications to dissolve clots or procedures like angioplasty or bypass surgery.</a:t>
            </a:r>
          </a:p>
        </p:txBody>
      </p:sp>
      <p:sp>
        <p:nvSpPr>
          <p:cNvPr id="12" name="TextBox 12"/>
          <p:cNvSpPr txBox="1"/>
          <p:nvPr/>
        </p:nvSpPr>
        <p:spPr>
          <a:xfrm>
            <a:off x="6564987" y="3913804"/>
            <a:ext cx="5158026" cy="610236"/>
          </a:xfrm>
          <a:prstGeom prst="rect">
            <a:avLst/>
          </a:prstGeom>
        </p:spPr>
        <p:txBody>
          <a:bodyPr lIns="0" tIns="0" rIns="0" bIns="0" rtlCol="0" anchor="t">
            <a:spAutoFit/>
          </a:bodyPr>
          <a:lstStyle/>
          <a:p>
            <a:pPr algn="ctr">
              <a:lnSpc>
                <a:spcPts val="4809"/>
              </a:lnSpc>
              <a:spcBef>
                <a:spcPct val="0"/>
              </a:spcBef>
            </a:pPr>
            <a:r>
              <a:rPr lang="en-US" sz="3699" b="1" i="1">
                <a:solidFill>
                  <a:srgbClr val="1C5739"/>
                </a:solidFill>
                <a:latin typeface="Open Sauce Bold Italics"/>
                <a:ea typeface="Open Sauce Bold Italics"/>
                <a:cs typeface="Open Sauce Bold Italics"/>
                <a:sym typeface="Open Sauce Bold Italics"/>
              </a:rPr>
              <a:t>What ‘s Heart Attack?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grpSp>
        <p:nvGrpSpPr>
          <p:cNvPr id="3" name="Group 3"/>
          <p:cNvGrpSpPr/>
          <p:nvPr/>
        </p:nvGrpSpPr>
        <p:grpSpPr>
          <a:xfrm>
            <a:off x="0" y="47880"/>
            <a:ext cx="18288000" cy="2306124"/>
            <a:chOff x="0" y="0"/>
            <a:chExt cx="4816593" cy="607374"/>
          </a:xfrm>
        </p:grpSpPr>
        <p:sp>
          <p:nvSpPr>
            <p:cNvPr id="4" name="Freeform 4"/>
            <p:cNvSpPr/>
            <p:nvPr/>
          </p:nvSpPr>
          <p:spPr>
            <a:xfrm>
              <a:off x="0" y="0"/>
              <a:ext cx="4816592" cy="607374"/>
            </a:xfrm>
            <a:custGeom>
              <a:avLst/>
              <a:gdLst/>
              <a:ahLst/>
              <a:cxnLst/>
              <a:rect l="l" t="t" r="r" b="b"/>
              <a:pathLst>
                <a:path w="4816592" h="607374">
                  <a:moveTo>
                    <a:pt x="0" y="0"/>
                  </a:moveTo>
                  <a:lnTo>
                    <a:pt x="4816592" y="0"/>
                  </a:lnTo>
                  <a:lnTo>
                    <a:pt x="4816592" y="607374"/>
                  </a:lnTo>
                  <a:lnTo>
                    <a:pt x="0" y="607374"/>
                  </a:lnTo>
                  <a:close/>
                </a:path>
              </a:pathLst>
            </a:custGeom>
            <a:solidFill>
              <a:srgbClr val="1C5739"/>
            </a:solidFill>
          </p:spPr>
          <p:txBody>
            <a:bodyPr/>
            <a:lstStyle/>
            <a:p>
              <a:endParaRPr lang="en-US"/>
            </a:p>
          </p:txBody>
        </p:sp>
        <p:sp>
          <p:nvSpPr>
            <p:cNvPr id="5" name="TextBox 5"/>
            <p:cNvSpPr txBox="1"/>
            <p:nvPr/>
          </p:nvSpPr>
          <p:spPr>
            <a:xfrm>
              <a:off x="0" y="-19050"/>
              <a:ext cx="4816593" cy="626424"/>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138905" y="-1357996"/>
            <a:ext cx="2167605" cy="2811752"/>
          </a:xfrm>
          <a:custGeom>
            <a:avLst/>
            <a:gdLst/>
            <a:ahLst/>
            <a:cxnLst/>
            <a:rect l="l" t="t" r="r" b="b"/>
            <a:pathLst>
              <a:path w="2167605" h="2811752">
                <a:moveTo>
                  <a:pt x="0" y="0"/>
                </a:moveTo>
                <a:lnTo>
                  <a:pt x="2167605" y="0"/>
                </a:lnTo>
                <a:lnTo>
                  <a:pt x="2167605" y="2811752"/>
                </a:lnTo>
                <a:lnTo>
                  <a:pt x="0" y="281175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a:off x="-874585" y="9258300"/>
            <a:ext cx="3806571" cy="2083232"/>
          </a:xfrm>
          <a:custGeom>
            <a:avLst/>
            <a:gdLst/>
            <a:ahLst/>
            <a:cxnLst/>
            <a:rect l="l" t="t" r="r" b="b"/>
            <a:pathLst>
              <a:path w="3806571" h="2083232">
                <a:moveTo>
                  <a:pt x="0" y="0"/>
                </a:moveTo>
                <a:lnTo>
                  <a:pt x="3806570" y="0"/>
                </a:lnTo>
                <a:lnTo>
                  <a:pt x="3806570" y="2083232"/>
                </a:lnTo>
                <a:lnTo>
                  <a:pt x="0" y="208323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a:off x="17259300" y="-993736"/>
            <a:ext cx="3806571" cy="2083232"/>
          </a:xfrm>
          <a:custGeom>
            <a:avLst/>
            <a:gdLst/>
            <a:ahLst/>
            <a:cxnLst/>
            <a:rect l="l" t="t" r="r" b="b"/>
            <a:pathLst>
              <a:path w="3806571" h="2083232">
                <a:moveTo>
                  <a:pt x="0" y="0"/>
                </a:moveTo>
                <a:lnTo>
                  <a:pt x="3806571" y="0"/>
                </a:lnTo>
                <a:lnTo>
                  <a:pt x="3806571" y="2083232"/>
                </a:lnTo>
                <a:lnTo>
                  <a:pt x="0" y="208323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9" name="TextBox 9"/>
          <p:cNvSpPr txBox="1"/>
          <p:nvPr/>
        </p:nvSpPr>
        <p:spPr>
          <a:xfrm>
            <a:off x="2563861" y="7421816"/>
            <a:ext cx="2302097" cy="304800"/>
          </a:xfrm>
          <a:prstGeom prst="rect">
            <a:avLst/>
          </a:prstGeom>
        </p:spPr>
        <p:txBody>
          <a:bodyPr lIns="0" tIns="0" rIns="0" bIns="0" rtlCol="0" anchor="t">
            <a:spAutoFit/>
          </a:bodyPr>
          <a:lstStyle/>
          <a:p>
            <a:pPr algn="ctr">
              <a:lnSpc>
                <a:spcPts val="2464"/>
              </a:lnSpc>
            </a:pPr>
            <a:r>
              <a:rPr lang="en-US" sz="2053" spc="102">
                <a:solidFill>
                  <a:srgbClr val="FFFBFB"/>
                </a:solidFill>
                <a:latin typeface="Open Sauce"/>
                <a:ea typeface="Open Sauce"/>
                <a:cs typeface="Open Sauce"/>
                <a:sym typeface="Open Sauce"/>
              </a:rPr>
              <a:t>Manager</a:t>
            </a:r>
          </a:p>
        </p:txBody>
      </p:sp>
      <p:sp>
        <p:nvSpPr>
          <p:cNvPr id="10" name="TextBox 10"/>
          <p:cNvSpPr txBox="1"/>
          <p:nvPr/>
        </p:nvSpPr>
        <p:spPr>
          <a:xfrm>
            <a:off x="6184084" y="7421816"/>
            <a:ext cx="2302097" cy="304800"/>
          </a:xfrm>
          <a:prstGeom prst="rect">
            <a:avLst/>
          </a:prstGeom>
        </p:spPr>
        <p:txBody>
          <a:bodyPr lIns="0" tIns="0" rIns="0" bIns="0" rtlCol="0" anchor="t">
            <a:spAutoFit/>
          </a:bodyPr>
          <a:lstStyle/>
          <a:p>
            <a:pPr algn="ctr">
              <a:lnSpc>
                <a:spcPts val="2464"/>
              </a:lnSpc>
            </a:pPr>
            <a:r>
              <a:rPr lang="en-US" sz="2053" spc="102">
                <a:solidFill>
                  <a:srgbClr val="FFFBFB"/>
                </a:solidFill>
                <a:latin typeface="Open Sauce"/>
                <a:ea typeface="Open Sauce"/>
                <a:cs typeface="Open Sauce"/>
                <a:sym typeface="Open Sauce"/>
              </a:rPr>
              <a:t>Marketing </a:t>
            </a:r>
          </a:p>
        </p:txBody>
      </p:sp>
      <p:sp>
        <p:nvSpPr>
          <p:cNvPr id="11" name="TextBox 11"/>
          <p:cNvSpPr txBox="1"/>
          <p:nvPr/>
        </p:nvSpPr>
        <p:spPr>
          <a:xfrm>
            <a:off x="9803063" y="7421816"/>
            <a:ext cx="2302097" cy="304800"/>
          </a:xfrm>
          <a:prstGeom prst="rect">
            <a:avLst/>
          </a:prstGeom>
        </p:spPr>
        <p:txBody>
          <a:bodyPr lIns="0" tIns="0" rIns="0" bIns="0" rtlCol="0" anchor="t">
            <a:spAutoFit/>
          </a:bodyPr>
          <a:lstStyle/>
          <a:p>
            <a:pPr algn="ctr">
              <a:lnSpc>
                <a:spcPts val="2464"/>
              </a:lnSpc>
            </a:pPr>
            <a:r>
              <a:rPr lang="en-US" sz="2053" spc="102">
                <a:solidFill>
                  <a:srgbClr val="FFFBFB"/>
                </a:solidFill>
                <a:latin typeface="Open Sauce"/>
                <a:ea typeface="Open Sauce"/>
                <a:cs typeface="Open Sauce"/>
                <a:sym typeface="Open Sauce"/>
              </a:rPr>
              <a:t>Business Head</a:t>
            </a:r>
          </a:p>
        </p:txBody>
      </p:sp>
      <p:sp>
        <p:nvSpPr>
          <p:cNvPr id="12" name="TextBox 12"/>
          <p:cNvSpPr txBox="1"/>
          <p:nvPr/>
        </p:nvSpPr>
        <p:spPr>
          <a:xfrm>
            <a:off x="13422042" y="7421816"/>
            <a:ext cx="2302097" cy="304800"/>
          </a:xfrm>
          <a:prstGeom prst="rect">
            <a:avLst/>
          </a:prstGeom>
        </p:spPr>
        <p:txBody>
          <a:bodyPr lIns="0" tIns="0" rIns="0" bIns="0" rtlCol="0" anchor="t">
            <a:spAutoFit/>
          </a:bodyPr>
          <a:lstStyle/>
          <a:p>
            <a:pPr algn="ctr">
              <a:lnSpc>
                <a:spcPts val="2464"/>
              </a:lnSpc>
            </a:pPr>
            <a:r>
              <a:rPr lang="en-US" sz="2053" spc="102">
                <a:solidFill>
                  <a:srgbClr val="FFFBFB"/>
                </a:solidFill>
                <a:latin typeface="Open Sauce"/>
                <a:ea typeface="Open Sauce"/>
                <a:cs typeface="Open Sauce"/>
                <a:sym typeface="Open Sauce"/>
              </a:rPr>
              <a:t>Manager</a:t>
            </a:r>
          </a:p>
        </p:txBody>
      </p:sp>
      <p:sp>
        <p:nvSpPr>
          <p:cNvPr id="13" name="TextBox 13"/>
          <p:cNvSpPr txBox="1"/>
          <p:nvPr/>
        </p:nvSpPr>
        <p:spPr>
          <a:xfrm>
            <a:off x="3567696" y="779078"/>
            <a:ext cx="10871210" cy="872303"/>
          </a:xfrm>
          <a:prstGeom prst="rect">
            <a:avLst/>
          </a:prstGeom>
        </p:spPr>
        <p:txBody>
          <a:bodyPr lIns="0" tIns="0" rIns="0" bIns="0" rtlCol="0" anchor="t">
            <a:spAutoFit/>
          </a:bodyPr>
          <a:lstStyle/>
          <a:p>
            <a:pPr marL="0" lvl="0" indent="0" algn="ctr">
              <a:lnSpc>
                <a:spcPts val="5862"/>
              </a:lnSpc>
              <a:spcBef>
                <a:spcPct val="0"/>
              </a:spcBef>
            </a:pPr>
            <a:r>
              <a:rPr lang="en-US" sz="5921" spc="207">
                <a:solidFill>
                  <a:srgbClr val="FFFFFF"/>
                </a:solidFill>
                <a:latin typeface="Codec Pro ExtraBold"/>
                <a:ea typeface="Codec Pro ExtraBold"/>
                <a:cs typeface="Codec Pro ExtraBold"/>
                <a:sym typeface="Codec Pro ExtraBold"/>
              </a:rPr>
              <a:t>What is the ECG report?</a:t>
            </a:r>
          </a:p>
        </p:txBody>
      </p:sp>
      <p:sp>
        <p:nvSpPr>
          <p:cNvPr id="14" name="TextBox 14"/>
          <p:cNvSpPr txBox="1"/>
          <p:nvPr/>
        </p:nvSpPr>
        <p:spPr>
          <a:xfrm>
            <a:off x="1350759" y="3625244"/>
            <a:ext cx="15586481" cy="4323715"/>
          </a:xfrm>
          <a:prstGeom prst="rect">
            <a:avLst/>
          </a:prstGeom>
        </p:spPr>
        <p:txBody>
          <a:bodyPr lIns="0" tIns="0" rIns="0" bIns="0" rtlCol="0" anchor="t">
            <a:spAutoFit/>
          </a:bodyPr>
          <a:lstStyle/>
          <a:p>
            <a:pPr algn="just">
              <a:lnSpc>
                <a:spcPts val="4939"/>
              </a:lnSpc>
            </a:pPr>
            <a:r>
              <a:rPr lang="en-US" sz="3799" i="1" spc="-159">
                <a:solidFill>
                  <a:srgbClr val="1C5739"/>
                </a:solidFill>
                <a:latin typeface="Open Sauce Italics"/>
                <a:ea typeface="Open Sauce Italics"/>
                <a:cs typeface="Open Sauce Italics"/>
                <a:sym typeface="Open Sauce Italics"/>
              </a:rPr>
              <a:t>An ECG report is a medical record that displays the heart’s electrical activity as waveforms, showing the overall rhythm and function of the heart. It helps doctors identify any irregularities or abnormalities in the heartbeat, such as arrhythmias or signs of a heart attack. ECG reports are commonly used to monitor heart health and assist in diagnosing heart conditions.</a:t>
            </a:r>
          </a:p>
          <a:p>
            <a:pPr algn="ctr">
              <a:lnSpc>
                <a:spcPts val="4939"/>
              </a:lnSpc>
            </a:pPr>
            <a:endParaRPr lang="en-US" sz="3799" i="1" spc="-159">
              <a:solidFill>
                <a:srgbClr val="1C5739"/>
              </a:solidFill>
              <a:latin typeface="Open Sauce Italics"/>
              <a:ea typeface="Open Sauce Italics"/>
              <a:cs typeface="Open Sauce Italics"/>
              <a:sym typeface="Open Sauce Italics"/>
            </a:endParaRPr>
          </a:p>
        </p:txBody>
      </p:sp>
      <p:sp>
        <p:nvSpPr>
          <p:cNvPr id="15" name="Freeform 15"/>
          <p:cNvSpPr/>
          <p:nvPr/>
        </p:nvSpPr>
        <p:spPr>
          <a:xfrm>
            <a:off x="14915640" y="7943340"/>
            <a:ext cx="4687320" cy="4687320"/>
          </a:xfrm>
          <a:custGeom>
            <a:avLst/>
            <a:gdLst/>
            <a:ahLst/>
            <a:cxnLst/>
            <a:rect l="l" t="t" r="r" b="b"/>
            <a:pathLst>
              <a:path w="4687320" h="4687320">
                <a:moveTo>
                  <a:pt x="0" y="0"/>
                </a:moveTo>
                <a:lnTo>
                  <a:pt x="4687320" y="0"/>
                </a:lnTo>
                <a:lnTo>
                  <a:pt x="4687320" y="4687320"/>
                </a:lnTo>
                <a:lnTo>
                  <a:pt x="0" y="468732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grpSp>
        <p:nvGrpSpPr>
          <p:cNvPr id="16" name="Group 16"/>
          <p:cNvGrpSpPr/>
          <p:nvPr/>
        </p:nvGrpSpPr>
        <p:grpSpPr>
          <a:xfrm>
            <a:off x="16887962" y="6900785"/>
            <a:ext cx="2085109" cy="2085109"/>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txBody>
            <a:bodyPr/>
            <a:lstStyle/>
            <a:p>
              <a:endParaRPr lang="en-US"/>
            </a:p>
          </p:txBody>
        </p:sp>
        <p:sp>
          <p:nvSpPr>
            <p:cNvPr id="18" name="TextBox 18"/>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2" name="Group 2"/>
          <p:cNvGrpSpPr/>
          <p:nvPr/>
        </p:nvGrpSpPr>
        <p:grpSpPr>
          <a:xfrm>
            <a:off x="3569069" y="3747092"/>
            <a:ext cx="5349382" cy="1088440"/>
            <a:chOff x="0" y="0"/>
            <a:chExt cx="7112587" cy="1447200"/>
          </a:xfrm>
        </p:grpSpPr>
        <p:sp>
          <p:nvSpPr>
            <p:cNvPr id="3" name="Freeform 3"/>
            <p:cNvSpPr/>
            <p:nvPr/>
          </p:nvSpPr>
          <p:spPr>
            <a:xfrm>
              <a:off x="0" y="0"/>
              <a:ext cx="7112546" cy="1447165"/>
            </a:xfrm>
            <a:custGeom>
              <a:avLst/>
              <a:gdLst/>
              <a:ahLst/>
              <a:cxnLst/>
              <a:rect l="l" t="t" r="r" b="b"/>
              <a:pathLst>
                <a:path w="7112546" h="1447165">
                  <a:moveTo>
                    <a:pt x="5848651" y="0"/>
                  </a:moveTo>
                  <a:cubicBezTo>
                    <a:pt x="0" y="0"/>
                    <a:pt x="0" y="0"/>
                    <a:pt x="0" y="0"/>
                  </a:cubicBezTo>
                  <a:cubicBezTo>
                    <a:pt x="0" y="1447165"/>
                    <a:pt x="0" y="1447165"/>
                    <a:pt x="0" y="1447165"/>
                  </a:cubicBezTo>
                  <a:cubicBezTo>
                    <a:pt x="5848651" y="1447165"/>
                    <a:pt x="5848651" y="1447165"/>
                    <a:pt x="5848651" y="1447165"/>
                  </a:cubicBezTo>
                  <a:cubicBezTo>
                    <a:pt x="6544803" y="1447165"/>
                    <a:pt x="7112546" y="1122172"/>
                    <a:pt x="7112546" y="723519"/>
                  </a:cubicBezTo>
                  <a:cubicBezTo>
                    <a:pt x="7112546" y="324866"/>
                    <a:pt x="6544802" y="0"/>
                    <a:pt x="5848651" y="0"/>
                  </a:cubicBezTo>
                  <a:close/>
                </a:path>
              </a:pathLst>
            </a:custGeom>
            <a:solidFill>
              <a:srgbClr val="F2F2F2"/>
            </a:solidFill>
          </p:spPr>
          <p:txBody>
            <a:bodyPr/>
            <a:lstStyle/>
            <a:p>
              <a:endParaRPr lang="en-US"/>
            </a:p>
          </p:txBody>
        </p:sp>
      </p:grpSp>
      <p:grpSp>
        <p:nvGrpSpPr>
          <p:cNvPr id="4" name="Group 4"/>
          <p:cNvGrpSpPr/>
          <p:nvPr/>
        </p:nvGrpSpPr>
        <p:grpSpPr>
          <a:xfrm>
            <a:off x="2420455" y="3420683"/>
            <a:ext cx="1533099" cy="1545477"/>
            <a:chOff x="0" y="0"/>
            <a:chExt cx="2038423" cy="2054880"/>
          </a:xfrm>
        </p:grpSpPr>
        <p:sp>
          <p:nvSpPr>
            <p:cNvPr id="5" name="Freeform 5"/>
            <p:cNvSpPr/>
            <p:nvPr/>
          </p:nvSpPr>
          <p:spPr>
            <a:xfrm>
              <a:off x="0" y="0"/>
              <a:ext cx="2038487" cy="2054860"/>
            </a:xfrm>
            <a:custGeom>
              <a:avLst/>
              <a:gdLst/>
              <a:ahLst/>
              <a:cxnLst/>
              <a:rect l="l" t="t" r="r" b="b"/>
              <a:pathLst>
                <a:path w="2038487" h="2054860">
                  <a:moveTo>
                    <a:pt x="0" y="1027430"/>
                  </a:moveTo>
                  <a:cubicBezTo>
                    <a:pt x="0" y="459994"/>
                    <a:pt x="456368" y="0"/>
                    <a:pt x="1019243" y="0"/>
                  </a:cubicBezTo>
                  <a:cubicBezTo>
                    <a:pt x="1582118" y="0"/>
                    <a:pt x="2038487" y="459994"/>
                    <a:pt x="2038487" y="1027430"/>
                  </a:cubicBezTo>
                  <a:cubicBezTo>
                    <a:pt x="2038487" y="1594866"/>
                    <a:pt x="1582118" y="2054860"/>
                    <a:pt x="1019243" y="2054860"/>
                  </a:cubicBezTo>
                  <a:cubicBezTo>
                    <a:pt x="456368" y="2054860"/>
                    <a:pt x="0" y="1594866"/>
                    <a:pt x="0" y="1027430"/>
                  </a:cubicBezTo>
                  <a:close/>
                </a:path>
              </a:pathLst>
            </a:custGeom>
            <a:solidFill>
              <a:srgbClr val="1C5739"/>
            </a:solidFill>
          </p:spPr>
          <p:txBody>
            <a:bodyPr/>
            <a:lstStyle/>
            <a:p>
              <a:endParaRPr lang="en-US"/>
            </a:p>
          </p:txBody>
        </p:sp>
      </p:grpSp>
      <p:grpSp>
        <p:nvGrpSpPr>
          <p:cNvPr id="6" name="Group 6"/>
          <p:cNvGrpSpPr/>
          <p:nvPr/>
        </p:nvGrpSpPr>
        <p:grpSpPr>
          <a:xfrm>
            <a:off x="2423059" y="5448896"/>
            <a:ext cx="6059025" cy="1090065"/>
            <a:chOff x="0" y="0"/>
            <a:chExt cx="8056133" cy="1449360"/>
          </a:xfrm>
        </p:grpSpPr>
        <p:sp>
          <p:nvSpPr>
            <p:cNvPr id="7" name="Freeform 7"/>
            <p:cNvSpPr/>
            <p:nvPr/>
          </p:nvSpPr>
          <p:spPr>
            <a:xfrm>
              <a:off x="0" y="0"/>
              <a:ext cx="8056001" cy="1449324"/>
            </a:xfrm>
            <a:custGeom>
              <a:avLst/>
              <a:gdLst/>
              <a:ahLst/>
              <a:cxnLst/>
              <a:rect l="l" t="t" r="r" b="b"/>
              <a:pathLst>
                <a:path w="8056001" h="1449324">
                  <a:moveTo>
                    <a:pt x="6624448" y="0"/>
                  </a:moveTo>
                  <a:cubicBezTo>
                    <a:pt x="0" y="0"/>
                    <a:pt x="0" y="0"/>
                    <a:pt x="0" y="0"/>
                  </a:cubicBezTo>
                  <a:cubicBezTo>
                    <a:pt x="0" y="1449324"/>
                    <a:pt x="0" y="1449324"/>
                    <a:pt x="0" y="1449324"/>
                  </a:cubicBezTo>
                  <a:cubicBezTo>
                    <a:pt x="6624448" y="1449324"/>
                    <a:pt x="6624448" y="1449324"/>
                    <a:pt x="6624448" y="1449324"/>
                  </a:cubicBezTo>
                  <a:cubicBezTo>
                    <a:pt x="7413007" y="1449324"/>
                    <a:pt x="8056001" y="1123823"/>
                    <a:pt x="8056001" y="724662"/>
                  </a:cubicBezTo>
                  <a:cubicBezTo>
                    <a:pt x="8056001" y="325501"/>
                    <a:pt x="7413006" y="0"/>
                    <a:pt x="6624448" y="0"/>
                  </a:cubicBezTo>
                  <a:close/>
                </a:path>
              </a:pathLst>
            </a:custGeom>
            <a:solidFill>
              <a:srgbClr val="F2F2F2"/>
            </a:solidFill>
          </p:spPr>
          <p:txBody>
            <a:bodyPr/>
            <a:lstStyle/>
            <a:p>
              <a:endParaRPr lang="en-US"/>
            </a:p>
          </p:txBody>
        </p:sp>
      </p:grpSp>
      <p:grpSp>
        <p:nvGrpSpPr>
          <p:cNvPr id="8" name="Group 8"/>
          <p:cNvGrpSpPr/>
          <p:nvPr/>
        </p:nvGrpSpPr>
        <p:grpSpPr>
          <a:xfrm>
            <a:off x="1311268" y="5080460"/>
            <a:ext cx="1534710" cy="1547101"/>
            <a:chOff x="0" y="0"/>
            <a:chExt cx="2040564" cy="2057040"/>
          </a:xfrm>
        </p:grpSpPr>
        <p:sp>
          <p:nvSpPr>
            <p:cNvPr id="9" name="Freeform 9"/>
            <p:cNvSpPr/>
            <p:nvPr/>
          </p:nvSpPr>
          <p:spPr>
            <a:xfrm>
              <a:off x="0" y="0"/>
              <a:ext cx="2040500" cy="2057146"/>
            </a:xfrm>
            <a:custGeom>
              <a:avLst/>
              <a:gdLst/>
              <a:ahLst/>
              <a:cxnLst/>
              <a:rect l="l" t="t" r="r" b="b"/>
              <a:pathLst>
                <a:path w="2040500" h="2057146">
                  <a:moveTo>
                    <a:pt x="0" y="1028573"/>
                  </a:moveTo>
                  <a:cubicBezTo>
                    <a:pt x="0" y="460502"/>
                    <a:pt x="456746" y="0"/>
                    <a:pt x="1020250" y="0"/>
                  </a:cubicBezTo>
                  <a:cubicBezTo>
                    <a:pt x="1583755" y="0"/>
                    <a:pt x="2040500" y="460502"/>
                    <a:pt x="2040500" y="1028573"/>
                  </a:cubicBezTo>
                  <a:cubicBezTo>
                    <a:pt x="2040500" y="1596644"/>
                    <a:pt x="1583755" y="2057146"/>
                    <a:pt x="1020250" y="2057146"/>
                  </a:cubicBezTo>
                  <a:cubicBezTo>
                    <a:pt x="456746" y="2057146"/>
                    <a:pt x="0" y="1596517"/>
                    <a:pt x="0" y="1028573"/>
                  </a:cubicBezTo>
                  <a:close/>
                </a:path>
              </a:pathLst>
            </a:custGeom>
            <a:solidFill>
              <a:srgbClr val="1C5739"/>
            </a:solidFill>
          </p:spPr>
          <p:txBody>
            <a:bodyPr/>
            <a:lstStyle/>
            <a:p>
              <a:endParaRPr lang="en-US"/>
            </a:p>
          </p:txBody>
        </p:sp>
      </p:grpSp>
      <p:grpSp>
        <p:nvGrpSpPr>
          <p:cNvPr id="10" name="Group 10"/>
          <p:cNvGrpSpPr/>
          <p:nvPr/>
        </p:nvGrpSpPr>
        <p:grpSpPr>
          <a:xfrm>
            <a:off x="1469611" y="7080802"/>
            <a:ext cx="6502556" cy="1088982"/>
            <a:chOff x="0" y="0"/>
            <a:chExt cx="8645857" cy="1447920"/>
          </a:xfrm>
        </p:grpSpPr>
        <p:sp>
          <p:nvSpPr>
            <p:cNvPr id="11" name="Freeform 11"/>
            <p:cNvSpPr/>
            <p:nvPr/>
          </p:nvSpPr>
          <p:spPr>
            <a:xfrm>
              <a:off x="0" y="0"/>
              <a:ext cx="8645626" cy="1447927"/>
            </a:xfrm>
            <a:custGeom>
              <a:avLst/>
              <a:gdLst/>
              <a:ahLst/>
              <a:cxnLst/>
              <a:rect l="l" t="t" r="r" b="b"/>
              <a:pathLst>
                <a:path w="8645626" h="1447927">
                  <a:moveTo>
                    <a:pt x="7109278" y="0"/>
                  </a:moveTo>
                  <a:cubicBezTo>
                    <a:pt x="0" y="0"/>
                    <a:pt x="0" y="0"/>
                    <a:pt x="0" y="0"/>
                  </a:cubicBezTo>
                  <a:cubicBezTo>
                    <a:pt x="0" y="1447927"/>
                    <a:pt x="0" y="1447927"/>
                    <a:pt x="0" y="1447927"/>
                  </a:cubicBezTo>
                  <a:cubicBezTo>
                    <a:pt x="7109278" y="1447927"/>
                    <a:pt x="7109278" y="1447927"/>
                    <a:pt x="7109278" y="1447927"/>
                  </a:cubicBezTo>
                  <a:cubicBezTo>
                    <a:pt x="7955711" y="1447927"/>
                    <a:pt x="8645626" y="1122807"/>
                    <a:pt x="8645626" y="724027"/>
                  </a:cubicBezTo>
                  <a:cubicBezTo>
                    <a:pt x="8645626" y="325247"/>
                    <a:pt x="7955711" y="0"/>
                    <a:pt x="7109278" y="0"/>
                  </a:cubicBezTo>
                  <a:close/>
                </a:path>
              </a:pathLst>
            </a:custGeom>
            <a:solidFill>
              <a:srgbClr val="F2F2F2"/>
            </a:solidFill>
          </p:spPr>
          <p:txBody>
            <a:bodyPr/>
            <a:lstStyle/>
            <a:p>
              <a:endParaRPr lang="en-US"/>
            </a:p>
          </p:txBody>
        </p:sp>
      </p:grpSp>
      <p:grpSp>
        <p:nvGrpSpPr>
          <p:cNvPr id="12" name="Group 12"/>
          <p:cNvGrpSpPr/>
          <p:nvPr/>
        </p:nvGrpSpPr>
        <p:grpSpPr>
          <a:xfrm>
            <a:off x="274253" y="6792749"/>
            <a:ext cx="1532563" cy="1546018"/>
            <a:chOff x="0" y="0"/>
            <a:chExt cx="2037709" cy="2055600"/>
          </a:xfrm>
        </p:grpSpPr>
        <p:sp>
          <p:nvSpPr>
            <p:cNvPr id="13" name="Freeform 13"/>
            <p:cNvSpPr/>
            <p:nvPr/>
          </p:nvSpPr>
          <p:spPr>
            <a:xfrm>
              <a:off x="0" y="0"/>
              <a:ext cx="2037731" cy="2055622"/>
            </a:xfrm>
            <a:custGeom>
              <a:avLst/>
              <a:gdLst/>
              <a:ahLst/>
              <a:cxnLst/>
              <a:rect l="l" t="t" r="r" b="b"/>
              <a:pathLst>
                <a:path w="2037731" h="2055622">
                  <a:moveTo>
                    <a:pt x="0" y="1027811"/>
                  </a:moveTo>
                  <a:cubicBezTo>
                    <a:pt x="0" y="460121"/>
                    <a:pt x="456116" y="0"/>
                    <a:pt x="1018865" y="0"/>
                  </a:cubicBezTo>
                  <a:cubicBezTo>
                    <a:pt x="1581615" y="0"/>
                    <a:pt x="2037731" y="460121"/>
                    <a:pt x="2037731" y="1027811"/>
                  </a:cubicBezTo>
                  <a:cubicBezTo>
                    <a:pt x="2037731" y="1595501"/>
                    <a:pt x="1581615" y="2055622"/>
                    <a:pt x="1018865" y="2055622"/>
                  </a:cubicBezTo>
                  <a:cubicBezTo>
                    <a:pt x="456116" y="2055622"/>
                    <a:pt x="0" y="1595501"/>
                    <a:pt x="0" y="1027811"/>
                  </a:cubicBezTo>
                  <a:close/>
                </a:path>
              </a:pathLst>
            </a:custGeom>
            <a:solidFill>
              <a:srgbClr val="1C5739"/>
            </a:solidFill>
          </p:spPr>
          <p:txBody>
            <a:bodyPr/>
            <a:lstStyle/>
            <a:p>
              <a:endParaRPr lang="en-US"/>
            </a:p>
          </p:txBody>
        </p:sp>
      </p:grpSp>
      <p:sp>
        <p:nvSpPr>
          <p:cNvPr id="14" name="TextBox 14"/>
          <p:cNvSpPr txBox="1"/>
          <p:nvPr/>
        </p:nvSpPr>
        <p:spPr>
          <a:xfrm>
            <a:off x="1800104" y="5277640"/>
            <a:ext cx="557038" cy="1095592"/>
          </a:xfrm>
          <a:prstGeom prst="rect">
            <a:avLst/>
          </a:prstGeom>
        </p:spPr>
        <p:txBody>
          <a:bodyPr lIns="0" tIns="0" rIns="0" bIns="0" rtlCol="0" anchor="t">
            <a:spAutoFit/>
          </a:bodyPr>
          <a:lstStyle/>
          <a:p>
            <a:pPr algn="ctr">
              <a:lnSpc>
                <a:spcPts val="8876"/>
              </a:lnSpc>
              <a:spcBef>
                <a:spcPct val="0"/>
              </a:spcBef>
            </a:pPr>
            <a:r>
              <a:rPr lang="en-US" sz="6828" b="1" i="1">
                <a:solidFill>
                  <a:srgbClr val="F2F2F2"/>
                </a:solidFill>
                <a:latin typeface="Open Sauce Bold Italics"/>
                <a:ea typeface="Open Sauce Bold Italics"/>
                <a:cs typeface="Open Sauce Bold Italics"/>
                <a:sym typeface="Open Sauce Bold Italics"/>
              </a:rPr>
              <a:t>2</a:t>
            </a:r>
          </a:p>
        </p:txBody>
      </p:sp>
      <p:sp>
        <p:nvSpPr>
          <p:cNvPr id="15" name="TextBox 15"/>
          <p:cNvSpPr txBox="1"/>
          <p:nvPr/>
        </p:nvSpPr>
        <p:spPr>
          <a:xfrm>
            <a:off x="337779" y="6989387"/>
            <a:ext cx="1131832" cy="1095592"/>
          </a:xfrm>
          <a:prstGeom prst="rect">
            <a:avLst/>
          </a:prstGeom>
        </p:spPr>
        <p:txBody>
          <a:bodyPr lIns="0" tIns="0" rIns="0" bIns="0" rtlCol="0" anchor="t">
            <a:spAutoFit/>
          </a:bodyPr>
          <a:lstStyle/>
          <a:p>
            <a:pPr algn="ctr">
              <a:lnSpc>
                <a:spcPts val="8876"/>
              </a:lnSpc>
              <a:spcBef>
                <a:spcPct val="0"/>
              </a:spcBef>
            </a:pPr>
            <a:r>
              <a:rPr lang="en-US" sz="6828" b="1" i="1">
                <a:solidFill>
                  <a:srgbClr val="FFFFFF"/>
                </a:solidFill>
                <a:latin typeface="Open Sauce Bold Italics"/>
                <a:ea typeface="Open Sauce Bold Italics"/>
                <a:cs typeface="Open Sauce Bold Italics"/>
                <a:sym typeface="Open Sauce Bold Italics"/>
              </a:rPr>
              <a:t> 3</a:t>
            </a:r>
          </a:p>
        </p:txBody>
      </p:sp>
      <p:sp>
        <p:nvSpPr>
          <p:cNvPr id="16" name="TextBox 16"/>
          <p:cNvSpPr txBox="1"/>
          <p:nvPr/>
        </p:nvSpPr>
        <p:spPr>
          <a:xfrm>
            <a:off x="1645398" y="3597402"/>
            <a:ext cx="3083214" cy="1095598"/>
          </a:xfrm>
          <a:prstGeom prst="rect">
            <a:avLst/>
          </a:prstGeom>
        </p:spPr>
        <p:txBody>
          <a:bodyPr lIns="0" tIns="0" rIns="0" bIns="0" rtlCol="0" anchor="t">
            <a:spAutoFit/>
          </a:bodyPr>
          <a:lstStyle/>
          <a:p>
            <a:pPr algn="ctr">
              <a:lnSpc>
                <a:spcPts val="8875"/>
              </a:lnSpc>
              <a:spcBef>
                <a:spcPct val="0"/>
              </a:spcBef>
            </a:pPr>
            <a:r>
              <a:rPr lang="en-US" sz="6827" b="1" i="1">
                <a:solidFill>
                  <a:srgbClr val="F2F2F2"/>
                </a:solidFill>
                <a:latin typeface="Open Sauce Bold Italics"/>
                <a:ea typeface="Open Sauce Bold Italics"/>
                <a:cs typeface="Open Sauce Bold Italics"/>
                <a:sym typeface="Open Sauce Bold Italics"/>
              </a:rPr>
              <a:t>1</a:t>
            </a:r>
          </a:p>
        </p:txBody>
      </p:sp>
      <p:grpSp>
        <p:nvGrpSpPr>
          <p:cNvPr id="17" name="Group 17"/>
          <p:cNvGrpSpPr/>
          <p:nvPr/>
        </p:nvGrpSpPr>
        <p:grpSpPr>
          <a:xfrm>
            <a:off x="10766179" y="4542212"/>
            <a:ext cx="6059025" cy="1090065"/>
            <a:chOff x="0" y="0"/>
            <a:chExt cx="8056133" cy="1449360"/>
          </a:xfrm>
        </p:grpSpPr>
        <p:sp>
          <p:nvSpPr>
            <p:cNvPr id="18" name="Freeform 18"/>
            <p:cNvSpPr/>
            <p:nvPr/>
          </p:nvSpPr>
          <p:spPr>
            <a:xfrm>
              <a:off x="0" y="0"/>
              <a:ext cx="8056001" cy="1449324"/>
            </a:xfrm>
            <a:custGeom>
              <a:avLst/>
              <a:gdLst/>
              <a:ahLst/>
              <a:cxnLst/>
              <a:rect l="l" t="t" r="r" b="b"/>
              <a:pathLst>
                <a:path w="8056001" h="1449324">
                  <a:moveTo>
                    <a:pt x="6624448" y="0"/>
                  </a:moveTo>
                  <a:cubicBezTo>
                    <a:pt x="0" y="0"/>
                    <a:pt x="0" y="0"/>
                    <a:pt x="0" y="0"/>
                  </a:cubicBezTo>
                  <a:cubicBezTo>
                    <a:pt x="0" y="1449324"/>
                    <a:pt x="0" y="1449324"/>
                    <a:pt x="0" y="1449324"/>
                  </a:cubicBezTo>
                  <a:cubicBezTo>
                    <a:pt x="6624448" y="1449324"/>
                    <a:pt x="6624448" y="1449324"/>
                    <a:pt x="6624448" y="1449324"/>
                  </a:cubicBezTo>
                  <a:cubicBezTo>
                    <a:pt x="7413007" y="1449324"/>
                    <a:pt x="8056001" y="1123823"/>
                    <a:pt x="8056001" y="724662"/>
                  </a:cubicBezTo>
                  <a:cubicBezTo>
                    <a:pt x="8056001" y="325501"/>
                    <a:pt x="7413006" y="0"/>
                    <a:pt x="6624448" y="0"/>
                  </a:cubicBezTo>
                  <a:close/>
                </a:path>
              </a:pathLst>
            </a:custGeom>
            <a:solidFill>
              <a:srgbClr val="F2F2F2"/>
            </a:solidFill>
          </p:spPr>
          <p:txBody>
            <a:bodyPr/>
            <a:lstStyle/>
            <a:p>
              <a:endParaRPr lang="en-US"/>
            </a:p>
          </p:txBody>
        </p:sp>
      </p:grpSp>
      <p:grpSp>
        <p:nvGrpSpPr>
          <p:cNvPr id="19" name="Group 19"/>
          <p:cNvGrpSpPr/>
          <p:nvPr/>
        </p:nvGrpSpPr>
        <p:grpSpPr>
          <a:xfrm>
            <a:off x="9654389" y="4173776"/>
            <a:ext cx="1534710" cy="1547101"/>
            <a:chOff x="0" y="0"/>
            <a:chExt cx="2040564" cy="2057040"/>
          </a:xfrm>
        </p:grpSpPr>
        <p:sp>
          <p:nvSpPr>
            <p:cNvPr id="20" name="Freeform 20"/>
            <p:cNvSpPr/>
            <p:nvPr/>
          </p:nvSpPr>
          <p:spPr>
            <a:xfrm>
              <a:off x="0" y="0"/>
              <a:ext cx="2040500" cy="2057146"/>
            </a:xfrm>
            <a:custGeom>
              <a:avLst/>
              <a:gdLst/>
              <a:ahLst/>
              <a:cxnLst/>
              <a:rect l="l" t="t" r="r" b="b"/>
              <a:pathLst>
                <a:path w="2040500" h="2057146">
                  <a:moveTo>
                    <a:pt x="0" y="1028573"/>
                  </a:moveTo>
                  <a:cubicBezTo>
                    <a:pt x="0" y="460502"/>
                    <a:pt x="456746" y="0"/>
                    <a:pt x="1020250" y="0"/>
                  </a:cubicBezTo>
                  <a:cubicBezTo>
                    <a:pt x="1583755" y="0"/>
                    <a:pt x="2040500" y="460502"/>
                    <a:pt x="2040500" y="1028573"/>
                  </a:cubicBezTo>
                  <a:cubicBezTo>
                    <a:pt x="2040500" y="1596644"/>
                    <a:pt x="1583755" y="2057146"/>
                    <a:pt x="1020250" y="2057146"/>
                  </a:cubicBezTo>
                  <a:cubicBezTo>
                    <a:pt x="456746" y="2057146"/>
                    <a:pt x="0" y="1596517"/>
                    <a:pt x="0" y="1028573"/>
                  </a:cubicBezTo>
                  <a:close/>
                </a:path>
              </a:pathLst>
            </a:custGeom>
            <a:solidFill>
              <a:srgbClr val="1C5739"/>
            </a:solidFill>
          </p:spPr>
          <p:txBody>
            <a:bodyPr/>
            <a:lstStyle/>
            <a:p>
              <a:endParaRPr lang="en-US"/>
            </a:p>
          </p:txBody>
        </p:sp>
      </p:grpSp>
      <p:grpSp>
        <p:nvGrpSpPr>
          <p:cNvPr id="21" name="Group 21"/>
          <p:cNvGrpSpPr/>
          <p:nvPr/>
        </p:nvGrpSpPr>
        <p:grpSpPr>
          <a:xfrm>
            <a:off x="9848891" y="6437869"/>
            <a:ext cx="7447097" cy="1088982"/>
            <a:chOff x="0" y="0"/>
            <a:chExt cx="8645857" cy="1447920"/>
          </a:xfrm>
        </p:grpSpPr>
        <p:sp>
          <p:nvSpPr>
            <p:cNvPr id="22" name="Freeform 22"/>
            <p:cNvSpPr/>
            <p:nvPr/>
          </p:nvSpPr>
          <p:spPr>
            <a:xfrm>
              <a:off x="0" y="0"/>
              <a:ext cx="8645626" cy="1447927"/>
            </a:xfrm>
            <a:custGeom>
              <a:avLst/>
              <a:gdLst/>
              <a:ahLst/>
              <a:cxnLst/>
              <a:rect l="l" t="t" r="r" b="b"/>
              <a:pathLst>
                <a:path w="8645626" h="1447927">
                  <a:moveTo>
                    <a:pt x="7109278" y="0"/>
                  </a:moveTo>
                  <a:cubicBezTo>
                    <a:pt x="0" y="0"/>
                    <a:pt x="0" y="0"/>
                    <a:pt x="0" y="0"/>
                  </a:cubicBezTo>
                  <a:cubicBezTo>
                    <a:pt x="0" y="1447927"/>
                    <a:pt x="0" y="1447927"/>
                    <a:pt x="0" y="1447927"/>
                  </a:cubicBezTo>
                  <a:cubicBezTo>
                    <a:pt x="7109278" y="1447927"/>
                    <a:pt x="7109278" y="1447927"/>
                    <a:pt x="7109278" y="1447927"/>
                  </a:cubicBezTo>
                  <a:cubicBezTo>
                    <a:pt x="7955711" y="1447927"/>
                    <a:pt x="8645626" y="1122807"/>
                    <a:pt x="8645626" y="724027"/>
                  </a:cubicBezTo>
                  <a:cubicBezTo>
                    <a:pt x="8645626" y="325247"/>
                    <a:pt x="7955711" y="0"/>
                    <a:pt x="7109278" y="0"/>
                  </a:cubicBezTo>
                  <a:close/>
                </a:path>
              </a:pathLst>
            </a:custGeom>
            <a:solidFill>
              <a:srgbClr val="F2F2F2"/>
            </a:solidFill>
          </p:spPr>
          <p:txBody>
            <a:bodyPr/>
            <a:lstStyle/>
            <a:p>
              <a:endParaRPr lang="en-US"/>
            </a:p>
          </p:txBody>
        </p:sp>
      </p:grpSp>
      <p:grpSp>
        <p:nvGrpSpPr>
          <p:cNvPr id="23" name="Group 23"/>
          <p:cNvGrpSpPr/>
          <p:nvPr/>
        </p:nvGrpSpPr>
        <p:grpSpPr>
          <a:xfrm>
            <a:off x="8653533" y="6149816"/>
            <a:ext cx="1532563" cy="1546018"/>
            <a:chOff x="0" y="0"/>
            <a:chExt cx="2037709" cy="2055600"/>
          </a:xfrm>
        </p:grpSpPr>
        <p:sp>
          <p:nvSpPr>
            <p:cNvPr id="24" name="Freeform 24"/>
            <p:cNvSpPr/>
            <p:nvPr/>
          </p:nvSpPr>
          <p:spPr>
            <a:xfrm>
              <a:off x="0" y="0"/>
              <a:ext cx="2037731" cy="2055622"/>
            </a:xfrm>
            <a:custGeom>
              <a:avLst/>
              <a:gdLst/>
              <a:ahLst/>
              <a:cxnLst/>
              <a:rect l="l" t="t" r="r" b="b"/>
              <a:pathLst>
                <a:path w="2037731" h="2055622">
                  <a:moveTo>
                    <a:pt x="0" y="1027811"/>
                  </a:moveTo>
                  <a:cubicBezTo>
                    <a:pt x="0" y="460121"/>
                    <a:pt x="456116" y="0"/>
                    <a:pt x="1018865" y="0"/>
                  </a:cubicBezTo>
                  <a:cubicBezTo>
                    <a:pt x="1581615" y="0"/>
                    <a:pt x="2037731" y="460121"/>
                    <a:pt x="2037731" y="1027811"/>
                  </a:cubicBezTo>
                  <a:cubicBezTo>
                    <a:pt x="2037731" y="1595501"/>
                    <a:pt x="1581615" y="2055622"/>
                    <a:pt x="1018865" y="2055622"/>
                  </a:cubicBezTo>
                  <a:cubicBezTo>
                    <a:pt x="456116" y="2055622"/>
                    <a:pt x="0" y="1595501"/>
                    <a:pt x="0" y="1027811"/>
                  </a:cubicBezTo>
                  <a:close/>
                </a:path>
              </a:pathLst>
            </a:custGeom>
            <a:solidFill>
              <a:srgbClr val="1C5739"/>
            </a:solidFill>
          </p:spPr>
          <p:txBody>
            <a:bodyPr/>
            <a:lstStyle/>
            <a:p>
              <a:endParaRPr lang="en-US"/>
            </a:p>
          </p:txBody>
        </p:sp>
      </p:grpSp>
      <p:sp>
        <p:nvSpPr>
          <p:cNvPr id="25" name="TextBox 25"/>
          <p:cNvSpPr txBox="1"/>
          <p:nvPr/>
        </p:nvSpPr>
        <p:spPr>
          <a:xfrm>
            <a:off x="11057978" y="4750903"/>
            <a:ext cx="6059025" cy="715645"/>
          </a:xfrm>
          <a:prstGeom prst="rect">
            <a:avLst/>
          </a:prstGeom>
        </p:spPr>
        <p:txBody>
          <a:bodyPr lIns="0" tIns="0" rIns="0" bIns="0" rtlCol="0" anchor="t">
            <a:spAutoFit/>
          </a:bodyPr>
          <a:lstStyle/>
          <a:p>
            <a:pPr algn="ctr">
              <a:lnSpc>
                <a:spcPts val="5720"/>
              </a:lnSpc>
              <a:spcBef>
                <a:spcPct val="0"/>
              </a:spcBef>
            </a:pPr>
            <a:r>
              <a:rPr lang="en-US" sz="4400" b="1" i="1">
                <a:solidFill>
                  <a:srgbClr val="1C5739"/>
                </a:solidFill>
                <a:latin typeface="Open Sauce Bold Italics"/>
                <a:ea typeface="Open Sauce Bold Italics"/>
                <a:cs typeface="Open Sauce Bold Italics"/>
                <a:sym typeface="Open Sauce Bold Italics"/>
              </a:rPr>
              <a:t>Continuous Learning</a:t>
            </a:r>
          </a:p>
        </p:txBody>
      </p:sp>
      <p:sp>
        <p:nvSpPr>
          <p:cNvPr id="26" name="TextBox 26"/>
          <p:cNvSpPr txBox="1"/>
          <p:nvPr/>
        </p:nvSpPr>
        <p:spPr>
          <a:xfrm>
            <a:off x="10143224" y="4370956"/>
            <a:ext cx="557038" cy="1095592"/>
          </a:xfrm>
          <a:prstGeom prst="rect">
            <a:avLst/>
          </a:prstGeom>
        </p:spPr>
        <p:txBody>
          <a:bodyPr lIns="0" tIns="0" rIns="0" bIns="0" rtlCol="0" anchor="t">
            <a:spAutoFit/>
          </a:bodyPr>
          <a:lstStyle/>
          <a:p>
            <a:pPr algn="ctr">
              <a:lnSpc>
                <a:spcPts val="8876"/>
              </a:lnSpc>
              <a:spcBef>
                <a:spcPct val="0"/>
              </a:spcBef>
            </a:pPr>
            <a:r>
              <a:rPr lang="en-US" sz="6828" b="1" i="1">
                <a:solidFill>
                  <a:srgbClr val="F2F2F2"/>
                </a:solidFill>
                <a:latin typeface="Open Sauce Bold Italics"/>
                <a:ea typeface="Open Sauce Bold Italics"/>
                <a:cs typeface="Open Sauce Bold Italics"/>
                <a:sym typeface="Open Sauce Bold Italics"/>
              </a:rPr>
              <a:t>4</a:t>
            </a:r>
          </a:p>
        </p:txBody>
      </p:sp>
      <p:sp>
        <p:nvSpPr>
          <p:cNvPr id="27" name="TextBox 27"/>
          <p:cNvSpPr txBox="1"/>
          <p:nvPr/>
        </p:nvSpPr>
        <p:spPr>
          <a:xfrm>
            <a:off x="8835263" y="6346454"/>
            <a:ext cx="1131832" cy="1095592"/>
          </a:xfrm>
          <a:prstGeom prst="rect">
            <a:avLst/>
          </a:prstGeom>
        </p:spPr>
        <p:txBody>
          <a:bodyPr lIns="0" tIns="0" rIns="0" bIns="0" rtlCol="0" anchor="t">
            <a:spAutoFit/>
          </a:bodyPr>
          <a:lstStyle/>
          <a:p>
            <a:pPr algn="ctr">
              <a:lnSpc>
                <a:spcPts val="8876"/>
              </a:lnSpc>
              <a:spcBef>
                <a:spcPct val="0"/>
              </a:spcBef>
            </a:pPr>
            <a:r>
              <a:rPr lang="en-US" sz="6828" b="1" i="1">
                <a:solidFill>
                  <a:srgbClr val="FFFFFF"/>
                </a:solidFill>
                <a:latin typeface="Open Sauce Bold Italics"/>
                <a:ea typeface="Open Sauce Bold Italics"/>
                <a:cs typeface="Open Sauce Bold Italics"/>
                <a:sym typeface="Open Sauce Bold Italics"/>
              </a:rPr>
              <a:t>5</a:t>
            </a:r>
          </a:p>
        </p:txBody>
      </p:sp>
      <p:grpSp>
        <p:nvGrpSpPr>
          <p:cNvPr id="28" name="Group 28"/>
          <p:cNvGrpSpPr/>
          <p:nvPr/>
        </p:nvGrpSpPr>
        <p:grpSpPr>
          <a:xfrm>
            <a:off x="28062" y="-64486"/>
            <a:ext cx="18288000" cy="2306124"/>
            <a:chOff x="0" y="0"/>
            <a:chExt cx="4816593" cy="607374"/>
          </a:xfrm>
        </p:grpSpPr>
        <p:sp>
          <p:nvSpPr>
            <p:cNvPr id="29" name="Freeform 29"/>
            <p:cNvSpPr/>
            <p:nvPr/>
          </p:nvSpPr>
          <p:spPr>
            <a:xfrm>
              <a:off x="0" y="0"/>
              <a:ext cx="4816592" cy="607374"/>
            </a:xfrm>
            <a:custGeom>
              <a:avLst/>
              <a:gdLst/>
              <a:ahLst/>
              <a:cxnLst/>
              <a:rect l="l" t="t" r="r" b="b"/>
              <a:pathLst>
                <a:path w="4816592" h="607374">
                  <a:moveTo>
                    <a:pt x="0" y="0"/>
                  </a:moveTo>
                  <a:lnTo>
                    <a:pt x="4816592" y="0"/>
                  </a:lnTo>
                  <a:lnTo>
                    <a:pt x="4816592" y="607374"/>
                  </a:lnTo>
                  <a:lnTo>
                    <a:pt x="0" y="607374"/>
                  </a:lnTo>
                  <a:close/>
                </a:path>
              </a:pathLst>
            </a:custGeom>
            <a:solidFill>
              <a:srgbClr val="1C5739"/>
            </a:solidFill>
          </p:spPr>
          <p:txBody>
            <a:bodyPr/>
            <a:lstStyle/>
            <a:p>
              <a:endParaRPr lang="en-US"/>
            </a:p>
          </p:txBody>
        </p:sp>
        <p:sp>
          <p:nvSpPr>
            <p:cNvPr id="30" name="TextBox 30"/>
            <p:cNvSpPr txBox="1"/>
            <p:nvPr/>
          </p:nvSpPr>
          <p:spPr>
            <a:xfrm>
              <a:off x="0" y="-19050"/>
              <a:ext cx="4816593" cy="626424"/>
            </a:xfrm>
            <a:prstGeom prst="rect">
              <a:avLst/>
            </a:prstGeom>
          </p:spPr>
          <p:txBody>
            <a:bodyPr lIns="50800" tIns="50800" rIns="50800" bIns="50800" rtlCol="0" anchor="ctr"/>
            <a:lstStyle/>
            <a:p>
              <a:pPr algn="ctr">
                <a:lnSpc>
                  <a:spcPts val="2859"/>
                </a:lnSpc>
              </a:pPr>
              <a:endParaRPr/>
            </a:p>
          </p:txBody>
        </p:sp>
      </p:grpSp>
      <p:sp>
        <p:nvSpPr>
          <p:cNvPr id="31" name="Freeform 31"/>
          <p:cNvSpPr/>
          <p:nvPr/>
        </p:nvSpPr>
        <p:spPr>
          <a:xfrm>
            <a:off x="-1138905" y="-1026848"/>
            <a:ext cx="2167605" cy="2811752"/>
          </a:xfrm>
          <a:custGeom>
            <a:avLst/>
            <a:gdLst/>
            <a:ahLst/>
            <a:cxnLst/>
            <a:rect l="l" t="t" r="r" b="b"/>
            <a:pathLst>
              <a:path w="2167605" h="2811752">
                <a:moveTo>
                  <a:pt x="0" y="0"/>
                </a:moveTo>
                <a:lnTo>
                  <a:pt x="2167605" y="0"/>
                </a:lnTo>
                <a:lnTo>
                  <a:pt x="2167605" y="2811752"/>
                </a:lnTo>
                <a:lnTo>
                  <a:pt x="0" y="28117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2" name="Freeform 32"/>
          <p:cNvSpPr/>
          <p:nvPr/>
        </p:nvSpPr>
        <p:spPr>
          <a:xfrm>
            <a:off x="17259300" y="-993736"/>
            <a:ext cx="3806571" cy="2083232"/>
          </a:xfrm>
          <a:custGeom>
            <a:avLst/>
            <a:gdLst/>
            <a:ahLst/>
            <a:cxnLst/>
            <a:rect l="l" t="t" r="r" b="b"/>
            <a:pathLst>
              <a:path w="3806571" h="2083232">
                <a:moveTo>
                  <a:pt x="0" y="0"/>
                </a:moveTo>
                <a:lnTo>
                  <a:pt x="3806571" y="0"/>
                </a:lnTo>
                <a:lnTo>
                  <a:pt x="3806571" y="2083232"/>
                </a:lnTo>
                <a:lnTo>
                  <a:pt x="0" y="208323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3" name="TextBox 33"/>
          <p:cNvSpPr txBox="1"/>
          <p:nvPr/>
        </p:nvSpPr>
        <p:spPr>
          <a:xfrm>
            <a:off x="5497015" y="407603"/>
            <a:ext cx="7845600" cy="1615253"/>
          </a:xfrm>
          <a:prstGeom prst="rect">
            <a:avLst/>
          </a:prstGeom>
        </p:spPr>
        <p:txBody>
          <a:bodyPr lIns="0" tIns="0" rIns="0" bIns="0" rtlCol="0" anchor="t">
            <a:spAutoFit/>
          </a:bodyPr>
          <a:lstStyle/>
          <a:p>
            <a:pPr marL="0" lvl="0" indent="0" algn="ctr">
              <a:lnSpc>
                <a:spcPts val="5862"/>
              </a:lnSpc>
              <a:spcBef>
                <a:spcPct val="0"/>
              </a:spcBef>
            </a:pPr>
            <a:r>
              <a:rPr lang="en-US" sz="5921" spc="207">
                <a:solidFill>
                  <a:srgbClr val="FFFFFF"/>
                </a:solidFill>
                <a:latin typeface="Codec Pro ExtraBold"/>
                <a:ea typeface="Codec Pro ExtraBold"/>
                <a:cs typeface="Codec Pro ExtraBold"/>
                <a:sym typeface="Codec Pro ExtraBold"/>
              </a:rPr>
              <a:t>Benefits of using AI in ECG analysis</a:t>
            </a:r>
          </a:p>
        </p:txBody>
      </p:sp>
      <p:sp>
        <p:nvSpPr>
          <p:cNvPr id="34" name="TextBox 34"/>
          <p:cNvSpPr txBox="1"/>
          <p:nvPr/>
        </p:nvSpPr>
        <p:spPr>
          <a:xfrm>
            <a:off x="2705746" y="3881579"/>
            <a:ext cx="5349382" cy="741681"/>
          </a:xfrm>
          <a:prstGeom prst="rect">
            <a:avLst/>
          </a:prstGeom>
        </p:spPr>
        <p:txBody>
          <a:bodyPr lIns="0" tIns="0" rIns="0" bIns="0" rtlCol="0" anchor="t">
            <a:spAutoFit/>
          </a:bodyPr>
          <a:lstStyle/>
          <a:p>
            <a:pPr algn="ctr">
              <a:lnSpc>
                <a:spcPts val="5979"/>
              </a:lnSpc>
              <a:spcBef>
                <a:spcPct val="0"/>
              </a:spcBef>
            </a:pPr>
            <a:r>
              <a:rPr lang="en-US" sz="4599" b="1" i="1">
                <a:solidFill>
                  <a:srgbClr val="1C5739"/>
                </a:solidFill>
                <a:latin typeface="Open Sauce Bold Italics"/>
                <a:ea typeface="Open Sauce Bold Italics"/>
                <a:cs typeface="Open Sauce Bold Italics"/>
                <a:sym typeface="Open Sauce Bold Italics"/>
              </a:rPr>
              <a:t>Speed</a:t>
            </a:r>
          </a:p>
        </p:txBody>
      </p:sp>
      <p:sp>
        <p:nvSpPr>
          <p:cNvPr id="35" name="TextBox 35"/>
          <p:cNvSpPr txBox="1"/>
          <p:nvPr/>
        </p:nvSpPr>
        <p:spPr>
          <a:xfrm>
            <a:off x="1913143" y="5631551"/>
            <a:ext cx="6059025" cy="741681"/>
          </a:xfrm>
          <a:prstGeom prst="rect">
            <a:avLst/>
          </a:prstGeom>
        </p:spPr>
        <p:txBody>
          <a:bodyPr lIns="0" tIns="0" rIns="0" bIns="0" rtlCol="0" anchor="t">
            <a:spAutoFit/>
          </a:bodyPr>
          <a:lstStyle/>
          <a:p>
            <a:pPr algn="ctr">
              <a:lnSpc>
                <a:spcPts val="5979"/>
              </a:lnSpc>
              <a:spcBef>
                <a:spcPct val="0"/>
              </a:spcBef>
            </a:pPr>
            <a:r>
              <a:rPr lang="en-US" sz="4599" b="1" i="1">
                <a:solidFill>
                  <a:srgbClr val="1C5739"/>
                </a:solidFill>
                <a:latin typeface="Open Sauce Bold Italics"/>
                <a:ea typeface="Open Sauce Bold Italics"/>
                <a:cs typeface="Open Sauce Bold Italics"/>
                <a:sym typeface="Open Sauce Bold Italics"/>
              </a:rPr>
              <a:t>Consistency</a:t>
            </a:r>
          </a:p>
        </p:txBody>
      </p:sp>
      <p:sp>
        <p:nvSpPr>
          <p:cNvPr id="36" name="TextBox 36"/>
          <p:cNvSpPr txBox="1"/>
          <p:nvPr/>
        </p:nvSpPr>
        <p:spPr>
          <a:xfrm>
            <a:off x="1469611" y="7230640"/>
            <a:ext cx="6502556" cy="741681"/>
          </a:xfrm>
          <a:prstGeom prst="rect">
            <a:avLst/>
          </a:prstGeom>
        </p:spPr>
        <p:txBody>
          <a:bodyPr lIns="0" tIns="0" rIns="0" bIns="0" rtlCol="0" anchor="t">
            <a:spAutoFit/>
          </a:bodyPr>
          <a:lstStyle/>
          <a:p>
            <a:pPr algn="ctr">
              <a:lnSpc>
                <a:spcPts val="5979"/>
              </a:lnSpc>
              <a:spcBef>
                <a:spcPct val="0"/>
              </a:spcBef>
            </a:pPr>
            <a:r>
              <a:rPr lang="en-US" sz="4599" b="1" i="1">
                <a:solidFill>
                  <a:srgbClr val="1C5739"/>
                </a:solidFill>
                <a:latin typeface="Open Sauce Bold Italics"/>
                <a:ea typeface="Open Sauce Bold Italics"/>
                <a:cs typeface="Open Sauce Bold Italics"/>
                <a:sym typeface="Open Sauce Bold Italics"/>
              </a:rPr>
              <a:t>Pattern Recognition</a:t>
            </a:r>
          </a:p>
        </p:txBody>
      </p:sp>
      <p:sp>
        <p:nvSpPr>
          <p:cNvPr id="37" name="TextBox 37"/>
          <p:cNvSpPr txBox="1"/>
          <p:nvPr/>
        </p:nvSpPr>
        <p:spPr>
          <a:xfrm>
            <a:off x="10186096" y="6710841"/>
            <a:ext cx="6930907" cy="715646"/>
          </a:xfrm>
          <a:prstGeom prst="rect">
            <a:avLst/>
          </a:prstGeom>
        </p:spPr>
        <p:txBody>
          <a:bodyPr lIns="0" tIns="0" rIns="0" bIns="0" rtlCol="0" anchor="t">
            <a:spAutoFit/>
          </a:bodyPr>
          <a:lstStyle/>
          <a:p>
            <a:pPr algn="ctr">
              <a:lnSpc>
                <a:spcPts val="5719"/>
              </a:lnSpc>
              <a:spcBef>
                <a:spcPct val="0"/>
              </a:spcBef>
            </a:pPr>
            <a:r>
              <a:rPr lang="en-US" sz="4399" b="1" i="1">
                <a:solidFill>
                  <a:srgbClr val="1C5739"/>
                </a:solidFill>
                <a:latin typeface="Open Sauce Bold Italics"/>
                <a:ea typeface="Open Sauce Bold Italics"/>
                <a:cs typeface="Open Sauce Bold Italics"/>
                <a:sym typeface="Open Sauce Bold Italics"/>
              </a:rPr>
              <a:t>Improve Human Analysis</a:t>
            </a:r>
          </a:p>
        </p:txBody>
      </p:sp>
      <p:sp>
        <p:nvSpPr>
          <p:cNvPr id="38" name="Freeform 38"/>
          <p:cNvSpPr/>
          <p:nvPr/>
        </p:nvSpPr>
        <p:spPr>
          <a:xfrm>
            <a:off x="15311067" y="8338767"/>
            <a:ext cx="4291893" cy="4291893"/>
          </a:xfrm>
          <a:custGeom>
            <a:avLst/>
            <a:gdLst/>
            <a:ahLst/>
            <a:cxnLst/>
            <a:rect l="l" t="t" r="r" b="b"/>
            <a:pathLst>
              <a:path w="4291893" h="4291893">
                <a:moveTo>
                  <a:pt x="0" y="0"/>
                </a:moveTo>
                <a:lnTo>
                  <a:pt x="4291893" y="0"/>
                </a:lnTo>
                <a:lnTo>
                  <a:pt x="4291893" y="4291893"/>
                </a:lnTo>
                <a:lnTo>
                  <a:pt x="0" y="429189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39" name="Group 39"/>
          <p:cNvGrpSpPr/>
          <p:nvPr/>
        </p:nvGrpSpPr>
        <p:grpSpPr>
          <a:xfrm>
            <a:off x="17117002" y="7384164"/>
            <a:ext cx="1909207" cy="1909207"/>
            <a:chOff x="0" y="0"/>
            <a:chExt cx="812800" cy="812800"/>
          </a:xfrm>
        </p:grpSpPr>
        <p:sp>
          <p:nvSpPr>
            <p:cNvPr id="40" name="Freeform 4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txBody>
            <a:bodyPr/>
            <a:lstStyle/>
            <a:p>
              <a:endParaRPr lang="en-US"/>
            </a:p>
          </p:txBody>
        </p:sp>
        <p:sp>
          <p:nvSpPr>
            <p:cNvPr id="41" name="TextBox 41"/>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grpSp>
        <p:nvGrpSpPr>
          <p:cNvPr id="3" name="Group 3"/>
          <p:cNvGrpSpPr/>
          <p:nvPr/>
        </p:nvGrpSpPr>
        <p:grpSpPr>
          <a:xfrm>
            <a:off x="0" y="47880"/>
            <a:ext cx="18288000" cy="2306124"/>
            <a:chOff x="0" y="0"/>
            <a:chExt cx="4816593" cy="607374"/>
          </a:xfrm>
        </p:grpSpPr>
        <p:sp>
          <p:nvSpPr>
            <p:cNvPr id="4" name="Freeform 4"/>
            <p:cNvSpPr/>
            <p:nvPr/>
          </p:nvSpPr>
          <p:spPr>
            <a:xfrm>
              <a:off x="0" y="0"/>
              <a:ext cx="4816592" cy="607374"/>
            </a:xfrm>
            <a:custGeom>
              <a:avLst/>
              <a:gdLst/>
              <a:ahLst/>
              <a:cxnLst/>
              <a:rect l="l" t="t" r="r" b="b"/>
              <a:pathLst>
                <a:path w="4816592" h="607374">
                  <a:moveTo>
                    <a:pt x="0" y="0"/>
                  </a:moveTo>
                  <a:lnTo>
                    <a:pt x="4816592" y="0"/>
                  </a:lnTo>
                  <a:lnTo>
                    <a:pt x="4816592" y="607374"/>
                  </a:lnTo>
                  <a:lnTo>
                    <a:pt x="0" y="607374"/>
                  </a:lnTo>
                  <a:close/>
                </a:path>
              </a:pathLst>
            </a:custGeom>
            <a:solidFill>
              <a:srgbClr val="1C5739"/>
            </a:solidFill>
          </p:spPr>
          <p:txBody>
            <a:bodyPr/>
            <a:lstStyle/>
            <a:p>
              <a:endParaRPr lang="en-US"/>
            </a:p>
          </p:txBody>
        </p:sp>
        <p:sp>
          <p:nvSpPr>
            <p:cNvPr id="5" name="TextBox 5"/>
            <p:cNvSpPr txBox="1"/>
            <p:nvPr/>
          </p:nvSpPr>
          <p:spPr>
            <a:xfrm>
              <a:off x="0" y="-19050"/>
              <a:ext cx="4816593" cy="626424"/>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138905" y="-1357996"/>
            <a:ext cx="2167605" cy="2811752"/>
          </a:xfrm>
          <a:custGeom>
            <a:avLst/>
            <a:gdLst/>
            <a:ahLst/>
            <a:cxnLst/>
            <a:rect l="l" t="t" r="r" b="b"/>
            <a:pathLst>
              <a:path w="2167605" h="2811752">
                <a:moveTo>
                  <a:pt x="0" y="0"/>
                </a:moveTo>
                <a:lnTo>
                  <a:pt x="2167605" y="0"/>
                </a:lnTo>
                <a:lnTo>
                  <a:pt x="2167605" y="2811752"/>
                </a:lnTo>
                <a:lnTo>
                  <a:pt x="0" y="281175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a:off x="-874585" y="9258300"/>
            <a:ext cx="3806571" cy="2083232"/>
          </a:xfrm>
          <a:custGeom>
            <a:avLst/>
            <a:gdLst/>
            <a:ahLst/>
            <a:cxnLst/>
            <a:rect l="l" t="t" r="r" b="b"/>
            <a:pathLst>
              <a:path w="3806571" h="2083232">
                <a:moveTo>
                  <a:pt x="0" y="0"/>
                </a:moveTo>
                <a:lnTo>
                  <a:pt x="3806570" y="0"/>
                </a:lnTo>
                <a:lnTo>
                  <a:pt x="3806570" y="2083232"/>
                </a:lnTo>
                <a:lnTo>
                  <a:pt x="0" y="208323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a:off x="17259300" y="-993736"/>
            <a:ext cx="3806571" cy="2083232"/>
          </a:xfrm>
          <a:custGeom>
            <a:avLst/>
            <a:gdLst/>
            <a:ahLst/>
            <a:cxnLst/>
            <a:rect l="l" t="t" r="r" b="b"/>
            <a:pathLst>
              <a:path w="3806571" h="2083232">
                <a:moveTo>
                  <a:pt x="0" y="0"/>
                </a:moveTo>
                <a:lnTo>
                  <a:pt x="3806571" y="0"/>
                </a:lnTo>
                <a:lnTo>
                  <a:pt x="3806571" y="2083232"/>
                </a:lnTo>
                <a:lnTo>
                  <a:pt x="0" y="208323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9" name="TextBox 9"/>
          <p:cNvSpPr txBox="1"/>
          <p:nvPr/>
        </p:nvSpPr>
        <p:spPr>
          <a:xfrm>
            <a:off x="2563861" y="7421816"/>
            <a:ext cx="2302097" cy="304800"/>
          </a:xfrm>
          <a:prstGeom prst="rect">
            <a:avLst/>
          </a:prstGeom>
        </p:spPr>
        <p:txBody>
          <a:bodyPr lIns="0" tIns="0" rIns="0" bIns="0" rtlCol="0" anchor="t">
            <a:spAutoFit/>
          </a:bodyPr>
          <a:lstStyle/>
          <a:p>
            <a:pPr algn="ctr">
              <a:lnSpc>
                <a:spcPts val="2464"/>
              </a:lnSpc>
            </a:pPr>
            <a:r>
              <a:rPr lang="en-US" sz="2053" spc="102">
                <a:solidFill>
                  <a:srgbClr val="FFFBFB"/>
                </a:solidFill>
                <a:latin typeface="Open Sauce"/>
                <a:ea typeface="Open Sauce"/>
                <a:cs typeface="Open Sauce"/>
                <a:sym typeface="Open Sauce"/>
              </a:rPr>
              <a:t>Manager</a:t>
            </a:r>
          </a:p>
        </p:txBody>
      </p:sp>
      <p:sp>
        <p:nvSpPr>
          <p:cNvPr id="10" name="TextBox 10"/>
          <p:cNvSpPr txBox="1"/>
          <p:nvPr/>
        </p:nvSpPr>
        <p:spPr>
          <a:xfrm>
            <a:off x="6184084" y="7421816"/>
            <a:ext cx="2302097" cy="304800"/>
          </a:xfrm>
          <a:prstGeom prst="rect">
            <a:avLst/>
          </a:prstGeom>
        </p:spPr>
        <p:txBody>
          <a:bodyPr lIns="0" tIns="0" rIns="0" bIns="0" rtlCol="0" anchor="t">
            <a:spAutoFit/>
          </a:bodyPr>
          <a:lstStyle/>
          <a:p>
            <a:pPr algn="ctr">
              <a:lnSpc>
                <a:spcPts val="2464"/>
              </a:lnSpc>
            </a:pPr>
            <a:r>
              <a:rPr lang="en-US" sz="2053" spc="102">
                <a:solidFill>
                  <a:srgbClr val="FFFBFB"/>
                </a:solidFill>
                <a:latin typeface="Open Sauce"/>
                <a:ea typeface="Open Sauce"/>
                <a:cs typeface="Open Sauce"/>
                <a:sym typeface="Open Sauce"/>
              </a:rPr>
              <a:t>Marketing </a:t>
            </a:r>
          </a:p>
        </p:txBody>
      </p:sp>
      <p:sp>
        <p:nvSpPr>
          <p:cNvPr id="11" name="TextBox 11"/>
          <p:cNvSpPr txBox="1"/>
          <p:nvPr/>
        </p:nvSpPr>
        <p:spPr>
          <a:xfrm>
            <a:off x="9803063" y="7421816"/>
            <a:ext cx="2302097" cy="304800"/>
          </a:xfrm>
          <a:prstGeom prst="rect">
            <a:avLst/>
          </a:prstGeom>
        </p:spPr>
        <p:txBody>
          <a:bodyPr lIns="0" tIns="0" rIns="0" bIns="0" rtlCol="0" anchor="t">
            <a:spAutoFit/>
          </a:bodyPr>
          <a:lstStyle/>
          <a:p>
            <a:pPr algn="ctr">
              <a:lnSpc>
                <a:spcPts val="2464"/>
              </a:lnSpc>
            </a:pPr>
            <a:r>
              <a:rPr lang="en-US" sz="2053" spc="102">
                <a:solidFill>
                  <a:srgbClr val="FFFBFB"/>
                </a:solidFill>
                <a:latin typeface="Open Sauce"/>
                <a:ea typeface="Open Sauce"/>
                <a:cs typeface="Open Sauce"/>
                <a:sym typeface="Open Sauce"/>
              </a:rPr>
              <a:t>Business Head</a:t>
            </a:r>
          </a:p>
        </p:txBody>
      </p:sp>
      <p:sp>
        <p:nvSpPr>
          <p:cNvPr id="12" name="TextBox 12"/>
          <p:cNvSpPr txBox="1"/>
          <p:nvPr/>
        </p:nvSpPr>
        <p:spPr>
          <a:xfrm>
            <a:off x="13422042" y="7421816"/>
            <a:ext cx="2302097" cy="304800"/>
          </a:xfrm>
          <a:prstGeom prst="rect">
            <a:avLst/>
          </a:prstGeom>
        </p:spPr>
        <p:txBody>
          <a:bodyPr lIns="0" tIns="0" rIns="0" bIns="0" rtlCol="0" anchor="t">
            <a:spAutoFit/>
          </a:bodyPr>
          <a:lstStyle/>
          <a:p>
            <a:pPr algn="ctr">
              <a:lnSpc>
                <a:spcPts val="2464"/>
              </a:lnSpc>
            </a:pPr>
            <a:r>
              <a:rPr lang="en-US" sz="2053" spc="102">
                <a:solidFill>
                  <a:srgbClr val="FFFBFB"/>
                </a:solidFill>
                <a:latin typeface="Open Sauce"/>
                <a:ea typeface="Open Sauce"/>
                <a:cs typeface="Open Sauce"/>
                <a:sym typeface="Open Sauce"/>
              </a:rPr>
              <a:t>Manager</a:t>
            </a:r>
          </a:p>
        </p:txBody>
      </p:sp>
      <p:sp>
        <p:nvSpPr>
          <p:cNvPr id="13" name="TextBox 13"/>
          <p:cNvSpPr txBox="1"/>
          <p:nvPr/>
        </p:nvSpPr>
        <p:spPr>
          <a:xfrm>
            <a:off x="3459831" y="407603"/>
            <a:ext cx="10871210" cy="1615253"/>
          </a:xfrm>
          <a:prstGeom prst="rect">
            <a:avLst/>
          </a:prstGeom>
        </p:spPr>
        <p:txBody>
          <a:bodyPr lIns="0" tIns="0" rIns="0" bIns="0" rtlCol="0" anchor="t">
            <a:spAutoFit/>
          </a:bodyPr>
          <a:lstStyle/>
          <a:p>
            <a:pPr marL="0" lvl="0" indent="0" algn="ctr">
              <a:lnSpc>
                <a:spcPts val="5862"/>
              </a:lnSpc>
              <a:spcBef>
                <a:spcPct val="0"/>
              </a:spcBef>
            </a:pPr>
            <a:r>
              <a:rPr lang="en-US" sz="5921" spc="207">
                <a:solidFill>
                  <a:srgbClr val="FFFFFF"/>
                </a:solidFill>
                <a:latin typeface="Codec Pro ExtraBold"/>
                <a:ea typeface="Codec Pro ExtraBold"/>
                <a:cs typeface="Codec Pro ExtraBold"/>
                <a:sym typeface="Codec Pro ExtraBold"/>
              </a:rPr>
              <a:t>why we used transfer learning?</a:t>
            </a:r>
          </a:p>
        </p:txBody>
      </p:sp>
      <p:sp>
        <p:nvSpPr>
          <p:cNvPr id="14" name="TextBox 14"/>
          <p:cNvSpPr txBox="1"/>
          <p:nvPr/>
        </p:nvSpPr>
        <p:spPr>
          <a:xfrm>
            <a:off x="797579" y="4394624"/>
            <a:ext cx="16692842" cy="3169840"/>
          </a:xfrm>
          <a:prstGeom prst="rect">
            <a:avLst/>
          </a:prstGeom>
        </p:spPr>
        <p:txBody>
          <a:bodyPr lIns="0" tIns="0" rIns="0" bIns="0" rtlCol="0" anchor="t">
            <a:spAutoFit/>
          </a:bodyPr>
          <a:lstStyle/>
          <a:p>
            <a:pPr algn="just">
              <a:lnSpc>
                <a:spcPts val="5078"/>
              </a:lnSpc>
              <a:spcBef>
                <a:spcPct val="0"/>
              </a:spcBef>
            </a:pPr>
            <a:r>
              <a:rPr lang="en-US" sz="3906" i="1" spc="-164">
                <a:solidFill>
                  <a:srgbClr val="1C5739"/>
                </a:solidFill>
                <a:latin typeface="Open Sauce Italics"/>
                <a:ea typeface="Open Sauce Italics"/>
                <a:cs typeface="Open Sauce Italics"/>
                <a:sym typeface="Open Sauce Italics"/>
              </a:rPr>
              <a:t>With limited data, training a model from scratch can be challenging. Transfer learning leverages pre-trained models, enabling us to fine-tune on specific tasks, which improves performance and reduces training time. This approach helps utilize learned features from large datasets, making it ideal for medical image classification, especially when data is scarce.</a:t>
            </a:r>
          </a:p>
        </p:txBody>
      </p:sp>
      <p:sp>
        <p:nvSpPr>
          <p:cNvPr id="15" name="Freeform 15"/>
          <p:cNvSpPr/>
          <p:nvPr/>
        </p:nvSpPr>
        <p:spPr>
          <a:xfrm>
            <a:off x="14915640" y="7943340"/>
            <a:ext cx="4687320" cy="4687320"/>
          </a:xfrm>
          <a:custGeom>
            <a:avLst/>
            <a:gdLst/>
            <a:ahLst/>
            <a:cxnLst/>
            <a:rect l="l" t="t" r="r" b="b"/>
            <a:pathLst>
              <a:path w="4687320" h="4687320">
                <a:moveTo>
                  <a:pt x="0" y="0"/>
                </a:moveTo>
                <a:lnTo>
                  <a:pt x="4687320" y="0"/>
                </a:lnTo>
                <a:lnTo>
                  <a:pt x="4687320" y="4687320"/>
                </a:lnTo>
                <a:lnTo>
                  <a:pt x="0" y="468732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grpSp>
        <p:nvGrpSpPr>
          <p:cNvPr id="16" name="Group 16"/>
          <p:cNvGrpSpPr/>
          <p:nvPr/>
        </p:nvGrpSpPr>
        <p:grpSpPr>
          <a:xfrm>
            <a:off x="16887962" y="6900785"/>
            <a:ext cx="2085109" cy="2085109"/>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txBody>
            <a:bodyPr/>
            <a:lstStyle/>
            <a:p>
              <a:endParaRPr lang="en-US"/>
            </a:p>
          </p:txBody>
        </p:sp>
        <p:sp>
          <p:nvSpPr>
            <p:cNvPr id="18" name="TextBox 18"/>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grpSp>
        <p:nvGrpSpPr>
          <p:cNvPr id="3" name="Group 3"/>
          <p:cNvGrpSpPr/>
          <p:nvPr/>
        </p:nvGrpSpPr>
        <p:grpSpPr>
          <a:xfrm>
            <a:off x="-55102" y="-522372"/>
            <a:ext cx="18288000" cy="2306124"/>
            <a:chOff x="0" y="0"/>
            <a:chExt cx="4816593" cy="607374"/>
          </a:xfrm>
        </p:grpSpPr>
        <p:sp>
          <p:nvSpPr>
            <p:cNvPr id="4" name="Freeform 4"/>
            <p:cNvSpPr/>
            <p:nvPr/>
          </p:nvSpPr>
          <p:spPr>
            <a:xfrm>
              <a:off x="0" y="0"/>
              <a:ext cx="4816592" cy="607374"/>
            </a:xfrm>
            <a:custGeom>
              <a:avLst/>
              <a:gdLst/>
              <a:ahLst/>
              <a:cxnLst/>
              <a:rect l="l" t="t" r="r" b="b"/>
              <a:pathLst>
                <a:path w="4816592" h="607374">
                  <a:moveTo>
                    <a:pt x="0" y="0"/>
                  </a:moveTo>
                  <a:lnTo>
                    <a:pt x="4816592" y="0"/>
                  </a:lnTo>
                  <a:lnTo>
                    <a:pt x="4816592" y="607374"/>
                  </a:lnTo>
                  <a:lnTo>
                    <a:pt x="0" y="607374"/>
                  </a:lnTo>
                  <a:close/>
                </a:path>
              </a:pathLst>
            </a:custGeom>
            <a:solidFill>
              <a:srgbClr val="1C5739"/>
            </a:solidFill>
          </p:spPr>
          <p:txBody>
            <a:bodyPr/>
            <a:lstStyle/>
            <a:p>
              <a:endParaRPr lang="en-US"/>
            </a:p>
          </p:txBody>
        </p:sp>
        <p:sp>
          <p:nvSpPr>
            <p:cNvPr id="5" name="TextBox 5"/>
            <p:cNvSpPr txBox="1"/>
            <p:nvPr/>
          </p:nvSpPr>
          <p:spPr>
            <a:xfrm>
              <a:off x="0" y="-19050"/>
              <a:ext cx="4816593" cy="626424"/>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138905" y="-1357996"/>
            <a:ext cx="2167605" cy="2811752"/>
          </a:xfrm>
          <a:custGeom>
            <a:avLst/>
            <a:gdLst/>
            <a:ahLst/>
            <a:cxnLst/>
            <a:rect l="l" t="t" r="r" b="b"/>
            <a:pathLst>
              <a:path w="2167605" h="2811752">
                <a:moveTo>
                  <a:pt x="0" y="0"/>
                </a:moveTo>
                <a:lnTo>
                  <a:pt x="2167605" y="0"/>
                </a:lnTo>
                <a:lnTo>
                  <a:pt x="2167605" y="2811752"/>
                </a:lnTo>
                <a:lnTo>
                  <a:pt x="0" y="281175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a:off x="-874585" y="9258300"/>
            <a:ext cx="3806571" cy="2083232"/>
          </a:xfrm>
          <a:custGeom>
            <a:avLst/>
            <a:gdLst/>
            <a:ahLst/>
            <a:cxnLst/>
            <a:rect l="l" t="t" r="r" b="b"/>
            <a:pathLst>
              <a:path w="3806571" h="2083232">
                <a:moveTo>
                  <a:pt x="0" y="0"/>
                </a:moveTo>
                <a:lnTo>
                  <a:pt x="3806570" y="0"/>
                </a:lnTo>
                <a:lnTo>
                  <a:pt x="3806570" y="2083232"/>
                </a:lnTo>
                <a:lnTo>
                  <a:pt x="0" y="208323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a:off x="17259300" y="-993736"/>
            <a:ext cx="3806571" cy="2083232"/>
          </a:xfrm>
          <a:custGeom>
            <a:avLst/>
            <a:gdLst/>
            <a:ahLst/>
            <a:cxnLst/>
            <a:rect l="l" t="t" r="r" b="b"/>
            <a:pathLst>
              <a:path w="3806571" h="2083232">
                <a:moveTo>
                  <a:pt x="0" y="0"/>
                </a:moveTo>
                <a:lnTo>
                  <a:pt x="3806571" y="0"/>
                </a:lnTo>
                <a:lnTo>
                  <a:pt x="3806571" y="2083232"/>
                </a:lnTo>
                <a:lnTo>
                  <a:pt x="0" y="208323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9" name="TextBox 9"/>
          <p:cNvSpPr txBox="1"/>
          <p:nvPr/>
        </p:nvSpPr>
        <p:spPr>
          <a:xfrm>
            <a:off x="2563861" y="7421816"/>
            <a:ext cx="2302097" cy="304800"/>
          </a:xfrm>
          <a:prstGeom prst="rect">
            <a:avLst/>
          </a:prstGeom>
        </p:spPr>
        <p:txBody>
          <a:bodyPr lIns="0" tIns="0" rIns="0" bIns="0" rtlCol="0" anchor="t">
            <a:spAutoFit/>
          </a:bodyPr>
          <a:lstStyle/>
          <a:p>
            <a:pPr algn="ctr">
              <a:lnSpc>
                <a:spcPts val="2464"/>
              </a:lnSpc>
            </a:pPr>
            <a:r>
              <a:rPr lang="en-US" sz="2053" spc="102">
                <a:solidFill>
                  <a:srgbClr val="FFFBFB"/>
                </a:solidFill>
                <a:latin typeface="Open Sauce"/>
                <a:ea typeface="Open Sauce"/>
                <a:cs typeface="Open Sauce"/>
                <a:sym typeface="Open Sauce"/>
              </a:rPr>
              <a:t>Manager</a:t>
            </a:r>
          </a:p>
        </p:txBody>
      </p:sp>
      <p:sp>
        <p:nvSpPr>
          <p:cNvPr id="10" name="TextBox 10"/>
          <p:cNvSpPr txBox="1"/>
          <p:nvPr/>
        </p:nvSpPr>
        <p:spPr>
          <a:xfrm>
            <a:off x="6184084" y="7421816"/>
            <a:ext cx="2302097" cy="304800"/>
          </a:xfrm>
          <a:prstGeom prst="rect">
            <a:avLst/>
          </a:prstGeom>
        </p:spPr>
        <p:txBody>
          <a:bodyPr lIns="0" tIns="0" rIns="0" bIns="0" rtlCol="0" anchor="t">
            <a:spAutoFit/>
          </a:bodyPr>
          <a:lstStyle/>
          <a:p>
            <a:pPr algn="ctr">
              <a:lnSpc>
                <a:spcPts val="2464"/>
              </a:lnSpc>
            </a:pPr>
            <a:r>
              <a:rPr lang="en-US" sz="2053" spc="102">
                <a:solidFill>
                  <a:srgbClr val="FFFBFB"/>
                </a:solidFill>
                <a:latin typeface="Open Sauce"/>
                <a:ea typeface="Open Sauce"/>
                <a:cs typeface="Open Sauce"/>
                <a:sym typeface="Open Sauce"/>
              </a:rPr>
              <a:t>Marketing </a:t>
            </a:r>
          </a:p>
        </p:txBody>
      </p:sp>
      <p:sp>
        <p:nvSpPr>
          <p:cNvPr id="11" name="TextBox 11"/>
          <p:cNvSpPr txBox="1"/>
          <p:nvPr/>
        </p:nvSpPr>
        <p:spPr>
          <a:xfrm>
            <a:off x="13422042" y="7421816"/>
            <a:ext cx="2302097" cy="304800"/>
          </a:xfrm>
          <a:prstGeom prst="rect">
            <a:avLst/>
          </a:prstGeom>
        </p:spPr>
        <p:txBody>
          <a:bodyPr lIns="0" tIns="0" rIns="0" bIns="0" rtlCol="0" anchor="t">
            <a:spAutoFit/>
          </a:bodyPr>
          <a:lstStyle/>
          <a:p>
            <a:pPr algn="ctr">
              <a:lnSpc>
                <a:spcPts val="2464"/>
              </a:lnSpc>
            </a:pPr>
            <a:r>
              <a:rPr lang="en-US" sz="2053" spc="102">
                <a:solidFill>
                  <a:srgbClr val="FFFBFB"/>
                </a:solidFill>
                <a:latin typeface="Open Sauce"/>
                <a:ea typeface="Open Sauce"/>
                <a:cs typeface="Open Sauce"/>
                <a:sym typeface="Open Sauce"/>
              </a:rPr>
              <a:t>Manager</a:t>
            </a:r>
          </a:p>
        </p:txBody>
      </p:sp>
      <p:sp>
        <p:nvSpPr>
          <p:cNvPr id="12" name="TextBox 12"/>
          <p:cNvSpPr txBox="1"/>
          <p:nvPr/>
        </p:nvSpPr>
        <p:spPr>
          <a:xfrm>
            <a:off x="3459831" y="407603"/>
            <a:ext cx="10871210" cy="872303"/>
          </a:xfrm>
          <a:prstGeom prst="rect">
            <a:avLst/>
          </a:prstGeom>
        </p:spPr>
        <p:txBody>
          <a:bodyPr lIns="0" tIns="0" rIns="0" bIns="0" rtlCol="0" anchor="t">
            <a:spAutoFit/>
          </a:bodyPr>
          <a:lstStyle/>
          <a:p>
            <a:pPr marL="0" lvl="0" indent="0" algn="ctr">
              <a:lnSpc>
                <a:spcPts val="5862"/>
              </a:lnSpc>
              <a:spcBef>
                <a:spcPct val="0"/>
              </a:spcBef>
            </a:pPr>
            <a:r>
              <a:rPr lang="en-US" sz="5921" spc="207">
                <a:solidFill>
                  <a:srgbClr val="FFFFFF"/>
                </a:solidFill>
                <a:latin typeface="Codec Pro ExtraBold"/>
                <a:ea typeface="Codec Pro ExtraBold"/>
                <a:cs typeface="Codec Pro ExtraBold"/>
                <a:sym typeface="Codec Pro ExtraBold"/>
              </a:rPr>
              <a:t>DATASET</a:t>
            </a:r>
          </a:p>
        </p:txBody>
      </p:sp>
      <p:sp>
        <p:nvSpPr>
          <p:cNvPr id="13" name="TextBox 13"/>
          <p:cNvSpPr txBox="1"/>
          <p:nvPr/>
        </p:nvSpPr>
        <p:spPr>
          <a:xfrm>
            <a:off x="797579" y="2578063"/>
            <a:ext cx="16692842" cy="3169840"/>
          </a:xfrm>
          <a:prstGeom prst="rect">
            <a:avLst/>
          </a:prstGeom>
        </p:spPr>
        <p:txBody>
          <a:bodyPr lIns="0" tIns="0" rIns="0" bIns="0" rtlCol="0" anchor="t">
            <a:spAutoFit/>
          </a:bodyPr>
          <a:lstStyle/>
          <a:p>
            <a:pPr algn="just">
              <a:lnSpc>
                <a:spcPts val="5078"/>
              </a:lnSpc>
            </a:pPr>
            <a:r>
              <a:rPr lang="en-US" sz="3906" b="1" i="1" spc="-164">
                <a:solidFill>
                  <a:srgbClr val="1C5739"/>
                </a:solidFill>
                <a:latin typeface="Open Sauce Bold Italics"/>
                <a:ea typeface="Open Sauce Bold Italics"/>
                <a:cs typeface="Open Sauce Bold Italics"/>
                <a:sym typeface="Open Sauce Bold Italics"/>
              </a:rPr>
              <a:t>The dataset has 4 classes:</a:t>
            </a:r>
          </a:p>
          <a:p>
            <a:pPr marL="843369" lvl="1" indent="-421684" algn="just">
              <a:lnSpc>
                <a:spcPts val="5078"/>
              </a:lnSpc>
              <a:buFont typeface="Arial"/>
              <a:buChar char="•"/>
            </a:pPr>
            <a:r>
              <a:rPr lang="en-US" sz="3906" i="1" spc="-164">
                <a:solidFill>
                  <a:srgbClr val="1C5739"/>
                </a:solidFill>
                <a:latin typeface="Open Sauce Italics"/>
                <a:ea typeface="Open Sauce Italics"/>
                <a:cs typeface="Open Sauce Italics"/>
                <a:sym typeface="Open Sauce Italics"/>
              </a:rPr>
              <a:t>normal heart beats</a:t>
            </a:r>
          </a:p>
          <a:p>
            <a:pPr marL="843369" lvl="1" indent="-421684" algn="just">
              <a:lnSpc>
                <a:spcPts val="5078"/>
              </a:lnSpc>
              <a:buFont typeface="Arial"/>
              <a:buChar char="•"/>
            </a:pPr>
            <a:r>
              <a:rPr lang="en-US" sz="3906" i="1" spc="-164">
                <a:solidFill>
                  <a:srgbClr val="1C5739"/>
                </a:solidFill>
                <a:latin typeface="Open Sauce Italics"/>
                <a:ea typeface="Open Sauce Italics"/>
                <a:cs typeface="Open Sauce Italics"/>
                <a:sym typeface="Open Sauce Italics"/>
              </a:rPr>
              <a:t>abnormal heart beats</a:t>
            </a:r>
          </a:p>
          <a:p>
            <a:pPr marL="843369" lvl="1" indent="-421684" algn="just">
              <a:lnSpc>
                <a:spcPts val="5078"/>
              </a:lnSpc>
              <a:buFont typeface="Arial"/>
              <a:buChar char="•"/>
            </a:pPr>
            <a:r>
              <a:rPr lang="en-US" sz="3906" i="1" spc="-164">
                <a:solidFill>
                  <a:srgbClr val="1C5739"/>
                </a:solidFill>
                <a:latin typeface="Open Sauce Italics"/>
                <a:ea typeface="Open Sauce Italics"/>
                <a:cs typeface="Open Sauce Italics"/>
                <a:sym typeface="Open Sauce Italics"/>
              </a:rPr>
              <a:t>experiencing a heart attack</a:t>
            </a:r>
          </a:p>
          <a:p>
            <a:pPr marL="843369" lvl="1" indent="-421684" algn="just">
              <a:lnSpc>
                <a:spcPts val="5078"/>
              </a:lnSpc>
              <a:buFont typeface="Arial"/>
              <a:buChar char="•"/>
            </a:pPr>
            <a:r>
              <a:rPr lang="en-US" sz="3906" i="1" spc="-164">
                <a:solidFill>
                  <a:srgbClr val="1C5739"/>
                </a:solidFill>
                <a:latin typeface="Open Sauce Italics"/>
                <a:ea typeface="Open Sauce Italics"/>
                <a:cs typeface="Open Sauce Italics"/>
                <a:sym typeface="Open Sauce Italics"/>
              </a:rPr>
              <a:t>had a heart attack</a:t>
            </a:r>
          </a:p>
        </p:txBody>
      </p:sp>
      <p:sp>
        <p:nvSpPr>
          <p:cNvPr id="14" name="Freeform 14"/>
          <p:cNvSpPr/>
          <p:nvPr/>
        </p:nvSpPr>
        <p:spPr>
          <a:xfrm>
            <a:off x="14915640" y="7943340"/>
            <a:ext cx="4687320" cy="4687320"/>
          </a:xfrm>
          <a:custGeom>
            <a:avLst/>
            <a:gdLst/>
            <a:ahLst/>
            <a:cxnLst/>
            <a:rect l="l" t="t" r="r" b="b"/>
            <a:pathLst>
              <a:path w="4687320" h="4687320">
                <a:moveTo>
                  <a:pt x="0" y="0"/>
                </a:moveTo>
                <a:lnTo>
                  <a:pt x="4687320" y="0"/>
                </a:lnTo>
                <a:lnTo>
                  <a:pt x="4687320" y="4687320"/>
                </a:lnTo>
                <a:lnTo>
                  <a:pt x="0" y="468732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grpSp>
        <p:nvGrpSpPr>
          <p:cNvPr id="15" name="Group 15"/>
          <p:cNvGrpSpPr/>
          <p:nvPr/>
        </p:nvGrpSpPr>
        <p:grpSpPr>
          <a:xfrm>
            <a:off x="16887962" y="6900785"/>
            <a:ext cx="2085109" cy="2085109"/>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txBody>
            <a:bodyPr/>
            <a:lstStyle/>
            <a:p>
              <a:endParaRPr lang="en-US"/>
            </a:p>
          </p:txBody>
        </p:sp>
        <p:sp>
          <p:nvSpPr>
            <p:cNvPr id="17" name="TextBox 17"/>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8" name="TextBox 18"/>
          <p:cNvSpPr txBox="1"/>
          <p:nvPr/>
        </p:nvSpPr>
        <p:spPr>
          <a:xfrm>
            <a:off x="669615" y="6361670"/>
            <a:ext cx="12752427" cy="539115"/>
          </a:xfrm>
          <a:prstGeom prst="rect">
            <a:avLst/>
          </a:prstGeom>
        </p:spPr>
        <p:txBody>
          <a:bodyPr lIns="0" tIns="0" rIns="0" bIns="0" rtlCol="0" anchor="t">
            <a:spAutoFit/>
          </a:bodyPr>
          <a:lstStyle/>
          <a:p>
            <a:pPr marL="712470" lvl="1" indent="-356235" algn="ctr">
              <a:lnSpc>
                <a:spcPts val="4290"/>
              </a:lnSpc>
              <a:buFont typeface="Arial"/>
              <a:buChar char="•"/>
            </a:pPr>
            <a:r>
              <a:rPr lang="en-US" sz="3300">
                <a:solidFill>
                  <a:srgbClr val="1C5739"/>
                </a:solidFill>
                <a:latin typeface="Open Sauce"/>
                <a:ea typeface="Open Sauce"/>
                <a:cs typeface="Open Sauce"/>
                <a:sym typeface="Open Sauce"/>
              </a:rPr>
              <a:t>Each class has approximately 200-250 images for training. </a:t>
            </a:r>
          </a:p>
        </p:txBody>
      </p:sp>
      <p:sp>
        <p:nvSpPr>
          <p:cNvPr id="19" name="TextBox 19"/>
          <p:cNvSpPr txBox="1"/>
          <p:nvPr/>
        </p:nvSpPr>
        <p:spPr>
          <a:xfrm>
            <a:off x="3382224" y="7710410"/>
            <a:ext cx="10207915" cy="428625"/>
          </a:xfrm>
          <a:prstGeom prst="rect">
            <a:avLst/>
          </a:prstGeom>
        </p:spPr>
        <p:txBody>
          <a:bodyPr lIns="0" tIns="0" rIns="0" bIns="0" rtlCol="0" anchor="t">
            <a:spAutoFit/>
          </a:bodyPr>
          <a:lstStyle/>
          <a:p>
            <a:pPr algn="ctr">
              <a:lnSpc>
                <a:spcPts val="3359"/>
              </a:lnSpc>
              <a:spcBef>
                <a:spcPct val="0"/>
              </a:spcBef>
            </a:pPr>
            <a:r>
              <a:rPr lang="en-US" sz="2799" i="1" u="sng" spc="139">
                <a:solidFill>
                  <a:srgbClr val="1C5739"/>
                </a:solidFill>
                <a:latin typeface="Open Sauce Italics"/>
                <a:ea typeface="Open Sauce Italics"/>
                <a:cs typeface="Open Sauce Italics"/>
                <a:sym typeface="Open Sauce Italics"/>
                <a:hlinkClick r:id="rId11" tooltip="https://data.mendeley.com/datasets/gwbz3fsgp8/2"/>
              </a:rPr>
              <a:t>https://data.mendeley.com/datasets/gwbz3fsgp8/2</a:t>
            </a:r>
          </a:p>
        </p:txBody>
      </p:sp>
      <p:sp>
        <p:nvSpPr>
          <p:cNvPr id="20" name="TextBox 20"/>
          <p:cNvSpPr txBox="1"/>
          <p:nvPr/>
        </p:nvSpPr>
        <p:spPr>
          <a:xfrm>
            <a:off x="-2872783" y="7710410"/>
            <a:ext cx="10207915" cy="428625"/>
          </a:xfrm>
          <a:prstGeom prst="rect">
            <a:avLst/>
          </a:prstGeom>
        </p:spPr>
        <p:txBody>
          <a:bodyPr lIns="0" tIns="0" rIns="0" bIns="0" rtlCol="0" anchor="t">
            <a:spAutoFit/>
          </a:bodyPr>
          <a:lstStyle/>
          <a:p>
            <a:pPr algn="ctr">
              <a:lnSpc>
                <a:spcPts val="3359"/>
              </a:lnSpc>
              <a:spcBef>
                <a:spcPct val="0"/>
              </a:spcBef>
            </a:pPr>
            <a:r>
              <a:rPr lang="en-US" sz="2799" b="1" i="1" spc="139">
                <a:solidFill>
                  <a:srgbClr val="1C5739"/>
                </a:solidFill>
                <a:latin typeface="Open Sauce Bold Italics"/>
                <a:ea typeface="Open Sauce Bold Italics"/>
                <a:cs typeface="Open Sauce Bold Italics"/>
                <a:sym typeface="Open Sauce Bold Italics"/>
              </a:rPr>
              <a:t>Dataset link: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754</Words>
  <Application>Microsoft Office PowerPoint</Application>
  <PresentationFormat>Custom</PresentationFormat>
  <Paragraphs>108</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Calibri</vt:lpstr>
      <vt:lpstr>Codec Pro ExtraBold</vt:lpstr>
      <vt:lpstr>Open Sauce</vt:lpstr>
      <vt:lpstr>Arimo</vt:lpstr>
      <vt:lpstr>Open Sauce Italics</vt:lpstr>
      <vt:lpstr>Open Sauce Bold</vt:lpstr>
      <vt:lpstr>Open Sauce Bold Italics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HEART_ATTACK_PREDICTION</dc:title>
  <cp:lastModifiedBy>Ali ebrahim monir Sakr</cp:lastModifiedBy>
  <cp:revision>6</cp:revision>
  <dcterms:created xsi:type="dcterms:W3CDTF">2006-08-16T00:00:00Z</dcterms:created>
  <dcterms:modified xsi:type="dcterms:W3CDTF">2024-10-26T16:46:37Z</dcterms:modified>
  <dc:identifier>DAGD6W8_HMI</dc:identifier>
</cp:coreProperties>
</file>