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82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800" b="1">
                <a:solidFill>
                  <a:srgbClr val="00C882"/>
                </a:solidFill>
              </a:defRPr>
            </a:pPr>
            <a:r>
              <a:t>Introduction to Git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427629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A simple guide to </a:t>
            </a:r>
            <a:r>
              <a:rPr dirty="0"/>
              <a:t>version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F96FC-7A1E-4188-9CE3-25A32BAA0720}"/>
              </a:ext>
            </a:extLst>
          </p:cNvPr>
          <p:cNvSpPr txBox="1"/>
          <p:nvPr/>
        </p:nvSpPr>
        <p:spPr>
          <a:xfrm>
            <a:off x="457200" y="1842868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Git Branches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Branches in Git are incredibly lightweight as well. They are simply pointers to a specific commit -- nothing more. This is why many Git enthusiasts Follow the principle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: “Branch early, and branch often”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Because there is no storage / memory overhead with making many branches, it's easier to logically divide up your work than have big beefy branches.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When we start mixing branches and commits, we will see how these two features combine. </a:t>
            </a:r>
            <a:r>
              <a:rPr lang="en-US" sz="2400" b="1" dirty="0">
                <a:solidFill>
                  <a:schemeClr val="bg1"/>
                </a:solidFill>
              </a:rPr>
              <a:t>For now though, just remember that a branch essentially says "I want to include the work of this commit and all parent commits."</a:t>
            </a:r>
          </a:p>
        </p:txBody>
      </p:sp>
    </p:spTree>
    <p:extLst>
      <p:ext uri="{BB962C8B-B14F-4D97-AF65-F5344CB8AC3E}">
        <p14:creationId xmlns:p14="http://schemas.microsoft.com/office/powerpoint/2010/main" val="161518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91AE-2FC8-4DBB-AD17-242E375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80" y="1538287"/>
            <a:ext cx="3225239" cy="526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CCBFD-D4FA-4A9B-8632-6B0B01AF36AB}"/>
              </a:ext>
            </a:extLst>
          </p:cNvPr>
          <p:cNvSpPr txBox="1"/>
          <p:nvPr/>
        </p:nvSpPr>
        <p:spPr>
          <a:xfrm>
            <a:off x="2172989" y="4838856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branch </a:t>
            </a:r>
            <a:r>
              <a:rPr lang="en-US" sz="3200" dirty="0" err="1"/>
              <a:t>newImage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66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54791-F2F4-451F-B20F-59AE6AC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05" y="1584455"/>
            <a:ext cx="3319389" cy="5273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C824C-6C92-4888-8F9F-7D457A2326B3}"/>
              </a:ext>
            </a:extLst>
          </p:cNvPr>
          <p:cNvSpPr txBox="1"/>
          <p:nvPr/>
        </p:nvSpPr>
        <p:spPr>
          <a:xfrm>
            <a:off x="3200399" y="5164968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6439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2BE45-D33E-41D2-83B9-9889CA92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89" y="1554474"/>
            <a:ext cx="3677822" cy="5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54791-F2F4-451F-B20F-59AE6AC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05" y="1584455"/>
            <a:ext cx="3319389" cy="5273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C824C-6C92-4888-8F9F-7D457A2326B3}"/>
              </a:ext>
            </a:extLst>
          </p:cNvPr>
          <p:cNvSpPr txBox="1"/>
          <p:nvPr/>
        </p:nvSpPr>
        <p:spPr>
          <a:xfrm>
            <a:off x="3200399" y="5164968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git commit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F660B-ACF9-40DE-B8D7-EF8DF544E32C}"/>
              </a:ext>
            </a:extLst>
          </p:cNvPr>
          <p:cNvSpPr txBox="1"/>
          <p:nvPr/>
        </p:nvSpPr>
        <p:spPr>
          <a:xfrm>
            <a:off x="2032313" y="4565695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branch </a:t>
            </a:r>
            <a:r>
              <a:rPr lang="en-US" sz="3200" dirty="0" err="1"/>
              <a:t>newImage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5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D4DD6-BFC9-421D-8DF6-1F2B0A13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2" y="1533524"/>
            <a:ext cx="3505056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9C2AD-AFD2-484E-A85C-38811DDB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99" y="1543050"/>
            <a:ext cx="4227801" cy="531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38560-5A26-4B22-9E63-7BDF61BA6103}"/>
              </a:ext>
            </a:extLst>
          </p:cNvPr>
          <p:cNvSpPr txBox="1"/>
          <p:nvPr/>
        </p:nvSpPr>
        <p:spPr>
          <a:xfrm>
            <a:off x="2271464" y="2708760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merge </a:t>
            </a:r>
            <a:r>
              <a:rPr lang="en-US" sz="3200" dirty="0" err="1"/>
              <a:t>bugFix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4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1572-495D-4574-9209-205C5622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00" y="1533524"/>
            <a:ext cx="390639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1572-495D-4574-9209-205C5622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00" y="1533524"/>
            <a:ext cx="3906399" cy="532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CCDE2-6962-4187-ADA5-236A3FA730EB}"/>
              </a:ext>
            </a:extLst>
          </p:cNvPr>
          <p:cNvSpPr txBox="1"/>
          <p:nvPr/>
        </p:nvSpPr>
        <p:spPr>
          <a:xfrm>
            <a:off x="2271464" y="2042403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checkout </a:t>
            </a:r>
            <a:r>
              <a:rPr lang="en-US" sz="3200" dirty="0" err="1"/>
              <a:t>bugFix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A7EEA-DF45-41DB-B61C-1CD4CBFFFAA7}"/>
              </a:ext>
            </a:extLst>
          </p:cNvPr>
          <p:cNvSpPr txBox="1"/>
          <p:nvPr/>
        </p:nvSpPr>
        <p:spPr>
          <a:xfrm>
            <a:off x="2271464" y="2708760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merge main</a:t>
            </a:r>
          </a:p>
        </p:txBody>
      </p:sp>
    </p:spTree>
    <p:extLst>
      <p:ext uri="{BB962C8B-B14F-4D97-AF65-F5344CB8AC3E}">
        <p14:creationId xmlns:p14="http://schemas.microsoft.com/office/powerpoint/2010/main" val="95848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81D30-4317-4469-8489-62B94817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77" y="1538287"/>
            <a:ext cx="4238845" cy="53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9727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What</a:t>
            </a:r>
            <a:r>
              <a:rPr lang="en-US" dirty="0"/>
              <a:t> does “Git” refer to</a:t>
            </a:r>
            <a:r>
              <a:rPr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F8515-1230-4A8C-80E5-C9B4AF8DA01D}"/>
              </a:ext>
            </a:extLst>
          </p:cNvPr>
          <p:cNvSpPr/>
          <p:nvPr/>
        </p:nvSpPr>
        <p:spPr>
          <a:xfrm>
            <a:off x="457200" y="2114956"/>
            <a:ext cx="5717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Linus Torvalds – The Creator of Linux and 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7BF4D-2939-4C34-A14F-3D2DAE91674D}"/>
              </a:ext>
            </a:extLst>
          </p:cNvPr>
          <p:cNvSpPr/>
          <p:nvPr/>
        </p:nvSpPr>
        <p:spPr>
          <a:xfrm>
            <a:off x="457200" y="4504119"/>
            <a:ext cx="8349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Linus referred to Git as “the stupid content tracker” while he was </a:t>
            </a:r>
            <a:br>
              <a:rPr lang="en-US" dirty="0"/>
            </a:br>
            <a:r>
              <a:rPr lang="en-US" dirty="0"/>
              <a:t>working on it. Eventually he settled on the name “Git”.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20153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Git</a:t>
            </a:r>
            <a:r>
              <a:rPr lang="en-US" dirty="0"/>
              <a:t> Remotes: </a:t>
            </a:r>
            <a:r>
              <a:rPr lang="en-US" dirty="0" err="1"/>
              <a:t>Github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1FCFC-F535-44EB-8579-0F3D6F6C2ABD}"/>
              </a:ext>
            </a:extLst>
          </p:cNvPr>
          <p:cNvSpPr txBox="1"/>
          <p:nvPr/>
        </p:nvSpPr>
        <p:spPr>
          <a:xfrm>
            <a:off x="647114" y="1702191"/>
            <a:ext cx="8039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Remote repositories aren't actually that complicated.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They are actually just copies of your repository on another computer.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That being said, remote repositories have a bunch of great properties: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First and foremost, remotes serve as a great backup!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More importantly, remotes make coding social!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Why Use Git?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Collaborate with team members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Track and revert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Create branches to work on features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Ensure backup and history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Basic Git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Modify files in Working Directory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Stage changes with `git add`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Commit changes with `git commit`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Push to remote repository with `git push`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Common Git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init` - Initialize a Git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status` - Check status of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add &lt;file&gt;` - Stage a file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commit -m "message"` - Save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push` - Upload to remote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pull` - Get latest changes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Branching and Merging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branch` - Create a new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checkout` - Switch to a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merge` - Combine branches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Helps isolate work and collaborate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Example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`git clone` - Copy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`git checkout -b feature` - Create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`git add .` and `git commit` - Save work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`git push origin feature` - Push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5. Create Pull Request on GitHub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Write clear commit messages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Commit small, logical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Pull before pushing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Use `.gitignore` for sensitive files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535443" cy="34470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Recommendation:</a:t>
            </a:r>
            <a:br>
              <a:rPr lang="en-US" dirty="0"/>
            </a:br>
            <a:r>
              <a:rPr lang="en-US" dirty="0">
                <a:hlinkClick r:id="rId2"/>
              </a:rPr>
              <a:t>https://learngitbranching.js.org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Happy Coding with Git!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You can find this presentation on my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https://github.com/OmarMoamarFostok/git-presentation.git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9727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What</a:t>
            </a:r>
            <a:r>
              <a:rPr lang="en-US" dirty="0"/>
              <a:t> does “Git” refer to</a:t>
            </a:r>
            <a:r>
              <a:rPr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F8515-1230-4A8C-80E5-C9B4AF8DA01D}"/>
              </a:ext>
            </a:extLst>
          </p:cNvPr>
          <p:cNvSpPr/>
          <p:nvPr/>
        </p:nvSpPr>
        <p:spPr>
          <a:xfrm>
            <a:off x="457200" y="2114956"/>
            <a:ext cx="80767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b="1" dirty="0"/>
              <a:t>*British slang</a:t>
            </a:r>
            <a:r>
              <a:rPr lang="en-US" sz="2400" dirty="0"/>
              <a:t>: In British English, “git” is a mildly offensive term </a:t>
            </a:r>
            <a:br>
              <a:rPr lang="en-US" sz="2400" dirty="0"/>
            </a:br>
            <a:r>
              <a:rPr lang="en-US" sz="2400" dirty="0"/>
              <a:t>meaning </a:t>
            </a:r>
            <a:r>
              <a:rPr lang="en-US" sz="2400" b="1" dirty="0"/>
              <a:t>a stupid, unpleasant, or contemptible person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868A9-0345-4A09-856B-181183BD8F88}"/>
              </a:ext>
            </a:extLst>
          </p:cNvPr>
          <p:cNvSpPr/>
          <p:nvPr/>
        </p:nvSpPr>
        <p:spPr>
          <a:xfrm>
            <a:off x="457200" y="3227772"/>
            <a:ext cx="8211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*A random three-letter combination that is pronounceable, and </a:t>
            </a:r>
            <a:br>
              <a:rPr lang="en-US" dirty="0"/>
            </a:br>
            <a:r>
              <a:rPr lang="en-US" dirty="0"/>
              <a:t>not used by any Unix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C9A6E-D4F6-4183-971C-AC08D81FE733}"/>
              </a:ext>
            </a:extLst>
          </p:cNvPr>
          <p:cNvSpPr/>
          <p:nvPr/>
        </p:nvSpPr>
        <p:spPr>
          <a:xfrm>
            <a:off x="457200" y="4506464"/>
            <a:ext cx="375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b="1" dirty="0"/>
              <a:t>*Global Information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What is Git?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930820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Distributed version control system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Tracks changes in source code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Enables collaboration and backup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•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60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88732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Who uses Git?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437177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 dirty="0"/>
              <a:t>• </a:t>
            </a:r>
            <a:r>
              <a:rPr lang="en-US" sz="2400" dirty="0"/>
              <a:t>Developers of course</a:t>
            </a:r>
            <a:endParaRPr sz="24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 dirty="0"/>
              <a:t>•</a:t>
            </a:r>
            <a:r>
              <a:rPr lang="en-US" sz="2400" dirty="0"/>
              <a:t> Haven’t you done before:</a:t>
            </a:r>
          </a:p>
          <a:p>
            <a:pPr lvl="1">
              <a:defRPr sz="2000">
                <a:solidFill>
                  <a:srgbClr val="FFFFFF"/>
                </a:solidFill>
              </a:defRPr>
            </a:pPr>
            <a:r>
              <a:rPr lang="en-US" sz="2400" dirty="0"/>
              <a:t>Final.docx</a:t>
            </a:r>
            <a:br>
              <a:rPr lang="en-US" sz="2400" dirty="0"/>
            </a:br>
            <a:r>
              <a:rPr lang="en-US" sz="2400" dirty="0"/>
              <a:t>The_actual_final_of_all.docx</a:t>
            </a:r>
          </a:p>
          <a:p>
            <a:pPr lvl="1">
              <a:defRPr sz="2000">
                <a:solidFill>
                  <a:srgbClr val="FFFFFF"/>
                </a:solidFill>
              </a:defRPr>
            </a:pPr>
            <a:r>
              <a:rPr lang="en-US" sz="2400" dirty="0"/>
              <a:t>The_finalist_of_all_finals.docx</a:t>
            </a:r>
          </a:p>
          <a:p>
            <a:pPr lvl="1">
              <a:defRPr sz="2000">
                <a:solidFill>
                  <a:srgbClr val="FFFFFF"/>
                </a:solidFill>
              </a:defRPr>
            </a:pPr>
            <a:r>
              <a:rPr lang="en-US" sz="2400" dirty="0" err="1"/>
              <a:t>Etc</a:t>
            </a:r>
            <a:r>
              <a:rPr lang="en-US" sz="2400" dirty="0"/>
              <a:t>…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3301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082"/>
          </a:xfrm>
        </p:spPr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90571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Why </a:t>
            </a:r>
            <a:r>
              <a:rPr dirty="0"/>
              <a:t>Git?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98F0D1-BACD-4A7C-95E3-60CCAE99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0A8A0-8CED-45C0-8B51-4B9AA6C80AF5}"/>
              </a:ext>
            </a:extLst>
          </p:cNvPr>
          <p:cNvSpPr/>
          <p:nvPr/>
        </p:nvSpPr>
        <p:spPr>
          <a:xfrm>
            <a:off x="457200" y="2114956"/>
            <a:ext cx="79299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b="1" dirty="0"/>
              <a:t>Git Commits</a:t>
            </a:r>
            <a:r>
              <a:rPr lang="en-US" sz="2400" dirty="0"/>
              <a:t>: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A commit in a git repository records a snapshot of all the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(tracked) files in your directory. It's like a giant copy and paste,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 but even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91AE-2FC8-4DBB-AD17-242E375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80" y="1538287"/>
            <a:ext cx="3225239" cy="526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CCBFD-D4FA-4A9B-8632-6B0B01AF36AB}"/>
              </a:ext>
            </a:extLst>
          </p:cNvPr>
          <p:cNvSpPr txBox="1"/>
          <p:nvPr/>
        </p:nvSpPr>
        <p:spPr>
          <a:xfrm>
            <a:off x="3200399" y="5164968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42404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C2126-BF5E-467E-ADAC-9D90B6D2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84" y="1533525"/>
            <a:ext cx="3398032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763</Words>
  <Application>Microsoft Office PowerPoint</Application>
  <PresentationFormat>On-screen Show 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Omar Fostok</dc:creator>
  <cp:keywords/>
  <dc:description>generated using python-pptx</dc:description>
  <cp:lastModifiedBy>omar F</cp:lastModifiedBy>
  <cp:revision>18</cp:revision>
  <dcterms:created xsi:type="dcterms:W3CDTF">2013-01-27T09:14:16Z</dcterms:created>
  <dcterms:modified xsi:type="dcterms:W3CDTF">2025-06-09T04:15:16Z</dcterms:modified>
  <cp:category/>
</cp:coreProperties>
</file>