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hyperlink" Target="https://www.youtube.com/watch?v=P8Kt6Abq_rM" TargetMode="External"/><Relationship Id="rId5" Type="http://schemas.openxmlformats.org/officeDocument/2006/relationships/hyperlink" Target="https://en.wikipedia.org/wiki/Click-through_rat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EE599"/>
            </a:gs>
            <a:gs pos="47000">
              <a:srgbClr val="F2F2F2"/>
            </a:gs>
            <a:gs pos="87000">
              <a:srgbClr val="BBD6EE"/>
            </a:gs>
            <a:gs pos="100000">
              <a:srgbClr val="BBD6EE"/>
            </a:gs>
          </a:gsLst>
          <a:lin ang="5400700" scaled="0"/>
        </a:gra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3449286" y="1360991"/>
            <a:ext cx="4902112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CSCE 2203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and Design of Algorithms Lab</a:t>
            </a:r>
            <a:endParaRPr/>
          </a:p>
        </p:txBody>
      </p:sp>
      <p:grpSp>
        <p:nvGrpSpPr>
          <p:cNvPr id="85" name="Google Shape;85;p13"/>
          <p:cNvGrpSpPr/>
          <p:nvPr/>
        </p:nvGrpSpPr>
        <p:grpSpPr>
          <a:xfrm>
            <a:off x="1731199" y="3643821"/>
            <a:ext cx="8744685" cy="769429"/>
            <a:chOff x="2019300" y="3631121"/>
            <a:chExt cx="8744685" cy="769429"/>
          </a:xfrm>
        </p:grpSpPr>
        <p:sp>
          <p:nvSpPr>
            <p:cNvPr id="86" name="Google Shape;86;p13"/>
            <p:cNvSpPr/>
            <p:nvPr/>
          </p:nvSpPr>
          <p:spPr>
            <a:xfrm>
              <a:off x="2019300" y="3638550"/>
              <a:ext cx="7734299" cy="762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2618585" y="3770390"/>
              <a:ext cx="4296565" cy="522717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Building a Search Engine</a:t>
              </a:r>
              <a:endPara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9905945" y="3631121"/>
              <a:ext cx="858040" cy="7620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FF2CC"/>
                </a:gs>
                <a:gs pos="50000">
                  <a:srgbClr val="FFC600"/>
                </a:gs>
                <a:gs pos="100000">
                  <a:srgbClr val="E3B400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Go</a:t>
              </a:r>
              <a:endParaRPr/>
            </a:p>
          </p:txBody>
        </p:sp>
        <p:sp>
          <p:nvSpPr>
            <p:cNvPr id="89" name="Google Shape;89;p13"/>
            <p:cNvSpPr txBox="1"/>
            <p:nvPr/>
          </p:nvSpPr>
          <p:spPr>
            <a:xfrm>
              <a:off x="4930701" y="3638546"/>
              <a:ext cx="2391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chemeClr val="dk1"/>
                  </a:solidFill>
                  <a:latin typeface="AngsanaUPC"/>
                  <a:ea typeface="AngsanaUPC"/>
                  <a:cs typeface="AngsanaUPC"/>
                  <a:sym typeface="AngsanaUPC"/>
                </a:rPr>
                <a:t>|</a:t>
              </a:r>
              <a:endParaRPr sz="2600">
                <a:solidFill>
                  <a:schemeClr val="dk1"/>
                </a:solidFill>
                <a:latin typeface="AngsanaUPC"/>
                <a:ea typeface="AngsanaUPC"/>
                <a:cs typeface="AngsanaUPC"/>
                <a:sym typeface="AngsanaUPC"/>
              </a:endParaRPr>
            </a:p>
          </p:txBody>
        </p:sp>
        <p:pic>
          <p:nvPicPr>
            <p:cNvPr id="90" name="Google Shape;90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093164" y="3811625"/>
              <a:ext cx="452144" cy="4402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91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286874" y="3830675"/>
              <a:ext cx="322661" cy="4033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4E0B2"/>
            </a:gs>
            <a:gs pos="32000">
              <a:schemeClr val="lt1"/>
            </a:gs>
            <a:gs pos="84000">
              <a:schemeClr val="lt1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Search Query</a:t>
            </a:r>
            <a:endParaRPr/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819" l="-579" r="-462" t="-140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CAAC"/>
            </a:gs>
            <a:gs pos="32000">
              <a:schemeClr val="lt1"/>
            </a:gs>
            <a:gs pos="84000">
              <a:schemeClr val="lt1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Ranking Webpages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347" r="-636" t="-97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2743200" y="2693773"/>
            <a:ext cx="7154844" cy="369332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99FF"/>
                </a:solidFill>
                <a:latin typeface="Calibri"/>
                <a:ea typeface="Calibri"/>
                <a:cs typeface="Calibri"/>
                <a:sym typeface="Calibri"/>
              </a:rPr>
              <a:t>Part of the project is to research both. As a starting point, click on the links.</a:t>
            </a:r>
            <a:endParaRPr/>
          </a:p>
        </p:txBody>
      </p:sp>
      <p:cxnSp>
        <p:nvCxnSpPr>
          <p:cNvPr id="105" name="Google Shape;105;p15"/>
          <p:cNvCxnSpPr/>
          <p:nvPr/>
        </p:nvCxnSpPr>
        <p:spPr>
          <a:xfrm flipH="1">
            <a:off x="1647624" y="2875005"/>
            <a:ext cx="1079100" cy="11262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6" name="Google Shape;106;p15"/>
          <p:cNvCxnSpPr/>
          <p:nvPr/>
        </p:nvCxnSpPr>
        <p:spPr>
          <a:xfrm flipH="1">
            <a:off x="2150076" y="2878439"/>
            <a:ext cx="593124" cy="9542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7" name="Google Shape;107;p15"/>
          <p:cNvSpPr txBox="1"/>
          <p:nvPr/>
        </p:nvSpPr>
        <p:spPr>
          <a:xfrm>
            <a:off x="5324125" y="365125"/>
            <a:ext cx="31035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PageRank video: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https://www.youtube.com/watch?v=P8Kt6Abq_rM</a:t>
            </a:r>
            <a:endParaRPr/>
          </a:p>
        </p:txBody>
      </p:sp>
      <p:sp>
        <p:nvSpPr>
          <p:cNvPr id="108" name="Google Shape;108;p15"/>
          <p:cNvSpPr txBox="1"/>
          <p:nvPr/>
        </p:nvSpPr>
        <p:spPr>
          <a:xfrm>
            <a:off x="8594700" y="365125"/>
            <a:ext cx="30000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CTR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https://en.wikipedia.org/wiki/Click-through_rate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9FFCC"/>
            </a:gs>
            <a:gs pos="28000">
              <a:schemeClr val="lt1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Web Graph</a:t>
            </a:r>
            <a:endParaRPr/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838199" y="1825625"/>
            <a:ext cx="495300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 </a:t>
            </a:r>
            <a:r>
              <a:rPr b="1" lang="en-US"/>
              <a:t>web graph</a:t>
            </a:r>
            <a:r>
              <a:rPr lang="en-US"/>
              <a:t> is a directed </a:t>
            </a:r>
            <a:r>
              <a:rPr b="1" lang="en-US"/>
              <a:t>graph</a:t>
            </a:r>
            <a:r>
              <a:rPr lang="en-US"/>
              <a:t>, whose vertices correspond to webpages, and a directed edge connects page X to page Y if there exists a hyperlink on page X, referring to page Y.</a:t>
            </a:r>
            <a:endParaRPr/>
          </a:p>
        </p:txBody>
      </p:sp>
      <p:pic>
        <p:nvPicPr>
          <p:cNvPr id="115" name="Google Shape;11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6475" y="909636"/>
            <a:ext cx="5267325" cy="526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/>
          <p:nvPr/>
        </p:nvSpPr>
        <p:spPr>
          <a:xfrm>
            <a:off x="6000750" y="6176961"/>
            <a:ext cx="384105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(Wikipedia) Partial map of the Internet in January 15, 2005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CC2E5"/>
            </a:gs>
            <a:gs pos="32000">
              <a:schemeClr val="lt1"/>
            </a:gs>
            <a:gs pos="84000">
              <a:schemeClr val="lt1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Program Initialization</a:t>
            </a:r>
            <a:endParaRPr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838200" y="1825624"/>
            <a:ext cx="10515600" cy="4385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AngsanaUPC"/>
                <a:ea typeface="AngsanaUPC"/>
                <a:cs typeface="AngsanaUPC"/>
                <a:sym typeface="AngsanaUPC"/>
              </a:rPr>
              <a:t>Your program initialization should accept 3 input files: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1" lang="en-US" sz="2000">
                <a:solidFill>
                  <a:srgbClr val="00B0F0"/>
                </a:solidFill>
                <a:latin typeface="AngsanaUPC"/>
                <a:ea typeface="AngsanaUPC"/>
                <a:cs typeface="AngsanaUPC"/>
                <a:sym typeface="AngsanaUPC"/>
              </a:rPr>
              <a:t>Web graph file</a:t>
            </a:r>
            <a:r>
              <a:rPr lang="en-US" sz="2000">
                <a:latin typeface="AngsanaUPC"/>
                <a:ea typeface="AngsanaUPC"/>
                <a:cs typeface="AngsanaUPC"/>
                <a:sym typeface="AngsanaUPC"/>
              </a:rPr>
              <a:t> (in CSV format). Each line in the input file would have two URLs showing a link from the first page to the second page. Sample web graph Initialization file:</a:t>
            </a:r>
            <a:br>
              <a:rPr lang="en-US" sz="1800">
                <a:latin typeface="AngsanaUPC"/>
                <a:ea typeface="AngsanaUPC"/>
                <a:cs typeface="AngsanaUPC"/>
                <a:sym typeface="AngsanaUPC"/>
              </a:rPr>
            </a:br>
            <a:br>
              <a:rPr lang="en-US" sz="1800">
                <a:latin typeface="AngsanaUPC"/>
                <a:ea typeface="AngsanaUPC"/>
                <a:cs typeface="AngsanaUPC"/>
                <a:sym typeface="AngsanaUPC"/>
              </a:rPr>
            </a:br>
            <a:endParaRPr sz="1800">
              <a:latin typeface="AngsanaUPC"/>
              <a:ea typeface="AngsanaUPC"/>
              <a:cs typeface="AngsanaUPC"/>
              <a:sym typeface="AngsanaUPC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ngsanaUPC"/>
              <a:ea typeface="AngsanaUPC"/>
              <a:cs typeface="AngsanaUPC"/>
              <a:sym typeface="AngsanaUPC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ngsanaUPC"/>
              <a:ea typeface="AngsanaUPC"/>
              <a:cs typeface="AngsanaUPC"/>
              <a:sym typeface="AngsanaUPC"/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1" lang="en-US" sz="2000">
                <a:solidFill>
                  <a:srgbClr val="00B0F0"/>
                </a:solidFill>
                <a:latin typeface="AngsanaUPC"/>
                <a:ea typeface="AngsanaUPC"/>
                <a:cs typeface="AngsanaUPC"/>
                <a:sym typeface="AngsanaUPC"/>
              </a:rPr>
              <a:t>Keyword file</a:t>
            </a:r>
            <a:r>
              <a:rPr lang="en-US" sz="2000">
                <a:solidFill>
                  <a:srgbClr val="00B0F0"/>
                </a:solidFill>
                <a:latin typeface="AngsanaUPC"/>
                <a:ea typeface="AngsanaUPC"/>
                <a:cs typeface="AngsanaUPC"/>
                <a:sym typeface="AngsanaUPC"/>
              </a:rPr>
              <a:t> </a:t>
            </a:r>
            <a:r>
              <a:rPr lang="en-US" sz="2000">
                <a:latin typeface="AngsanaUPC"/>
                <a:ea typeface="AngsanaUPC"/>
                <a:cs typeface="AngsanaUPC"/>
                <a:sym typeface="AngsanaUPC"/>
              </a:rPr>
              <a:t>(in CSV format), which contains the list of keywords for each webpage. Sample keyword initialization file:</a:t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latin typeface="AngsanaUPC"/>
              <a:ea typeface="AngsanaUPC"/>
              <a:cs typeface="AngsanaUPC"/>
              <a:sym typeface="AngsanaUPC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latin typeface="AngsanaUPC"/>
              <a:ea typeface="AngsanaUPC"/>
              <a:cs typeface="AngsanaUPC"/>
              <a:sym typeface="AngsanaUPC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ngsanaUPC"/>
              <a:ea typeface="AngsanaUPC"/>
              <a:cs typeface="AngsanaUPC"/>
              <a:sym typeface="AngsanaUPC"/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1" lang="en-US" sz="2000">
                <a:solidFill>
                  <a:srgbClr val="00B0F0"/>
                </a:solidFill>
                <a:latin typeface="AngsanaUPC"/>
                <a:ea typeface="AngsanaUPC"/>
                <a:cs typeface="AngsanaUPC"/>
                <a:sym typeface="AngsanaUPC"/>
              </a:rPr>
              <a:t>Number of impressions file </a:t>
            </a:r>
            <a:r>
              <a:rPr lang="en-US" sz="2000">
                <a:latin typeface="AngsanaUPC"/>
                <a:ea typeface="AngsanaUPC"/>
                <a:cs typeface="AngsanaUPC"/>
                <a:sym typeface="AngsanaUPC"/>
              </a:rPr>
              <a:t>(in CSV format), which contains the initial number of times each webpage appeared in the search results (needed to compute CTR). Sample impressions initialization file:</a:t>
            </a:r>
            <a:br>
              <a:rPr lang="en-US" sz="1800">
                <a:latin typeface="AngsanaUPC"/>
                <a:ea typeface="AngsanaUPC"/>
                <a:cs typeface="AngsanaUPC"/>
                <a:sym typeface="AngsanaUPC"/>
              </a:rPr>
            </a:br>
            <a:endParaRPr sz="1800">
              <a:latin typeface="AngsanaUPC"/>
              <a:ea typeface="AngsanaUPC"/>
              <a:cs typeface="AngsanaUPC"/>
              <a:sym typeface="AngsanaUPC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ngsanaUPC"/>
              <a:ea typeface="AngsanaUPC"/>
              <a:cs typeface="AngsanaUPC"/>
              <a:sym typeface="AngsanaUPC"/>
            </a:endParaRPr>
          </a:p>
        </p:txBody>
      </p:sp>
      <p:grpSp>
        <p:nvGrpSpPr>
          <p:cNvPr id="123" name="Google Shape;123;p17"/>
          <p:cNvGrpSpPr/>
          <p:nvPr/>
        </p:nvGrpSpPr>
        <p:grpSpPr>
          <a:xfrm>
            <a:off x="7645396" y="2437601"/>
            <a:ext cx="1934167" cy="1067160"/>
            <a:chOff x="8524875" y="2667000"/>
            <a:chExt cx="2828925" cy="1372394"/>
          </a:xfrm>
        </p:grpSpPr>
        <p:sp>
          <p:nvSpPr>
            <p:cNvPr id="124" name="Google Shape;124;p17"/>
            <p:cNvSpPr/>
            <p:nvPr/>
          </p:nvSpPr>
          <p:spPr>
            <a:xfrm>
              <a:off x="9467850" y="2667000"/>
              <a:ext cx="942975" cy="361950"/>
            </a:xfrm>
            <a:prstGeom prst="ellipse">
              <a:avLst/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test1</a:t>
              </a:r>
              <a:endParaRPr/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10410825" y="3209925"/>
              <a:ext cx="942975" cy="361950"/>
            </a:xfrm>
            <a:prstGeom prst="ellipse">
              <a:avLst/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test2</a:t>
              </a:r>
              <a:endParaRPr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9467850" y="3677444"/>
              <a:ext cx="942975" cy="361950"/>
            </a:xfrm>
            <a:prstGeom prst="ellipse">
              <a:avLst/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test3</a:t>
              </a: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8524875" y="3209926"/>
              <a:ext cx="942975" cy="361950"/>
            </a:xfrm>
            <a:prstGeom prst="ellipse">
              <a:avLst/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test5</a:t>
              </a:r>
              <a:endParaRPr/>
            </a:p>
          </p:txBody>
        </p:sp>
        <p:cxnSp>
          <p:nvCxnSpPr>
            <p:cNvPr id="128" name="Google Shape;128;p17"/>
            <p:cNvCxnSpPr>
              <a:stCxn id="124" idx="6"/>
              <a:endCxn id="125" idx="0"/>
            </p:cNvCxnSpPr>
            <p:nvPr/>
          </p:nvCxnSpPr>
          <p:spPr>
            <a:xfrm>
              <a:off x="10410825" y="2847975"/>
              <a:ext cx="471600" cy="3618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cxnSp>
          <p:nvCxnSpPr>
            <p:cNvPr id="129" name="Google Shape;129;p17"/>
            <p:cNvCxnSpPr>
              <a:endCxn id="126" idx="6"/>
            </p:cNvCxnSpPr>
            <p:nvPr/>
          </p:nvCxnSpPr>
          <p:spPr>
            <a:xfrm flipH="1">
              <a:off x="10410825" y="3571619"/>
              <a:ext cx="471600" cy="2868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cxnSp>
          <p:nvCxnSpPr>
            <p:cNvPr id="130" name="Google Shape;130;p17"/>
            <p:cNvCxnSpPr>
              <a:stCxn id="126" idx="2"/>
              <a:endCxn id="127" idx="4"/>
            </p:cNvCxnSpPr>
            <p:nvPr/>
          </p:nvCxnSpPr>
          <p:spPr>
            <a:xfrm rot="10800000">
              <a:off x="8996250" y="3571919"/>
              <a:ext cx="471600" cy="2865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cxnSp>
          <p:nvCxnSpPr>
            <p:cNvPr id="131" name="Google Shape;131;p17"/>
            <p:cNvCxnSpPr>
              <a:stCxn id="124" idx="4"/>
              <a:endCxn id="126" idx="0"/>
            </p:cNvCxnSpPr>
            <p:nvPr/>
          </p:nvCxnSpPr>
          <p:spPr>
            <a:xfrm>
              <a:off x="9939338" y="3028950"/>
              <a:ext cx="0" cy="6486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</p:grpSp>
      <p:sp>
        <p:nvSpPr>
          <p:cNvPr id="132" name="Google Shape;132;p17"/>
          <p:cNvSpPr txBox="1"/>
          <p:nvPr/>
        </p:nvSpPr>
        <p:spPr>
          <a:xfrm>
            <a:off x="4856718" y="2662216"/>
            <a:ext cx="2478564" cy="83099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www.test1.com,www.test2.com</a:t>
            </a:r>
            <a:b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www.test2.com,www.test3.com</a:t>
            </a:r>
            <a:b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www.test3.com,www.test5.com</a:t>
            </a:r>
            <a:b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www.test1.com,www.test3.com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3667290" y="4017770"/>
            <a:ext cx="4857420" cy="64633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www.test1.com,data,structures,complexity</a:t>
            </a:r>
            <a:b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www.test2.com,machine,learning</a:t>
            </a:r>
            <a:b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www.test3.com,programming,complexity,procedural,objects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5281514" y="5252033"/>
            <a:ext cx="1629000" cy="646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www.test1.com,6</a:t>
            </a:r>
            <a:b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www.test2.com,20</a:t>
            </a:r>
            <a:b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www.test3.com,100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8D08C"/>
            </a:gs>
            <a:gs pos="31000">
              <a:srgbClr val="FFFFFF">
                <a:alpha val="64705"/>
              </a:srgbClr>
            </a:gs>
            <a:gs pos="100000">
              <a:srgbClr val="FFFFFF">
                <a:alpha val="64705"/>
              </a:srgbClr>
            </a:gs>
          </a:gsLst>
          <a:lin ang="5400000" scaled="0"/>
        </a:gra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4400"/>
              <a:buFont typeface="Calibri"/>
              <a:buNone/>
            </a:pPr>
            <a:r>
              <a:rPr lang="en-US">
                <a:solidFill>
                  <a:srgbClr val="171616"/>
                </a:solidFill>
              </a:rPr>
              <a:t>Update Number of Clicks</a:t>
            </a:r>
            <a:endParaRPr/>
          </a:p>
        </p:txBody>
      </p:sp>
      <p:sp>
        <p:nvSpPr>
          <p:cNvPr id="140" name="Google Shape;140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After your program displays the search results (list of relevant webpages sorted by score), the CTR for each webpage must be updated: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Your program shall update the number of impressions for the webpages that appeared in the results list. </a:t>
            </a:r>
            <a:r>
              <a:rPr b="1" lang="en-US" sz="2400">
                <a:solidFill>
                  <a:schemeClr val="accent6"/>
                </a:solidFill>
              </a:rPr>
              <a:t>This updates the 1</a:t>
            </a:r>
            <a:r>
              <a:rPr b="1" baseline="30000" lang="en-US" sz="2400">
                <a:solidFill>
                  <a:schemeClr val="accent6"/>
                </a:solidFill>
              </a:rPr>
              <a:t>st</a:t>
            </a:r>
            <a:r>
              <a:rPr b="1" lang="en-US" sz="2400">
                <a:solidFill>
                  <a:schemeClr val="accent6"/>
                </a:solidFill>
              </a:rPr>
              <a:t> component of CTR</a:t>
            </a:r>
            <a:r>
              <a:rPr lang="en-US" sz="2400"/>
              <a:t>.</a:t>
            </a:r>
            <a:br>
              <a:rPr lang="en-US" sz="2400"/>
            </a:br>
            <a:endParaRPr sz="2400"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Your program shall allow the user to choose which webpage (among the results list) to open. </a:t>
            </a:r>
            <a:r>
              <a:rPr b="1" lang="en-US" sz="2400">
                <a:solidFill>
                  <a:schemeClr val="accent6"/>
                </a:solidFill>
              </a:rPr>
              <a:t>This updates the 2</a:t>
            </a:r>
            <a:r>
              <a:rPr b="1" baseline="30000" lang="en-US" sz="2400">
                <a:solidFill>
                  <a:schemeClr val="accent6"/>
                </a:solidFill>
              </a:rPr>
              <a:t>nd</a:t>
            </a:r>
            <a:r>
              <a:rPr b="1" lang="en-US" sz="2400">
                <a:solidFill>
                  <a:schemeClr val="accent6"/>
                </a:solidFill>
              </a:rPr>
              <a:t> component of CTR</a:t>
            </a:r>
            <a:r>
              <a:rPr lang="en-US" sz="2400"/>
              <a:t>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b="1" lang="en-US" sz="2400">
                <a:solidFill>
                  <a:srgbClr val="FF0000"/>
                </a:solidFill>
              </a:rPr>
              <a:t>Note</a:t>
            </a:r>
            <a:r>
              <a:rPr lang="en-US" sz="2400"/>
              <a:t>: The updated values must be saved onto a file and loaded when the program starts. This way, updates won’t be lost when the program ends.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8D08C"/>
            </a:gs>
            <a:gs pos="31000">
              <a:srgbClr val="FFFFFF">
                <a:alpha val="64705"/>
              </a:srgbClr>
            </a:gs>
            <a:gs pos="100000">
              <a:srgbClr val="FFFFFF">
                <a:alpha val="64705"/>
              </a:srgbClr>
            </a:gs>
          </a:gsLst>
          <a:lin ang="5400000" scaled="0"/>
        </a:gra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Program Menus</a:t>
            </a:r>
            <a:endParaRPr/>
          </a:p>
        </p:txBody>
      </p:sp>
      <p:sp>
        <p:nvSpPr>
          <p:cNvPr id="146" name="Google Shape;146;p19"/>
          <p:cNvSpPr txBox="1"/>
          <p:nvPr>
            <p:ph idx="1" type="body"/>
          </p:nvPr>
        </p:nvSpPr>
        <p:spPr>
          <a:xfrm>
            <a:off x="838200" y="1825625"/>
            <a:ext cx="76200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When your program is initially started, you shall allow the user to either perform a search or exit the program.</a:t>
            </a:r>
            <a:br>
              <a:rPr lang="en-US" sz="2000"/>
            </a:br>
            <a:endParaRPr sz="200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If the user chooses to search, a numbered results list (sorted by webpage score) shall appear to him/her, then he/she shall be allowed to:</a:t>
            </a:r>
            <a:endParaRPr/>
          </a:p>
          <a:p>
            <a:pPr indent="-457200" lvl="1" marL="9144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/>
              <a:t>Open a webpage among the result by typing in it’s number on the list</a:t>
            </a:r>
            <a:endParaRPr/>
          </a:p>
          <a:p>
            <a:pPr indent="-457200" lvl="1" marL="9144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/>
              <a:t>Perform a new search</a:t>
            </a:r>
            <a:endParaRPr/>
          </a:p>
          <a:p>
            <a:pPr indent="-457200" lvl="1" marL="9144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/>
              <a:t>Exit the program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If the user chooses to open a webpage, you shall allow him/her to:</a:t>
            </a:r>
            <a:endParaRPr/>
          </a:p>
          <a:p>
            <a:pPr indent="-514350" lvl="1" marL="9715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/>
              <a:t>Return to the results list and open a new webpage</a:t>
            </a:r>
            <a:endParaRPr/>
          </a:p>
          <a:p>
            <a:pPr indent="-514350" lvl="1" marL="9715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/>
              <a:t>Perform a new search</a:t>
            </a:r>
            <a:endParaRPr/>
          </a:p>
          <a:p>
            <a:pPr indent="-514350" lvl="1" marL="9715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/>
              <a:t>Exit the program</a:t>
            </a:r>
            <a:endParaRPr/>
          </a:p>
        </p:txBody>
      </p:sp>
      <p:sp>
        <p:nvSpPr>
          <p:cNvPr id="147" name="Google Shape;147;p19"/>
          <p:cNvSpPr/>
          <p:nvPr/>
        </p:nvSpPr>
        <p:spPr>
          <a:xfrm>
            <a:off x="8816542" y="4834197"/>
            <a:ext cx="2693773" cy="1342766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You’re now viewing www.test2.com. Would you like to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Calibri"/>
              <a:buAutoNum type="arabicPeriod"/>
            </a:pPr>
            <a:r>
              <a:rPr lang="en-US" sz="10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Back to search results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Calibri"/>
              <a:buAutoNum type="arabicPeriod"/>
            </a:pPr>
            <a:r>
              <a:rPr lang="en-US" sz="10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New search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Calibri"/>
              <a:buAutoNum type="arabicPeriod"/>
            </a:pPr>
            <a:r>
              <a:rPr lang="en-US" sz="10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Exit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Type in your choice: </a:t>
            </a:r>
            <a:r>
              <a:rPr lang="en-US" sz="1050" u="sng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8816542" y="2991434"/>
            <a:ext cx="2693773" cy="1705232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Search results: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AutoNum type="arabicPeriod"/>
            </a:pPr>
            <a:r>
              <a:rPr lang="en-U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www.test4.com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AutoNum type="arabicPeriod"/>
            </a:pPr>
            <a:r>
              <a:rPr lang="en-U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www.algorithms101.net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AutoNum type="arabicPeriod"/>
            </a:pPr>
            <a:r>
              <a:rPr lang="en-U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www.c_plus_plus_tutorials.org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Would you like to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AutoNum type="arabicPeriod"/>
            </a:pPr>
            <a:r>
              <a:rPr lang="en-U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Choose a webpage to open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AutoNum type="arabicPeriod"/>
            </a:pPr>
            <a:r>
              <a:rPr lang="en-U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New search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AutoNum type="arabicPeriod"/>
            </a:pPr>
            <a:r>
              <a:rPr lang="en-U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Exit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Type in your choice: _</a:t>
            </a: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8816542" y="1757114"/>
            <a:ext cx="2693773" cy="110490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Welcome!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What would you like to do?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AutoNum type="arabicPeriod"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New search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AutoNum type="arabicPeriod"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Exit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Type in your choice: _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EE599"/>
            </a:gs>
            <a:gs pos="32000">
              <a:schemeClr val="lt1"/>
            </a:gs>
            <a:gs pos="84000">
              <a:schemeClr val="lt1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to Submit</a:t>
            </a:r>
            <a:endParaRPr/>
          </a:p>
        </p:txBody>
      </p:sp>
      <p:sp>
        <p:nvSpPr>
          <p:cNvPr id="155" name="Google Shape;155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33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2700"/>
              <a:t>Your submission must include </a:t>
            </a:r>
            <a:endParaRPr sz="2700"/>
          </a:p>
          <a:p>
            <a:pPr indent="-450850" lvl="1" marL="1066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AutoNum type="arabicPeriod"/>
            </a:pPr>
            <a:r>
              <a:rPr lang="en-US" sz="2700"/>
              <a:t>Source code (</a:t>
            </a:r>
            <a:r>
              <a:rPr lang="en-US" sz="2700">
                <a:latin typeface="Consolas"/>
                <a:ea typeface="Consolas"/>
                <a:cs typeface="Consolas"/>
                <a:sym typeface="Consolas"/>
              </a:rPr>
              <a:t>.cpp</a:t>
            </a:r>
            <a:r>
              <a:rPr lang="en-US" sz="2700"/>
              <a:t> files)</a:t>
            </a:r>
            <a:endParaRPr sz="2300"/>
          </a:p>
          <a:p>
            <a:pPr indent="-450850" lvl="1" marL="1066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AutoNum type="arabicPeriod"/>
            </a:pPr>
            <a:r>
              <a:rPr lang="en-US" sz="2700"/>
              <a:t>An executable (</a:t>
            </a:r>
            <a:r>
              <a:rPr lang="en-US" sz="2700">
                <a:latin typeface="Consolas"/>
                <a:ea typeface="Consolas"/>
                <a:cs typeface="Consolas"/>
                <a:sym typeface="Consolas"/>
              </a:rPr>
              <a:t>.exe</a:t>
            </a:r>
            <a:r>
              <a:rPr lang="en-US" sz="2700"/>
              <a:t>) file to run the engine </a:t>
            </a:r>
            <a:endParaRPr sz="2300"/>
          </a:p>
          <a:p>
            <a:pPr indent="-450850" lvl="1" marL="1066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AutoNum type="arabicPeriod"/>
            </a:pPr>
            <a:r>
              <a:rPr lang="en-US" sz="2700"/>
              <a:t>A report including:</a:t>
            </a:r>
            <a:endParaRPr sz="2300"/>
          </a:p>
          <a:p>
            <a:pPr indent="-450850" lvl="2" marL="1530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arenR"/>
            </a:pPr>
            <a:r>
              <a:rPr lang="en-US" sz="2300"/>
              <a:t>The pseudo-code for your indexing and ranking algorithms</a:t>
            </a:r>
            <a:endParaRPr sz="1900"/>
          </a:p>
          <a:p>
            <a:pPr indent="-450850" lvl="2" marL="1530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arenR"/>
            </a:pPr>
            <a:r>
              <a:rPr lang="en-US" sz="2300"/>
              <a:t>A time and space complexity analysis for your indexing and ranking algorithms</a:t>
            </a:r>
            <a:endParaRPr sz="1900"/>
          </a:p>
          <a:p>
            <a:pPr indent="-450850" lvl="2" marL="1530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arenR"/>
            </a:pPr>
            <a:r>
              <a:rPr lang="en-US" sz="2300"/>
              <a:t>The main data structures used by your algorithm</a:t>
            </a:r>
            <a:endParaRPr sz="1900"/>
          </a:p>
          <a:p>
            <a:pPr indent="-450850" lvl="2" marL="1530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arenR"/>
            </a:pPr>
            <a:r>
              <a:rPr lang="en-US" sz="2300"/>
              <a:t>Any design tradeoffs you made along with their justifications</a:t>
            </a:r>
            <a:endParaRPr sz="1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EE599"/>
            </a:gs>
            <a:gs pos="47000">
              <a:srgbClr val="F2F2F2"/>
            </a:gs>
            <a:gs pos="87000">
              <a:srgbClr val="BBD6EE"/>
            </a:gs>
            <a:gs pos="100000">
              <a:srgbClr val="BBD6EE"/>
            </a:gs>
          </a:gsLst>
          <a:lin ang="5400000" scaled="0"/>
        </a:gra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Project Logistics</a:t>
            </a:r>
            <a:endParaRPr/>
          </a:p>
        </p:txBody>
      </p:sp>
      <p:sp>
        <p:nvSpPr>
          <p:cNvPr id="161" name="Google Shape;161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</a:pPr>
            <a:r>
              <a:rPr lang="en-US"/>
              <a:t>The project carries </a:t>
            </a:r>
            <a:r>
              <a:rPr b="1" lang="en-US">
                <a:solidFill>
                  <a:srgbClr val="00B050"/>
                </a:solidFill>
              </a:rPr>
              <a:t>30%</a:t>
            </a:r>
            <a:r>
              <a:rPr lang="en-US"/>
              <a:t> of the course’s grade.</a:t>
            </a:r>
            <a:br>
              <a:rPr lang="en-US"/>
            </a:br>
            <a:endParaRPr/>
          </a:p>
          <a:p>
            <a:pPr indent="-32385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</a:pPr>
            <a:r>
              <a:rPr lang="en-US"/>
              <a:t>The deadline for submitting the project is </a:t>
            </a:r>
            <a:r>
              <a:rPr b="1" lang="en-US">
                <a:solidFill>
                  <a:srgbClr val="00B050"/>
                </a:solidFill>
              </a:rPr>
              <a:t>November 27, 2020 11:59 PM</a:t>
            </a:r>
            <a:r>
              <a:rPr lang="en-US"/>
              <a:t>.</a:t>
            </a:r>
            <a:endParaRPr/>
          </a:p>
          <a:p>
            <a:pPr indent="0" lvl="0" marL="13335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>
              <a:solidFill>
                <a:srgbClr val="00B050"/>
              </a:solidFill>
            </a:endParaRPr>
          </a:p>
          <a:p>
            <a:pPr indent="-32385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</a:pPr>
            <a:r>
              <a:rPr lang="en-US"/>
              <a:t>Please submit your work on time because </a:t>
            </a:r>
            <a:r>
              <a:rPr lang="en-US" u="sng"/>
              <a:t>no late submissions</a:t>
            </a:r>
            <a:r>
              <a:rPr lang="en-US"/>
              <a:t> will be accepted.</a:t>
            </a:r>
            <a:br>
              <a:rPr lang="en-US"/>
            </a:br>
            <a:endParaRPr/>
          </a:p>
          <a:p>
            <a:pPr indent="-32385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</a:pPr>
            <a:r>
              <a:rPr lang="en-US"/>
              <a:t>This is an </a:t>
            </a:r>
            <a:r>
              <a:rPr b="1" lang="en-US">
                <a:solidFill>
                  <a:srgbClr val="00B050"/>
                </a:solidFill>
              </a:rPr>
              <a:t>individual</a:t>
            </a:r>
            <a:r>
              <a:rPr lang="en-US"/>
              <a:t> project.</a:t>
            </a:r>
            <a:endParaRPr/>
          </a:p>
          <a:p>
            <a:pPr indent="-14605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2385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</a:pPr>
            <a:r>
              <a:rPr lang="en-US"/>
              <a:t>AUC’s Academic Integrity guidelines will be strictly enforced.</a:t>
            </a:r>
            <a:endParaRPr/>
          </a:p>
          <a:p>
            <a:pPr indent="-14605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2385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</a:pPr>
            <a:r>
              <a:rPr lang="en-US"/>
              <a:t>Good luck!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