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8" r:id="rId2"/>
    <p:sldId id="258" r:id="rId3"/>
    <p:sldId id="354" r:id="rId4"/>
    <p:sldId id="316" r:id="rId5"/>
    <p:sldId id="317" r:id="rId6"/>
    <p:sldId id="361" r:id="rId7"/>
    <p:sldId id="372" r:id="rId8"/>
    <p:sldId id="371" r:id="rId9"/>
    <p:sldId id="373" r:id="rId10"/>
    <p:sldId id="363" r:id="rId11"/>
    <p:sldId id="362" r:id="rId12"/>
    <p:sldId id="364" r:id="rId13"/>
    <p:sldId id="365" r:id="rId14"/>
    <p:sldId id="374" r:id="rId15"/>
    <p:sldId id="367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AE6CAA-8294-49A7-BFD6-48FE244E1AC2}">
          <p14:sldIdLst>
            <p14:sldId id="368"/>
            <p14:sldId id="258"/>
            <p14:sldId id="354"/>
            <p14:sldId id="316"/>
            <p14:sldId id="317"/>
            <p14:sldId id="361"/>
            <p14:sldId id="372"/>
            <p14:sldId id="371"/>
            <p14:sldId id="373"/>
            <p14:sldId id="363"/>
            <p14:sldId id="362"/>
            <p14:sldId id="364"/>
            <p14:sldId id="365"/>
            <p14:sldId id="374"/>
            <p14:sldId id="367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pos="6672" userDrawn="1">
          <p15:clr>
            <a:srgbClr val="A4A3A4"/>
          </p15:clr>
        </p15:guide>
        <p15:guide id="2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>
        <p:guide pos="6672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1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rawpixel.com/image/380326/business-analysis-chart-digital-tabl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F82064E-374E-8D1A-AE4D-ECDAD443B0E8}"/>
              </a:ext>
            </a:extLst>
          </p:cNvPr>
          <p:cNvSpPr txBox="1">
            <a:spLocks/>
          </p:cNvSpPr>
          <p:nvPr/>
        </p:nvSpPr>
        <p:spPr>
          <a:xfrm>
            <a:off x="670785" y="1031001"/>
            <a:ext cx="5183371" cy="1925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Supermarket Sales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522623-5B77-AEB4-DABA-67B5F51EDCFF}"/>
              </a:ext>
            </a:extLst>
          </p:cNvPr>
          <p:cNvSpPr txBox="1">
            <a:spLocks/>
          </p:cNvSpPr>
          <p:nvPr/>
        </p:nvSpPr>
        <p:spPr>
          <a:xfrm>
            <a:off x="990600" y="3901751"/>
            <a:ext cx="3981862" cy="255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cap="all" spc="300" baseline="0" dirty="0">
                <a:latin typeface="+mn-lt"/>
                <a:ea typeface="+mn-ea"/>
                <a:cs typeface="+mn-cs"/>
              </a:rPr>
              <a:t>By:</a:t>
            </a: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Omar Mohamed</a:t>
            </a:r>
            <a:endParaRPr lang="en-US" sz="1800" b="1" cap="all" spc="300" dirty="0">
              <a:latin typeface="+mn-lt"/>
              <a:ea typeface="+mn-ea"/>
              <a:cs typeface="+mn-cs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spc="300" dirty="0">
                <a:latin typeface="+mn-lt"/>
                <a:ea typeface="+mn-ea"/>
                <a:cs typeface="+mn-cs"/>
              </a:rPr>
              <a:t>Yehia fares</a:t>
            </a: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Yehia </a:t>
            </a:r>
            <a:r>
              <a:rPr lang="en-US" sz="1800" b="1" kern="1200" spc="300" baseline="0" dirty="0" err="1">
                <a:latin typeface="+mn-lt"/>
                <a:ea typeface="+mn-ea"/>
                <a:cs typeface="+mn-cs"/>
              </a:rPr>
              <a:t>mohamed</a:t>
            </a:r>
            <a:endParaRPr lang="en-US" sz="1800" b="1" cap="all" spc="300" dirty="0">
              <a:latin typeface="+mn-lt"/>
              <a:ea typeface="+mn-ea"/>
              <a:cs typeface="+mn-cs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spc="300" dirty="0">
                <a:latin typeface="+mn-lt"/>
                <a:ea typeface="+mn-ea"/>
                <a:cs typeface="+mn-cs"/>
              </a:rPr>
              <a:t>Abdelfattah</a:t>
            </a: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spc="300" baseline="0" dirty="0" err="1">
                <a:latin typeface="+mn-lt"/>
                <a:ea typeface="+mn-ea"/>
                <a:cs typeface="+mn-cs"/>
              </a:rPr>
              <a:t>Aboud</a:t>
            </a:r>
            <a:endParaRPr lang="en-US" sz="1800" b="1" cap="all" spc="3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31C063-502D-DEB1-4007-D12FD0AF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37843"/>
          <a:stretch/>
        </p:blipFill>
        <p:spPr>
          <a:xfrm>
            <a:off x="6524941" y="1031001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blipFill>
            <a:blip r:embed="rId3">
              <a:alphaModFix amt="1900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53453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Distribution </a:t>
            </a: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DD57A-3789-3D85-06C4-FC73B344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02602"/>
            <a:ext cx="1036320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2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312942-4AD5-DF0A-8622-15CD7138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02601"/>
            <a:ext cx="10363202" cy="28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Orders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graph of a price and number&#10;&#10;Description automatically generated with medium confidence">
            <a:extLst>
              <a:ext uri="{FF2B5EF4-FFF2-40B4-BE49-F238E27FC236}">
                <a16:creationId xmlns:a16="http://schemas.microsoft.com/office/drawing/2014/main" id="{4AB696CD-7DC9-9765-3D7D-381A2D57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71310"/>
            <a:ext cx="10363202" cy="32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4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Customer</a:t>
            </a:r>
            <a:endParaRPr lang="en-US" dirty="0"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graph and chart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BA3B058-DB7D-650C-E228-9E7D860F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71310"/>
            <a:ext cx="10363202" cy="29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5"/>
            </a:pPr>
            <a:r>
              <a:rPr lang="en-US" sz="40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Satisfaction </a:t>
            </a:r>
            <a:endParaRPr lang="en-US" dirty="0"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3CB86967-3188-ABA1-78E1-699F9782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402602"/>
            <a:ext cx="10363202" cy="30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0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Recommendation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8"/>
            <a:ext cx="10178143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depends on the data to achieve more Sales and Customer 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data storage quality and add more details about the customer and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Extending the supermarket's operating hours after 8 o'clock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Increase customer satisfaction and differentiate between Normal and Member customers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8FCE-2F36-A619-37EE-E6128767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802" y="2560320"/>
            <a:ext cx="4786764" cy="1737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/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7B55D-D3D5-1DDB-6437-FCF20DCF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539" t="-136" r="20421" b="136"/>
          <a:stretch/>
        </p:blipFill>
        <p:spPr>
          <a:xfrm>
            <a:off x="0" y="-9321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3895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" b="2556"/>
          <a:stretch/>
        </p:blipFill>
        <p:spPr>
          <a:xfrm>
            <a:off x="6524941" y="1065600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D65A1D9-E7C7-BA27-EDE9-8A9A6FCF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27007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F31C56-A7A8-9D3D-E982-ED77D242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258"/>
            <a:ext cx="3943762" cy="4450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Project Description​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Objective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Goal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Step By Step Project Creation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Project Results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Sales Distribution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Sales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Number Of Orders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Number of Customer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Customer Satisfaction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randview Display"/>
                <a:ea typeface="Arial"/>
                <a:cs typeface="Arial"/>
              </a:rPr>
              <a:t>Recommendation </a:t>
            </a:r>
          </a:p>
          <a:p>
            <a:pPr marL="320040" lvl="2" indent="0">
              <a:lnSpc>
                <a:spcPct val="110000"/>
              </a:lnSpc>
              <a:buNone/>
            </a:pPr>
            <a:endParaRPr lang="en-US" dirty="0">
              <a:latin typeface="Grandview Display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75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3FF2-04F5-3671-E33D-9D190BB9B5AA}"/>
              </a:ext>
            </a:extLst>
          </p:cNvPr>
          <p:cNvSpPr txBox="1"/>
          <p:nvPr/>
        </p:nvSpPr>
        <p:spPr>
          <a:xfrm>
            <a:off x="914400" y="1371600"/>
            <a:ext cx="5181600" cy="1314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Description​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5E3345-894D-DE1E-3380-69733780C311}"/>
              </a:ext>
            </a:extLst>
          </p:cNvPr>
          <p:cNvSpPr txBox="1"/>
          <p:nvPr/>
        </p:nvSpPr>
        <p:spPr>
          <a:xfrm>
            <a:off x="856617" y="2395609"/>
            <a:ext cx="4679207" cy="3088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sz="16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8A845-C20E-B6A8-FC27-49ED405B6342}"/>
              </a:ext>
            </a:extLst>
          </p:cNvPr>
          <p:cNvSpPr txBox="1"/>
          <p:nvPr/>
        </p:nvSpPr>
        <p:spPr>
          <a:xfrm>
            <a:off x="856617" y="2404996"/>
            <a:ext cx="4810443" cy="35339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2000" dirty="0">
                <a:cs typeface="Times New Roman" panose="02020603050405020304" pitchFamily="18" charset="0"/>
              </a:rPr>
              <a:t>This project involves a comprehensive analysis of three branches of a supermarket (Yangon, Naypyitaw, Mandalay) to identify essential factors that contribute to a supermarket success by examining three months of data from the supermarket.</a:t>
            </a:r>
          </a:p>
        </p:txBody>
      </p:sp>
    </p:spTree>
    <p:extLst>
      <p:ext uri="{BB962C8B-B14F-4D97-AF65-F5344CB8AC3E}">
        <p14:creationId xmlns:p14="http://schemas.microsoft.com/office/powerpoint/2010/main" val="306835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C8FCB3-1601-EE69-4304-05985594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D5A5DE-CA9D-945B-C572-A37E14BE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53" y="2244883"/>
            <a:ext cx="4679207" cy="3088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Cleaning the dataset by handling missing values, correcting outliers, and removing duplicates.</a:t>
            </a:r>
          </a:p>
          <a:p>
            <a:pPr marL="0" indent="0">
              <a:buNone/>
            </a:pPr>
            <a:r>
              <a:rPr lang="en-US" dirty="0"/>
              <a:t>Analyzing the relationship between different attributes such as total sales, branches, and customer types.</a:t>
            </a:r>
          </a:p>
          <a:p>
            <a:pPr marL="0" indent="0">
              <a:buNone/>
            </a:pPr>
            <a:r>
              <a:rPr lang="en-US" dirty="0"/>
              <a:t>Visualizing key insights such as rush hours, sales distribution, and total sales per branch.</a:t>
            </a:r>
          </a:p>
        </p:txBody>
      </p:sp>
      <p:pic>
        <p:nvPicPr>
          <p:cNvPr id="13" name="Picture 12" descr="Different coloured question marks">
            <a:extLst>
              <a:ext uri="{FF2B5EF4-FFF2-40B4-BE49-F238E27FC236}">
                <a16:creationId xmlns:a16="http://schemas.microsoft.com/office/drawing/2014/main" id="{B26CA091-1071-C757-9C8A-28F86DA7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1" r="22440" b="1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201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400" y="1371600"/>
            <a:ext cx="51816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Goal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9"/>
            <a:ext cx="467646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goal of the project is uncovering patterns and insights that can guide the owner in his creative and business decisions.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31ADA4A-A433-FA21-D8AA-B91270D78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9" r="2" b="2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967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E13E96C-BDA2-E8EA-DCF9-70FE0541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62003"/>
            <a:ext cx="10363202" cy="44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Obtain the data from Supermarket.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scrubing</a:t>
            </a:r>
            <a:r>
              <a:rPr lang="en-US" dirty="0"/>
              <a:t> the data by (Python). </a:t>
            </a:r>
          </a:p>
          <a:p>
            <a:pPr lvl="2"/>
            <a:r>
              <a:rPr lang="en-US" dirty="0"/>
              <a:t>Tidiness Issues:</a:t>
            </a:r>
          </a:p>
          <a:p>
            <a:pPr lvl="3"/>
            <a:r>
              <a:rPr lang="en-US" dirty="0"/>
              <a:t>-	Combined separate city columns into one City column for easier analysis Explore the data.</a:t>
            </a:r>
          </a:p>
          <a:p>
            <a:pPr lvl="2"/>
            <a:r>
              <a:rPr lang="en-US" dirty="0"/>
              <a:t>Missing Values:</a:t>
            </a:r>
          </a:p>
          <a:p>
            <a:pPr lvl="3"/>
            <a:r>
              <a:rPr lang="en-US" dirty="0"/>
              <a:t>-	Filled missing data such as in the Customer Type column and corrected incorrect entries like "</a:t>
            </a:r>
            <a:r>
              <a:rPr lang="en-US" dirty="0" err="1"/>
              <a:t>memberr</a:t>
            </a:r>
            <a:r>
              <a:rPr lang="en-US" dirty="0"/>
              <a:t>“ and Recalculate not completed calculated columns.</a:t>
            </a:r>
          </a:p>
          <a:p>
            <a:pPr lvl="2"/>
            <a:r>
              <a:rPr lang="en-US" dirty="0"/>
              <a:t>Outliers:</a:t>
            </a:r>
          </a:p>
          <a:p>
            <a:pPr lvl="3"/>
            <a:r>
              <a:rPr lang="en-US" dirty="0"/>
              <a:t>-	Corrected outliers in the Rating column (e.g., 97 instead of 9.7).</a:t>
            </a:r>
          </a:p>
          <a:p>
            <a:pPr lvl="2"/>
            <a:r>
              <a:rPr lang="en-US" dirty="0"/>
              <a:t>Duplicate Records:</a:t>
            </a:r>
          </a:p>
          <a:p>
            <a:pPr lvl="3"/>
            <a:r>
              <a:rPr lang="en-US" dirty="0"/>
              <a:t>-	Removed six duplicate records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3519117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/>
              <a:t>Explore the data and Find the Insights by (Python).</a:t>
            </a:r>
          </a:p>
          <a:p>
            <a:pPr lvl="2"/>
            <a:r>
              <a:rPr lang="en-US" dirty="0"/>
              <a:t>Create histograms to visualize distributions.</a:t>
            </a:r>
          </a:p>
          <a:p>
            <a:pPr lvl="2"/>
            <a:r>
              <a:rPr lang="en-US" dirty="0"/>
              <a:t>Produce scatter plots to assess the relationship between variables.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Modeling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iNterpret</a:t>
            </a:r>
            <a:endParaRPr lang="en-US" dirty="0"/>
          </a:p>
          <a:p>
            <a:pPr lvl="2"/>
            <a:r>
              <a:rPr lang="en-US" dirty="0"/>
              <a:t>Visualize the results in a dashboard to entire point of the process insights to the organization 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660786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DC31C063-502D-DEB1-4007-D12FD0AFE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r="25523"/>
          <a:stretch/>
        </p:blipFill>
        <p:spPr>
          <a:xfrm>
            <a:off x="6524941" y="1031001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  <a:blipFill>
            <a:blip r:embed="rId3">
              <a:alphaModFix amt="19000"/>
            </a:blip>
            <a:stretch>
              <a:fillRect/>
            </a:stretch>
          </a:blipFill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678322-AE9D-DC44-96B6-0C7951179472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4752661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Project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2D8FC-121A-3B30-701E-B3FBA9D9D635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Distribution 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Sales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Orders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Satisfaction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30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412724"/>
      </a:dk2>
      <a:lt2>
        <a:srgbClr val="E2E7E8"/>
      </a:lt2>
      <a:accent1>
        <a:srgbClr val="B1463B"/>
      </a:accent1>
      <a:accent2>
        <a:srgbClr val="C34D72"/>
      </a:accent2>
      <a:accent3>
        <a:srgbClr val="C38A4D"/>
      </a:accent3>
      <a:accent4>
        <a:srgbClr val="3BB18C"/>
      </a:accent4>
      <a:accent5>
        <a:srgbClr val="4AB0BC"/>
      </a:accent5>
      <a:accent6>
        <a:srgbClr val="3B74B1"/>
      </a:accent6>
      <a:hlink>
        <a:srgbClr val="338F9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412724"/>
    </a:dk2>
    <a:lt2>
      <a:srgbClr val="E2E7E8"/>
    </a:lt2>
    <a:accent1>
      <a:srgbClr val="B1463B"/>
    </a:accent1>
    <a:accent2>
      <a:srgbClr val="C34D72"/>
    </a:accent2>
    <a:accent3>
      <a:srgbClr val="C38A4D"/>
    </a:accent3>
    <a:accent4>
      <a:srgbClr val="3BB18C"/>
    </a:accent4>
    <a:accent5>
      <a:srgbClr val="4AB0BC"/>
    </a:accent5>
    <a:accent6>
      <a:srgbClr val="3B74B1"/>
    </a:accent6>
    <a:hlink>
      <a:srgbClr val="338F99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Words>382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 Display</vt:lpstr>
      <vt:lpstr>Times New Roman</vt:lpstr>
      <vt:lpstr>DashVTI</vt:lpstr>
      <vt:lpstr>PowerPoint Presentation</vt:lpstr>
      <vt:lpstr>Agenda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MustafaEsmaail</dc:creator>
  <cp:lastModifiedBy>عمر محمد عمر محمد علاوه ( 124190403 )</cp:lastModifiedBy>
  <cp:revision>427</cp:revision>
  <dcterms:created xsi:type="dcterms:W3CDTF">2022-11-26T22:58:01Z</dcterms:created>
  <dcterms:modified xsi:type="dcterms:W3CDTF">2024-09-13T09:04:58Z</dcterms:modified>
</cp:coreProperties>
</file>