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82" r:id="rId8"/>
    <p:sldId id="262" r:id="rId9"/>
    <p:sldId id="263" r:id="rId10"/>
    <p:sldId id="265" r:id="rId11"/>
    <p:sldId id="270" r:id="rId12"/>
    <p:sldId id="266" r:id="rId13"/>
    <p:sldId id="267" r:id="rId14"/>
    <p:sldId id="268" r:id="rId15"/>
    <p:sldId id="269" r:id="rId16"/>
    <p:sldId id="271" r:id="rId17"/>
    <p:sldId id="272" r:id="rId18"/>
    <p:sldId id="273" r:id="rId19"/>
    <p:sldId id="278" r:id="rId20"/>
    <p:sldId id="279" r:id="rId21"/>
    <p:sldId id="275" r:id="rId22"/>
    <p:sldId id="276" r:id="rId23"/>
    <p:sldId id="280" r:id="rId24"/>
    <p:sldId id="281"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50" d="100"/>
          <a:sy n="50" d="100"/>
        </p:scale>
        <p:origin x="60"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0BD51B8-9149-4A96-8BE2-240B34562A3E}" type="datetimeFigureOut">
              <a:rPr lang="es-PE" smtClean="0"/>
              <a:t>5/10/2016</a:t>
            </a:fld>
            <a:endParaRPr lang="es-PE"/>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s-PE"/>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D5DD6F1-E21E-4258-BEAD-734CD51751DA}" type="slidenum">
              <a:rPr lang="es-PE" smtClean="0"/>
              <a:t>‹Nº›</a:t>
            </a:fld>
            <a:endParaRPr lang="es-PE"/>
          </a:p>
        </p:txBody>
      </p:sp>
    </p:spTree>
    <p:extLst>
      <p:ext uri="{BB962C8B-B14F-4D97-AF65-F5344CB8AC3E}">
        <p14:creationId xmlns:p14="http://schemas.microsoft.com/office/powerpoint/2010/main" val="31701758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BD51B8-9149-4A96-8BE2-240B34562A3E}" type="datetimeFigureOut">
              <a:rPr lang="es-PE" smtClean="0"/>
              <a:t>5/10/2016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212192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BD51B8-9149-4A96-8BE2-240B34562A3E}" type="datetimeFigureOut">
              <a:rPr lang="es-PE" smtClean="0"/>
              <a:t>5/10/2016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171118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0BD51B8-9149-4A96-8BE2-240B34562A3E}" type="datetimeFigureOut">
              <a:rPr lang="es-PE" smtClean="0"/>
              <a:t>5/10/2016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230968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0BD51B8-9149-4A96-8BE2-240B34562A3E}" type="datetimeFigureOut">
              <a:rPr lang="es-PE" smtClean="0"/>
              <a:t>5/10/2016</a:t>
            </a:fld>
            <a:endParaRPr lang="es-PE"/>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s-PE"/>
          </a:p>
        </p:txBody>
      </p:sp>
      <p:sp>
        <p:nvSpPr>
          <p:cNvPr id="6" name="Slide Number Placeholder 5"/>
          <p:cNvSpPr>
            <a:spLocks noGrp="1"/>
          </p:cNvSpPr>
          <p:nvPr>
            <p:ph type="sldNum" sz="quarter" idx="12"/>
          </p:nvPr>
        </p:nvSpPr>
        <p:spPr>
          <a:xfrm>
            <a:off x="8604504" y="5211060"/>
            <a:ext cx="2112264" cy="228600"/>
          </a:xfrm>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15465266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0BD51B8-9149-4A96-8BE2-240B34562A3E}" type="datetimeFigureOut">
              <a:rPr lang="es-PE" smtClean="0"/>
              <a:t>5/10/2016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190076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0BD51B8-9149-4A96-8BE2-240B34562A3E}" type="datetimeFigureOut">
              <a:rPr lang="es-PE" smtClean="0"/>
              <a:t>5/10/2016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59975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0BD51B8-9149-4A96-8BE2-240B34562A3E}" type="datetimeFigureOut">
              <a:rPr lang="es-PE" smtClean="0"/>
              <a:t>5/10/2016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365090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D51B8-9149-4A96-8BE2-240B34562A3E}" type="datetimeFigureOut">
              <a:rPr lang="es-PE" smtClean="0"/>
              <a:t>5/10/2016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2D5DD6F1-E21E-4258-BEAD-734CD51751DA}" type="slidenum">
              <a:rPr lang="es-PE" smtClean="0"/>
              <a:t>‹Nº›</a:t>
            </a:fld>
            <a:endParaRPr lang="es-PE"/>
          </a:p>
        </p:txBody>
      </p:sp>
    </p:spTree>
    <p:extLst>
      <p:ext uri="{BB962C8B-B14F-4D97-AF65-F5344CB8AC3E}">
        <p14:creationId xmlns:p14="http://schemas.microsoft.com/office/powerpoint/2010/main" val="81225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0BD51B8-9149-4A96-8BE2-240B34562A3E}" type="datetimeFigureOut">
              <a:rPr lang="es-PE" smtClean="0"/>
              <a:t>5/10/2016</a:t>
            </a:fld>
            <a:endParaRPr lang="es-PE"/>
          </a:p>
        </p:txBody>
      </p:sp>
      <p:sp>
        <p:nvSpPr>
          <p:cNvPr id="9" name="Footer Placeholder 8"/>
          <p:cNvSpPr>
            <a:spLocks noGrp="1"/>
          </p:cNvSpPr>
          <p:nvPr>
            <p:ph type="ftr" sz="quarter" idx="11"/>
          </p:nvPr>
        </p:nvSpPr>
        <p:spPr/>
        <p:txBody>
          <a:bodyPr/>
          <a:lstStyle>
            <a:lvl1pPr algn="r">
              <a:defRPr/>
            </a:lvl1pPr>
          </a:lstStyle>
          <a:p>
            <a:endParaRPr lang="es-PE"/>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D5DD6F1-E21E-4258-BEAD-734CD51751DA}" type="slidenum">
              <a:rPr lang="es-PE" smtClean="0"/>
              <a:t>‹Nº›</a:t>
            </a:fld>
            <a:endParaRPr lang="es-PE"/>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960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0BD51B8-9149-4A96-8BE2-240B34562A3E}" type="datetimeFigureOut">
              <a:rPr lang="es-PE" smtClean="0"/>
              <a:t>5/10/2016</a:t>
            </a:fld>
            <a:endParaRPr lang="es-PE"/>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s-PE"/>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D5DD6F1-E21E-4258-BEAD-734CD51751DA}" type="slidenum">
              <a:rPr lang="es-PE" smtClean="0"/>
              <a:t>‹Nº›</a:t>
            </a:fld>
            <a:endParaRPr lang="es-PE"/>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154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0BD51B8-9149-4A96-8BE2-240B34562A3E}" type="datetimeFigureOut">
              <a:rPr lang="es-PE" smtClean="0"/>
              <a:t>5/10/2016</a:t>
            </a:fld>
            <a:endParaRPr lang="es-PE"/>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s-PE"/>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D5DD6F1-E21E-4258-BEAD-734CD51751DA}" type="slidenum">
              <a:rPr lang="es-PE" smtClean="0"/>
              <a:t>‹Nº›</a:t>
            </a:fld>
            <a:endParaRPr lang="es-PE"/>
          </a:p>
        </p:txBody>
      </p:sp>
    </p:spTree>
    <p:extLst>
      <p:ext uri="{BB962C8B-B14F-4D97-AF65-F5344CB8AC3E}">
        <p14:creationId xmlns:p14="http://schemas.microsoft.com/office/powerpoint/2010/main" val="879939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PATRONES FACTORY</a:t>
            </a:r>
            <a:endParaRPr lang="es-PE" dirty="0"/>
          </a:p>
        </p:txBody>
      </p:sp>
      <p:sp>
        <p:nvSpPr>
          <p:cNvPr id="3" name="Subtítulo 2"/>
          <p:cNvSpPr>
            <a:spLocks noGrp="1"/>
          </p:cNvSpPr>
          <p:nvPr>
            <p:ph type="subTitle" idx="1"/>
          </p:nvPr>
        </p:nvSpPr>
        <p:spPr/>
        <p:txBody>
          <a:bodyPr/>
          <a:lstStyle/>
          <a:p>
            <a:endParaRPr lang="es-PE"/>
          </a:p>
        </p:txBody>
      </p:sp>
    </p:spTree>
    <p:extLst>
      <p:ext uri="{BB962C8B-B14F-4D97-AF65-F5344CB8AC3E}">
        <p14:creationId xmlns:p14="http://schemas.microsoft.com/office/powerpoint/2010/main" val="59971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MARCO TEORICO</a:t>
            </a:r>
            <a:endParaRPr lang="es-PE" b="1" dirty="0"/>
          </a:p>
        </p:txBody>
      </p:sp>
      <p:sp>
        <p:nvSpPr>
          <p:cNvPr id="3" name="Marcador de contenido 2"/>
          <p:cNvSpPr>
            <a:spLocks noGrp="1"/>
          </p:cNvSpPr>
          <p:nvPr>
            <p:ph idx="1"/>
          </p:nvPr>
        </p:nvSpPr>
        <p:spPr/>
        <p:txBody>
          <a:bodyPr/>
          <a:lstStyle/>
          <a:p>
            <a:r>
              <a:rPr lang="es-PE" dirty="0"/>
              <a:t>Factory es un patrón de creación, es decir, un objeto que maneja la creación de otros objetos. Se utilizan cuando la creación de un objeto implica más que una simple instanciación.</a:t>
            </a:r>
          </a:p>
          <a:p>
            <a:r>
              <a:rPr lang="es-PE" dirty="0" smtClean="0"/>
              <a:t>Consta </a:t>
            </a:r>
            <a:r>
              <a:rPr lang="es-PE" dirty="0"/>
              <a:t>de un Clase que según los parámetros de creación puede crear un objeto u otro. El objeto Factory será el encargado de decidir según los parámetros que le pasemos el tipo de objeto que nos devolverá. Ejemplo del uso de patrones Factory:</a:t>
            </a:r>
          </a:p>
          <a:p>
            <a:endParaRPr lang="es-PE"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4072038" y="4142766"/>
            <a:ext cx="4514850" cy="1981200"/>
          </a:xfrm>
          <a:prstGeom prst="rect">
            <a:avLst/>
          </a:prstGeom>
        </p:spPr>
      </p:pic>
    </p:spTree>
    <p:extLst>
      <p:ext uri="{BB962C8B-B14F-4D97-AF65-F5344CB8AC3E}">
        <p14:creationId xmlns:p14="http://schemas.microsoft.com/office/powerpoint/2010/main" val="3044208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u="sng" dirty="0"/>
              <a:t>Tipos de Patrones:</a:t>
            </a:r>
            <a:r>
              <a:rPr lang="es-PE" b="1" dirty="0"/>
              <a:t/>
            </a:r>
            <a:br>
              <a:rPr lang="es-PE" b="1" dirty="0"/>
            </a:br>
            <a:endParaRPr lang="es-PE" dirty="0"/>
          </a:p>
        </p:txBody>
      </p:sp>
      <p:sp>
        <p:nvSpPr>
          <p:cNvPr id="3" name="Marcador de contenido 2"/>
          <p:cNvSpPr>
            <a:spLocks noGrp="1"/>
          </p:cNvSpPr>
          <p:nvPr>
            <p:ph idx="1"/>
          </p:nvPr>
        </p:nvSpPr>
        <p:spPr/>
        <p:txBody>
          <a:bodyPr/>
          <a:lstStyle/>
          <a:p>
            <a:r>
              <a:rPr lang="es-PE" sz="4000" dirty="0"/>
              <a:t>Factory Simple</a:t>
            </a:r>
          </a:p>
          <a:p>
            <a:r>
              <a:rPr lang="es-PE" sz="4000" dirty="0"/>
              <a:t>Factory </a:t>
            </a:r>
            <a:r>
              <a:rPr lang="es-PE" sz="4000" dirty="0" err="1"/>
              <a:t>Method</a:t>
            </a:r>
            <a:endParaRPr lang="es-PE" sz="4000" dirty="0"/>
          </a:p>
          <a:p>
            <a:r>
              <a:rPr lang="en-US" sz="4000" dirty="0"/>
              <a:t>Abstract Factory</a:t>
            </a:r>
            <a:endParaRPr lang="es-PE" sz="4000" dirty="0"/>
          </a:p>
          <a:p>
            <a:endParaRPr lang="es-PE" dirty="0"/>
          </a:p>
        </p:txBody>
      </p:sp>
      <p:pic>
        <p:nvPicPr>
          <p:cNvPr id="1026" name="Picture 2" descr="Resultado de imagen para trabajo en grup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850518"/>
            <a:ext cx="44958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880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u="sng" dirty="0"/>
              <a:t>Relación entre los Patrones  Factory:</a:t>
            </a:r>
            <a:r>
              <a:rPr lang="es-PE" b="1" dirty="0"/>
              <a:t/>
            </a:r>
            <a:br>
              <a:rPr lang="es-PE" b="1" dirty="0"/>
            </a:br>
            <a:endParaRPr lang="es-PE" dirty="0"/>
          </a:p>
        </p:txBody>
      </p:sp>
      <p:sp>
        <p:nvSpPr>
          <p:cNvPr id="3" name="Marcador de contenido 2"/>
          <p:cNvSpPr>
            <a:spLocks noGrp="1"/>
          </p:cNvSpPr>
          <p:nvPr>
            <p:ph idx="1"/>
          </p:nvPr>
        </p:nvSpPr>
        <p:spPr>
          <a:xfrm>
            <a:off x="716604" y="2014194"/>
            <a:ext cx="6618051" cy="3931920"/>
          </a:xfrm>
        </p:spPr>
        <p:txBody>
          <a:bodyPr/>
          <a:lstStyle/>
          <a:p>
            <a:pPr algn="just"/>
            <a:r>
              <a:rPr lang="es-PE" sz="2000" dirty="0"/>
              <a:t>Los patrones no existen aislados el uno del otro, sino más bien dentro del contexto de un lenguaje o sistema de patrones. Por consiguiente existen relaciones entre ellos que pueden determinar cuándo, cómo y por qué utilizar uno u otro</a:t>
            </a:r>
            <a:r>
              <a:rPr lang="es-PE" sz="2000" dirty="0" smtClean="0"/>
              <a:t>.</a:t>
            </a:r>
          </a:p>
          <a:p>
            <a:pPr marL="0" indent="0" algn="just">
              <a:buNone/>
            </a:pPr>
            <a:endParaRPr lang="es-PE" sz="2000" dirty="0"/>
          </a:p>
          <a:p>
            <a:pPr algn="just"/>
            <a:r>
              <a:rPr lang="es-PE" sz="2000" dirty="0"/>
              <a:t>El patrón </a:t>
            </a:r>
            <a:r>
              <a:rPr lang="es-PE" sz="2000" dirty="0" err="1"/>
              <a:t>Abstract</a:t>
            </a:r>
            <a:r>
              <a:rPr lang="es-PE" sz="2000" dirty="0"/>
              <a:t> Factory se implementa utilizando Factory </a:t>
            </a:r>
            <a:r>
              <a:rPr lang="es-PE" sz="2000" dirty="0" err="1"/>
              <a:t>Method</a:t>
            </a:r>
            <a:r>
              <a:rPr lang="es-PE" sz="2000" dirty="0"/>
              <a:t>. A su vez, ambos patrones están relacionados con otros patrones del catálogo.</a:t>
            </a:r>
          </a:p>
          <a:p>
            <a:endParaRPr lang="es-PE"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7684851" y="2277185"/>
            <a:ext cx="4067175" cy="2450458"/>
          </a:xfrm>
          <a:prstGeom prst="rect">
            <a:avLst/>
          </a:prstGeom>
        </p:spPr>
      </p:pic>
    </p:spTree>
    <p:extLst>
      <p:ext uri="{BB962C8B-B14F-4D97-AF65-F5344CB8AC3E}">
        <p14:creationId xmlns:p14="http://schemas.microsoft.com/office/powerpoint/2010/main" val="2089565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u="sng" dirty="0"/>
              <a:t>PATRÓN ABSTRACT FACTORY</a:t>
            </a:r>
            <a:r>
              <a:rPr lang="es-PE" b="1" dirty="0"/>
              <a:t/>
            </a:r>
            <a:br>
              <a:rPr lang="es-PE" b="1" dirty="0"/>
            </a:br>
            <a:endParaRPr lang="es-PE" dirty="0"/>
          </a:p>
        </p:txBody>
      </p:sp>
      <p:sp>
        <p:nvSpPr>
          <p:cNvPr id="3" name="Marcador de contenido 2"/>
          <p:cNvSpPr>
            <a:spLocks noGrp="1"/>
          </p:cNvSpPr>
          <p:nvPr>
            <p:ph idx="1"/>
          </p:nvPr>
        </p:nvSpPr>
        <p:spPr/>
        <p:txBody>
          <a:bodyPr/>
          <a:lstStyle/>
          <a:p>
            <a:pPr algn="ctr"/>
            <a:r>
              <a:rPr lang="es-PE" sz="2800" dirty="0"/>
              <a:t>El patrón </a:t>
            </a:r>
            <a:r>
              <a:rPr lang="es-PE" sz="2800" dirty="0" err="1"/>
              <a:t>Abstract</a:t>
            </a:r>
            <a:r>
              <a:rPr lang="es-PE" sz="2800" dirty="0"/>
              <a:t> Factory proporciona una interfaz para crear familias de objetos relacionados o que dependen entre sí, sin especificar sus clases concretas. Dado un conjunto de clases abstractas relacionadas, permite el modo de crear instancias de estas clases abstractas desde el correspondiente conjunto de subclases concretas.</a:t>
            </a:r>
          </a:p>
          <a:p>
            <a:endParaRPr lang="es-PE" dirty="0"/>
          </a:p>
        </p:txBody>
      </p:sp>
    </p:spTree>
    <p:extLst>
      <p:ext uri="{BB962C8B-B14F-4D97-AF65-F5344CB8AC3E}">
        <p14:creationId xmlns:p14="http://schemas.microsoft.com/office/powerpoint/2010/main" val="1174275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Aplicabilidad:</a:t>
            </a:r>
            <a:br>
              <a:rPr lang="es-PE" b="1" dirty="0"/>
            </a:br>
            <a:endParaRPr lang="es-PE" dirty="0"/>
          </a:p>
        </p:txBody>
      </p:sp>
      <p:sp>
        <p:nvSpPr>
          <p:cNvPr id="3" name="Marcador de contenido 2"/>
          <p:cNvSpPr>
            <a:spLocks noGrp="1"/>
          </p:cNvSpPr>
          <p:nvPr>
            <p:ph idx="1"/>
          </p:nvPr>
        </p:nvSpPr>
        <p:spPr/>
        <p:txBody>
          <a:bodyPr/>
          <a:lstStyle/>
          <a:p>
            <a:r>
              <a:rPr lang="es-PE" sz="2800" dirty="0"/>
              <a:t>Este patrón se puede aplicar cuando:</a:t>
            </a:r>
          </a:p>
          <a:p>
            <a:pPr lvl="0"/>
            <a:r>
              <a:rPr lang="es-PE" sz="2800" dirty="0"/>
              <a:t>Un sistema debe ser independiente de cómo sus objetos son creados.</a:t>
            </a:r>
          </a:p>
          <a:p>
            <a:pPr lvl="0"/>
            <a:r>
              <a:rPr lang="es-PE" sz="2800" dirty="0"/>
              <a:t>Un sistema debe ser 'configurado' con una cierta familia de productos.</a:t>
            </a:r>
          </a:p>
          <a:p>
            <a:pPr lvl="0"/>
            <a:r>
              <a:rPr lang="es-PE" sz="2800" dirty="0"/>
              <a:t>Cuando es necesario hacer cumplir una restricción de que una familia de objetos sea usado conjuntamente.</a:t>
            </a:r>
          </a:p>
          <a:p>
            <a:endParaRPr lang="es-PE" dirty="0"/>
          </a:p>
          <a:p>
            <a:endParaRPr lang="es-PE" dirty="0"/>
          </a:p>
        </p:txBody>
      </p:sp>
    </p:spTree>
    <p:extLst>
      <p:ext uri="{BB962C8B-B14F-4D97-AF65-F5344CB8AC3E}">
        <p14:creationId xmlns:p14="http://schemas.microsoft.com/office/powerpoint/2010/main" val="1706991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u="sng" dirty="0"/>
              <a:t>FACTORY METHOD:</a:t>
            </a:r>
            <a:r>
              <a:rPr lang="es-PE" b="1" dirty="0"/>
              <a:t/>
            </a:r>
            <a:br>
              <a:rPr lang="es-PE" b="1" dirty="0"/>
            </a:br>
            <a:endParaRPr lang="es-PE" dirty="0"/>
          </a:p>
        </p:txBody>
      </p:sp>
      <p:sp>
        <p:nvSpPr>
          <p:cNvPr id="3" name="Marcador de contenido 2"/>
          <p:cNvSpPr>
            <a:spLocks noGrp="1"/>
          </p:cNvSpPr>
          <p:nvPr>
            <p:ph idx="1"/>
          </p:nvPr>
        </p:nvSpPr>
        <p:spPr/>
        <p:txBody>
          <a:bodyPr>
            <a:normAutofit/>
          </a:bodyPr>
          <a:lstStyle/>
          <a:p>
            <a:pPr algn="ctr"/>
            <a:r>
              <a:rPr lang="es-PE" sz="3600" dirty="0"/>
              <a:t>El patrón de diseño Factory </a:t>
            </a:r>
            <a:r>
              <a:rPr lang="es-PE" sz="3600" dirty="0" err="1"/>
              <a:t>Method</a:t>
            </a:r>
            <a:r>
              <a:rPr lang="es-PE" sz="3600" dirty="0"/>
              <a:t> consiste en utilizar una clase constructora abstracta con unos cuantos métodos definidos y otros abstractos: está dedicado a la construcción de objetos de un subtipo de un tipo determinado.</a:t>
            </a:r>
          </a:p>
        </p:txBody>
      </p:sp>
    </p:spTree>
    <p:extLst>
      <p:ext uri="{BB962C8B-B14F-4D97-AF65-F5344CB8AC3E}">
        <p14:creationId xmlns:p14="http://schemas.microsoft.com/office/powerpoint/2010/main" val="3903466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err="1"/>
              <a:t>Objetivos</a:t>
            </a:r>
            <a:r>
              <a:rPr lang="en-US" b="1" dirty="0"/>
              <a:t> de Factory </a:t>
            </a:r>
            <a:r>
              <a:rPr lang="en-US" b="1" dirty="0" smtClean="0"/>
              <a:t>Method</a:t>
            </a:r>
            <a:endParaRPr lang="es-PE" dirty="0"/>
          </a:p>
        </p:txBody>
      </p:sp>
      <p:sp>
        <p:nvSpPr>
          <p:cNvPr id="3" name="Marcador de contenido 2"/>
          <p:cNvSpPr>
            <a:spLocks noGrp="1"/>
          </p:cNvSpPr>
          <p:nvPr>
            <p:ph idx="1"/>
          </p:nvPr>
        </p:nvSpPr>
        <p:spPr/>
        <p:txBody>
          <a:bodyPr/>
          <a:lstStyle/>
          <a:p>
            <a:pPr lvl="0"/>
            <a:r>
              <a:rPr lang="es-PE" sz="2400" dirty="0"/>
              <a:t>Permitir a una clase diferir la instanciación a subclases: Aplicaciones más flexibles que definen una interfaz para crear un objeto, pero dejando que las subclases decidan cuál clase instanciar. Estas subclases pueden ser extendidas a medida que evoluciona el sistema.</a:t>
            </a:r>
          </a:p>
          <a:p>
            <a:pPr marL="0" indent="0">
              <a:buNone/>
            </a:pPr>
            <a:r>
              <a:rPr lang="es-PE" sz="2400" dirty="0"/>
              <a:t> </a:t>
            </a:r>
          </a:p>
          <a:p>
            <a:pPr lvl="0"/>
            <a:r>
              <a:rPr lang="es-PE" sz="2400" dirty="0"/>
              <a:t>La definición de un constructor "virtual".</a:t>
            </a:r>
          </a:p>
          <a:p>
            <a:endParaRPr lang="es-PE" sz="2400" dirty="0"/>
          </a:p>
          <a:p>
            <a:pPr lvl="0"/>
            <a:r>
              <a:rPr lang="es-PE" sz="2400" dirty="0"/>
              <a:t>Reducir el uso del operador new.</a:t>
            </a:r>
          </a:p>
          <a:p>
            <a:endParaRPr lang="es-PE" dirty="0"/>
          </a:p>
        </p:txBody>
      </p:sp>
    </p:spTree>
    <p:extLst>
      <p:ext uri="{BB962C8B-B14F-4D97-AF65-F5344CB8AC3E}">
        <p14:creationId xmlns:p14="http://schemas.microsoft.com/office/powerpoint/2010/main" val="3480502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u="sng" dirty="0"/>
              <a:t>FACTORY SIMPLE (FACTORY PATTERN):</a:t>
            </a:r>
            <a:r>
              <a:rPr lang="es-PE" b="1" dirty="0"/>
              <a:t/>
            </a:r>
            <a:br>
              <a:rPr lang="es-PE" b="1" dirty="0"/>
            </a:br>
            <a:endParaRPr lang="es-PE" dirty="0"/>
          </a:p>
        </p:txBody>
      </p:sp>
      <p:sp>
        <p:nvSpPr>
          <p:cNvPr id="3" name="Marcador de contenido 2"/>
          <p:cNvSpPr>
            <a:spLocks noGrp="1"/>
          </p:cNvSpPr>
          <p:nvPr>
            <p:ph idx="1"/>
          </p:nvPr>
        </p:nvSpPr>
        <p:spPr/>
        <p:txBody>
          <a:bodyPr/>
          <a:lstStyle/>
          <a:p>
            <a:r>
              <a:rPr lang="es-PE" sz="2800" dirty="0"/>
              <a:t>El Factory Simple son clases con métodos estáticos de fabricación o fábricas concretas que tienen implementación, pero sus métodos no son </a:t>
            </a:r>
            <a:r>
              <a:rPr lang="es-PE" sz="2800" dirty="0" err="1"/>
              <a:t>redefinibles</a:t>
            </a:r>
            <a:r>
              <a:rPr lang="es-PE" sz="2800" dirty="0"/>
              <a:t>. </a:t>
            </a:r>
            <a:endParaRPr lang="es-PE" sz="2800" dirty="0" smtClean="0"/>
          </a:p>
          <a:p>
            <a:pPr marL="0" indent="0">
              <a:buNone/>
            </a:pPr>
            <a:endParaRPr lang="es-PE" sz="2800" dirty="0"/>
          </a:p>
          <a:p>
            <a:r>
              <a:rPr lang="es-PE" sz="2800" dirty="0" smtClean="0"/>
              <a:t>En </a:t>
            </a:r>
            <a:r>
              <a:rPr lang="es-PE" sz="2800" dirty="0"/>
              <a:t>este caso, estamos ante tipos que tienen la responsabilidad de crear instancias de objetos de otras clases, pero que no cumplen con las premisas establecidas en los patrones anteriores. </a:t>
            </a:r>
          </a:p>
          <a:p>
            <a:endParaRPr lang="es-PE" dirty="0"/>
          </a:p>
        </p:txBody>
      </p:sp>
    </p:spTree>
    <p:extLst>
      <p:ext uri="{BB962C8B-B14F-4D97-AF65-F5344CB8AC3E}">
        <p14:creationId xmlns:p14="http://schemas.microsoft.com/office/powerpoint/2010/main" val="561632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u="sng" dirty="0"/>
              <a:t>Diferencias entre Factory </a:t>
            </a:r>
            <a:r>
              <a:rPr lang="es-PE" b="1" u="sng" dirty="0" err="1"/>
              <a:t>Method</a:t>
            </a:r>
            <a:r>
              <a:rPr lang="es-PE" b="1" u="sng" dirty="0"/>
              <a:t> y </a:t>
            </a:r>
            <a:r>
              <a:rPr lang="es-PE" b="1" u="sng" dirty="0" err="1"/>
              <a:t>Abstract</a:t>
            </a:r>
            <a:r>
              <a:rPr lang="es-PE" b="1" u="sng" dirty="0"/>
              <a:t> Factory</a:t>
            </a:r>
            <a:r>
              <a:rPr lang="es-PE" b="1" dirty="0"/>
              <a:t/>
            </a:r>
            <a:br>
              <a:rPr lang="es-PE" b="1" dirty="0"/>
            </a:br>
            <a:endParaRPr lang="es-PE" dirty="0"/>
          </a:p>
        </p:txBody>
      </p:sp>
      <p:pic>
        <p:nvPicPr>
          <p:cNvPr id="10" name="Marcador de contenido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53877" y="2014194"/>
            <a:ext cx="6084246" cy="4262893"/>
          </a:xfrm>
          <a:prstGeom prst="rect">
            <a:avLst/>
          </a:prstGeom>
        </p:spPr>
      </p:pic>
    </p:spTree>
    <p:extLst>
      <p:ext uri="{BB962C8B-B14F-4D97-AF65-F5344CB8AC3E}">
        <p14:creationId xmlns:p14="http://schemas.microsoft.com/office/powerpoint/2010/main" val="3854262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sz="5300" b="1" dirty="0"/>
              <a:t>VENTAJAS:</a:t>
            </a:r>
            <a:r>
              <a:rPr lang="es-PE" b="1" dirty="0"/>
              <a:t/>
            </a:r>
            <a:br>
              <a:rPr lang="es-PE" b="1" dirty="0"/>
            </a:br>
            <a:endParaRPr lang="es-PE" dirty="0"/>
          </a:p>
        </p:txBody>
      </p:sp>
      <p:sp>
        <p:nvSpPr>
          <p:cNvPr id="3" name="Marcador de contenido 2"/>
          <p:cNvSpPr>
            <a:spLocks noGrp="1"/>
          </p:cNvSpPr>
          <p:nvPr>
            <p:ph idx="1"/>
          </p:nvPr>
        </p:nvSpPr>
        <p:spPr>
          <a:xfrm>
            <a:off x="838200" y="1459149"/>
            <a:ext cx="10515600" cy="4357991"/>
          </a:xfrm>
        </p:spPr>
        <p:txBody>
          <a:bodyPr numCol="1">
            <a:noAutofit/>
          </a:bodyPr>
          <a:lstStyle/>
          <a:p>
            <a:r>
              <a:rPr lang="es-PE" sz="4000" b="1" dirty="0" smtClean="0"/>
              <a:t>Patrón </a:t>
            </a:r>
            <a:r>
              <a:rPr lang="es-PE" sz="4000" b="1" dirty="0"/>
              <a:t>FACTORY METHOD</a:t>
            </a:r>
            <a:endParaRPr lang="es-PE" sz="4000" dirty="0"/>
          </a:p>
          <a:p>
            <a:pPr lvl="0"/>
            <a:endParaRPr lang="es-PE" sz="3200" dirty="0" smtClean="0"/>
          </a:p>
          <a:p>
            <a:pPr lvl="0"/>
            <a:r>
              <a:rPr lang="es-PE" sz="2800" dirty="0" smtClean="0"/>
              <a:t>Centralización </a:t>
            </a:r>
            <a:r>
              <a:rPr lang="es-PE" sz="2800" dirty="0"/>
              <a:t>de la creación de objetos </a:t>
            </a:r>
          </a:p>
          <a:p>
            <a:pPr lvl="0"/>
            <a:r>
              <a:rPr lang="es-PE" sz="2800" dirty="0"/>
              <a:t>Facilita la escalabilidad del sistema </a:t>
            </a:r>
          </a:p>
          <a:p>
            <a:pPr lvl="0"/>
            <a:r>
              <a:rPr lang="es-PE" sz="2800" dirty="0"/>
              <a:t>El usuario se abstrae de la instancia a crear.</a:t>
            </a:r>
          </a:p>
          <a:p>
            <a:r>
              <a:rPr lang="es-PE" sz="2800" dirty="0"/>
              <a:t>En general, la gran ventaja del uso de patrones es que minimizan el riesgo de generar un mal diseño y permiten comunicar experiencias entre diseñadores</a:t>
            </a:r>
          </a:p>
        </p:txBody>
      </p:sp>
    </p:spTree>
    <p:extLst>
      <p:ext uri="{BB962C8B-B14F-4D97-AF65-F5344CB8AC3E}">
        <p14:creationId xmlns:p14="http://schemas.microsoft.com/office/powerpoint/2010/main" val="1502834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INTRODUCCION</a:t>
            </a:r>
            <a:endParaRPr lang="es-PE" b="1" dirty="0"/>
          </a:p>
        </p:txBody>
      </p:sp>
      <p:sp>
        <p:nvSpPr>
          <p:cNvPr id="3" name="Marcador de contenido 2"/>
          <p:cNvSpPr>
            <a:spLocks noGrp="1"/>
          </p:cNvSpPr>
          <p:nvPr>
            <p:ph idx="1"/>
          </p:nvPr>
        </p:nvSpPr>
        <p:spPr>
          <a:xfrm>
            <a:off x="619327" y="2014194"/>
            <a:ext cx="7746460" cy="4284061"/>
          </a:xfrm>
        </p:spPr>
        <p:txBody>
          <a:bodyPr>
            <a:normAutofit/>
          </a:bodyPr>
          <a:lstStyle/>
          <a:p>
            <a:pPr marL="0" indent="0" algn="ctr">
              <a:buNone/>
            </a:pPr>
            <a:r>
              <a:rPr lang="es-PE" sz="2000" dirty="0"/>
              <a:t>Los patrones como elemento de la reutilización, comenzaron a utilizarse en la arquitectura con el objetivo de reutilizar diseños que se habían aplicado en otras construcciones y que se catalogaron como </a:t>
            </a:r>
            <a:r>
              <a:rPr lang="es-PE" sz="2000" dirty="0" smtClean="0"/>
              <a:t>completos. </a:t>
            </a:r>
            <a:r>
              <a:rPr lang="es-PE" sz="2000" dirty="0"/>
              <a:t>Christopher Alexander fue el primero en intentar crear un formato específico para patrones en la arquitectura. </a:t>
            </a:r>
            <a:endParaRPr lang="es-PE" sz="2000" dirty="0" smtClean="0"/>
          </a:p>
          <a:p>
            <a:pPr marL="0" indent="0" algn="ctr">
              <a:buNone/>
            </a:pPr>
            <a:r>
              <a:rPr lang="es-PE" sz="2000" dirty="0"/>
              <a:t>Alexander describe algunos diseños eternos para tratar de conseguir sus metas. Propone, así, un paradigma para la arquitectura basado en tres conceptos: la calidad, la puerta y el camino.</a:t>
            </a:r>
          </a:p>
          <a:p>
            <a:pPr marL="0" indent="0" algn="ctr">
              <a:buNone/>
            </a:pPr>
            <a:r>
              <a:rPr lang="es-PE" sz="2000" dirty="0" smtClean="0"/>
              <a:t>El </a:t>
            </a:r>
            <a:r>
              <a:rPr lang="es-PE" sz="2000" dirty="0"/>
              <a:t>uso de patrones ayuda a obtener un software de calidad (reutilización y extensibilidad)</a:t>
            </a:r>
          </a:p>
          <a:p>
            <a:endParaRPr lang="es-PE" dirty="0"/>
          </a:p>
        </p:txBody>
      </p:sp>
      <p:pic>
        <p:nvPicPr>
          <p:cNvPr id="2050" name="Picture 2" descr="Resultado de imagen para trabajo en grup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1362" y="2591908"/>
            <a:ext cx="3365838" cy="252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922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VENTAJAS:</a:t>
            </a:r>
            <a:endParaRPr lang="es-PE" dirty="0"/>
          </a:p>
        </p:txBody>
      </p:sp>
      <p:sp>
        <p:nvSpPr>
          <p:cNvPr id="3" name="Marcador de contenido 2"/>
          <p:cNvSpPr>
            <a:spLocks noGrp="1"/>
          </p:cNvSpPr>
          <p:nvPr>
            <p:ph idx="1"/>
          </p:nvPr>
        </p:nvSpPr>
        <p:spPr/>
        <p:txBody>
          <a:bodyPr>
            <a:normAutofit fontScale="92500" lnSpcReduction="20000"/>
          </a:bodyPr>
          <a:lstStyle/>
          <a:p>
            <a:r>
              <a:rPr lang="es-PE" sz="4300" b="1" dirty="0"/>
              <a:t>Patrón FACTORY </a:t>
            </a:r>
            <a:r>
              <a:rPr lang="es-PE" sz="4300" b="1" dirty="0" smtClean="0"/>
              <a:t>ABSTRACT</a:t>
            </a:r>
          </a:p>
          <a:p>
            <a:pPr marL="0" indent="0">
              <a:buNone/>
            </a:pPr>
            <a:endParaRPr lang="es-PE" sz="3200" dirty="0"/>
          </a:p>
          <a:p>
            <a:pPr lvl="0"/>
            <a:r>
              <a:rPr lang="es-PE" sz="3200" dirty="0"/>
              <a:t>P</a:t>
            </a:r>
            <a:r>
              <a:rPr lang="es-PE" sz="3200" dirty="0" smtClean="0"/>
              <a:t>roporciona </a:t>
            </a:r>
            <a:r>
              <a:rPr lang="es-PE" sz="3200" dirty="0"/>
              <a:t>una interfaz para crear familias de objetos que dependen entre sí.</a:t>
            </a:r>
          </a:p>
          <a:p>
            <a:pPr lvl="0"/>
            <a:r>
              <a:rPr lang="es-PE" sz="3200" dirty="0"/>
              <a:t>Flexibilidad al aislar las clases concreta.</a:t>
            </a:r>
          </a:p>
          <a:p>
            <a:pPr lvl="0"/>
            <a:r>
              <a:rPr lang="es-PE" sz="3200" dirty="0"/>
              <a:t>Facilita el intercambio de familias de productos sin mezclarse.</a:t>
            </a:r>
          </a:p>
          <a:p>
            <a:pPr lvl="0"/>
            <a:r>
              <a:rPr lang="es-PE" sz="3200" dirty="0"/>
              <a:t>Fomenta la consistencia de productos.</a:t>
            </a:r>
          </a:p>
          <a:p>
            <a:endParaRPr lang="es-PE" dirty="0"/>
          </a:p>
        </p:txBody>
      </p:sp>
    </p:spTree>
    <p:extLst>
      <p:ext uri="{BB962C8B-B14F-4D97-AF65-F5344CB8AC3E}">
        <p14:creationId xmlns:p14="http://schemas.microsoft.com/office/powerpoint/2010/main" val="2880529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DESVENTAJAS:</a:t>
            </a:r>
            <a:br>
              <a:rPr lang="es-PE" b="1" dirty="0"/>
            </a:br>
            <a:endParaRPr lang="es-PE" dirty="0"/>
          </a:p>
        </p:txBody>
      </p:sp>
      <p:sp>
        <p:nvSpPr>
          <p:cNvPr id="3" name="Marcador de contenido 2"/>
          <p:cNvSpPr>
            <a:spLocks noGrp="1"/>
          </p:cNvSpPr>
          <p:nvPr>
            <p:ph idx="1"/>
          </p:nvPr>
        </p:nvSpPr>
        <p:spPr/>
        <p:txBody>
          <a:bodyPr/>
          <a:lstStyle/>
          <a:p>
            <a:r>
              <a:rPr lang="es-PE" sz="2800" b="1" dirty="0"/>
              <a:t>Patrón FACTORY METHOD</a:t>
            </a:r>
            <a:endParaRPr lang="es-PE" sz="2800" dirty="0"/>
          </a:p>
          <a:p>
            <a:pPr lvl="0"/>
            <a:r>
              <a:rPr lang="es-PE" sz="2400" dirty="0"/>
              <a:t>Se obliga al cliente a definir subclases de la clase "Creador" sólo para crear un producto concreto y esto puede no ser apropiado siempre.</a:t>
            </a:r>
          </a:p>
          <a:p>
            <a:pPr marL="0" indent="0">
              <a:buNone/>
            </a:pPr>
            <a:endParaRPr lang="es-PE" sz="2400" dirty="0"/>
          </a:p>
          <a:p>
            <a:r>
              <a:rPr lang="es-PE" sz="2800" b="1" dirty="0"/>
              <a:t>Patrón FACTORY ABSTRACT</a:t>
            </a:r>
            <a:endParaRPr lang="es-PE" sz="2800" dirty="0"/>
          </a:p>
          <a:p>
            <a:pPr lvl="0"/>
            <a:r>
              <a:rPr lang="es-PE" sz="2400" dirty="0"/>
              <a:t>Agregar nuevos productos es complicado ya    que se deben modificar las </a:t>
            </a:r>
            <a:r>
              <a:rPr lang="es-PE" sz="2400" dirty="0" err="1"/>
              <a:t>Abstract</a:t>
            </a:r>
            <a:r>
              <a:rPr lang="es-PE" sz="2400" dirty="0"/>
              <a:t> Factory y </a:t>
            </a:r>
            <a:r>
              <a:rPr lang="es-PE" sz="2400" dirty="0" err="1"/>
              <a:t>Concret</a:t>
            </a:r>
            <a:r>
              <a:rPr lang="es-PE" sz="2400" dirty="0"/>
              <a:t> Factory.</a:t>
            </a:r>
          </a:p>
          <a:p>
            <a:endParaRPr lang="es-PE" dirty="0"/>
          </a:p>
        </p:txBody>
      </p:sp>
    </p:spTree>
    <p:extLst>
      <p:ext uri="{BB962C8B-B14F-4D97-AF65-F5344CB8AC3E}">
        <p14:creationId xmlns:p14="http://schemas.microsoft.com/office/powerpoint/2010/main" val="2564200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RECOMENDACIONES:</a:t>
            </a:r>
            <a:br>
              <a:rPr lang="es-PE" b="1" dirty="0"/>
            </a:br>
            <a:endParaRPr lang="es-PE" dirty="0"/>
          </a:p>
        </p:txBody>
      </p:sp>
      <p:sp>
        <p:nvSpPr>
          <p:cNvPr id="3" name="Marcador de contenido 2"/>
          <p:cNvSpPr>
            <a:spLocks noGrp="1"/>
          </p:cNvSpPr>
          <p:nvPr>
            <p:ph idx="1"/>
          </p:nvPr>
        </p:nvSpPr>
        <p:spPr/>
        <p:txBody>
          <a:bodyPr>
            <a:normAutofit fontScale="85000" lnSpcReduction="20000"/>
          </a:bodyPr>
          <a:lstStyle/>
          <a:p>
            <a:r>
              <a:rPr lang="es-PE" sz="3900" b="1" dirty="0"/>
              <a:t>Patrón FACTORY </a:t>
            </a:r>
            <a:r>
              <a:rPr lang="es-PE" sz="3900" b="1" dirty="0" smtClean="0"/>
              <a:t>METHOD</a:t>
            </a:r>
          </a:p>
          <a:p>
            <a:endParaRPr lang="es-PE" sz="3900" dirty="0"/>
          </a:p>
          <a:p>
            <a:pPr lvl="0"/>
            <a:r>
              <a:rPr lang="es-PE" sz="3200" dirty="0"/>
              <a:t>Una clase no puede prever la clase de objetos que tiene que crear. </a:t>
            </a:r>
          </a:p>
          <a:p>
            <a:pPr lvl="0"/>
            <a:r>
              <a:rPr lang="es-PE" sz="3200" dirty="0"/>
              <a:t> Una clase quiere que sus subclases decidan qué objetos crean.</a:t>
            </a:r>
          </a:p>
          <a:p>
            <a:pPr lvl="0"/>
            <a:r>
              <a:rPr lang="es-PE" sz="3200" dirty="0"/>
              <a:t> Las clases delegan responsabilidades a una de entre varias subclases auxiliares, y queremos localizar en qué subclase concreta se ha delegado.</a:t>
            </a:r>
          </a:p>
          <a:p>
            <a:endParaRPr lang="es-PE" dirty="0"/>
          </a:p>
        </p:txBody>
      </p:sp>
    </p:spTree>
    <p:extLst>
      <p:ext uri="{BB962C8B-B14F-4D97-AF65-F5344CB8AC3E}">
        <p14:creationId xmlns:p14="http://schemas.microsoft.com/office/powerpoint/2010/main" val="3915149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RECOMENDACIONES:</a:t>
            </a:r>
            <a:br>
              <a:rPr lang="es-PE" b="1" dirty="0"/>
            </a:br>
            <a:endParaRPr lang="es-PE" dirty="0"/>
          </a:p>
        </p:txBody>
      </p:sp>
      <p:sp>
        <p:nvSpPr>
          <p:cNvPr id="3" name="Marcador de contenido 2"/>
          <p:cNvSpPr>
            <a:spLocks noGrp="1"/>
          </p:cNvSpPr>
          <p:nvPr>
            <p:ph idx="1"/>
          </p:nvPr>
        </p:nvSpPr>
        <p:spPr/>
        <p:txBody>
          <a:bodyPr>
            <a:normAutofit fontScale="92500" lnSpcReduction="20000"/>
          </a:bodyPr>
          <a:lstStyle/>
          <a:p>
            <a:r>
              <a:rPr lang="es-PE" sz="3600" b="1" dirty="0"/>
              <a:t>Patrón FACTORY </a:t>
            </a:r>
            <a:r>
              <a:rPr lang="es-PE" sz="3600" b="1" dirty="0" smtClean="0"/>
              <a:t>ABSTRACT</a:t>
            </a:r>
          </a:p>
          <a:p>
            <a:pPr marL="0" indent="0">
              <a:buNone/>
            </a:pPr>
            <a:endParaRPr lang="es-PE" dirty="0"/>
          </a:p>
          <a:p>
            <a:pPr lvl="0"/>
            <a:r>
              <a:rPr lang="es-PE" sz="2600" dirty="0"/>
              <a:t>Un sistema debe ser independiente de cómo se crean, componen y representan sus productos. </a:t>
            </a:r>
          </a:p>
          <a:p>
            <a:pPr lvl="0"/>
            <a:r>
              <a:rPr lang="es-PE" sz="2600" dirty="0"/>
              <a:t>Un sistema debe configurarse con una de entre varias familias de productos.</a:t>
            </a:r>
          </a:p>
          <a:p>
            <a:pPr lvl="0"/>
            <a:r>
              <a:rPr lang="es-PE" sz="2600" dirty="0"/>
              <a:t>Una familia de productos relacionados están hechos para usarse juntos, y se necesita cumplir esa restricción. </a:t>
            </a:r>
          </a:p>
          <a:p>
            <a:pPr lvl="0"/>
            <a:r>
              <a:rPr lang="es-PE" sz="2600" dirty="0"/>
              <a:t>Se desea ofrecer una biblioteca de clases-producto, revelando sus interfaces pero no sus implementaciones.</a:t>
            </a:r>
          </a:p>
          <a:p>
            <a:endParaRPr lang="es-PE" dirty="0"/>
          </a:p>
        </p:txBody>
      </p:sp>
    </p:spTree>
    <p:extLst>
      <p:ext uri="{BB962C8B-B14F-4D97-AF65-F5344CB8AC3E}">
        <p14:creationId xmlns:p14="http://schemas.microsoft.com/office/powerpoint/2010/main" val="2450096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b="1" dirty="0"/>
              <a:t>CONCLUSIONES</a:t>
            </a:r>
            <a:r>
              <a:rPr lang="es-PE" b="1" dirty="0" smtClean="0"/>
              <a:t>:</a:t>
            </a:r>
            <a:endParaRPr lang="es-PE" dirty="0"/>
          </a:p>
        </p:txBody>
      </p:sp>
      <p:sp>
        <p:nvSpPr>
          <p:cNvPr id="3" name="Marcador de contenido 2"/>
          <p:cNvSpPr>
            <a:spLocks noGrp="1"/>
          </p:cNvSpPr>
          <p:nvPr>
            <p:ph idx="1"/>
          </p:nvPr>
        </p:nvSpPr>
        <p:spPr/>
        <p:txBody>
          <a:bodyPr>
            <a:noAutofit/>
          </a:bodyPr>
          <a:lstStyle/>
          <a:p>
            <a:pPr lvl="0"/>
            <a:r>
              <a:rPr lang="es-PE" sz="2400" dirty="0"/>
              <a:t>Los patrones de diseño ayudan a diseñar más rápido.</a:t>
            </a:r>
          </a:p>
          <a:p>
            <a:pPr lvl="0"/>
            <a:r>
              <a:rPr lang="es-PE" sz="2400" dirty="0"/>
              <a:t>Describen la solución a problemas que se repiten una y otra vez en nuestros sistemas, de forma que se puede usar esa solución siempre que haga falta. </a:t>
            </a:r>
          </a:p>
          <a:p>
            <a:pPr lvl="0"/>
            <a:r>
              <a:rPr lang="es-PE" sz="2400" dirty="0"/>
              <a:t>Capturan el conocimiento que tienen los expertos a la hora de diseñar.</a:t>
            </a:r>
          </a:p>
          <a:p>
            <a:pPr lvl="0"/>
            <a:r>
              <a:rPr lang="es-PE" sz="2400" dirty="0"/>
              <a:t>Ayudan a generar software “maleable” (software que soporta y facilita el cambio, la reutilización y la mejora).</a:t>
            </a:r>
          </a:p>
          <a:p>
            <a:pPr lvl="0"/>
            <a:r>
              <a:rPr lang="es-PE" sz="2400" dirty="0"/>
              <a:t> Son guías de diseño, no reglas rigurosas</a:t>
            </a:r>
            <a:r>
              <a:rPr lang="es-PE" sz="2400" dirty="0" smtClean="0"/>
              <a:t>.</a:t>
            </a:r>
            <a:endParaRPr lang="es-PE" sz="2400" dirty="0"/>
          </a:p>
        </p:txBody>
      </p:sp>
    </p:spTree>
    <p:extLst>
      <p:ext uri="{BB962C8B-B14F-4D97-AF65-F5344CB8AC3E}">
        <p14:creationId xmlns:p14="http://schemas.microsoft.com/office/powerpoint/2010/main" val="3890401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DEFINICION</a:t>
            </a:r>
            <a:endParaRPr lang="es-PE" b="1" dirty="0"/>
          </a:p>
        </p:txBody>
      </p:sp>
      <p:sp>
        <p:nvSpPr>
          <p:cNvPr id="3" name="Marcador de contenido 2"/>
          <p:cNvSpPr>
            <a:spLocks noGrp="1"/>
          </p:cNvSpPr>
          <p:nvPr>
            <p:ph idx="1"/>
          </p:nvPr>
        </p:nvSpPr>
        <p:spPr/>
        <p:txBody>
          <a:bodyPr>
            <a:normAutofit/>
          </a:bodyPr>
          <a:lstStyle/>
          <a:p>
            <a:r>
              <a:rPr lang="es-PE" dirty="0"/>
              <a:t>Cada patrón describe un problema que ocurre una y otra vez en nuestro entorno y describe también el núcleo de la solución al problema, de forma que puede utilizarse un millón de veces sin tener que hacer dos veces lo mismo.</a:t>
            </a:r>
          </a:p>
          <a:p>
            <a:endParaRPr lang="es-PE" dirty="0"/>
          </a:p>
          <a:p>
            <a:r>
              <a:rPr lang="es-PE" dirty="0"/>
              <a:t>Uno de los patrones de diseño más utilizados en Java es el patrón Factory que es un patrón de diseño creacional y que sirve para construir una jerarquía de clases. </a:t>
            </a:r>
          </a:p>
        </p:txBody>
      </p:sp>
      <p:pic>
        <p:nvPicPr>
          <p:cNvPr id="3074" name="Picture 2" descr="Resultado de imagen para trabajo en grupo pn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37722" y="4750583"/>
            <a:ext cx="4116556"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99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CARCATERISTICAS</a:t>
            </a:r>
            <a:endParaRPr lang="es-PE" b="1" dirty="0"/>
          </a:p>
        </p:txBody>
      </p:sp>
      <p:sp>
        <p:nvSpPr>
          <p:cNvPr id="3" name="Marcador de contenido 2"/>
          <p:cNvSpPr>
            <a:spLocks noGrp="1"/>
          </p:cNvSpPr>
          <p:nvPr>
            <p:ph idx="1"/>
          </p:nvPr>
        </p:nvSpPr>
        <p:spPr>
          <a:xfrm>
            <a:off x="1066800" y="2103119"/>
            <a:ext cx="10058400" cy="4433867"/>
          </a:xfrm>
        </p:spPr>
        <p:txBody>
          <a:bodyPr>
            <a:normAutofit/>
          </a:bodyPr>
          <a:lstStyle/>
          <a:p>
            <a:r>
              <a:rPr lang="es-PE" sz="3500" b="1" dirty="0"/>
              <a:t>Patrón FACTORY </a:t>
            </a:r>
            <a:r>
              <a:rPr lang="es-PE" sz="3500" b="1" dirty="0" smtClean="0"/>
              <a:t>METHOD</a:t>
            </a:r>
          </a:p>
          <a:p>
            <a:endParaRPr lang="es-PE" sz="3500" dirty="0"/>
          </a:p>
          <a:p>
            <a:pPr lvl="0"/>
            <a:r>
              <a:rPr lang="es-PE" dirty="0"/>
              <a:t>Permite escribir aplicaciones que son más flexibles respecto de los tipos a utilizar difiriendo la creación de las instancias en el sistema a subclases que pueden ser extendidas a medida que evoluciona el sistema</a:t>
            </a:r>
          </a:p>
          <a:p>
            <a:pPr lvl="0"/>
            <a:r>
              <a:rPr lang="es-PE" dirty="0"/>
              <a:t>Permite encapsular el conocimiento referente a la creación de objetos.</a:t>
            </a:r>
          </a:p>
          <a:p>
            <a:pPr lvl="0"/>
            <a:r>
              <a:rPr lang="es-PE" dirty="0"/>
              <a:t>También hace que el diseño sea más adaptable a cambio de solo  un poco más de complejidad</a:t>
            </a:r>
          </a:p>
          <a:p>
            <a:pPr lvl="0"/>
            <a:r>
              <a:rPr lang="es-PE" dirty="0"/>
              <a:t>Se obliga al cliente a definir subclases “Creador”, solo para crear un producto concreto y esto no puede ser apropiado siempre.</a:t>
            </a:r>
          </a:p>
          <a:p>
            <a:endParaRPr lang="es-PE" dirty="0"/>
          </a:p>
        </p:txBody>
      </p:sp>
    </p:spTree>
    <p:extLst>
      <p:ext uri="{BB962C8B-B14F-4D97-AF65-F5344CB8AC3E}">
        <p14:creationId xmlns:p14="http://schemas.microsoft.com/office/powerpoint/2010/main" val="1780608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319088"/>
            <a:ext cx="10058400" cy="1371600"/>
          </a:xfrm>
        </p:spPr>
        <p:txBody>
          <a:bodyPr/>
          <a:lstStyle/>
          <a:p>
            <a:r>
              <a:rPr lang="es-PE" b="1" dirty="0" smtClean="0"/>
              <a:t>ELEMENTOS BASICOS </a:t>
            </a:r>
            <a:endParaRPr lang="es-PE" b="1" dirty="0"/>
          </a:p>
        </p:txBody>
      </p:sp>
      <p:sp>
        <p:nvSpPr>
          <p:cNvPr id="3" name="Marcador de contenido 2"/>
          <p:cNvSpPr>
            <a:spLocks noGrp="1"/>
          </p:cNvSpPr>
          <p:nvPr>
            <p:ph idx="1"/>
          </p:nvPr>
        </p:nvSpPr>
        <p:spPr>
          <a:xfrm>
            <a:off x="838200" y="1400784"/>
            <a:ext cx="10515600" cy="5272390"/>
          </a:xfrm>
        </p:spPr>
        <p:txBody>
          <a:bodyPr>
            <a:normAutofit/>
          </a:bodyPr>
          <a:lstStyle/>
          <a:p>
            <a:pPr marL="0" indent="0">
              <a:buNone/>
            </a:pPr>
            <a:r>
              <a:rPr lang="es-PE" sz="3800" b="1" dirty="0"/>
              <a:t>Elementos del Factory </a:t>
            </a:r>
            <a:r>
              <a:rPr lang="es-PE" sz="3800" b="1" dirty="0" err="1"/>
              <a:t>Method</a:t>
            </a:r>
            <a:r>
              <a:rPr lang="es-PE" sz="3800" b="1" dirty="0"/>
              <a:t>:</a:t>
            </a:r>
          </a:p>
          <a:p>
            <a:endParaRPr lang="es-PE" dirty="0" smtClean="0"/>
          </a:p>
          <a:p>
            <a:endParaRPr lang="es-PE" dirty="0" smtClean="0"/>
          </a:p>
        </p:txBody>
      </p:sp>
      <p:pic>
        <p:nvPicPr>
          <p:cNvPr id="4" name="Imagen 3"/>
          <p:cNvPicPr/>
          <p:nvPr/>
        </p:nvPicPr>
        <p:blipFill>
          <a:blip r:embed="rId2"/>
          <a:stretch>
            <a:fillRect/>
          </a:stretch>
        </p:blipFill>
        <p:spPr>
          <a:xfrm>
            <a:off x="2272030" y="2316300"/>
            <a:ext cx="7386320" cy="3684450"/>
          </a:xfrm>
          <a:prstGeom prst="rect">
            <a:avLst/>
          </a:prstGeom>
        </p:spPr>
      </p:pic>
    </p:spTree>
    <p:extLst>
      <p:ext uri="{BB962C8B-B14F-4D97-AF65-F5344CB8AC3E}">
        <p14:creationId xmlns:p14="http://schemas.microsoft.com/office/powerpoint/2010/main" val="4182463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Elementos del </a:t>
            </a:r>
            <a:r>
              <a:rPr lang="es-PE" b="1" dirty="0" err="1"/>
              <a:t>Abstract</a:t>
            </a:r>
            <a:r>
              <a:rPr lang="es-PE" b="1" dirty="0"/>
              <a:t> Factory :</a:t>
            </a:r>
            <a:br>
              <a:rPr lang="es-PE" b="1" dirty="0"/>
            </a:br>
            <a:endParaRPr lang="es-PE" dirty="0"/>
          </a:p>
        </p:txBody>
      </p:sp>
      <p:sp>
        <p:nvSpPr>
          <p:cNvPr id="3" name="Marcador de contenido 2"/>
          <p:cNvSpPr>
            <a:spLocks noGrp="1"/>
          </p:cNvSpPr>
          <p:nvPr>
            <p:ph idx="1"/>
          </p:nvPr>
        </p:nvSpPr>
        <p:spPr>
          <a:xfrm>
            <a:off x="838200" y="1825624"/>
            <a:ext cx="10515600" cy="4778375"/>
          </a:xfrm>
        </p:spPr>
        <p:txBody>
          <a:bodyPr>
            <a:normAutofit/>
          </a:bodyPr>
          <a:lstStyle/>
          <a:p>
            <a:r>
              <a:rPr lang="es-PE" b="1" dirty="0"/>
              <a:t>Fabrica Abstracta: </a:t>
            </a:r>
            <a:r>
              <a:rPr lang="es-PE" dirty="0" smtClean="0"/>
              <a:t>Declara una interfaz para operaciones que crean objetos producto abstracto.</a:t>
            </a:r>
          </a:p>
          <a:p>
            <a:endParaRPr lang="es-PE" dirty="0" smtClean="0"/>
          </a:p>
          <a:p>
            <a:pPr lvl="0"/>
            <a:r>
              <a:rPr lang="es-PE" b="1" dirty="0" smtClean="0"/>
              <a:t>Fabrica Concreta1/2</a:t>
            </a:r>
            <a:r>
              <a:rPr lang="es-PE" dirty="0" smtClean="0"/>
              <a:t>: Implementa las operaciones para crear productos de objetos concretos </a:t>
            </a:r>
          </a:p>
          <a:p>
            <a:pPr lvl="0"/>
            <a:endParaRPr lang="es-PE" dirty="0" smtClean="0"/>
          </a:p>
          <a:p>
            <a:r>
              <a:rPr lang="es-PE" b="1" dirty="0" smtClean="0"/>
              <a:t>Producto </a:t>
            </a:r>
            <a:r>
              <a:rPr lang="es-PE" b="1" dirty="0"/>
              <a:t>Abstracto A*/B*: </a:t>
            </a:r>
            <a:r>
              <a:rPr lang="es-PE" dirty="0" smtClean="0"/>
              <a:t>Declara </a:t>
            </a:r>
            <a:r>
              <a:rPr lang="es-PE" dirty="0"/>
              <a:t>la </a:t>
            </a:r>
            <a:r>
              <a:rPr lang="es-PE" dirty="0" smtClean="0"/>
              <a:t>interfaz para un tipo de objeto producto</a:t>
            </a:r>
          </a:p>
          <a:p>
            <a:endParaRPr lang="es-PE" dirty="0" smtClean="0"/>
          </a:p>
          <a:p>
            <a:pPr lvl="0"/>
            <a:r>
              <a:rPr lang="es-PE" b="1" dirty="0" smtClean="0"/>
              <a:t>ProductoConcretoA1/A2/B1/B2</a:t>
            </a:r>
            <a:r>
              <a:rPr lang="es-PE" dirty="0" smtClean="0"/>
              <a:t>Define </a:t>
            </a:r>
            <a:r>
              <a:rPr lang="es-PE" dirty="0"/>
              <a:t>un objeto producto que será creado por una fábrica concreta correspondiente. Implementa interfaz de producto </a:t>
            </a:r>
            <a:r>
              <a:rPr lang="es-PE" dirty="0" smtClean="0"/>
              <a:t>abstracto</a:t>
            </a:r>
          </a:p>
          <a:p>
            <a:pPr lvl="0"/>
            <a:endParaRPr lang="es-PE" dirty="0" smtClean="0"/>
          </a:p>
          <a:p>
            <a:pPr lvl="0"/>
            <a:r>
              <a:rPr lang="es-PE" b="1" dirty="0"/>
              <a:t>Cliente: </a:t>
            </a:r>
            <a:r>
              <a:rPr lang="es-PE" dirty="0"/>
              <a:t>Sólo usa interfaces declaradas por las clases Fábrica Abstracta y Producto Abstracto</a:t>
            </a:r>
          </a:p>
          <a:p>
            <a:endParaRPr lang="es-PE" dirty="0"/>
          </a:p>
        </p:txBody>
      </p:sp>
    </p:spTree>
    <p:extLst>
      <p:ext uri="{BB962C8B-B14F-4D97-AF65-F5344CB8AC3E}">
        <p14:creationId xmlns:p14="http://schemas.microsoft.com/office/powerpoint/2010/main" val="4233408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2461577" y="642594"/>
            <a:ext cx="6853873" cy="566295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59179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a:t>Patrón FACTORY ABSTRACT</a:t>
            </a:r>
            <a:r>
              <a:rPr lang="es-PE" dirty="0"/>
              <a:t/>
            </a:r>
            <a:br>
              <a:rPr lang="es-PE" dirty="0"/>
            </a:br>
            <a:endParaRPr lang="es-PE" dirty="0"/>
          </a:p>
        </p:txBody>
      </p:sp>
      <p:sp>
        <p:nvSpPr>
          <p:cNvPr id="3" name="Marcador de contenido 2"/>
          <p:cNvSpPr>
            <a:spLocks noGrp="1"/>
          </p:cNvSpPr>
          <p:nvPr>
            <p:ph idx="1"/>
          </p:nvPr>
        </p:nvSpPr>
        <p:spPr/>
        <p:txBody>
          <a:bodyPr/>
          <a:lstStyle/>
          <a:p>
            <a:pPr lvl="0"/>
            <a:r>
              <a:rPr lang="es-PE" sz="2000" dirty="0"/>
              <a:t>El programa maneja un tipo de objetos  con unas características comunes y algunas </a:t>
            </a:r>
            <a:r>
              <a:rPr lang="es-PE" sz="2000" dirty="0" smtClean="0"/>
              <a:t>propias</a:t>
            </a:r>
          </a:p>
          <a:p>
            <a:pPr lvl="0"/>
            <a:endParaRPr lang="es-PE" sz="2000" dirty="0" smtClean="0"/>
          </a:p>
          <a:p>
            <a:pPr lvl="0"/>
            <a:r>
              <a:rPr lang="es-PE" sz="2000" dirty="0" smtClean="0"/>
              <a:t>Aborda </a:t>
            </a:r>
            <a:r>
              <a:rPr lang="es-PE" sz="2000" dirty="0"/>
              <a:t>el problema de la creación de familias de objetos que comparten toda una serie de características comunes en los objetos que componen dicha familias</a:t>
            </a:r>
            <a:r>
              <a:rPr lang="es-PE" sz="2000" dirty="0" smtClean="0"/>
              <a:t>.</a:t>
            </a:r>
          </a:p>
          <a:p>
            <a:pPr lvl="0"/>
            <a:endParaRPr lang="es-PE" sz="2000" dirty="0"/>
          </a:p>
          <a:p>
            <a:pPr lvl="0"/>
            <a:r>
              <a:rPr lang="es-PE" sz="2000" dirty="0"/>
              <a:t>Se recomienda para situaciones en las que tenemos una familia de productos concretos y prevemos la inclusión de distintas familias de productos en un futuro.</a:t>
            </a:r>
          </a:p>
          <a:p>
            <a:endParaRPr lang="es-PE" dirty="0"/>
          </a:p>
        </p:txBody>
      </p:sp>
    </p:spTree>
    <p:extLst>
      <p:ext uri="{BB962C8B-B14F-4D97-AF65-F5344CB8AC3E}">
        <p14:creationId xmlns:p14="http://schemas.microsoft.com/office/powerpoint/2010/main" val="2163635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787" y="265905"/>
            <a:ext cx="10515600" cy="1325563"/>
          </a:xfrm>
        </p:spPr>
        <p:txBody>
          <a:bodyPr/>
          <a:lstStyle/>
          <a:p>
            <a:r>
              <a:rPr lang="es-PE" b="1" u="sng" dirty="0"/>
              <a:t>Código de un Factory simple </a:t>
            </a:r>
            <a:r>
              <a:rPr lang="es-PE" b="1" u="sng" dirty="0" smtClean="0"/>
              <a:t>JS</a:t>
            </a:r>
            <a:endParaRPr lang="es-PE" dirty="0"/>
          </a:p>
        </p:txBody>
      </p:sp>
      <p:sp>
        <p:nvSpPr>
          <p:cNvPr id="3" name="Marcador de contenido 2"/>
          <p:cNvSpPr>
            <a:spLocks noGrp="1"/>
          </p:cNvSpPr>
          <p:nvPr>
            <p:ph idx="1"/>
          </p:nvPr>
        </p:nvSpPr>
        <p:spPr>
          <a:xfrm>
            <a:off x="702787" y="1591468"/>
            <a:ext cx="6444933" cy="4968240"/>
          </a:xfrm>
        </p:spPr>
        <p:txBody>
          <a:bodyPr>
            <a:normAutofit/>
          </a:bodyPr>
          <a:lstStyle/>
          <a:p>
            <a:r>
              <a:rPr lang="es-PE" sz="2400" dirty="0"/>
              <a:t>Este código permite crear pizzas, entonces dependiendo del tipo de pizza que se solicite al </a:t>
            </a:r>
            <a:r>
              <a:rPr lang="es-PE" sz="2400" dirty="0" err="1"/>
              <a:t>método</a:t>
            </a:r>
            <a:r>
              <a:rPr lang="es-PE" sz="2400" i="1" dirty="0" err="1"/>
              <a:t>crearPizza</a:t>
            </a:r>
            <a:r>
              <a:rPr lang="es-PE" sz="2400" dirty="0"/>
              <a:t>, este método crear una pizza suprema o una pizza vegetariana. </a:t>
            </a:r>
            <a:endParaRPr lang="es-PE" sz="2400" dirty="0" smtClean="0"/>
          </a:p>
          <a:p>
            <a:endParaRPr lang="es-PE" sz="2400" dirty="0" smtClean="0"/>
          </a:p>
          <a:p>
            <a:r>
              <a:rPr lang="es-PE" sz="2400" dirty="0" smtClean="0"/>
              <a:t>Al finalizar la ejecución del código anterior obtendremos un objeto de tipo pizza suprema, pero sin importar que tipo de pizza ordenemos el objeto contara con las propiedades </a:t>
            </a:r>
            <a:r>
              <a:rPr lang="es-PE" sz="2400" i="1" dirty="0" smtClean="0"/>
              <a:t>Ingredientes</a:t>
            </a:r>
            <a:r>
              <a:rPr lang="es-PE" sz="2400" dirty="0" smtClean="0"/>
              <a:t> y </a:t>
            </a:r>
            <a:r>
              <a:rPr lang="es-PE" sz="2400" i="1" dirty="0" smtClean="0"/>
              <a:t>Precio</a:t>
            </a:r>
            <a:r>
              <a:rPr lang="es-PE" sz="3200" dirty="0" smtClean="0"/>
              <a:t>.</a:t>
            </a:r>
          </a:p>
          <a:p>
            <a:endParaRPr lang="es-PE" dirty="0"/>
          </a:p>
          <a:p>
            <a:endParaRPr lang="es-PE"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7565866" y="1591468"/>
            <a:ext cx="4179094" cy="4057492"/>
          </a:xfrm>
          <a:prstGeom prst="rect">
            <a:avLst/>
          </a:prstGeom>
        </p:spPr>
      </p:pic>
    </p:spTree>
    <p:extLst>
      <p:ext uri="{BB962C8B-B14F-4D97-AF65-F5344CB8AC3E}">
        <p14:creationId xmlns:p14="http://schemas.microsoft.com/office/powerpoint/2010/main" val="581484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Tema1" id="{9EA418EE-7FB7-4624-B117-B5D4B0A9B765}" vid="{F171DBF4-8550-46AD-B241-44E284E9A659}"/>
    </a:ext>
  </a:extLst>
</a:theme>
</file>

<file path=docProps/app.xml><?xml version="1.0" encoding="utf-8"?>
<Properties xmlns="http://schemas.openxmlformats.org/officeDocument/2006/extended-properties" xmlns:vt="http://schemas.openxmlformats.org/officeDocument/2006/docPropsVTypes">
  <Template>Tema1</Template>
  <TotalTime>146</TotalTime>
  <Words>1221</Words>
  <Application>Microsoft Office PowerPoint</Application>
  <PresentationFormat>Panorámica</PresentationFormat>
  <Paragraphs>108</Paragraphs>
  <Slides>24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24</vt:i4>
      </vt:variant>
    </vt:vector>
  </HeadingPairs>
  <TitlesOfParts>
    <vt:vector size="27" baseType="lpstr">
      <vt:lpstr>Century Gothic</vt:lpstr>
      <vt:lpstr>Garamond</vt:lpstr>
      <vt:lpstr>Tema1</vt:lpstr>
      <vt:lpstr>PATRONES FACTORY</vt:lpstr>
      <vt:lpstr>INTRODUCCION</vt:lpstr>
      <vt:lpstr>DEFINICION</vt:lpstr>
      <vt:lpstr>CARCATERISTICAS</vt:lpstr>
      <vt:lpstr>ELEMENTOS BASICOS </vt:lpstr>
      <vt:lpstr>Elementos del Abstract Factory : </vt:lpstr>
      <vt:lpstr>Presentación de PowerPoint</vt:lpstr>
      <vt:lpstr>Patrón FACTORY ABSTRACT </vt:lpstr>
      <vt:lpstr>Código de un Factory simple JS</vt:lpstr>
      <vt:lpstr>MARCO TEORICO</vt:lpstr>
      <vt:lpstr>Tipos de Patrones: </vt:lpstr>
      <vt:lpstr>Relación entre los Patrones  Factory: </vt:lpstr>
      <vt:lpstr>PATRÓN ABSTRACT FACTORY </vt:lpstr>
      <vt:lpstr>Aplicabilidad: </vt:lpstr>
      <vt:lpstr>FACTORY METHOD: </vt:lpstr>
      <vt:lpstr>Objetivos de Factory Method</vt:lpstr>
      <vt:lpstr>FACTORY SIMPLE (FACTORY PATTERN): </vt:lpstr>
      <vt:lpstr>Diferencias entre Factory Method y Abstract Factory </vt:lpstr>
      <vt:lpstr>VENTAJAS: </vt:lpstr>
      <vt:lpstr>VENTAJAS:</vt:lpstr>
      <vt:lpstr>DESVENTAJAS: </vt:lpstr>
      <vt:lpstr>RECOMENDACIONES: </vt:lpstr>
      <vt:lpstr>RECOMENDACIONES: </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FACTORY</dc:title>
  <dc:creator>Alumno</dc:creator>
  <cp:lastModifiedBy>Alumno</cp:lastModifiedBy>
  <cp:revision>10</cp:revision>
  <dcterms:created xsi:type="dcterms:W3CDTF">2016-10-04T22:38:54Z</dcterms:created>
  <dcterms:modified xsi:type="dcterms:W3CDTF">2016-10-05T21:32:51Z</dcterms:modified>
</cp:coreProperties>
</file>