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56" r:id="rId5"/>
    <p:sldId id="290" r:id="rId6"/>
    <p:sldId id="322" r:id="rId7"/>
    <p:sldId id="291" r:id="rId8"/>
    <p:sldId id="292" r:id="rId9"/>
    <p:sldId id="297" r:id="rId10"/>
    <p:sldId id="310" r:id="rId11"/>
    <p:sldId id="298" r:id="rId12"/>
    <p:sldId id="332" r:id="rId13"/>
    <p:sldId id="333" r:id="rId14"/>
    <p:sldId id="299" r:id="rId15"/>
    <p:sldId id="321" r:id="rId16"/>
    <p:sldId id="305" r:id="rId17"/>
    <p:sldId id="323" r:id="rId18"/>
    <p:sldId id="324" r:id="rId19"/>
    <p:sldId id="325" r:id="rId20"/>
    <p:sldId id="304" r:id="rId21"/>
    <p:sldId id="313" r:id="rId22"/>
    <p:sldId id="314" r:id="rId23"/>
    <p:sldId id="318" r:id="rId24"/>
    <p:sldId id="326" r:id="rId25"/>
    <p:sldId id="327" r:id="rId26"/>
    <p:sldId id="328" r:id="rId27"/>
    <p:sldId id="330" r:id="rId28"/>
    <p:sldId id="301" r:id="rId29"/>
    <p:sldId id="311" r:id="rId30"/>
    <p:sldId id="331" r:id="rId31"/>
    <p:sldId id="287" r:id="rId32"/>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705B"/>
    <a:srgbClr val="36725B"/>
    <a:srgbClr val="D1D1D1"/>
    <a:srgbClr val="C3CBC8"/>
    <a:srgbClr val="AEBEB8"/>
    <a:srgbClr val="8DA59A"/>
    <a:srgbClr val="6E8C7C"/>
    <a:srgbClr val="567265"/>
    <a:srgbClr val="2F4B3D"/>
    <a:srgbClr val="5C7A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41" autoAdjust="0"/>
  </p:normalViewPr>
  <p:slideViewPr>
    <p:cSldViewPr snapToGrid="0" snapToObjects="1">
      <p:cViewPr varScale="1">
        <p:scale>
          <a:sx n="82" d="100"/>
          <a:sy n="82" d="100"/>
        </p:scale>
        <p:origin x="893"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A0C4AF8-8AE2-4632-894F-6D06CAD166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FD81C75-FF95-4F7F-91C1-D3FA61FCD8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88F701-C511-4AAF-ADA1-B0DE20386FA1}" type="datetimeFigureOut">
              <a:rPr lang="it-IT" smtClean="0"/>
              <a:t>18/07/2024</a:t>
            </a:fld>
            <a:endParaRPr lang="it-IT"/>
          </a:p>
        </p:txBody>
      </p:sp>
      <p:sp>
        <p:nvSpPr>
          <p:cNvPr id="4" name="Segnaposto piè di pagina 3">
            <a:extLst>
              <a:ext uri="{FF2B5EF4-FFF2-40B4-BE49-F238E27FC236}">
                <a16:creationId xmlns:a16="http://schemas.microsoft.com/office/drawing/2014/main" id="{4B68FAFA-6B37-41F2-B34D-BCB4A4FA94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B6619D-6CA0-48BC-937D-8B9012FE3F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759D7-056A-4661-845E-2F39ED58905C}" type="slidenum">
              <a:rPr lang="it-IT" smtClean="0"/>
              <a:t>‹N›</a:t>
            </a:fld>
            <a:endParaRPr lang="it-IT"/>
          </a:p>
        </p:txBody>
      </p:sp>
    </p:spTree>
    <p:extLst>
      <p:ext uri="{BB962C8B-B14F-4D97-AF65-F5344CB8AC3E}">
        <p14:creationId xmlns:p14="http://schemas.microsoft.com/office/powerpoint/2010/main" val="50950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188DB-E110-407B-9440-9ACEF812DCF2}" type="datetimeFigureOut">
              <a:rPr lang="it-IT" smtClean="0"/>
              <a:t>18/07/2024</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B134D-6C7A-430A-BB71-A42B112EB595}" type="slidenum">
              <a:rPr lang="it-IT" smtClean="0"/>
              <a:t>‹N›</a:t>
            </a:fld>
            <a:endParaRPr lang="it-IT"/>
          </a:p>
        </p:txBody>
      </p:sp>
    </p:spTree>
    <p:extLst>
      <p:ext uri="{BB962C8B-B14F-4D97-AF65-F5344CB8AC3E}">
        <p14:creationId xmlns:p14="http://schemas.microsoft.com/office/powerpoint/2010/main" val="80186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23B134D-6C7A-430A-BB71-A42B112EB595}" type="slidenum">
              <a:rPr lang="it-IT" smtClean="0"/>
              <a:t>1</a:t>
            </a:fld>
            <a:endParaRPr lang="it-IT"/>
          </a:p>
        </p:txBody>
      </p:sp>
    </p:spTree>
    <p:extLst>
      <p:ext uri="{BB962C8B-B14F-4D97-AF65-F5344CB8AC3E}">
        <p14:creationId xmlns:p14="http://schemas.microsoft.com/office/powerpoint/2010/main" val="272396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23B134D-6C7A-430A-BB71-A42B112EB595}" type="slidenum">
              <a:rPr lang="it-IT" smtClean="0"/>
              <a:t>5</a:t>
            </a:fld>
            <a:endParaRPr lang="it-IT"/>
          </a:p>
        </p:txBody>
      </p:sp>
    </p:spTree>
    <p:extLst>
      <p:ext uri="{BB962C8B-B14F-4D97-AF65-F5344CB8AC3E}">
        <p14:creationId xmlns:p14="http://schemas.microsoft.com/office/powerpoint/2010/main" val="789560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2C80570-9DD0-4317-8F88-93FEA9F544F6}"/>
              </a:ext>
            </a:extLst>
          </p:cNvPr>
          <p:cNvPicPr>
            <a:picLocks noChangeAspect="1"/>
          </p:cNvPicPr>
          <p:nvPr userDrawn="1"/>
        </p:nvPicPr>
        <p:blipFill rotWithShape="1">
          <a:blip r:embed="rId2"/>
          <a:srcRect t="13949"/>
          <a:stretch/>
        </p:blipFill>
        <p:spPr>
          <a:xfrm>
            <a:off x="-563671" y="0"/>
            <a:ext cx="6052001" cy="6050071"/>
          </a:xfrm>
          <a:prstGeom prst="rect">
            <a:avLst/>
          </a:prstGeom>
        </p:spPr>
      </p:pic>
      <p:sp>
        <p:nvSpPr>
          <p:cNvPr id="168" name="Rettangolo 167"/>
          <p:cNvSpPr/>
          <p:nvPr userDrawn="1"/>
        </p:nvSpPr>
        <p:spPr>
          <a:xfrm>
            <a:off x="0" y="5118100"/>
            <a:ext cx="9144000" cy="1739899"/>
          </a:xfrm>
          <a:prstGeom prst="rect">
            <a:avLst/>
          </a:prstGeom>
          <a:solidFill>
            <a:srgbClr val="3672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514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18/07/2024</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54806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18/07/2024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191555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18/07/2024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8336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53" name="Rettangolo 252"/>
          <p:cNvSpPr/>
          <p:nvPr userDrawn="1"/>
        </p:nvSpPr>
        <p:spPr>
          <a:xfrm>
            <a:off x="0" y="1"/>
            <a:ext cx="9144000" cy="1269904"/>
          </a:xfrm>
          <a:prstGeom prst="rect">
            <a:avLst/>
          </a:prstGeom>
          <a:solidFill>
            <a:srgbClr val="3672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latin typeface="Calibri" panose="020F0502020204030204" pitchFamily="34" charset="0"/>
              <a:cs typeface="Calibri" panose="020F0502020204030204" pitchFamily="34" charset="0"/>
            </a:endParaRPr>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323726" cy="452596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29" name="Rettangolo 128"/>
          <p:cNvSpPr/>
          <p:nvPr userDrawn="1"/>
        </p:nvSpPr>
        <p:spPr>
          <a:xfrm>
            <a:off x="0" y="6126162"/>
            <a:ext cx="9144000" cy="731837"/>
          </a:xfrm>
          <a:prstGeom prst="rect">
            <a:avLst/>
          </a:prstGeom>
          <a:solidFill>
            <a:srgbClr val="3672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0" name="CasellaDiTesto 129"/>
          <p:cNvSpPr txBox="1"/>
          <p:nvPr userDrawn="1"/>
        </p:nvSpPr>
        <p:spPr>
          <a:xfrm>
            <a:off x="157778" y="6363505"/>
            <a:ext cx="2672526" cy="276999"/>
          </a:xfrm>
          <a:prstGeom prst="rect">
            <a:avLst/>
          </a:prstGeom>
          <a:noFill/>
        </p:spPr>
        <p:txBody>
          <a:bodyPr wrap="none" rtlCol="0">
            <a:spAutoFit/>
          </a:bodyPr>
          <a:lstStyle/>
          <a:p>
            <a:r>
              <a:rPr lang="it-IT" sz="1200" b="1" dirty="0">
                <a:solidFill>
                  <a:srgbClr val="FFFFFF"/>
                </a:solidFill>
                <a:latin typeface="Arial" panose="020B0604020202020204" pitchFamily="34" charset="0"/>
                <a:cs typeface="Arial" panose="020B0604020202020204" pitchFamily="34" charset="0"/>
              </a:rPr>
              <a:t>Author Name and </a:t>
            </a:r>
            <a:r>
              <a:rPr lang="it-IT" sz="1200" b="1" dirty="0" err="1">
                <a:solidFill>
                  <a:srgbClr val="FFFFFF"/>
                </a:solidFill>
                <a:latin typeface="Arial" panose="020B0604020202020204" pitchFamily="34" charset="0"/>
                <a:cs typeface="Arial" panose="020B0604020202020204" pitchFamily="34" charset="0"/>
              </a:rPr>
              <a:t>Surname</a:t>
            </a:r>
            <a:r>
              <a:rPr lang="it-IT" sz="1200" b="1" dirty="0">
                <a:solidFill>
                  <a:srgbClr val="FFFFFF"/>
                </a:solidFill>
                <a:latin typeface="Arial" panose="020B0604020202020204" pitchFamily="34" charset="0"/>
                <a:cs typeface="Arial" panose="020B0604020202020204" pitchFamily="34" charset="0"/>
              </a:rPr>
              <a:t> </a:t>
            </a:r>
            <a:r>
              <a:rPr lang="it-IT" sz="1200" b="1" baseline="0" dirty="0">
                <a:solidFill>
                  <a:srgbClr val="FFFFFF"/>
                </a:solidFill>
                <a:latin typeface="Arial" panose="020B0604020202020204" pitchFamily="34" charset="0"/>
                <a:cs typeface="Arial" panose="020B0604020202020204" pitchFamily="34" charset="0"/>
              </a:rPr>
              <a:t>- DEIB</a:t>
            </a:r>
            <a:endParaRPr lang="it-IT" sz="1200" b="1" dirty="0">
              <a:solidFill>
                <a:srgbClr val="FFFFFF"/>
              </a:solidFill>
              <a:latin typeface="Arial" panose="020B0604020202020204" pitchFamily="34" charset="0"/>
              <a:cs typeface="Arial" panose="020B0604020202020204" pitchFamily="34" charset="0"/>
            </a:endParaRPr>
          </a:p>
        </p:txBody>
      </p:sp>
      <p:grpSp>
        <p:nvGrpSpPr>
          <p:cNvPr id="132" name="Gruppo 131"/>
          <p:cNvGrpSpPr/>
          <p:nvPr userDrawn="1"/>
        </p:nvGrpSpPr>
        <p:grpSpPr>
          <a:xfrm>
            <a:off x="48007" y="1089904"/>
            <a:ext cx="9036647"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4898" y="6346378"/>
            <a:ext cx="2780124" cy="28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88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pic>
        <p:nvPicPr>
          <p:cNvPr id="128" name="Immagine 127">
            <a:extLst>
              <a:ext uri="{FF2B5EF4-FFF2-40B4-BE49-F238E27FC236}">
                <a16:creationId xmlns:a16="http://schemas.microsoft.com/office/drawing/2014/main" id="{9B846F6C-8C96-455A-AE40-3D884131E511}"/>
              </a:ext>
            </a:extLst>
          </p:cNvPr>
          <p:cNvPicPr>
            <a:picLocks noChangeAspect="1"/>
          </p:cNvPicPr>
          <p:nvPr userDrawn="1"/>
        </p:nvPicPr>
        <p:blipFill>
          <a:blip r:embed="rId2"/>
          <a:stretch>
            <a:fillRect/>
          </a:stretch>
        </p:blipFill>
        <p:spPr>
          <a:xfrm>
            <a:off x="-425885" y="285759"/>
            <a:ext cx="5789582" cy="6725940"/>
          </a:xfrm>
          <a:prstGeom prst="rect">
            <a:avLst/>
          </a:prstGeom>
        </p:spPr>
      </p:pic>
      <p:sp>
        <p:nvSpPr>
          <p:cNvPr id="253" name="Rettangolo 252"/>
          <p:cNvSpPr/>
          <p:nvPr userDrawn="1"/>
        </p:nvSpPr>
        <p:spPr>
          <a:xfrm>
            <a:off x="0" y="1"/>
            <a:ext cx="9144000" cy="1269904"/>
          </a:xfrm>
          <a:prstGeom prst="rect">
            <a:avLst/>
          </a:prstGeom>
          <a:solidFill>
            <a:srgbClr val="3672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9" name="Rettangolo 128"/>
          <p:cNvSpPr/>
          <p:nvPr userDrawn="1"/>
        </p:nvSpPr>
        <p:spPr>
          <a:xfrm>
            <a:off x="0" y="6126162"/>
            <a:ext cx="9144000" cy="731837"/>
          </a:xfrm>
          <a:prstGeom prst="rect">
            <a:avLst/>
          </a:prstGeom>
          <a:solidFill>
            <a:srgbClr val="3672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latin typeface="Calibri" panose="020F0502020204030204" pitchFamily="34" charset="0"/>
              <a:cs typeface="Calibri" panose="020F0502020204030204" pitchFamily="34" charset="0"/>
            </a:endParaRPr>
          </a:p>
        </p:txBody>
      </p:sp>
      <p:sp>
        <p:nvSpPr>
          <p:cNvPr id="130" name="CasellaDiTesto 129"/>
          <p:cNvSpPr txBox="1"/>
          <p:nvPr userDrawn="1"/>
        </p:nvSpPr>
        <p:spPr>
          <a:xfrm>
            <a:off x="194226" y="6433741"/>
            <a:ext cx="2672526" cy="276999"/>
          </a:xfrm>
          <a:prstGeom prst="rect">
            <a:avLst/>
          </a:prstGeom>
          <a:noFill/>
        </p:spPr>
        <p:txBody>
          <a:bodyPr wrap="none" rtlCol="0">
            <a:spAutoFit/>
          </a:bodyPr>
          <a:lstStyle/>
          <a:p>
            <a:r>
              <a:rPr lang="it-IT" sz="1200" b="1" dirty="0">
                <a:solidFill>
                  <a:srgbClr val="FFFFFF"/>
                </a:solidFill>
                <a:latin typeface="Arial" panose="020B0604020202020204" pitchFamily="34" charset="0"/>
                <a:cs typeface="Arial" panose="020B0604020202020204" pitchFamily="34" charset="0"/>
              </a:rPr>
              <a:t>Author Name and </a:t>
            </a:r>
            <a:r>
              <a:rPr lang="it-IT" sz="1200" b="1" dirty="0" err="1">
                <a:solidFill>
                  <a:srgbClr val="FFFFFF"/>
                </a:solidFill>
                <a:latin typeface="Arial" panose="020B0604020202020204" pitchFamily="34" charset="0"/>
                <a:cs typeface="Arial" panose="020B0604020202020204" pitchFamily="34" charset="0"/>
              </a:rPr>
              <a:t>Surname</a:t>
            </a:r>
            <a:r>
              <a:rPr lang="it-IT" sz="1200" b="1" dirty="0">
                <a:solidFill>
                  <a:srgbClr val="FFFFFF"/>
                </a:solidFill>
                <a:latin typeface="Arial" panose="020B0604020202020204" pitchFamily="34" charset="0"/>
                <a:cs typeface="Arial" panose="020B0604020202020204" pitchFamily="34" charset="0"/>
              </a:rPr>
              <a:t> </a:t>
            </a:r>
            <a:r>
              <a:rPr lang="it-IT" sz="1200" b="1" baseline="0" dirty="0">
                <a:solidFill>
                  <a:srgbClr val="FFFFFF"/>
                </a:solidFill>
                <a:latin typeface="Arial" panose="020B0604020202020204" pitchFamily="34" charset="0"/>
                <a:cs typeface="Arial" panose="020B0604020202020204" pitchFamily="34" charset="0"/>
              </a:rPr>
              <a:t>- DEIB</a:t>
            </a:r>
            <a:endParaRPr lang="it-IT" sz="1200" b="1" dirty="0">
              <a:solidFill>
                <a:srgbClr val="FFFFFF"/>
              </a:solidFill>
              <a:latin typeface="Arial" panose="020B0604020202020204" pitchFamily="34" charset="0"/>
              <a:cs typeface="Arial" panose="020B0604020202020204" pitchFamily="34" charset="0"/>
            </a:endParaRPr>
          </a:p>
        </p:txBody>
      </p:sp>
      <p:grpSp>
        <p:nvGrpSpPr>
          <p:cNvPr id="132" name="Gruppo 131"/>
          <p:cNvGrpSpPr/>
          <p:nvPr userDrawn="1"/>
        </p:nvGrpSpPr>
        <p:grpSpPr>
          <a:xfrm>
            <a:off x="48007" y="1089904"/>
            <a:ext cx="9036647"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4898" y="6346378"/>
            <a:ext cx="2780124" cy="28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18/07/2024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96192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18/07/2024</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30600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18/07/2024</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84095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18/07/2024</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47844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18/07/2024</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92597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18/07/2024</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86758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dirty="0"/>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marL="0" indent="0" algn="l" defTabSz="457200" rtl="0" eaLnBrk="1" latinLnBrk="0" hangingPunct="1">
        <a:spcBef>
          <a:spcPct val="0"/>
        </a:spcBef>
        <a:buNone/>
        <a:defRPr sz="2200" b="1" kern="1200">
          <a:solidFill>
            <a:schemeClr val="bg1"/>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omar.naja@mail.polimi.i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DEIB Polimi - YouTube">
            <a:extLst>
              <a:ext uri="{FF2B5EF4-FFF2-40B4-BE49-F238E27FC236}">
                <a16:creationId xmlns:a16="http://schemas.microsoft.com/office/drawing/2014/main" id="{F237E453-175F-4D61-ABA7-F3F55C412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863" y="1167711"/>
            <a:ext cx="2692443" cy="2692443"/>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p:cNvSpPr>
            <a:spLocks noGrp="1"/>
          </p:cNvSpPr>
          <p:nvPr>
            <p:ph type="ctrTitle" idx="4294967295"/>
          </p:nvPr>
        </p:nvSpPr>
        <p:spPr>
          <a:xfrm>
            <a:off x="-40640" y="5345112"/>
            <a:ext cx="9144000" cy="681771"/>
          </a:xfrm>
        </p:spPr>
        <p:txBody>
          <a:bodyPr>
            <a:noAutofit/>
          </a:bodyPr>
          <a:lstStyle/>
          <a:p>
            <a:pPr algn="ctr"/>
            <a:r>
              <a:rPr lang="it-IT" sz="2600" dirty="0">
                <a:latin typeface="Calibri" panose="020F0502020204030204" pitchFamily="34" charset="0"/>
                <a:cs typeface="Calibri" panose="020F0502020204030204" pitchFamily="34" charset="0"/>
              </a:rPr>
              <a:t>Dipartimento di Elettronica, Informazione e Bioingegneria </a:t>
            </a:r>
          </a:p>
        </p:txBody>
      </p:sp>
      <p:sp>
        <p:nvSpPr>
          <p:cNvPr id="3" name="Sottotitolo 2"/>
          <p:cNvSpPr>
            <a:spLocks noGrp="1"/>
          </p:cNvSpPr>
          <p:nvPr>
            <p:ph type="subTitle" idx="4294967295"/>
          </p:nvPr>
        </p:nvSpPr>
        <p:spPr>
          <a:xfrm>
            <a:off x="641534" y="5774054"/>
            <a:ext cx="7772400" cy="550545"/>
          </a:xfrm>
        </p:spPr>
        <p:txBody>
          <a:bodyPr>
            <a:normAutofit/>
          </a:bodyPr>
          <a:lstStyle/>
          <a:p>
            <a:pPr algn="ctr"/>
            <a:r>
              <a:rPr lang="it-IT" i="1" dirty="0">
                <a:solidFill>
                  <a:schemeClr val="bg1"/>
                </a:solidFill>
                <a:latin typeface="Calibri" panose="020F0502020204030204" pitchFamily="34" charset="0"/>
                <a:cs typeface="Calibri" panose="020F0502020204030204" pitchFamily="34" charset="0"/>
              </a:rPr>
              <a:t>Quantum </a:t>
            </a:r>
            <a:r>
              <a:rPr lang="it-IT" i="1" dirty="0" err="1">
                <a:solidFill>
                  <a:schemeClr val="bg1"/>
                </a:solidFill>
                <a:latin typeface="Calibri" panose="020F0502020204030204" pitchFamily="34" charset="0"/>
                <a:cs typeface="Calibri" panose="020F0502020204030204" pitchFamily="34" charset="0"/>
              </a:rPr>
              <a:t>Cryptography</a:t>
            </a:r>
            <a:r>
              <a:rPr lang="it-IT" i="1" dirty="0">
                <a:solidFill>
                  <a:schemeClr val="bg1"/>
                </a:solidFill>
                <a:latin typeface="Calibri" panose="020F0502020204030204" pitchFamily="34" charset="0"/>
                <a:cs typeface="Calibri" panose="020F0502020204030204" pitchFamily="34" charset="0"/>
              </a:rPr>
              <a:t> and </a:t>
            </a:r>
            <a:r>
              <a:rPr lang="it-IT" i="1" dirty="0" err="1">
                <a:solidFill>
                  <a:schemeClr val="bg1"/>
                </a:solidFill>
                <a:latin typeface="Calibri" panose="020F0502020204030204" pitchFamily="34" charset="0"/>
                <a:cs typeface="Calibri" panose="020F0502020204030204" pitchFamily="34" charset="0"/>
              </a:rPr>
              <a:t>its</a:t>
            </a:r>
            <a:r>
              <a:rPr lang="it-IT" i="1" dirty="0">
                <a:solidFill>
                  <a:schemeClr val="bg1"/>
                </a:solidFill>
                <a:latin typeface="Calibri" panose="020F0502020204030204" pitchFamily="34" charset="0"/>
                <a:cs typeface="Calibri" panose="020F0502020204030204" pitchFamily="34" charset="0"/>
              </a:rPr>
              <a:t> </a:t>
            </a:r>
            <a:r>
              <a:rPr lang="it-IT" i="1" dirty="0" err="1">
                <a:solidFill>
                  <a:schemeClr val="bg1"/>
                </a:solidFill>
                <a:latin typeface="Calibri" panose="020F0502020204030204" pitchFamily="34" charset="0"/>
                <a:cs typeface="Calibri" panose="020F0502020204030204" pitchFamily="34" charset="0"/>
              </a:rPr>
              <a:t>applications</a:t>
            </a:r>
            <a:endParaRPr lang="it-IT" i="1" dirty="0">
              <a:solidFill>
                <a:schemeClr val="bg1"/>
              </a:solidFill>
              <a:latin typeface="Calibri" panose="020F0502020204030204" pitchFamily="34" charset="0"/>
              <a:cs typeface="Calibri" panose="020F0502020204030204" pitchFamily="34" charset="0"/>
            </a:endParaRPr>
          </a:p>
        </p:txBody>
      </p:sp>
      <p:sp>
        <p:nvSpPr>
          <p:cNvPr id="8" name="Sottotitolo 10">
            <a:extLst>
              <a:ext uri="{FF2B5EF4-FFF2-40B4-BE49-F238E27FC236}">
                <a16:creationId xmlns:a16="http://schemas.microsoft.com/office/drawing/2014/main" id="{A535A5F2-24CB-4DE7-8AA7-97F267C0AC6D}"/>
              </a:ext>
            </a:extLst>
          </p:cNvPr>
          <p:cNvSpPr txBox="1">
            <a:spLocks/>
          </p:cNvSpPr>
          <p:nvPr/>
        </p:nvSpPr>
        <p:spPr>
          <a:xfrm>
            <a:off x="641534" y="6392005"/>
            <a:ext cx="7772400" cy="411285"/>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it-IT" sz="1400" dirty="0">
                <a:solidFill>
                  <a:schemeClr val="bg1"/>
                </a:solidFill>
                <a:latin typeface="Calibri" panose="020F0502020204030204" pitchFamily="34" charset="0"/>
                <a:cs typeface="Calibri" panose="020F0502020204030204" pitchFamily="34" charset="0"/>
              </a:rPr>
              <a:t>Politecnico di Milano</a:t>
            </a:r>
            <a:r>
              <a:rPr lang="it-IT" sz="1400">
                <a:solidFill>
                  <a:schemeClr val="bg1"/>
                </a:solidFill>
                <a:latin typeface="Calibri" panose="020F0502020204030204" pitchFamily="34" charset="0"/>
                <a:cs typeface="Calibri" panose="020F0502020204030204" pitchFamily="34" charset="0"/>
              </a:rPr>
              <a:t>, 18/07/2024</a:t>
            </a:r>
            <a:endParaRPr lang="it-IT" sz="1400" dirty="0">
              <a:solidFill>
                <a:schemeClr val="bg1"/>
              </a:solidFill>
              <a:latin typeface="Calibri" panose="020F0502020204030204" pitchFamily="34" charset="0"/>
              <a:cs typeface="Calibri" panose="020F0502020204030204" pitchFamily="34" charset="0"/>
            </a:endParaRPr>
          </a:p>
          <a:p>
            <a:endParaRPr lang="it-IT" sz="1400" dirty="0">
              <a:latin typeface="Calibri" panose="020F0502020204030204" pitchFamily="34" charset="0"/>
              <a:cs typeface="Calibri" panose="020F0502020204030204" pitchFamily="34" charset="0"/>
            </a:endParaRPr>
          </a:p>
        </p:txBody>
      </p:sp>
      <p:sp>
        <p:nvSpPr>
          <p:cNvPr id="5" name="CasellaDiTesto 4">
            <a:extLst>
              <a:ext uri="{FF2B5EF4-FFF2-40B4-BE49-F238E27FC236}">
                <a16:creationId xmlns:a16="http://schemas.microsoft.com/office/drawing/2014/main" id="{3C4DB71E-C290-4C8C-BCD0-43365E9599D5}"/>
              </a:ext>
            </a:extLst>
          </p:cNvPr>
          <p:cNvSpPr txBox="1"/>
          <p:nvPr/>
        </p:nvSpPr>
        <p:spPr>
          <a:xfrm>
            <a:off x="5914811" y="3593320"/>
            <a:ext cx="2367391" cy="1277273"/>
          </a:xfrm>
          <a:prstGeom prst="rect">
            <a:avLst/>
          </a:prstGeom>
          <a:noFill/>
        </p:spPr>
        <p:txBody>
          <a:bodyPr wrap="square" rtlCol="0">
            <a:spAutoFit/>
          </a:bodyPr>
          <a:lstStyle/>
          <a:p>
            <a:pPr algn="ctr"/>
            <a:r>
              <a:rPr lang="it-IT" sz="7600" b="1" dirty="0">
                <a:solidFill>
                  <a:srgbClr val="436D57"/>
                </a:solidFill>
                <a:latin typeface="Calibri" panose="020F0502020204030204" pitchFamily="34" charset="0"/>
                <a:cs typeface="Calibri" panose="020F0502020204030204" pitchFamily="34" charset="0"/>
              </a:rPr>
              <a:t>2024</a:t>
            </a:r>
          </a:p>
        </p:txBody>
      </p:sp>
      <p:pic>
        <p:nvPicPr>
          <p:cNvPr id="13" name="Immagine 12" descr="Immagine che contiene testo&#10;&#10;Descrizione generata automaticamente">
            <a:extLst>
              <a:ext uri="{FF2B5EF4-FFF2-40B4-BE49-F238E27FC236}">
                <a16:creationId xmlns:a16="http://schemas.microsoft.com/office/drawing/2014/main" id="{F2F075BC-B2EB-D84D-9825-A01393CEC17D}"/>
              </a:ext>
            </a:extLst>
          </p:cNvPr>
          <p:cNvPicPr>
            <a:picLocks noChangeAspect="1"/>
          </p:cNvPicPr>
          <p:nvPr/>
        </p:nvPicPr>
        <p:blipFill>
          <a:blip r:embed="rId4"/>
          <a:stretch>
            <a:fillRect/>
          </a:stretch>
        </p:blipFill>
        <p:spPr>
          <a:xfrm>
            <a:off x="5914811" y="415374"/>
            <a:ext cx="1977072" cy="752337"/>
          </a:xfrm>
          <a:prstGeom prst="rect">
            <a:avLst/>
          </a:prstGeom>
        </p:spPr>
      </p:pic>
    </p:spTree>
    <p:extLst>
      <p:ext uri="{BB962C8B-B14F-4D97-AF65-F5344CB8AC3E}">
        <p14:creationId xmlns:p14="http://schemas.microsoft.com/office/powerpoint/2010/main" val="498270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BB84 </a:t>
            </a:r>
            <a:r>
              <a:rPr lang="it-IT" sz="2000" b="0" i="1" dirty="0" err="1">
                <a:latin typeface="Calibri" panose="020F0502020204030204" pitchFamily="34" charset="0"/>
                <a:cs typeface="Calibri" panose="020F0502020204030204" pitchFamily="34" charset="0"/>
              </a:rPr>
              <a:t>Protocol</a:t>
            </a:r>
            <a:endParaRPr lang="it-IT" sz="2000" b="0" i="1" dirty="0">
              <a:latin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D9D47699-740C-5844-83F9-0D07A67902E1}"/>
              </a:ext>
            </a:extLst>
          </p:cNvPr>
          <p:cNvSpPr txBox="1"/>
          <p:nvPr/>
        </p:nvSpPr>
        <p:spPr>
          <a:xfrm>
            <a:off x="168778" y="1414038"/>
            <a:ext cx="9074282" cy="4401205"/>
          </a:xfrm>
          <a:prstGeom prst="rect">
            <a:avLst/>
          </a:prstGeom>
          <a:noFill/>
        </p:spPr>
        <p:txBody>
          <a:bodyPr wrap="square" rtlCol="0">
            <a:spAutoFit/>
          </a:bodyPr>
          <a:lstStyle/>
          <a:p>
            <a:endParaRPr lang="en-US" sz="2400" b="1" dirty="0">
              <a:solidFill>
                <a:srgbClr val="006600"/>
              </a:solidFill>
              <a:latin typeface="Calibri" panose="020F0502020204030204" pitchFamily="34" charset="0"/>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The communicating parts exploit those properties to detect any attempted eavesdropping.</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By encoding information in quantum states and transmitting it over quantum channels, it is easy to detect the presence of a third, malicious part attempting to intercept the communication.</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This mechanism relies on the Heisenberg principle: any attempt to observe a quantum state will inevitably disturb it.</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If a third party tries to intercept the communication by measuring the quantum states, his actions will inevitably alter the states, making any analysis irrelevant to his purposes.</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If the level of eavesdropping is considered “acceptable” (the disturbance introduced by the eavesdropper falls below a certain threshold), the parties can proceed to generate a secure cryptographic key.</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This key is guaranteed to be secure against interception by anyone not in possess of the proper quantum information.</a:t>
            </a:r>
            <a:endParaRPr lang="it-IT" sz="1600" dirty="0">
              <a:solidFill>
                <a:srgbClr val="006600"/>
              </a:solidFill>
              <a:latin typeface="Calibri" panose="020F0502020204030204" pitchFamily="34" charset="0"/>
              <a:ea typeface="Calibri"/>
              <a:cs typeface="Calibri" panose="020F0502020204030204" pitchFamily="34" charset="0"/>
            </a:endParaRPr>
          </a:p>
        </p:txBody>
      </p:sp>
      <p:sp>
        <p:nvSpPr>
          <p:cNvPr id="7" name="CasellaDiTesto 6">
            <a:extLst>
              <a:ext uri="{FF2B5EF4-FFF2-40B4-BE49-F238E27FC236}">
                <a16:creationId xmlns:a16="http://schemas.microsoft.com/office/drawing/2014/main" id="{2FED44F5-F85E-0B25-5F73-1322A0EA6B65}"/>
              </a:ext>
            </a:extLst>
          </p:cNvPr>
          <p:cNvSpPr txBox="1"/>
          <p:nvPr/>
        </p:nvSpPr>
        <p:spPr>
          <a:xfrm>
            <a:off x="35127" y="6372825"/>
            <a:ext cx="4011940" cy="369332"/>
          </a:xfrm>
          <a:prstGeom prst="rect">
            <a:avLst/>
          </a:prstGeom>
          <a:noFill/>
        </p:spPr>
        <p:txBody>
          <a:bodyPr wrap="square" rtlCol="0">
            <a:spAutoFit/>
          </a:bodyPr>
          <a:lstStyle/>
          <a:p>
            <a:r>
              <a:rPr lang="it-IT" dirty="0">
                <a:solidFill>
                  <a:srgbClr val="3A705B"/>
                </a:solidFill>
                <a:highlight>
                  <a:srgbClr val="36725B"/>
                </a:highlight>
              </a:rPr>
              <a:t>Ciao ilo mi </a:t>
            </a:r>
            <a:r>
              <a:rPr lang="it-IT" dirty="0" err="1">
                <a:solidFill>
                  <a:srgbClr val="3A705B"/>
                </a:solidFill>
                <a:highlight>
                  <a:srgbClr val="36725B"/>
                </a:highlight>
              </a:rPr>
              <a:t>ciamo</a:t>
            </a:r>
            <a:r>
              <a:rPr lang="it-IT" dirty="0">
                <a:solidFill>
                  <a:srgbClr val="3A705B"/>
                </a:solidFill>
                <a:highlight>
                  <a:srgbClr val="36725B"/>
                </a:highlight>
              </a:rPr>
              <a:t> </a:t>
            </a:r>
            <a:r>
              <a:rPr lang="it-IT" dirty="0" err="1">
                <a:solidFill>
                  <a:srgbClr val="3A705B"/>
                </a:solidFill>
                <a:highlight>
                  <a:srgbClr val="36725B"/>
                </a:highlight>
              </a:rPr>
              <a:t>om</a:t>
            </a:r>
            <a:endParaRPr lang="it-IT" dirty="0">
              <a:solidFill>
                <a:srgbClr val="3A705B"/>
              </a:solidFill>
              <a:highlight>
                <a:srgbClr val="36725B"/>
              </a:highlight>
            </a:endParaRPr>
          </a:p>
        </p:txBody>
      </p:sp>
      <p:sp>
        <p:nvSpPr>
          <p:cNvPr id="6" name="CasellaDiTesto 5">
            <a:extLst>
              <a:ext uri="{FF2B5EF4-FFF2-40B4-BE49-F238E27FC236}">
                <a16:creationId xmlns:a16="http://schemas.microsoft.com/office/drawing/2014/main" id="{E2ABD75D-95FF-AF07-0BEF-8836168874D7}"/>
              </a:ext>
            </a:extLst>
          </p:cNvPr>
          <p:cNvSpPr txBox="1"/>
          <p:nvPr/>
        </p:nvSpPr>
        <p:spPr>
          <a:xfrm>
            <a:off x="647097" y="6278484"/>
            <a:ext cx="4572000" cy="430887"/>
          </a:xfrm>
          <a:prstGeom prst="rect">
            <a:avLst/>
          </a:prstGeom>
          <a:noFill/>
        </p:spPr>
        <p:txBody>
          <a:bodyPr wrap="square">
            <a:spAutoFit/>
          </a:bodyPr>
          <a:lstStyle/>
          <a:p>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Tree>
    <p:extLst>
      <p:ext uri="{BB962C8B-B14F-4D97-AF65-F5344CB8AC3E}">
        <p14:creationId xmlns:p14="http://schemas.microsoft.com/office/powerpoint/2010/main" val="62153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 6 Level </a:t>
            </a:r>
            <a:r>
              <a:rPr lang="it-IT" sz="2000" b="0" i="1" dirty="0" err="1">
                <a:latin typeface="Calibri" panose="020F0502020204030204" pitchFamily="34" charset="0"/>
                <a:cs typeface="Calibri" panose="020F0502020204030204" pitchFamily="34" charset="0"/>
              </a:rPr>
              <a:t>architecture</a:t>
            </a:r>
            <a:endParaRPr lang="it-IT" sz="2000" b="0" i="1" dirty="0">
              <a:latin typeface="Calibri" panose="020F0502020204030204" pitchFamily="34" charset="0"/>
              <a:cs typeface="Calibri" panose="020F0502020204030204" pitchFamily="34" charset="0"/>
            </a:endParaRPr>
          </a:p>
        </p:txBody>
      </p:sp>
      <p:pic>
        <p:nvPicPr>
          <p:cNvPr id="5" name="Immagine 4" descr="Immagine che contiene testo, diagramma, schermata, Piano&#10;&#10;Descrizione generata automaticamente">
            <a:extLst>
              <a:ext uri="{FF2B5EF4-FFF2-40B4-BE49-F238E27FC236}">
                <a16:creationId xmlns:a16="http://schemas.microsoft.com/office/drawing/2014/main" id="{FBFD9FA3-F0AE-3A6C-2D74-62F48287D72C}"/>
              </a:ext>
            </a:extLst>
          </p:cNvPr>
          <p:cNvPicPr>
            <a:picLocks noChangeAspect="1"/>
          </p:cNvPicPr>
          <p:nvPr/>
        </p:nvPicPr>
        <p:blipFill>
          <a:blip r:embed="rId2"/>
          <a:stretch>
            <a:fillRect/>
          </a:stretch>
        </p:blipFill>
        <p:spPr>
          <a:xfrm>
            <a:off x="4072466" y="1449223"/>
            <a:ext cx="5071533" cy="4189578"/>
          </a:xfrm>
          <a:prstGeom prst="rect">
            <a:avLst/>
          </a:prstGeom>
        </p:spPr>
      </p:pic>
      <p:sp>
        <p:nvSpPr>
          <p:cNvPr id="6" name="CasellaDiTesto 5">
            <a:extLst>
              <a:ext uri="{FF2B5EF4-FFF2-40B4-BE49-F238E27FC236}">
                <a16:creationId xmlns:a16="http://schemas.microsoft.com/office/drawing/2014/main" id="{C5688D5A-F3BA-1FD2-CFD8-5CE9CB182670}"/>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4" name="CasellaDiTesto 3">
            <a:extLst>
              <a:ext uri="{FF2B5EF4-FFF2-40B4-BE49-F238E27FC236}">
                <a16:creationId xmlns:a16="http://schemas.microsoft.com/office/drawing/2014/main" id="{73EEC698-4274-74AF-C57D-381DD5C1328A}"/>
              </a:ext>
            </a:extLst>
          </p:cNvPr>
          <p:cNvSpPr txBox="1"/>
          <p:nvPr/>
        </p:nvSpPr>
        <p:spPr>
          <a:xfrm>
            <a:off x="19074" y="1194989"/>
            <a:ext cx="9124925" cy="5016758"/>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QKDNs are communication networks in which two</a:t>
            </a:r>
          </a:p>
          <a:p>
            <a:r>
              <a:rPr lang="en-US" sz="1600" dirty="0">
                <a:solidFill>
                  <a:srgbClr val="006600"/>
                </a:solidFill>
                <a:latin typeface="Calibri" panose="020F0502020204030204" pitchFamily="34" charset="0"/>
                <a:ea typeface="Calibri"/>
                <a:cs typeface="Calibri" panose="020F0502020204030204" pitchFamily="34" charset="0"/>
              </a:rPr>
              <a:t>users (located at two arbitrary points of the network)</a:t>
            </a:r>
          </a:p>
          <a:p>
            <a:r>
              <a:rPr lang="en-US" sz="1600" dirty="0">
                <a:solidFill>
                  <a:srgbClr val="006600"/>
                </a:solidFill>
                <a:latin typeface="Calibri" panose="020F0502020204030204" pitchFamily="34" charset="0"/>
                <a:ea typeface="Calibri"/>
                <a:cs typeface="Calibri" panose="020F0502020204030204" pitchFamily="34" charset="0"/>
              </a:rPr>
              <a:t>can exchange symmetric keys by means of QKD</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QKD nodes connected through direct point-</a:t>
            </a:r>
          </a:p>
          <a:p>
            <a:r>
              <a:rPr lang="en-US" sz="1600" dirty="0">
                <a:solidFill>
                  <a:srgbClr val="006600"/>
                </a:solidFill>
                <a:latin typeface="Calibri" panose="020F0502020204030204" pitchFamily="34" charset="0"/>
                <a:ea typeface="Calibri"/>
                <a:cs typeface="Calibri" panose="020F0502020204030204" pitchFamily="34" charset="0"/>
              </a:rPr>
              <a:t>-to-point connections or with more complex topologies</a:t>
            </a:r>
          </a:p>
          <a:p>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In QKDN, quantum and classical channels</a:t>
            </a:r>
          </a:p>
          <a:p>
            <a:r>
              <a:rPr lang="en-US" sz="1600" dirty="0">
                <a:solidFill>
                  <a:srgbClr val="006600"/>
                </a:solidFill>
                <a:latin typeface="Calibri" panose="020F0502020204030204" pitchFamily="34" charset="0"/>
                <a:ea typeface="Calibri"/>
                <a:cs typeface="Calibri" panose="020F0502020204030204" pitchFamily="34" charset="0"/>
              </a:rPr>
              <a:t>constitute the physical connection layer</a:t>
            </a:r>
          </a:p>
          <a:p>
            <a:r>
              <a:rPr lang="en-US" sz="1600" dirty="0">
                <a:solidFill>
                  <a:srgbClr val="006600"/>
                </a:solidFill>
                <a:latin typeface="Calibri" panose="020F0502020204030204" pitchFamily="34" charset="0"/>
                <a:ea typeface="Calibri"/>
                <a:cs typeface="Calibri" panose="020F0502020204030204" pitchFamily="34" charset="0"/>
              </a:rPr>
              <a:t>(quantum layer).</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However, QKDNs require a well-defined functional</a:t>
            </a:r>
          </a:p>
          <a:p>
            <a:r>
              <a:rPr lang="en-US" sz="1600" dirty="0">
                <a:solidFill>
                  <a:srgbClr val="006600"/>
                </a:solidFill>
                <a:latin typeface="Calibri" panose="020F0502020204030204" pitchFamily="34" charset="0"/>
                <a:ea typeface="Calibri"/>
                <a:cs typeface="Calibri" panose="020F0502020204030204" pitchFamily="34" charset="0"/>
              </a:rPr>
              <a:t>and organizational architecture to provide</a:t>
            </a:r>
          </a:p>
          <a:p>
            <a:r>
              <a:rPr lang="en-US" sz="1600" dirty="0">
                <a:solidFill>
                  <a:srgbClr val="006600"/>
                </a:solidFill>
                <a:latin typeface="Calibri" panose="020F0502020204030204" pitchFamily="34" charset="0"/>
                <a:ea typeface="Calibri"/>
                <a:cs typeface="Calibri" panose="020F0502020204030204" pitchFamily="34" charset="0"/>
              </a:rPr>
              <a:t>secret keys in various contexts.</a:t>
            </a:r>
          </a:p>
          <a:p>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International Telecommunication Union –</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Telecommunication Standardization Bureau is</a:t>
            </a:r>
          </a:p>
          <a:p>
            <a:r>
              <a:rPr lang="en-US" sz="1600" dirty="0">
                <a:solidFill>
                  <a:srgbClr val="006600"/>
                </a:solidFill>
                <a:latin typeface="Calibri" panose="020F0502020204030204" pitchFamily="34" charset="0"/>
                <a:ea typeface="Calibri"/>
                <a:cs typeface="Calibri" panose="020F0502020204030204" pitchFamily="34" charset="0"/>
              </a:rPr>
              <a:t>currently working on defining recommendations</a:t>
            </a:r>
          </a:p>
          <a:p>
            <a:r>
              <a:rPr lang="en-US" sz="1600" dirty="0">
                <a:solidFill>
                  <a:srgbClr val="006600"/>
                </a:solidFill>
                <a:latin typeface="Calibri" panose="020F0502020204030204" pitchFamily="34" charset="0"/>
                <a:ea typeface="Calibri"/>
                <a:cs typeface="Calibri" panose="020F0502020204030204" pitchFamily="34" charset="0"/>
              </a:rPr>
              <a:t>that cover various aspects  (describing the architecture and functions, addressing their security concerns etc.). According to those recommendations, QKDNs should have a six-layered structure</a:t>
            </a:r>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261234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 Quantum Layer</a:t>
            </a:r>
          </a:p>
        </p:txBody>
      </p:sp>
      <p:sp>
        <p:nvSpPr>
          <p:cNvPr id="6" name="CasellaDiTesto 5">
            <a:extLst>
              <a:ext uri="{FF2B5EF4-FFF2-40B4-BE49-F238E27FC236}">
                <a16:creationId xmlns:a16="http://schemas.microsoft.com/office/drawing/2014/main" id="{C5688D5A-F3BA-1FD2-CFD8-5CE9CB182670}"/>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4" name="CasellaDiTesto 3">
            <a:extLst>
              <a:ext uri="{FF2B5EF4-FFF2-40B4-BE49-F238E27FC236}">
                <a16:creationId xmlns:a16="http://schemas.microsoft.com/office/drawing/2014/main" id="{73EEC698-4274-74AF-C57D-381DD5C1328A}"/>
              </a:ext>
            </a:extLst>
          </p:cNvPr>
          <p:cNvSpPr txBox="1"/>
          <p:nvPr/>
        </p:nvSpPr>
        <p:spPr>
          <a:xfrm>
            <a:off x="28612" y="2126322"/>
            <a:ext cx="9124925" cy="2800767"/>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The level in which secure symmetrical</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key is established. Here, each pair of</a:t>
            </a:r>
          </a:p>
          <a:p>
            <a:r>
              <a:rPr lang="en-US" sz="1600" dirty="0">
                <a:solidFill>
                  <a:srgbClr val="006600"/>
                </a:solidFill>
                <a:latin typeface="Calibri" panose="020F0502020204030204" pitchFamily="34" charset="0"/>
                <a:ea typeface="Calibri"/>
                <a:cs typeface="Calibri" panose="020F0502020204030204" pitchFamily="34" charset="0"/>
              </a:rPr>
              <a:t>QKD modules connected by a QKD link</a:t>
            </a:r>
          </a:p>
          <a:p>
            <a:r>
              <a:rPr lang="en-US" sz="1600" dirty="0">
                <a:solidFill>
                  <a:srgbClr val="006600"/>
                </a:solidFill>
                <a:latin typeface="Calibri" panose="020F0502020204030204" pitchFamily="34" charset="0"/>
                <a:ea typeface="Calibri"/>
                <a:cs typeface="Calibri" panose="020F0502020204030204" pitchFamily="34" charset="0"/>
              </a:rPr>
              <a:t>generates symmetric random bit strings.</a:t>
            </a:r>
            <a:br>
              <a:rPr lang="en-US" sz="1600" dirty="0">
                <a:solidFill>
                  <a:srgbClr val="006600"/>
                </a:solidFill>
                <a:latin typeface="Calibri" panose="020F0502020204030204" pitchFamily="34" charset="0"/>
                <a:ea typeface="Calibri"/>
                <a:cs typeface="Calibri" panose="020F0502020204030204" pitchFamily="34" charset="0"/>
              </a:rPr>
            </a:br>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Each QKD module pushes the (random)</a:t>
            </a:r>
          </a:p>
          <a:p>
            <a:r>
              <a:rPr lang="en-US" sz="1600" dirty="0">
                <a:solidFill>
                  <a:srgbClr val="006600"/>
                </a:solidFill>
                <a:latin typeface="Calibri" panose="020F0502020204030204" pitchFamily="34" charset="0"/>
                <a:ea typeface="Calibri"/>
                <a:cs typeface="Calibri" panose="020F0502020204030204" pitchFamily="34" charset="0"/>
              </a:rPr>
              <a:t>bit strings up to a key manager in the</a:t>
            </a:r>
          </a:p>
          <a:p>
            <a:r>
              <a:rPr lang="en-US" sz="1600" dirty="0">
                <a:solidFill>
                  <a:srgbClr val="006600"/>
                </a:solidFill>
                <a:latin typeface="Calibri" panose="020F0502020204030204" pitchFamily="34" charset="0"/>
                <a:ea typeface="Calibri"/>
                <a:cs typeface="Calibri" panose="020F0502020204030204" pitchFamily="34" charset="0"/>
              </a:rPr>
              <a:t>same node. Each QKD module can also</a:t>
            </a:r>
          </a:p>
          <a:p>
            <a:r>
              <a:rPr lang="en-US" sz="1600" dirty="0">
                <a:solidFill>
                  <a:srgbClr val="006600"/>
                </a:solidFill>
                <a:latin typeface="Calibri" panose="020F0502020204030204" pitchFamily="34" charset="0"/>
                <a:ea typeface="Calibri"/>
                <a:cs typeface="Calibri" panose="020F0502020204030204" pitchFamily="34" charset="0"/>
              </a:rPr>
              <a:t>send QKD link parameters (e.g., quantum</a:t>
            </a:r>
          </a:p>
          <a:p>
            <a:r>
              <a:rPr lang="en-US" sz="1600" dirty="0">
                <a:solidFill>
                  <a:srgbClr val="006600"/>
                </a:solidFill>
                <a:latin typeface="Calibri" panose="020F0502020204030204" pitchFamily="34" charset="0"/>
                <a:ea typeface="Calibri"/>
                <a:cs typeface="Calibri" panose="020F0502020204030204" pitchFamily="34" charset="0"/>
              </a:rPr>
              <a:t>bit error rates—QBERs, etc.) to the QKDN</a:t>
            </a:r>
          </a:p>
          <a:p>
            <a:r>
              <a:rPr lang="en-US" sz="1600" dirty="0">
                <a:solidFill>
                  <a:srgbClr val="006600"/>
                </a:solidFill>
                <a:latin typeface="Calibri" panose="020F0502020204030204" pitchFamily="34" charset="0"/>
                <a:ea typeface="Calibri"/>
                <a:cs typeface="Calibri" panose="020F0502020204030204" pitchFamily="34" charset="0"/>
              </a:rPr>
              <a:t>manager</a:t>
            </a:r>
            <a:endParaRPr lang="it-IT" sz="1600" dirty="0">
              <a:solidFill>
                <a:srgbClr val="006600"/>
              </a:solidFill>
              <a:latin typeface="Calibri" panose="020F0502020204030204" pitchFamily="34" charset="0"/>
              <a:ea typeface="Calibri"/>
              <a:cs typeface="Calibri" panose="020F0502020204030204" pitchFamily="34" charset="0"/>
            </a:endParaRPr>
          </a:p>
        </p:txBody>
      </p:sp>
      <p:pic>
        <p:nvPicPr>
          <p:cNvPr id="3" name="Immagine 2" descr="Immagine che contiene testo, diagramma, schermata, Piano&#10;&#10;Descrizione generata automaticamente">
            <a:extLst>
              <a:ext uri="{FF2B5EF4-FFF2-40B4-BE49-F238E27FC236}">
                <a16:creationId xmlns:a16="http://schemas.microsoft.com/office/drawing/2014/main" id="{9B7927D3-B145-D85D-E5BF-6F1D0BEAE2D3}"/>
              </a:ext>
            </a:extLst>
          </p:cNvPr>
          <p:cNvPicPr>
            <a:picLocks noChangeAspect="1"/>
          </p:cNvPicPr>
          <p:nvPr/>
        </p:nvPicPr>
        <p:blipFill>
          <a:blip r:embed="rId2"/>
          <a:stretch>
            <a:fillRect/>
          </a:stretch>
        </p:blipFill>
        <p:spPr>
          <a:xfrm>
            <a:off x="4072466" y="1449223"/>
            <a:ext cx="5071533" cy="4189578"/>
          </a:xfrm>
          <a:prstGeom prst="rect">
            <a:avLst/>
          </a:prstGeom>
        </p:spPr>
      </p:pic>
    </p:spTree>
    <p:extLst>
      <p:ext uri="{BB962C8B-B14F-4D97-AF65-F5344CB8AC3E}">
        <p14:creationId xmlns:p14="http://schemas.microsoft.com/office/powerpoint/2010/main" val="84642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 Links</a:t>
            </a:r>
          </a:p>
        </p:txBody>
      </p:sp>
      <p:sp>
        <p:nvSpPr>
          <p:cNvPr id="3" name="CasellaDiTesto 2">
            <a:extLst>
              <a:ext uri="{FF2B5EF4-FFF2-40B4-BE49-F238E27FC236}">
                <a16:creationId xmlns:a16="http://schemas.microsoft.com/office/drawing/2014/main" id="{549ED949-2337-31E9-AEBA-746671803516}"/>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pic>
        <p:nvPicPr>
          <p:cNvPr id="5" name="Immagine 4" descr="Immagine che contiene diagramma, testo, cerchio, Piano&#10;&#10;Descrizione generata automaticamente">
            <a:extLst>
              <a:ext uri="{FF2B5EF4-FFF2-40B4-BE49-F238E27FC236}">
                <a16:creationId xmlns:a16="http://schemas.microsoft.com/office/drawing/2014/main" id="{08BAADFC-5E3E-8BA7-034B-1DD7F0DA4E69}"/>
              </a:ext>
            </a:extLst>
          </p:cNvPr>
          <p:cNvPicPr>
            <a:picLocks noChangeAspect="1"/>
          </p:cNvPicPr>
          <p:nvPr/>
        </p:nvPicPr>
        <p:blipFill>
          <a:blip r:embed="rId2"/>
          <a:stretch>
            <a:fillRect/>
          </a:stretch>
        </p:blipFill>
        <p:spPr>
          <a:xfrm>
            <a:off x="4419600" y="2264452"/>
            <a:ext cx="4449964" cy="1536968"/>
          </a:xfrm>
          <a:prstGeom prst="rect">
            <a:avLst/>
          </a:prstGeom>
        </p:spPr>
      </p:pic>
      <p:sp>
        <p:nvSpPr>
          <p:cNvPr id="6" name="CasellaDiTesto 5">
            <a:extLst>
              <a:ext uri="{FF2B5EF4-FFF2-40B4-BE49-F238E27FC236}">
                <a16:creationId xmlns:a16="http://schemas.microsoft.com/office/drawing/2014/main" id="{9A1362C0-04F8-CF88-83C3-C8EE101C08F2}"/>
              </a:ext>
            </a:extLst>
          </p:cNvPr>
          <p:cNvSpPr txBox="1"/>
          <p:nvPr/>
        </p:nvSpPr>
        <p:spPr>
          <a:xfrm>
            <a:off x="288520" y="1483310"/>
            <a:ext cx="8156979" cy="4647426"/>
          </a:xfrm>
          <a:prstGeom prst="rect">
            <a:avLst/>
          </a:prstGeom>
          <a:noFill/>
        </p:spPr>
        <p:txBody>
          <a:bodyPr wrap="square" rtlCol="0">
            <a:spAutoFit/>
          </a:bodyPr>
          <a:lstStyle/>
          <a:p>
            <a:br>
              <a:rPr lang="en-US" sz="1600" dirty="0">
                <a:solidFill>
                  <a:srgbClr val="006600"/>
                </a:solidFill>
                <a:latin typeface="Calibri" panose="020F0502020204030204" pitchFamily="34" charset="0"/>
                <a:ea typeface="Calibri"/>
                <a:cs typeface="Calibri" panose="020F0502020204030204" pitchFamily="34" charset="0"/>
              </a:rPr>
            </a:br>
            <a:endParaRPr lang="en-US" sz="1600" dirty="0">
              <a:solidFill>
                <a:srgbClr val="006600"/>
              </a:solidFill>
              <a:latin typeface="Calibri" panose="020F0502020204030204" pitchFamily="34" charset="0"/>
              <a:ea typeface="Calibri"/>
              <a:cs typeface="Calibri" panose="020F0502020204030204" pitchFamily="34" charset="0"/>
            </a:endParaRPr>
          </a:p>
          <a:p>
            <a:r>
              <a:rPr lang="en-US" sz="2400" b="1" dirty="0">
                <a:solidFill>
                  <a:srgbClr val="006600"/>
                </a:solidFill>
                <a:latin typeface="Calibri" panose="020F0502020204030204" pitchFamily="34" charset="0"/>
                <a:cs typeface="Calibri" panose="020F0502020204030204" pitchFamily="34" charset="0"/>
              </a:rPr>
              <a:t>LIMITS</a:t>
            </a:r>
          </a:p>
          <a:p>
            <a:r>
              <a:rPr lang="en-US" sz="1600" dirty="0">
                <a:solidFill>
                  <a:srgbClr val="006600"/>
                </a:solidFill>
                <a:latin typeface="Calibri" panose="020F0502020204030204" pitchFamily="34" charset="0"/>
                <a:ea typeface="Calibri"/>
                <a:cs typeface="Calibri" panose="020F0502020204030204" pitchFamily="34" charset="0"/>
              </a:rPr>
              <a:t>limited quantum channel key</a:t>
            </a:r>
          </a:p>
          <a:p>
            <a:r>
              <a:rPr lang="en-US" sz="1600" dirty="0">
                <a:solidFill>
                  <a:srgbClr val="006600"/>
                </a:solidFill>
                <a:latin typeface="Calibri" panose="020F0502020204030204" pitchFamily="34" charset="0"/>
                <a:ea typeface="Calibri"/>
                <a:cs typeface="Calibri" panose="020F0502020204030204" pitchFamily="34" charset="0"/>
              </a:rPr>
              <a:t>generation rate, available to the parties</a:t>
            </a:r>
          </a:p>
          <a:p>
            <a:r>
              <a:rPr lang="en-US" sz="1600" dirty="0">
                <a:solidFill>
                  <a:srgbClr val="006600"/>
                </a:solidFill>
                <a:latin typeface="Calibri" panose="020F0502020204030204" pitchFamily="34" charset="0"/>
                <a:ea typeface="Calibri"/>
                <a:cs typeface="Calibri" panose="020F0502020204030204" pitchFamily="34" charset="0"/>
              </a:rPr>
              <a:t>connected by a direct optical fiber or free</a:t>
            </a:r>
          </a:p>
          <a:p>
            <a:r>
              <a:rPr lang="en-US" sz="1600" dirty="0">
                <a:solidFill>
                  <a:srgbClr val="006600"/>
                </a:solidFill>
                <a:latin typeface="Calibri" panose="020F0502020204030204" pitchFamily="34" charset="0"/>
                <a:ea typeface="Calibri"/>
                <a:cs typeface="Calibri" panose="020F0502020204030204" pitchFamily="34" charset="0"/>
              </a:rPr>
              <a:t>line-of-sight in a point-to-point (P2P) manner over</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a certain distance</a:t>
            </a:r>
          </a:p>
          <a:p>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Necessary to secure key generation. Although</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fiber is commonly used for transmitting qubits, </a:t>
            </a:r>
          </a:p>
          <a:p>
            <a:r>
              <a:rPr lang="en-US" sz="1600" dirty="0">
                <a:solidFill>
                  <a:srgbClr val="006600"/>
                </a:solidFill>
                <a:latin typeface="Calibri" panose="020F0502020204030204" pitchFamily="34" charset="0"/>
                <a:ea typeface="Calibri"/>
                <a:cs typeface="Calibri" panose="020F0502020204030204" pitchFamily="34" charset="0"/>
              </a:rPr>
              <a:t>Installation of dedicated channels for QKD</a:t>
            </a:r>
          </a:p>
          <a:p>
            <a:r>
              <a:rPr lang="en-US" sz="1600" dirty="0">
                <a:solidFill>
                  <a:srgbClr val="006600"/>
                </a:solidFill>
                <a:latin typeface="Calibri" panose="020F0502020204030204" pitchFamily="34" charset="0"/>
                <a:ea typeface="Calibri"/>
                <a:cs typeface="Calibri" panose="020F0502020204030204" pitchFamily="34" charset="0"/>
              </a:rPr>
              <a:t>purposes is not practical in all situations.</a:t>
            </a:r>
          </a:p>
          <a:p>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A free space link is sometimes convenient, although it</a:t>
            </a:r>
          </a:p>
          <a:p>
            <a:r>
              <a:rPr lang="en-US" sz="1600" dirty="0">
                <a:solidFill>
                  <a:srgbClr val="006600"/>
                </a:solidFill>
                <a:latin typeface="Calibri" panose="020F0502020204030204" pitchFamily="34" charset="0"/>
                <a:ea typeface="Calibri"/>
                <a:cs typeface="Calibri" panose="020F0502020204030204" pitchFamily="34" charset="0"/>
              </a:rPr>
              <a:t>needs lots of specific external suitable conditions</a:t>
            </a:r>
          </a:p>
          <a:p>
            <a:r>
              <a:rPr lang="en-US" sz="1600" dirty="0">
                <a:solidFill>
                  <a:srgbClr val="006600"/>
                </a:solidFill>
                <a:latin typeface="Calibri" panose="020F0502020204030204" pitchFamily="34" charset="0"/>
                <a:ea typeface="Calibri"/>
                <a:cs typeface="Calibri" panose="020F0502020204030204" pitchFamily="34" charset="0"/>
              </a:rPr>
              <a:t>(visible light path, acceptable signal-to-noise ratio</a:t>
            </a:r>
          </a:p>
          <a:p>
            <a:r>
              <a:rPr lang="en-US" sz="1600" dirty="0">
                <a:solidFill>
                  <a:srgbClr val="006600"/>
                </a:solidFill>
                <a:latin typeface="Calibri" panose="020F0502020204030204" pitchFamily="34" charset="0"/>
                <a:ea typeface="Calibri"/>
                <a:cs typeface="Calibri" panose="020F0502020204030204" pitchFamily="34" charset="0"/>
              </a:rPr>
              <a:t>to limit usage time...)</a:t>
            </a:r>
          </a:p>
        </p:txBody>
      </p:sp>
      <p:sp>
        <p:nvSpPr>
          <p:cNvPr id="7" name="CasellaDiTesto 6">
            <a:extLst>
              <a:ext uri="{FF2B5EF4-FFF2-40B4-BE49-F238E27FC236}">
                <a16:creationId xmlns:a16="http://schemas.microsoft.com/office/drawing/2014/main" id="{812BA400-0062-ACB9-1664-253A8424E66C}"/>
              </a:ext>
            </a:extLst>
          </p:cNvPr>
          <p:cNvSpPr txBox="1"/>
          <p:nvPr/>
        </p:nvSpPr>
        <p:spPr>
          <a:xfrm>
            <a:off x="5566180" y="4240937"/>
            <a:ext cx="3289300" cy="1754326"/>
          </a:xfrm>
          <a:prstGeom prst="rect">
            <a:avLst/>
          </a:prstGeom>
          <a:noFill/>
        </p:spPr>
        <p:txBody>
          <a:bodyPr wrap="square" rtlCol="0">
            <a:spAutoFit/>
          </a:bodyPr>
          <a:lstStyle/>
          <a:p>
            <a:r>
              <a:rPr lang="en-US" sz="1800" dirty="0">
                <a:solidFill>
                  <a:srgbClr val="006600"/>
                </a:solidFill>
                <a:latin typeface="Calibri" panose="020F0502020204030204" pitchFamily="34" charset="0"/>
                <a:ea typeface="Calibri"/>
                <a:cs typeface="Calibri" panose="020F0502020204030204" pitchFamily="34" charset="0"/>
              </a:rPr>
              <a:t>The QKD Link can be designated “currently unavailable”</a:t>
            </a:r>
            <a:br>
              <a:rPr lang="en-US" sz="1800" dirty="0">
                <a:solidFill>
                  <a:srgbClr val="006600"/>
                </a:solidFill>
                <a:latin typeface="Calibri" panose="020F0502020204030204" pitchFamily="34" charset="0"/>
                <a:ea typeface="Calibri"/>
                <a:cs typeface="Calibri" panose="020F0502020204030204" pitchFamily="34" charset="0"/>
              </a:rPr>
            </a:br>
            <a:r>
              <a:rPr lang="en-US" sz="1800" dirty="0">
                <a:solidFill>
                  <a:srgbClr val="006600"/>
                </a:solidFill>
                <a:latin typeface="Calibri" panose="020F0502020204030204" pitchFamily="34" charset="0"/>
                <a:ea typeface="Calibri"/>
                <a:cs typeface="Calibri" panose="020F0502020204030204" pitchFamily="34" charset="0"/>
              </a:rPr>
              <a:t>when no available key material in key storage is found, as no</a:t>
            </a:r>
            <a:br>
              <a:rPr lang="en-US" sz="1800" dirty="0">
                <a:solidFill>
                  <a:srgbClr val="006600"/>
                </a:solidFill>
                <a:latin typeface="Calibri" panose="020F0502020204030204" pitchFamily="34" charset="0"/>
                <a:ea typeface="Calibri"/>
                <a:cs typeface="Calibri" panose="020F0502020204030204" pitchFamily="34" charset="0"/>
              </a:rPr>
            </a:br>
            <a:r>
              <a:rPr lang="en-US" sz="1800" dirty="0">
                <a:solidFill>
                  <a:srgbClr val="006600"/>
                </a:solidFill>
                <a:latin typeface="Calibri" panose="020F0502020204030204" pitchFamily="34" charset="0"/>
                <a:ea typeface="Calibri"/>
                <a:cs typeface="Calibri" panose="020F0502020204030204" pitchFamily="34" charset="0"/>
              </a:rPr>
              <a:t>cryptographic operations can be performed.</a:t>
            </a:r>
            <a:endParaRPr lang="it-IT" dirty="0"/>
          </a:p>
        </p:txBody>
      </p:sp>
      <p:sp>
        <p:nvSpPr>
          <p:cNvPr id="8" name="CasellaDiTesto 7">
            <a:extLst>
              <a:ext uri="{FF2B5EF4-FFF2-40B4-BE49-F238E27FC236}">
                <a16:creationId xmlns:a16="http://schemas.microsoft.com/office/drawing/2014/main" id="{8455892E-28FE-98C3-9BBF-C16B56AF3408}"/>
              </a:ext>
            </a:extLst>
          </p:cNvPr>
          <p:cNvSpPr txBox="1"/>
          <p:nvPr/>
        </p:nvSpPr>
        <p:spPr>
          <a:xfrm>
            <a:off x="698501" y="1205649"/>
            <a:ext cx="8310764" cy="923330"/>
          </a:xfrm>
          <a:prstGeom prst="rect">
            <a:avLst/>
          </a:prstGeom>
          <a:noFill/>
        </p:spPr>
        <p:txBody>
          <a:bodyPr wrap="square" rtlCol="0">
            <a:spAutoFit/>
          </a:bodyPr>
          <a:lstStyle/>
          <a:p>
            <a:r>
              <a:rPr lang="en-US" sz="1800" dirty="0">
                <a:solidFill>
                  <a:srgbClr val="006600"/>
                </a:solidFill>
                <a:latin typeface="Calibri" panose="020F0502020204030204" pitchFamily="34" charset="0"/>
                <a:ea typeface="Calibri"/>
                <a:cs typeface="Calibri" panose="020F0502020204030204" pitchFamily="34" charset="0"/>
              </a:rPr>
              <a:t>Logical connection between two remote QKD nodes connected by both a quantum</a:t>
            </a:r>
          </a:p>
          <a:p>
            <a:r>
              <a:rPr lang="en-US" sz="1800" dirty="0">
                <a:solidFill>
                  <a:srgbClr val="006600"/>
                </a:solidFill>
                <a:latin typeface="Calibri" panose="020F0502020204030204" pitchFamily="34" charset="0"/>
                <a:ea typeface="Calibri"/>
                <a:cs typeface="Calibri" panose="020F0502020204030204" pitchFamily="34" charset="0"/>
              </a:rPr>
              <a:t>channel used for transmitting photons and a public channel used for post-processing</a:t>
            </a:r>
          </a:p>
          <a:p>
            <a:r>
              <a:rPr lang="en-US" sz="1800" dirty="0">
                <a:solidFill>
                  <a:srgbClr val="006600"/>
                </a:solidFill>
                <a:latin typeface="Calibri" panose="020F0502020204030204" pitchFamily="34" charset="0"/>
                <a:ea typeface="Calibri"/>
                <a:cs typeface="Calibri" panose="020F0502020204030204" pitchFamily="34" charset="0"/>
              </a:rPr>
              <a:t>the exchanged information, respectively [16].</a:t>
            </a:r>
            <a:endParaRPr lang="it-IT" dirty="0"/>
          </a:p>
        </p:txBody>
      </p:sp>
    </p:spTree>
    <p:extLst>
      <p:ext uri="{BB962C8B-B14F-4D97-AF65-F5344CB8AC3E}">
        <p14:creationId xmlns:p14="http://schemas.microsoft.com/office/powerpoint/2010/main" val="4109200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 Key Management Layer</a:t>
            </a:r>
          </a:p>
        </p:txBody>
      </p:sp>
      <p:sp>
        <p:nvSpPr>
          <p:cNvPr id="6" name="CasellaDiTesto 5">
            <a:extLst>
              <a:ext uri="{FF2B5EF4-FFF2-40B4-BE49-F238E27FC236}">
                <a16:creationId xmlns:a16="http://schemas.microsoft.com/office/drawing/2014/main" id="{C5688D5A-F3BA-1FD2-CFD8-5CE9CB182670}"/>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pic>
        <p:nvPicPr>
          <p:cNvPr id="3" name="Immagine 2" descr="Immagine che contiene testo, diagramma, schermata, Piano&#10;&#10;Descrizione generata automaticamente">
            <a:extLst>
              <a:ext uri="{FF2B5EF4-FFF2-40B4-BE49-F238E27FC236}">
                <a16:creationId xmlns:a16="http://schemas.microsoft.com/office/drawing/2014/main" id="{9B7927D3-B145-D85D-E5BF-6F1D0BEAE2D3}"/>
              </a:ext>
            </a:extLst>
          </p:cNvPr>
          <p:cNvPicPr>
            <a:picLocks noChangeAspect="1"/>
          </p:cNvPicPr>
          <p:nvPr/>
        </p:nvPicPr>
        <p:blipFill>
          <a:blip r:embed="rId2"/>
          <a:stretch>
            <a:fillRect/>
          </a:stretch>
        </p:blipFill>
        <p:spPr>
          <a:xfrm>
            <a:off x="4072466" y="1449223"/>
            <a:ext cx="5071533" cy="4189578"/>
          </a:xfrm>
          <a:prstGeom prst="rect">
            <a:avLst/>
          </a:prstGeom>
        </p:spPr>
      </p:pic>
      <p:sp>
        <p:nvSpPr>
          <p:cNvPr id="4" name="CasellaDiTesto 3">
            <a:extLst>
              <a:ext uri="{FF2B5EF4-FFF2-40B4-BE49-F238E27FC236}">
                <a16:creationId xmlns:a16="http://schemas.microsoft.com/office/drawing/2014/main" id="{73EEC698-4274-74AF-C57D-381DD5C1328A}"/>
              </a:ext>
            </a:extLst>
          </p:cNvPr>
          <p:cNvSpPr txBox="1"/>
          <p:nvPr/>
        </p:nvSpPr>
        <p:spPr>
          <a:xfrm>
            <a:off x="0" y="1348812"/>
            <a:ext cx="9124925" cy="4770537"/>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This layer includes both Key Managers (KMs) and</a:t>
            </a:r>
          </a:p>
          <a:p>
            <a:r>
              <a:rPr lang="en-US" sz="1600" dirty="0">
                <a:solidFill>
                  <a:srgbClr val="006600"/>
                </a:solidFill>
                <a:latin typeface="Calibri" panose="020F0502020204030204" pitchFamily="34" charset="0"/>
                <a:ea typeface="Calibri"/>
                <a:cs typeface="Calibri" panose="020F0502020204030204" pitchFamily="34" charset="0"/>
              </a:rPr>
              <a:t>their related links (KM links). Each KM is located in a</a:t>
            </a:r>
          </a:p>
          <a:p>
            <a:r>
              <a:rPr lang="en-US" sz="1600" dirty="0">
                <a:solidFill>
                  <a:srgbClr val="006600"/>
                </a:solidFill>
                <a:latin typeface="Calibri" panose="020F0502020204030204" pitchFamily="34" charset="0"/>
                <a:ea typeface="Calibri"/>
                <a:cs typeface="Calibri" panose="020F0502020204030204" pitchFamily="34" charset="0"/>
              </a:rPr>
              <a:t>QKD node.</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The KM, connected to each other via KM links,</a:t>
            </a:r>
          </a:p>
          <a:p>
            <a:r>
              <a:rPr lang="en-US" sz="1600" dirty="0">
                <a:solidFill>
                  <a:srgbClr val="006600"/>
                </a:solidFill>
                <a:latin typeface="Calibri" panose="020F0502020204030204" pitchFamily="34" charset="0"/>
                <a:ea typeface="Calibri"/>
                <a:cs typeface="Calibri" panose="020F0502020204030204" pitchFamily="34" charset="0"/>
              </a:rPr>
              <a:t>is used to performs key management. It receives random</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bit strings from the various module(s) located in</a:t>
            </a:r>
          </a:p>
          <a:p>
            <a:r>
              <a:rPr lang="en-US" sz="1600" dirty="0">
                <a:solidFill>
                  <a:srgbClr val="006600"/>
                </a:solidFill>
                <a:latin typeface="Calibri" panose="020F0502020204030204" pitchFamily="34" charset="0"/>
                <a:ea typeface="Calibri"/>
                <a:cs typeface="Calibri" panose="020F0502020204030204" pitchFamily="34" charset="0"/>
              </a:rPr>
              <a:t>the same QKD node. The KM synchronizes and</a:t>
            </a:r>
          </a:p>
          <a:p>
            <a:r>
              <a:rPr lang="en-US" sz="1600" dirty="0">
                <a:solidFill>
                  <a:srgbClr val="006600"/>
                </a:solidFill>
                <a:latin typeface="Calibri" panose="020F0502020204030204" pitchFamily="34" charset="0"/>
                <a:ea typeface="Calibri"/>
                <a:cs typeface="Calibri" panose="020F0502020204030204" pitchFamily="34" charset="0"/>
              </a:rPr>
              <a:t>re-formats these bit strings and stores them as</a:t>
            </a:r>
          </a:p>
          <a:p>
            <a:r>
              <a:rPr lang="en-US" sz="1600" dirty="0">
                <a:solidFill>
                  <a:srgbClr val="006600"/>
                </a:solidFill>
                <a:latin typeface="Calibri" panose="020F0502020204030204" pitchFamily="34" charset="0"/>
                <a:ea typeface="Calibri"/>
                <a:cs typeface="Calibri" panose="020F0502020204030204" pitchFamily="34" charset="0"/>
              </a:rPr>
              <a:t>keys in the storage. The KM first receives key</a:t>
            </a:r>
          </a:p>
          <a:p>
            <a:r>
              <a:rPr lang="en-US" sz="1600" dirty="0">
                <a:solidFill>
                  <a:srgbClr val="006600"/>
                </a:solidFill>
                <a:latin typeface="Calibri" panose="020F0502020204030204" pitchFamily="34" charset="0"/>
                <a:ea typeface="Calibri"/>
                <a:cs typeface="Calibri" panose="020F0502020204030204" pitchFamily="34" charset="0"/>
              </a:rPr>
              <a:t>requests from a cryptographic application, acquires</a:t>
            </a:r>
          </a:p>
          <a:p>
            <a:r>
              <a:rPr lang="en-US" sz="1600" dirty="0">
                <a:solidFill>
                  <a:srgbClr val="006600"/>
                </a:solidFill>
                <a:latin typeface="Calibri" panose="020F0502020204030204" pitchFamily="34" charset="0"/>
                <a:ea typeface="Calibri"/>
                <a:cs typeface="Calibri" panose="020F0502020204030204" pitchFamily="34" charset="0"/>
              </a:rPr>
              <a:t>the necessary number of keys from storage,</a:t>
            </a:r>
          </a:p>
          <a:p>
            <a:r>
              <a:rPr lang="en-US" sz="1600" dirty="0">
                <a:solidFill>
                  <a:srgbClr val="006600"/>
                </a:solidFill>
                <a:latin typeface="Calibri" panose="020F0502020204030204" pitchFamily="34" charset="0"/>
                <a:ea typeface="Calibri"/>
                <a:cs typeface="Calibri" panose="020F0502020204030204" pitchFamily="34" charset="0"/>
              </a:rPr>
              <a:t>synchronizes and authenticates the acquired keys</a:t>
            </a:r>
          </a:p>
          <a:p>
            <a:r>
              <a:rPr lang="en-US" sz="1600" dirty="0">
                <a:solidFill>
                  <a:srgbClr val="006600"/>
                </a:solidFill>
                <a:latin typeface="Calibri" panose="020F0502020204030204" pitchFamily="34" charset="0"/>
                <a:ea typeface="Calibri"/>
                <a:cs typeface="Calibri" panose="020F0502020204030204" pitchFamily="34" charset="0"/>
              </a:rPr>
              <a:t>Using a KM link, and supplies them in a format</a:t>
            </a:r>
          </a:p>
          <a:p>
            <a:r>
              <a:rPr lang="en-US" sz="1600" dirty="0">
                <a:solidFill>
                  <a:srgbClr val="006600"/>
                </a:solidFill>
                <a:latin typeface="Calibri" panose="020F0502020204030204" pitchFamily="34" charset="0"/>
                <a:ea typeface="Calibri"/>
                <a:cs typeface="Calibri" panose="020F0502020204030204" pitchFamily="34" charset="0"/>
              </a:rPr>
              <a:t>Coherent with the cryptographic application.</a:t>
            </a:r>
          </a:p>
          <a:p>
            <a:r>
              <a:rPr lang="en-US" sz="1600" dirty="0">
                <a:solidFill>
                  <a:srgbClr val="006600"/>
                </a:solidFill>
                <a:latin typeface="Calibri" panose="020F0502020204030204" pitchFamily="34" charset="0"/>
                <a:ea typeface="Calibri"/>
                <a:cs typeface="Calibri" panose="020F0502020204030204" pitchFamily="34" charset="0"/>
              </a:rPr>
              <a:t>If KMs do not have direct links between them, they</a:t>
            </a:r>
          </a:p>
          <a:p>
            <a:r>
              <a:rPr lang="en-US" sz="1600" dirty="0">
                <a:solidFill>
                  <a:srgbClr val="006600"/>
                </a:solidFill>
                <a:latin typeface="Calibri" panose="020F0502020204030204" pitchFamily="34" charset="0"/>
                <a:ea typeface="Calibri"/>
                <a:cs typeface="Calibri" panose="020F0502020204030204" pitchFamily="34" charset="0"/>
              </a:rPr>
              <a:t>should share the necessary number of keys</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via key relay.</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KMs, then, ask the QKDN controller(s) about a proper relay route to use for transfer the keys and finally supplies them to the cryptographic applications</a:t>
            </a:r>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18691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 Control Layer</a:t>
            </a:r>
          </a:p>
        </p:txBody>
      </p:sp>
      <p:sp>
        <p:nvSpPr>
          <p:cNvPr id="6" name="CasellaDiTesto 5">
            <a:extLst>
              <a:ext uri="{FF2B5EF4-FFF2-40B4-BE49-F238E27FC236}">
                <a16:creationId xmlns:a16="http://schemas.microsoft.com/office/drawing/2014/main" id="{C5688D5A-F3BA-1FD2-CFD8-5CE9CB182670}"/>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pic>
        <p:nvPicPr>
          <p:cNvPr id="3" name="Immagine 2" descr="Immagine che contiene testo, diagramma, schermata, Piano&#10;&#10;Descrizione generata automaticamente">
            <a:extLst>
              <a:ext uri="{FF2B5EF4-FFF2-40B4-BE49-F238E27FC236}">
                <a16:creationId xmlns:a16="http://schemas.microsoft.com/office/drawing/2014/main" id="{9B7927D3-B145-D85D-E5BF-6F1D0BEAE2D3}"/>
              </a:ext>
            </a:extLst>
          </p:cNvPr>
          <p:cNvPicPr>
            <a:picLocks noChangeAspect="1"/>
          </p:cNvPicPr>
          <p:nvPr/>
        </p:nvPicPr>
        <p:blipFill>
          <a:blip r:embed="rId2"/>
          <a:stretch>
            <a:fillRect/>
          </a:stretch>
        </p:blipFill>
        <p:spPr>
          <a:xfrm>
            <a:off x="4072466" y="1449223"/>
            <a:ext cx="5071533" cy="4189578"/>
          </a:xfrm>
          <a:prstGeom prst="rect">
            <a:avLst/>
          </a:prstGeom>
        </p:spPr>
      </p:pic>
      <p:sp>
        <p:nvSpPr>
          <p:cNvPr id="4" name="CasellaDiTesto 3">
            <a:extLst>
              <a:ext uri="{FF2B5EF4-FFF2-40B4-BE49-F238E27FC236}">
                <a16:creationId xmlns:a16="http://schemas.microsoft.com/office/drawing/2014/main" id="{73EEC698-4274-74AF-C57D-381DD5C1328A}"/>
              </a:ext>
            </a:extLst>
          </p:cNvPr>
          <p:cNvSpPr txBox="1"/>
          <p:nvPr/>
        </p:nvSpPr>
        <p:spPr>
          <a:xfrm>
            <a:off x="0" y="1348812"/>
            <a:ext cx="9124925" cy="4031873"/>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Control functions to control QKDN resources to</a:t>
            </a:r>
          </a:p>
          <a:p>
            <a:r>
              <a:rPr lang="en-US" sz="1600" dirty="0">
                <a:solidFill>
                  <a:srgbClr val="006600"/>
                </a:solidFill>
                <a:latin typeface="Calibri" panose="020F0502020204030204" pitchFamily="34" charset="0"/>
                <a:ea typeface="Calibri"/>
                <a:cs typeface="Calibri" panose="020F0502020204030204" pitchFamily="34" charset="0"/>
              </a:rPr>
              <a:t>ensure secure and stable QKDN operations.</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QKDN control functions are provided by QKDN</a:t>
            </a:r>
          </a:p>
          <a:p>
            <a:r>
              <a:rPr lang="en-US" sz="1600" dirty="0">
                <a:solidFill>
                  <a:srgbClr val="006600"/>
                </a:solidFill>
                <a:latin typeface="Calibri" panose="020F0502020204030204" pitchFamily="34" charset="0"/>
                <a:ea typeface="Calibri"/>
                <a:cs typeface="Calibri" panose="020F0502020204030204" pitchFamily="34" charset="0"/>
              </a:rPr>
              <a:t>Controller(s).</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Key function to include:</a:t>
            </a:r>
          </a:p>
          <a:p>
            <a:pPr indent="-285750">
              <a:buFont typeface="Arial" panose="020B0604020202020204" pitchFamily="34" charset="0"/>
              <a:buChar char="•"/>
            </a:pPr>
            <a:r>
              <a:rPr lang="en-US" sz="1600" dirty="0">
                <a:solidFill>
                  <a:srgbClr val="006600"/>
                </a:solidFill>
                <a:latin typeface="Calibri" panose="020F0502020204030204" pitchFamily="34" charset="0"/>
                <a:ea typeface="Calibri"/>
                <a:cs typeface="Calibri" panose="020F0502020204030204" pitchFamily="34" charset="0"/>
              </a:rPr>
              <a:t>The key’s control relay routes, including rerouting</a:t>
            </a:r>
          </a:p>
          <a:p>
            <a:r>
              <a:rPr lang="en-US" sz="1600" dirty="0">
                <a:solidFill>
                  <a:srgbClr val="006600"/>
                </a:solidFill>
                <a:latin typeface="Calibri" panose="020F0502020204030204" pitchFamily="34" charset="0"/>
                <a:ea typeface="Calibri"/>
                <a:cs typeface="Calibri" panose="020F0502020204030204" pitchFamily="34" charset="0"/>
              </a:rPr>
              <a:t>      (handle cases when a failure or eavesdropping</a:t>
            </a:r>
          </a:p>
          <a:p>
            <a:r>
              <a:rPr lang="en-US" sz="1600" dirty="0">
                <a:solidFill>
                  <a:srgbClr val="006600"/>
                </a:solidFill>
                <a:latin typeface="Calibri" panose="020F0502020204030204" pitchFamily="34" charset="0"/>
                <a:ea typeface="Calibri"/>
                <a:cs typeface="Calibri" panose="020F0502020204030204" pitchFamily="34" charset="0"/>
              </a:rPr>
              <a:t>      occurs) between the two end points of the</a:t>
            </a:r>
          </a:p>
          <a:p>
            <a:r>
              <a:rPr lang="en-US" sz="1600" dirty="0">
                <a:solidFill>
                  <a:srgbClr val="006600"/>
                </a:solidFill>
                <a:latin typeface="Calibri" panose="020F0502020204030204" pitchFamily="34" charset="0"/>
                <a:ea typeface="Calibri"/>
                <a:cs typeface="Calibri" panose="020F0502020204030204" pitchFamily="34" charset="0"/>
              </a:rPr>
              <a:t>      cryptographic application, which require the key</a:t>
            </a:r>
          </a:p>
          <a:p>
            <a:pPr indent="-285750">
              <a:buFont typeface="Arial" panose="020B0604020202020204" pitchFamily="34" charset="0"/>
              <a:buChar char="•"/>
            </a:pPr>
            <a:r>
              <a:rPr lang="en-US" sz="1600" dirty="0">
                <a:solidFill>
                  <a:srgbClr val="006600"/>
                </a:solidFill>
                <a:latin typeface="Calibri" panose="020F0502020204030204" pitchFamily="34" charset="0"/>
                <a:ea typeface="Calibri"/>
                <a:cs typeface="Calibri" panose="020F0502020204030204" pitchFamily="34" charset="0"/>
              </a:rPr>
              <a:t>KMs and KM links control </a:t>
            </a:r>
          </a:p>
          <a:p>
            <a:pPr indent="-285750">
              <a:buFont typeface="Arial" panose="020B0604020202020204" pitchFamily="34" charset="0"/>
              <a:buChar char="•"/>
            </a:pPr>
            <a:r>
              <a:rPr lang="en-US" sz="1600" dirty="0">
                <a:solidFill>
                  <a:srgbClr val="006600"/>
                </a:solidFill>
                <a:latin typeface="Calibri" panose="020F0502020204030204" pitchFamily="34" charset="0"/>
                <a:ea typeface="Calibri"/>
                <a:cs typeface="Calibri" panose="020F0502020204030204" pitchFamily="34" charset="0"/>
              </a:rPr>
              <a:t>QKD modules and QKD links controls</a:t>
            </a:r>
          </a:p>
          <a:p>
            <a:pPr indent="-285750">
              <a:buFont typeface="Arial" panose="020B0604020202020204" pitchFamily="34" charset="0"/>
              <a:buChar char="•"/>
            </a:pPr>
            <a:r>
              <a:rPr lang="it-IT" sz="1600" dirty="0">
                <a:solidFill>
                  <a:srgbClr val="006600"/>
                </a:solidFill>
                <a:latin typeface="Calibri" panose="020F0502020204030204" pitchFamily="34" charset="0"/>
                <a:ea typeface="Calibri"/>
                <a:cs typeface="Calibri" panose="020F0502020204030204" pitchFamily="34" charset="0"/>
              </a:rPr>
              <a:t>Authentication and authorization contro</a:t>
            </a:r>
            <a:r>
              <a:rPr lang="en-US" sz="1600" dirty="0">
                <a:solidFill>
                  <a:srgbClr val="006600"/>
                </a:solidFill>
                <a:latin typeface="Calibri" panose="020F0502020204030204" pitchFamily="34" charset="0"/>
                <a:ea typeface="Calibri"/>
                <a:cs typeface="Calibri" panose="020F0502020204030204" pitchFamily="34" charset="0"/>
              </a:rPr>
              <a:t>l</a:t>
            </a:r>
          </a:p>
          <a:p>
            <a:pPr indent="-285750">
              <a:buFont typeface="Arial" panose="020B0604020202020204" pitchFamily="34" charset="0"/>
              <a:buChar char="•"/>
            </a:pPr>
            <a:r>
              <a:rPr lang="en-US" sz="1600" dirty="0">
                <a:solidFill>
                  <a:srgbClr val="006600"/>
                </a:solidFill>
                <a:latin typeface="Calibri" panose="020F0502020204030204" pitchFamily="34" charset="0"/>
                <a:ea typeface="Calibri"/>
                <a:cs typeface="Calibri" panose="020F0502020204030204" pitchFamily="34" charset="0"/>
              </a:rPr>
              <a:t>Quality of service and charging policy control</a:t>
            </a:r>
          </a:p>
          <a:p>
            <a:br>
              <a:rPr lang="en-US" sz="1600" dirty="0">
                <a:solidFill>
                  <a:srgbClr val="006600"/>
                </a:solidFill>
                <a:latin typeface="Calibri" panose="020F0502020204030204" pitchFamily="34" charset="0"/>
                <a:ea typeface="Calibri"/>
                <a:cs typeface="Calibri" panose="020F0502020204030204" pitchFamily="34" charset="0"/>
              </a:rPr>
            </a:br>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922487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 Application Layer</a:t>
            </a:r>
          </a:p>
        </p:txBody>
      </p:sp>
      <p:sp>
        <p:nvSpPr>
          <p:cNvPr id="6" name="CasellaDiTesto 5">
            <a:extLst>
              <a:ext uri="{FF2B5EF4-FFF2-40B4-BE49-F238E27FC236}">
                <a16:creationId xmlns:a16="http://schemas.microsoft.com/office/drawing/2014/main" id="{C5688D5A-F3BA-1FD2-CFD8-5CE9CB182670}"/>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pic>
        <p:nvPicPr>
          <p:cNvPr id="3" name="Immagine 2" descr="Immagine che contiene testo, diagramma, schermata, Piano&#10;&#10;Descrizione generata automaticamente">
            <a:extLst>
              <a:ext uri="{FF2B5EF4-FFF2-40B4-BE49-F238E27FC236}">
                <a16:creationId xmlns:a16="http://schemas.microsoft.com/office/drawing/2014/main" id="{9B7927D3-B145-D85D-E5BF-6F1D0BEAE2D3}"/>
              </a:ext>
            </a:extLst>
          </p:cNvPr>
          <p:cNvPicPr>
            <a:picLocks noChangeAspect="1"/>
          </p:cNvPicPr>
          <p:nvPr/>
        </p:nvPicPr>
        <p:blipFill>
          <a:blip r:embed="rId2"/>
          <a:stretch>
            <a:fillRect/>
          </a:stretch>
        </p:blipFill>
        <p:spPr>
          <a:xfrm>
            <a:off x="4072466" y="1449223"/>
            <a:ext cx="5071533" cy="4189578"/>
          </a:xfrm>
          <a:prstGeom prst="rect">
            <a:avLst/>
          </a:prstGeom>
        </p:spPr>
      </p:pic>
      <p:sp>
        <p:nvSpPr>
          <p:cNvPr id="4" name="CasellaDiTesto 3">
            <a:extLst>
              <a:ext uri="{FF2B5EF4-FFF2-40B4-BE49-F238E27FC236}">
                <a16:creationId xmlns:a16="http://schemas.microsoft.com/office/drawing/2014/main" id="{73EEC698-4274-74AF-C57D-381DD5C1328A}"/>
              </a:ext>
            </a:extLst>
          </p:cNvPr>
          <p:cNvSpPr txBox="1"/>
          <p:nvPr/>
        </p:nvSpPr>
        <p:spPr>
          <a:xfrm>
            <a:off x="28612" y="1391992"/>
            <a:ext cx="9124925" cy="4031873"/>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Management and </a:t>
            </a:r>
            <a:r>
              <a:rPr lang="en-US" sz="1600" dirty="0" err="1">
                <a:solidFill>
                  <a:srgbClr val="006600"/>
                </a:solidFill>
                <a:latin typeface="Calibri" panose="020F0502020204030204" pitchFamily="34" charset="0"/>
                <a:ea typeface="Calibri"/>
                <a:cs typeface="Calibri" panose="020F0502020204030204" pitchFamily="34" charset="0"/>
              </a:rPr>
              <a:t>monitorating</a:t>
            </a:r>
            <a:r>
              <a:rPr lang="en-US" sz="1600" dirty="0">
                <a:solidFill>
                  <a:srgbClr val="006600"/>
                </a:solidFill>
                <a:latin typeface="Calibri" panose="020F0502020204030204" pitchFamily="34" charset="0"/>
                <a:ea typeface="Calibri"/>
                <a:cs typeface="Calibri" panose="020F0502020204030204" pitchFamily="34" charset="0"/>
              </a:rPr>
              <a:t> of the whole QKDN</a:t>
            </a:r>
          </a:p>
          <a:p>
            <a:r>
              <a:rPr lang="en-US" sz="1600" dirty="0">
                <a:solidFill>
                  <a:srgbClr val="006600"/>
                </a:solidFill>
                <a:latin typeface="Calibri" panose="020F0502020204030204" pitchFamily="34" charset="0"/>
                <a:ea typeface="Calibri"/>
                <a:cs typeface="Calibri" panose="020F0502020204030204" pitchFamily="34" charset="0"/>
              </a:rPr>
              <a:t>system. The Application Layer manages different</a:t>
            </a:r>
          </a:p>
          <a:p>
            <a:r>
              <a:rPr lang="en-US" sz="1600" dirty="0">
                <a:solidFill>
                  <a:srgbClr val="006600"/>
                </a:solidFill>
                <a:latin typeface="Calibri" panose="020F0502020204030204" pitchFamily="34" charset="0"/>
                <a:ea typeface="Calibri"/>
                <a:cs typeface="Calibri" panose="020F0502020204030204" pitchFamily="34" charset="0"/>
              </a:rPr>
              <a:t>Information about QKD modules and links</a:t>
            </a:r>
          </a:p>
          <a:p>
            <a:r>
              <a:rPr lang="en-US" sz="1600" dirty="0">
                <a:solidFill>
                  <a:srgbClr val="006600"/>
                </a:solidFill>
                <a:latin typeface="Calibri" panose="020F0502020204030204" pitchFamily="34" charset="0"/>
                <a:ea typeface="Calibri"/>
                <a:cs typeface="Calibri" panose="020F0502020204030204" pitchFamily="34" charset="0"/>
              </a:rPr>
              <a:t>performances in the lower layers. Moreover, the</a:t>
            </a:r>
          </a:p>
          <a:p>
            <a:r>
              <a:rPr lang="en-US" sz="1600" dirty="0">
                <a:solidFill>
                  <a:srgbClr val="006600"/>
                </a:solidFill>
                <a:latin typeface="Calibri" panose="020F0502020204030204" pitchFamily="34" charset="0"/>
                <a:ea typeface="Calibri"/>
                <a:cs typeface="Calibri" panose="020F0502020204030204" pitchFamily="34" charset="0"/>
              </a:rPr>
              <a:t>manager interacts with the controller aiming to support</a:t>
            </a:r>
          </a:p>
          <a:p>
            <a:r>
              <a:rPr lang="en-US" sz="1600" dirty="0">
                <a:solidFill>
                  <a:srgbClr val="006600"/>
                </a:solidFill>
                <a:latin typeface="Calibri" panose="020F0502020204030204" pitchFamily="34" charset="0"/>
                <a:ea typeface="Calibri"/>
                <a:cs typeface="Calibri" panose="020F0502020204030204" pitchFamily="34" charset="0"/>
              </a:rPr>
              <a:t>the management and control functions of the QKDN</a:t>
            </a:r>
          </a:p>
          <a:p>
            <a:endParaRPr lang="en-US" sz="1600" dirty="0">
              <a:solidFill>
                <a:srgbClr val="006600"/>
              </a:solidFill>
              <a:latin typeface="Calibri" panose="020F0502020204030204" pitchFamily="34" charset="0"/>
              <a:ea typeface="Calibri"/>
              <a:cs typeface="Calibri" panose="020F0502020204030204" pitchFamily="34" charset="0"/>
            </a:endParaRP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Key function:</a:t>
            </a:r>
          </a:p>
          <a:p>
            <a:pPr indent="-285750">
              <a:buFont typeface="Arial" panose="020B0604020202020204" pitchFamily="34" charset="0"/>
              <a:buChar char="•"/>
            </a:pPr>
            <a:r>
              <a:rPr lang="en-US" sz="1600" dirty="0">
                <a:solidFill>
                  <a:srgbClr val="006600"/>
                </a:solidFill>
                <a:latin typeface="Calibri" panose="020F0502020204030204" pitchFamily="34" charset="0"/>
                <a:ea typeface="Calibri"/>
                <a:cs typeface="Calibri" panose="020F0502020204030204" pitchFamily="34" charset="0"/>
              </a:rPr>
              <a:t>Fault, accounting, configuration, performance and</a:t>
            </a:r>
          </a:p>
          <a:p>
            <a:r>
              <a:rPr lang="en-US" sz="1600" dirty="0">
                <a:solidFill>
                  <a:srgbClr val="006600"/>
                </a:solidFill>
                <a:latin typeface="Calibri" panose="020F0502020204030204" pitchFamily="34" charset="0"/>
                <a:ea typeface="Calibri"/>
                <a:cs typeface="Calibri" panose="020F0502020204030204" pitchFamily="34" charset="0"/>
              </a:rPr>
              <a:t>      security (FCAPS) management</a:t>
            </a:r>
          </a:p>
          <a:p>
            <a:pPr indent="-285750">
              <a:buFont typeface="Arial" panose="020B0604020202020204" pitchFamily="34" charset="0"/>
              <a:buChar char="•"/>
            </a:pPr>
            <a:r>
              <a:rPr lang="it-IT" sz="1600" dirty="0">
                <a:solidFill>
                  <a:srgbClr val="006600"/>
                </a:solidFill>
                <a:latin typeface="Calibri" panose="020F0502020204030204" pitchFamily="34" charset="0"/>
                <a:ea typeface="Calibri"/>
                <a:cs typeface="Calibri" panose="020F0502020204030204" pitchFamily="34" charset="0"/>
              </a:rPr>
              <a:t>QKDN monitoring</a:t>
            </a:r>
          </a:p>
          <a:p>
            <a:pPr indent="-285750">
              <a:buFont typeface="Arial" panose="020B0604020202020204" pitchFamily="34" charset="0"/>
              <a:buChar char="•"/>
            </a:pPr>
            <a:r>
              <a:rPr lang="en-US" sz="1600" dirty="0">
                <a:solidFill>
                  <a:srgbClr val="006600"/>
                </a:solidFill>
                <a:latin typeface="Calibri" panose="020F0502020204030204" pitchFamily="34" charset="0"/>
                <a:ea typeface="Calibri"/>
                <a:cs typeface="Calibri" panose="020F0502020204030204" pitchFamily="34" charset="0"/>
              </a:rPr>
              <a:t>Support of key life cycle management in KM</a:t>
            </a:r>
          </a:p>
          <a:p>
            <a:pPr indent="-285750">
              <a:buFont typeface="Arial" panose="020B0604020202020204" pitchFamily="34" charset="0"/>
              <a:buChar char="•"/>
            </a:pPr>
            <a:r>
              <a:rPr lang="it-IT" sz="1600" dirty="0">
                <a:solidFill>
                  <a:srgbClr val="006600"/>
                </a:solidFill>
                <a:latin typeface="Calibri" panose="020F0502020204030204" pitchFamily="34" charset="0"/>
                <a:ea typeface="Calibri"/>
                <a:cs typeface="Calibri" panose="020F0502020204030204" pitchFamily="34" charset="0"/>
              </a:rPr>
              <a:t>Authentication and authorization management</a:t>
            </a:r>
            <a:endParaRPr lang="en-US" sz="1600" dirty="0">
              <a:solidFill>
                <a:srgbClr val="006600"/>
              </a:solidFill>
              <a:latin typeface="Calibri" panose="020F0502020204030204" pitchFamily="34" charset="0"/>
              <a:ea typeface="Calibri"/>
              <a:cs typeface="Calibri" panose="020F0502020204030204" pitchFamily="34" charset="0"/>
            </a:endParaRPr>
          </a:p>
          <a:p>
            <a:pPr indent="-285750">
              <a:buFont typeface="Arial" panose="020B0604020202020204" pitchFamily="34" charset="0"/>
              <a:buChar char="•"/>
            </a:pPr>
            <a:r>
              <a:rPr lang="en-US" sz="1600" dirty="0">
                <a:solidFill>
                  <a:srgbClr val="006600"/>
                </a:solidFill>
                <a:latin typeface="Calibri" panose="020F0502020204030204" pitchFamily="34" charset="0"/>
                <a:ea typeface="Calibri"/>
                <a:cs typeface="Calibri" panose="020F0502020204030204" pitchFamily="34" charset="0"/>
              </a:rPr>
              <a:t>Quality of service and charging management</a:t>
            </a:r>
            <a:br>
              <a:rPr lang="en-US" sz="1600" dirty="0">
                <a:solidFill>
                  <a:srgbClr val="006600"/>
                </a:solidFill>
                <a:latin typeface="Calibri" panose="020F0502020204030204" pitchFamily="34" charset="0"/>
                <a:ea typeface="Calibri"/>
                <a:cs typeface="Calibri" panose="020F0502020204030204" pitchFamily="34" charset="0"/>
              </a:rPr>
            </a:br>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260757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descr="Immagine che contiene cerchio, diagramma, schermata, linea&#10;&#10;Descrizione generata automaticamente">
            <a:extLst>
              <a:ext uri="{FF2B5EF4-FFF2-40B4-BE49-F238E27FC236}">
                <a16:creationId xmlns:a16="http://schemas.microsoft.com/office/drawing/2014/main" id="{4ECF3123-0F84-E05B-4FE6-D63C6949CF9C}"/>
              </a:ext>
            </a:extLst>
          </p:cNvPr>
          <p:cNvPicPr>
            <a:picLocks noChangeAspect="1"/>
          </p:cNvPicPr>
          <p:nvPr/>
        </p:nvPicPr>
        <p:blipFill>
          <a:blip r:embed="rId2"/>
          <a:stretch>
            <a:fillRect/>
          </a:stretch>
        </p:blipFill>
        <p:spPr>
          <a:xfrm>
            <a:off x="3759201" y="1881116"/>
            <a:ext cx="4955898" cy="2496864"/>
          </a:xfrm>
          <a:prstGeom prst="rect">
            <a:avLst/>
          </a:prstGeom>
        </p:spPr>
      </p:pic>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a:t>
            </a:r>
            <a:r>
              <a:rPr lang="it-IT" sz="2000" b="0" i="1" dirty="0" err="1">
                <a:latin typeface="Calibri" panose="020F0502020204030204" pitchFamily="34" charset="0"/>
                <a:cs typeface="Calibri" panose="020F0502020204030204" pitchFamily="34" charset="0"/>
              </a:rPr>
              <a:t>Types</a:t>
            </a:r>
            <a:endParaRPr lang="it-IT" sz="2000" b="0" i="1" dirty="0">
              <a:latin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2F97BA5B-B8A1-7FF0-402C-A35B50AD18DF}"/>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4" name="CasellaDiTesto 1">
            <a:extLst>
              <a:ext uri="{FF2B5EF4-FFF2-40B4-BE49-F238E27FC236}">
                <a16:creationId xmlns:a16="http://schemas.microsoft.com/office/drawing/2014/main" id="{BBDF7612-50AA-8D1D-8E97-E67872C0F55D}"/>
              </a:ext>
            </a:extLst>
          </p:cNvPr>
          <p:cNvSpPr txBox="1"/>
          <p:nvPr/>
        </p:nvSpPr>
        <p:spPr>
          <a:xfrm>
            <a:off x="288521" y="1279631"/>
            <a:ext cx="4357408" cy="58477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it-IT" sz="2400" b="1" dirty="0" err="1">
                <a:solidFill>
                  <a:srgbClr val="006600"/>
                </a:solidFill>
                <a:latin typeface="Calibri" panose="020F0502020204030204" pitchFamily="34" charset="0"/>
                <a:cs typeface="Calibri" panose="020F0502020204030204" pitchFamily="34" charset="0"/>
              </a:rPr>
              <a:t>Switched</a:t>
            </a:r>
            <a:r>
              <a:rPr lang="it-IT" sz="2400" b="1" dirty="0">
                <a:solidFill>
                  <a:srgbClr val="006600"/>
                </a:solidFill>
                <a:latin typeface="Calibri" panose="020F0502020204030204" pitchFamily="34" charset="0"/>
                <a:cs typeface="Calibri" panose="020F0502020204030204" pitchFamily="34" charset="0"/>
              </a:rPr>
              <a:t> QKD Networks</a:t>
            </a:r>
          </a:p>
        </p:txBody>
      </p:sp>
      <p:sp>
        <p:nvSpPr>
          <p:cNvPr id="7" name="CasellaDiTesto 6">
            <a:extLst>
              <a:ext uri="{FF2B5EF4-FFF2-40B4-BE49-F238E27FC236}">
                <a16:creationId xmlns:a16="http://schemas.microsoft.com/office/drawing/2014/main" id="{53C5389B-9D28-2811-B2BB-DA5AED730B7A}"/>
              </a:ext>
            </a:extLst>
          </p:cNvPr>
          <p:cNvSpPr txBox="1"/>
          <p:nvPr/>
        </p:nvSpPr>
        <p:spPr>
          <a:xfrm>
            <a:off x="288521" y="3017289"/>
            <a:ext cx="7240308" cy="3046988"/>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Limitations on distance in point-to-point</a:t>
            </a:r>
          </a:p>
          <a:p>
            <a:r>
              <a:rPr lang="en-US" sz="1600" dirty="0">
                <a:solidFill>
                  <a:srgbClr val="006600"/>
                </a:solidFill>
                <a:latin typeface="Calibri" panose="020F0502020204030204" pitchFamily="34" charset="0"/>
                <a:ea typeface="Calibri"/>
                <a:cs typeface="Calibri" panose="020F0502020204030204" pitchFamily="34" charset="0"/>
              </a:rPr>
              <a:t>QKD links restrict these networks to a limited scale</a:t>
            </a:r>
          </a:p>
          <a:p>
            <a:r>
              <a:rPr lang="en-US" sz="1600" dirty="0">
                <a:solidFill>
                  <a:srgbClr val="006600"/>
                </a:solidFill>
                <a:latin typeface="Calibri" panose="020F0502020204030204" pitchFamily="34" charset="0"/>
                <a:ea typeface="Calibri"/>
                <a:cs typeface="Calibri" panose="020F0502020204030204" pitchFamily="34" charset="0"/>
              </a:rPr>
              <a:t>(metropolitan, regional).</a:t>
            </a:r>
            <a:br>
              <a:rPr lang="en-US" sz="1600" dirty="0">
                <a:solidFill>
                  <a:srgbClr val="006600"/>
                </a:solidFill>
                <a:latin typeface="Calibri" panose="020F0502020204030204" pitchFamily="34" charset="0"/>
                <a:ea typeface="Calibri"/>
                <a:cs typeface="Calibri" panose="020F0502020204030204" pitchFamily="34" charset="0"/>
              </a:rPr>
            </a:br>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b="1" dirty="0">
                <a:solidFill>
                  <a:srgbClr val="3A705B"/>
                </a:solidFill>
                <a:latin typeface="Calibri" panose="020F0502020204030204" pitchFamily="34" charset="0"/>
                <a:ea typeface="Calibri"/>
                <a:cs typeface="Calibri" panose="020F0502020204030204" pitchFamily="34" charset="0"/>
              </a:rPr>
              <a:t>Main drawbacks</a:t>
            </a:r>
          </a:p>
          <a:p>
            <a:r>
              <a:rPr lang="en-US" sz="1600" dirty="0">
                <a:solidFill>
                  <a:srgbClr val="006600"/>
                </a:solidFill>
                <a:latin typeface="Calibri" panose="020F0502020204030204" pitchFamily="34" charset="0"/>
                <a:ea typeface="Calibri"/>
                <a:cs typeface="Calibri" panose="020F0502020204030204" pitchFamily="34" charset="0"/>
              </a:rPr>
              <a:t>Needs for dedicated optical infrastructure</a:t>
            </a:r>
          </a:p>
          <a:p>
            <a:r>
              <a:rPr lang="en-US" sz="1600" dirty="0">
                <a:solidFill>
                  <a:srgbClr val="006600"/>
                </a:solidFill>
                <a:latin typeface="Calibri" panose="020F0502020204030204" pitchFamily="34" charset="0"/>
                <a:ea typeface="Calibri"/>
                <a:cs typeface="Calibri" panose="020F0502020204030204" pitchFamily="34" charset="0"/>
              </a:rPr>
              <a:t>for quantum channels, often not economically feasible.</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Consistency of the applied QKD technique. Combining</a:t>
            </a:r>
          </a:p>
          <a:p>
            <a:r>
              <a:rPr lang="en-US" sz="1600" dirty="0">
                <a:solidFill>
                  <a:srgbClr val="006600"/>
                </a:solidFill>
                <a:latin typeface="Calibri" panose="020F0502020204030204" pitchFamily="34" charset="0"/>
                <a:ea typeface="Calibri"/>
                <a:cs typeface="Calibri" panose="020F0502020204030204" pitchFamily="34" charset="0"/>
              </a:rPr>
              <a:t>different QKD techniques is not possible since no</a:t>
            </a:r>
          </a:p>
          <a:p>
            <a:r>
              <a:rPr lang="en-US" sz="1600" dirty="0">
                <a:solidFill>
                  <a:srgbClr val="006600"/>
                </a:solidFill>
                <a:latin typeface="Calibri" panose="020F0502020204030204" pitchFamily="34" charset="0"/>
                <a:ea typeface="Calibri"/>
                <a:cs typeface="Calibri" panose="020F0502020204030204" pitchFamily="34" charset="0"/>
              </a:rPr>
              <a:t>suitable devices that could perform this transformation</a:t>
            </a:r>
          </a:p>
          <a:p>
            <a:r>
              <a:rPr lang="en-US" sz="1600" dirty="0">
                <a:solidFill>
                  <a:srgbClr val="006600"/>
                </a:solidFill>
                <a:latin typeface="Calibri" panose="020F0502020204030204" pitchFamily="34" charset="0"/>
                <a:ea typeface="Calibri"/>
                <a:cs typeface="Calibri" panose="020F0502020204030204" pitchFamily="34" charset="0"/>
              </a:rPr>
              <a:t>are available.</a:t>
            </a:r>
          </a:p>
        </p:txBody>
      </p:sp>
      <p:sp>
        <p:nvSpPr>
          <p:cNvPr id="8" name="CasellaDiTesto 7">
            <a:extLst>
              <a:ext uri="{FF2B5EF4-FFF2-40B4-BE49-F238E27FC236}">
                <a16:creationId xmlns:a16="http://schemas.microsoft.com/office/drawing/2014/main" id="{18F5B934-B172-1900-86E1-B79DE93A2597}"/>
              </a:ext>
            </a:extLst>
          </p:cNvPr>
          <p:cNvSpPr txBox="1"/>
          <p:nvPr/>
        </p:nvSpPr>
        <p:spPr>
          <a:xfrm>
            <a:off x="288521" y="1803400"/>
            <a:ext cx="8581043" cy="923330"/>
          </a:xfrm>
          <a:prstGeom prst="rect">
            <a:avLst/>
          </a:prstGeom>
          <a:noFill/>
        </p:spPr>
        <p:txBody>
          <a:bodyPr wrap="square" rtlCol="0">
            <a:spAutoFit/>
          </a:bodyPr>
          <a:lstStyle/>
          <a:p>
            <a:r>
              <a:rPr lang="en-US" sz="1800" dirty="0">
                <a:solidFill>
                  <a:srgbClr val="006600"/>
                </a:solidFill>
                <a:latin typeface="Calibri" panose="020F0502020204030204" pitchFamily="34" charset="0"/>
                <a:ea typeface="Calibri"/>
                <a:cs typeface="Calibri" panose="020F0502020204030204" pitchFamily="34" charset="0"/>
              </a:rPr>
              <a:t>Nodes connected to a dedicated optical network containing a switching mechanism to establish a direct optical point-to-point QKD connection between any two nodes in the network.</a:t>
            </a:r>
            <a:endParaRPr lang="it-IT" dirty="0"/>
          </a:p>
        </p:txBody>
      </p:sp>
      <p:sp>
        <p:nvSpPr>
          <p:cNvPr id="9" name="CasellaDiTesto 8">
            <a:extLst>
              <a:ext uri="{FF2B5EF4-FFF2-40B4-BE49-F238E27FC236}">
                <a16:creationId xmlns:a16="http://schemas.microsoft.com/office/drawing/2014/main" id="{9C862233-68AC-515D-7916-D7177ABD8284}"/>
              </a:ext>
            </a:extLst>
          </p:cNvPr>
          <p:cNvSpPr txBox="1"/>
          <p:nvPr/>
        </p:nvSpPr>
        <p:spPr>
          <a:xfrm>
            <a:off x="5384800" y="4368800"/>
            <a:ext cx="3138208" cy="2031325"/>
          </a:xfrm>
          <a:prstGeom prst="rect">
            <a:avLst/>
          </a:prstGeom>
          <a:noFill/>
        </p:spPr>
        <p:txBody>
          <a:bodyPr wrap="square" rtlCol="0">
            <a:spAutoFit/>
          </a:bodyPr>
          <a:lstStyle/>
          <a:p>
            <a:r>
              <a:rPr lang="en-US" sz="1800" b="1" dirty="0">
                <a:solidFill>
                  <a:srgbClr val="3A705B"/>
                </a:solidFill>
                <a:latin typeface="Calibri" panose="020F0502020204030204" pitchFamily="34" charset="0"/>
                <a:ea typeface="Calibri"/>
                <a:cs typeface="Calibri" panose="020F0502020204030204" pitchFamily="34" charset="0"/>
              </a:rPr>
              <a:t>Main advantage</a:t>
            </a:r>
            <a:endParaRPr lang="en-US" sz="1800" dirty="0">
              <a:solidFill>
                <a:srgbClr val="006600"/>
              </a:solidFill>
              <a:latin typeface="Calibri" panose="020F0502020204030204" pitchFamily="34" charset="0"/>
              <a:ea typeface="Calibri"/>
              <a:cs typeface="Calibri" panose="020F0502020204030204" pitchFamily="34" charset="0"/>
            </a:endParaRPr>
          </a:p>
          <a:p>
            <a:r>
              <a:rPr lang="en-US" dirty="0">
                <a:solidFill>
                  <a:srgbClr val="006600"/>
                </a:solidFill>
                <a:latin typeface="Calibri" panose="020F0502020204030204" pitchFamily="34" charset="0"/>
                <a:ea typeface="Calibri"/>
                <a:cs typeface="Calibri" panose="020F0502020204030204" pitchFamily="34" charset="0"/>
              </a:rPr>
              <a:t>R</a:t>
            </a:r>
            <a:r>
              <a:rPr lang="en-US" sz="1800" dirty="0">
                <a:solidFill>
                  <a:srgbClr val="006600"/>
                </a:solidFill>
                <a:latin typeface="Calibri" panose="020F0502020204030204" pitchFamily="34" charset="0"/>
                <a:ea typeface="Calibri"/>
                <a:cs typeface="Calibri" panose="020F0502020204030204" pitchFamily="34" charset="0"/>
              </a:rPr>
              <a:t>eliance on an optical</a:t>
            </a:r>
          </a:p>
          <a:p>
            <a:r>
              <a:rPr lang="en-US" sz="1800" dirty="0">
                <a:solidFill>
                  <a:srgbClr val="006600"/>
                </a:solidFill>
                <a:latin typeface="Calibri" panose="020F0502020204030204" pitchFamily="34" charset="0"/>
                <a:ea typeface="Calibri"/>
                <a:cs typeface="Calibri" panose="020F0502020204030204" pitchFamily="34" charset="0"/>
              </a:rPr>
              <a:t>switch that allows establishing connection between two nodes without active participation of</a:t>
            </a:r>
            <a:br>
              <a:rPr lang="en-US" sz="1800" dirty="0">
                <a:solidFill>
                  <a:srgbClr val="006600"/>
                </a:solidFill>
                <a:latin typeface="Calibri" panose="020F0502020204030204" pitchFamily="34" charset="0"/>
                <a:ea typeface="Calibri"/>
                <a:cs typeface="Calibri" panose="020F0502020204030204" pitchFamily="34" charset="0"/>
              </a:rPr>
            </a:br>
            <a:r>
              <a:rPr lang="en-US" sz="1800" dirty="0">
                <a:solidFill>
                  <a:srgbClr val="006600"/>
                </a:solidFill>
                <a:latin typeface="Calibri" panose="020F0502020204030204" pitchFamily="34" charset="0"/>
                <a:ea typeface="Calibri"/>
                <a:cs typeface="Calibri" panose="020F0502020204030204" pitchFamily="34" charset="0"/>
              </a:rPr>
              <a:t>other network nodes.</a:t>
            </a:r>
          </a:p>
          <a:p>
            <a:endParaRPr lang="it-IT" dirty="0"/>
          </a:p>
        </p:txBody>
      </p:sp>
    </p:spTree>
    <p:extLst>
      <p:ext uri="{BB962C8B-B14F-4D97-AF65-F5344CB8AC3E}">
        <p14:creationId xmlns:p14="http://schemas.microsoft.com/office/powerpoint/2010/main" val="65737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a:t>
            </a:r>
            <a:r>
              <a:rPr lang="it-IT" sz="2000" b="0" i="1" dirty="0" err="1">
                <a:latin typeface="Calibri" panose="020F0502020204030204" pitchFamily="34" charset="0"/>
                <a:cs typeface="Calibri" panose="020F0502020204030204" pitchFamily="34" charset="0"/>
              </a:rPr>
              <a:t>Types</a:t>
            </a:r>
            <a:endParaRPr lang="it-IT" sz="2000" b="0" i="1" dirty="0">
              <a:latin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2F97BA5B-B8A1-7FF0-402C-A35B50AD18DF}"/>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4" name="CasellaDiTesto 1">
            <a:extLst>
              <a:ext uri="{FF2B5EF4-FFF2-40B4-BE49-F238E27FC236}">
                <a16:creationId xmlns:a16="http://schemas.microsoft.com/office/drawing/2014/main" id="{96AE0E68-54E1-FE1F-A6AE-52DF923355C2}"/>
              </a:ext>
            </a:extLst>
          </p:cNvPr>
          <p:cNvSpPr txBox="1"/>
          <p:nvPr/>
        </p:nvSpPr>
        <p:spPr>
          <a:xfrm>
            <a:off x="520700" y="1628353"/>
            <a:ext cx="4357408" cy="58477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it-IT" sz="2400" b="1" dirty="0" err="1">
                <a:solidFill>
                  <a:srgbClr val="006600"/>
                </a:solidFill>
                <a:latin typeface="Calibri" panose="020F0502020204030204" pitchFamily="34" charset="0"/>
                <a:cs typeface="Calibri" panose="020F0502020204030204" pitchFamily="34" charset="0"/>
              </a:rPr>
              <a:t>Trusted</a:t>
            </a:r>
            <a:r>
              <a:rPr lang="it-IT" sz="2400" b="1" dirty="0">
                <a:solidFill>
                  <a:srgbClr val="006600"/>
                </a:solidFill>
                <a:latin typeface="Calibri" panose="020F0502020204030204" pitchFamily="34" charset="0"/>
                <a:cs typeface="Calibri" panose="020F0502020204030204" pitchFamily="34" charset="0"/>
              </a:rPr>
              <a:t> </a:t>
            </a:r>
            <a:r>
              <a:rPr lang="it-IT" sz="2400" b="1" dirty="0" err="1">
                <a:solidFill>
                  <a:srgbClr val="006600"/>
                </a:solidFill>
                <a:latin typeface="Calibri" panose="020F0502020204030204" pitchFamily="34" charset="0"/>
                <a:cs typeface="Calibri" panose="020F0502020204030204" pitchFamily="34" charset="0"/>
              </a:rPr>
              <a:t>Repeaters</a:t>
            </a:r>
            <a:r>
              <a:rPr lang="it-IT" sz="2400" b="1" dirty="0">
                <a:solidFill>
                  <a:srgbClr val="006600"/>
                </a:solidFill>
                <a:latin typeface="Calibri" panose="020F0502020204030204" pitchFamily="34" charset="0"/>
                <a:cs typeface="Calibri" panose="020F0502020204030204" pitchFamily="34" charset="0"/>
              </a:rPr>
              <a:t> QKD Networks</a:t>
            </a:r>
          </a:p>
        </p:txBody>
      </p:sp>
      <p:pic>
        <p:nvPicPr>
          <p:cNvPr id="6" name="Immagine 5" descr="Immagine che contiene cerchio, linea, diagramma&#10;&#10;Descrizione generata automaticamente">
            <a:extLst>
              <a:ext uri="{FF2B5EF4-FFF2-40B4-BE49-F238E27FC236}">
                <a16:creationId xmlns:a16="http://schemas.microsoft.com/office/drawing/2014/main" id="{AE3ACDEF-129A-8994-8895-DD0F6FDE8E5F}"/>
              </a:ext>
            </a:extLst>
          </p:cNvPr>
          <p:cNvPicPr>
            <a:picLocks noChangeAspect="1"/>
          </p:cNvPicPr>
          <p:nvPr/>
        </p:nvPicPr>
        <p:blipFill>
          <a:blip r:embed="rId2"/>
          <a:stretch>
            <a:fillRect/>
          </a:stretch>
        </p:blipFill>
        <p:spPr>
          <a:xfrm>
            <a:off x="4318000" y="2585146"/>
            <a:ext cx="4551564" cy="1871807"/>
          </a:xfrm>
          <a:prstGeom prst="rect">
            <a:avLst/>
          </a:prstGeom>
        </p:spPr>
      </p:pic>
      <p:sp>
        <p:nvSpPr>
          <p:cNvPr id="7" name="CasellaDiTesto 6">
            <a:extLst>
              <a:ext uri="{FF2B5EF4-FFF2-40B4-BE49-F238E27FC236}">
                <a16:creationId xmlns:a16="http://schemas.microsoft.com/office/drawing/2014/main" id="{6A94176B-10D4-B2FA-DED8-7FFE8DF585C3}"/>
              </a:ext>
            </a:extLst>
          </p:cNvPr>
          <p:cNvSpPr txBox="1"/>
          <p:nvPr/>
        </p:nvSpPr>
        <p:spPr>
          <a:xfrm>
            <a:off x="520700" y="2445047"/>
            <a:ext cx="7594600" cy="3693319"/>
          </a:xfrm>
          <a:prstGeom prst="rect">
            <a:avLst/>
          </a:prstGeom>
          <a:noFill/>
        </p:spPr>
        <p:txBody>
          <a:bodyPr wrap="square" rtlCol="0">
            <a:spAutoFit/>
          </a:bodyPr>
          <a:lstStyle/>
          <a:p>
            <a:r>
              <a:rPr lang="en-US" dirty="0">
                <a:solidFill>
                  <a:srgbClr val="006600"/>
                </a:solidFill>
                <a:latin typeface="Calibri" panose="020F0502020204030204" pitchFamily="34" charset="0"/>
                <a:ea typeface="Calibri"/>
                <a:cs typeface="Calibri" panose="020F0502020204030204" pitchFamily="34" charset="0"/>
              </a:rPr>
              <a:t>Security of each node along the</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transmission path is essential for securely transmitting</a:t>
            </a:r>
          </a:p>
          <a:p>
            <a:r>
              <a:rPr lang="en-US" dirty="0">
                <a:solidFill>
                  <a:srgbClr val="006600"/>
                </a:solidFill>
                <a:latin typeface="Calibri" panose="020F0502020204030204" pitchFamily="34" charset="0"/>
                <a:ea typeface="Calibri"/>
                <a:cs typeface="Calibri" panose="020F0502020204030204" pitchFamily="34" charset="0"/>
              </a:rPr>
              <a:t>information.</a:t>
            </a:r>
          </a:p>
          <a:p>
            <a:endParaRPr lang="en-US" sz="1800" b="1" dirty="0">
              <a:solidFill>
                <a:srgbClr val="3A705B"/>
              </a:solidFill>
              <a:latin typeface="Calibri" panose="020F0502020204030204" pitchFamily="34" charset="0"/>
              <a:ea typeface="Calibri"/>
              <a:cs typeface="Calibri" panose="020F0502020204030204" pitchFamily="34" charset="0"/>
            </a:endParaRPr>
          </a:p>
          <a:p>
            <a:r>
              <a:rPr lang="en-US" sz="1800" b="1" dirty="0">
                <a:solidFill>
                  <a:srgbClr val="3A705B"/>
                </a:solidFill>
                <a:latin typeface="Calibri" panose="020F0502020204030204" pitchFamily="34" charset="0"/>
                <a:ea typeface="Calibri"/>
                <a:cs typeface="Calibri" panose="020F0502020204030204" pitchFamily="34" charset="0"/>
              </a:rPr>
              <a:t>Main advantage</a:t>
            </a:r>
            <a:endParaRPr lang="en-US" dirty="0">
              <a:solidFill>
                <a:srgbClr val="006600"/>
              </a:solidFill>
              <a:latin typeface="Calibri" panose="020F0502020204030204" pitchFamily="34" charset="0"/>
              <a:ea typeface="Calibri"/>
              <a:cs typeface="Calibri" panose="020F0502020204030204" pitchFamily="34" charset="0"/>
            </a:endParaRPr>
          </a:p>
          <a:p>
            <a:r>
              <a:rPr lang="en-US" dirty="0">
                <a:solidFill>
                  <a:srgbClr val="006600"/>
                </a:solidFill>
                <a:latin typeface="Calibri" panose="020F0502020204030204" pitchFamily="34" charset="0"/>
                <a:ea typeface="Calibri"/>
                <a:cs typeface="Calibri" panose="020F0502020204030204" pitchFamily="34" charset="0"/>
              </a:rPr>
              <a:t>Point-to-point communication between two nodes</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provides the same key to the nodes, enabling secure</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communication.</a:t>
            </a:r>
          </a:p>
          <a:p>
            <a:br>
              <a:rPr lang="en-US" dirty="0">
                <a:solidFill>
                  <a:srgbClr val="006600"/>
                </a:solidFill>
                <a:latin typeface="Calibri" panose="020F0502020204030204" pitchFamily="34" charset="0"/>
                <a:ea typeface="Calibri"/>
                <a:cs typeface="Calibri" panose="020F0502020204030204" pitchFamily="34" charset="0"/>
              </a:rPr>
            </a:br>
            <a:r>
              <a:rPr lang="en-US" sz="1800" b="1" dirty="0">
                <a:solidFill>
                  <a:srgbClr val="3A705B"/>
                </a:solidFill>
                <a:latin typeface="Calibri" panose="020F0502020204030204" pitchFamily="34" charset="0"/>
                <a:ea typeface="Calibri"/>
                <a:cs typeface="Calibri" panose="020F0502020204030204" pitchFamily="34" charset="0"/>
              </a:rPr>
              <a:t>Main weakness</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Trusted repeater networks are not limited</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by distance or node numbers and can be made up of different</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QKD devices implementing different technologies.</a:t>
            </a:r>
            <a:endParaRPr lang="it-IT"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329372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a:t>
            </a:r>
            <a:r>
              <a:rPr lang="it-IT" sz="2000" b="0" i="1" dirty="0" err="1">
                <a:latin typeface="Calibri" panose="020F0502020204030204" pitchFamily="34" charset="0"/>
                <a:cs typeface="Calibri" panose="020F0502020204030204" pitchFamily="34" charset="0"/>
              </a:rPr>
              <a:t>Types</a:t>
            </a:r>
            <a:endParaRPr lang="it-IT" sz="2000" b="0" i="1" dirty="0">
              <a:latin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2F97BA5B-B8A1-7FF0-402C-A35B50AD18DF}"/>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4" name="CasellaDiTesto 1">
            <a:extLst>
              <a:ext uri="{FF2B5EF4-FFF2-40B4-BE49-F238E27FC236}">
                <a16:creationId xmlns:a16="http://schemas.microsoft.com/office/drawing/2014/main" id="{4EAA4EA0-E6DE-49C7-708B-08AE86906A92}"/>
              </a:ext>
            </a:extLst>
          </p:cNvPr>
          <p:cNvSpPr txBox="1"/>
          <p:nvPr/>
        </p:nvSpPr>
        <p:spPr>
          <a:xfrm>
            <a:off x="288521" y="1450913"/>
            <a:ext cx="4357408" cy="58477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it-IT" sz="2400" b="1" dirty="0">
                <a:solidFill>
                  <a:srgbClr val="006600"/>
                </a:solidFill>
                <a:latin typeface="Calibri" panose="020F0502020204030204" pitchFamily="34" charset="0"/>
                <a:cs typeface="Calibri" panose="020F0502020204030204" pitchFamily="34" charset="0"/>
              </a:rPr>
              <a:t>QKD Overlay Networks</a:t>
            </a:r>
          </a:p>
        </p:txBody>
      </p:sp>
      <p:pic>
        <p:nvPicPr>
          <p:cNvPr id="6" name="Immagine 5" descr="Immagine che contiene diagramma, cerchio, schizzo, modello&#10;&#10;Descrizione generata automaticamente">
            <a:extLst>
              <a:ext uri="{FF2B5EF4-FFF2-40B4-BE49-F238E27FC236}">
                <a16:creationId xmlns:a16="http://schemas.microsoft.com/office/drawing/2014/main" id="{D917E6D2-66AB-46D4-4938-C4C8B6E3582D}"/>
              </a:ext>
            </a:extLst>
          </p:cNvPr>
          <p:cNvPicPr>
            <a:picLocks noChangeAspect="1"/>
          </p:cNvPicPr>
          <p:nvPr/>
        </p:nvPicPr>
        <p:blipFill>
          <a:blip r:embed="rId2"/>
          <a:stretch>
            <a:fillRect/>
          </a:stretch>
        </p:blipFill>
        <p:spPr>
          <a:xfrm>
            <a:off x="3716341" y="2246878"/>
            <a:ext cx="5427659" cy="3180149"/>
          </a:xfrm>
          <a:prstGeom prst="rect">
            <a:avLst/>
          </a:prstGeom>
        </p:spPr>
      </p:pic>
      <p:sp>
        <p:nvSpPr>
          <p:cNvPr id="7" name="CasellaDiTesto 6">
            <a:extLst>
              <a:ext uri="{FF2B5EF4-FFF2-40B4-BE49-F238E27FC236}">
                <a16:creationId xmlns:a16="http://schemas.microsoft.com/office/drawing/2014/main" id="{5778423D-A10C-6573-1E44-0C4A2468CEFF}"/>
              </a:ext>
            </a:extLst>
          </p:cNvPr>
          <p:cNvSpPr txBox="1"/>
          <p:nvPr/>
        </p:nvSpPr>
        <p:spPr>
          <a:xfrm>
            <a:off x="288521" y="1912699"/>
            <a:ext cx="6414808" cy="4247317"/>
          </a:xfrm>
          <a:prstGeom prst="rect">
            <a:avLst/>
          </a:prstGeom>
          <a:noFill/>
        </p:spPr>
        <p:txBody>
          <a:bodyPr wrap="square" rtlCol="0">
            <a:spAutoFit/>
          </a:bodyPr>
          <a:lstStyle/>
          <a:p>
            <a:r>
              <a:rPr lang="en-US" dirty="0">
                <a:solidFill>
                  <a:srgbClr val="006600"/>
                </a:solidFill>
                <a:latin typeface="Calibri" panose="020F0502020204030204" pitchFamily="34" charset="0"/>
                <a:ea typeface="Calibri"/>
                <a:cs typeface="Calibri" panose="020F0502020204030204" pitchFamily="34" charset="0"/>
              </a:rPr>
              <a:t>Main purpose is to achieve the higher hierarchy network to provide a better quality of service and use the resources of lower-level networks.</a:t>
            </a:r>
          </a:p>
          <a:p>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Independence from the paths defined by</a:t>
            </a:r>
          </a:p>
          <a:p>
            <a:r>
              <a:rPr lang="en-US" dirty="0">
                <a:solidFill>
                  <a:srgbClr val="006600"/>
                </a:solidFill>
                <a:latin typeface="Calibri" panose="020F0502020204030204" pitchFamily="34" charset="0"/>
                <a:ea typeface="Calibri"/>
                <a:cs typeface="Calibri" panose="020F0502020204030204" pitchFamily="34" charset="0"/>
              </a:rPr>
              <a:t>the Internet Service Providers</a:t>
            </a:r>
            <a:br>
              <a:rPr lang="en-US" dirty="0">
                <a:solidFill>
                  <a:srgbClr val="006600"/>
                </a:solidFill>
                <a:latin typeface="Calibri" panose="020F0502020204030204" pitchFamily="34" charset="0"/>
                <a:ea typeface="Calibri"/>
                <a:cs typeface="Calibri" panose="020F0502020204030204" pitchFamily="34" charset="0"/>
              </a:rPr>
            </a:br>
            <a:endParaRPr lang="en-US" dirty="0">
              <a:solidFill>
                <a:srgbClr val="006600"/>
              </a:solidFill>
              <a:latin typeface="Calibri" panose="020F0502020204030204" pitchFamily="34" charset="0"/>
              <a:ea typeface="Calibri"/>
              <a:cs typeface="Calibri" panose="020F0502020204030204" pitchFamily="34" charset="0"/>
            </a:endParaRPr>
          </a:p>
          <a:p>
            <a:r>
              <a:rPr lang="en-US" dirty="0">
                <a:solidFill>
                  <a:srgbClr val="006600"/>
                </a:solidFill>
                <a:latin typeface="Calibri" panose="020F0502020204030204" pitchFamily="34" charset="0"/>
                <a:ea typeface="Calibri"/>
                <a:cs typeface="Calibri" panose="020F0502020204030204" pitchFamily="34" charset="0"/>
              </a:rPr>
              <a:t>The goal is to find alternative routes that</a:t>
            </a:r>
          </a:p>
          <a:p>
            <a:r>
              <a:rPr lang="en-US" dirty="0">
                <a:solidFill>
                  <a:srgbClr val="006600"/>
                </a:solidFill>
                <a:latin typeface="Calibri" panose="020F0502020204030204" pitchFamily="34" charset="0"/>
                <a:ea typeface="Calibri"/>
                <a:cs typeface="Calibri" panose="020F0502020204030204" pitchFamily="34" charset="0"/>
              </a:rPr>
              <a:t>can provide service with higher quality</a:t>
            </a:r>
          </a:p>
          <a:p>
            <a:r>
              <a:rPr lang="en-US" dirty="0">
                <a:solidFill>
                  <a:srgbClr val="006600"/>
                </a:solidFill>
                <a:latin typeface="Calibri" panose="020F0502020204030204" pitchFamily="34" charset="0"/>
                <a:ea typeface="Calibri"/>
                <a:cs typeface="Calibri" panose="020F0502020204030204" pitchFamily="34" charset="0"/>
              </a:rPr>
              <a:t>degrees and quick rerouting because of</a:t>
            </a:r>
          </a:p>
          <a:p>
            <a:r>
              <a:rPr lang="en-US" dirty="0">
                <a:solidFill>
                  <a:srgbClr val="006600"/>
                </a:solidFill>
                <a:latin typeface="Calibri" panose="020F0502020204030204" pitchFamily="34" charset="0"/>
                <a:ea typeface="Calibri"/>
                <a:cs typeface="Calibri" panose="020F0502020204030204" pitchFamily="34" charset="0"/>
              </a:rPr>
              <a:t>Interrupt detection or multipath communications</a:t>
            </a:r>
          </a:p>
          <a:p>
            <a:endParaRPr lang="en-US" dirty="0">
              <a:solidFill>
                <a:srgbClr val="006600"/>
              </a:solidFill>
              <a:latin typeface="Calibri" panose="020F0502020204030204" pitchFamily="34" charset="0"/>
              <a:ea typeface="Calibri"/>
              <a:cs typeface="Calibri" panose="020F0502020204030204" pitchFamily="34" charset="0"/>
            </a:endParaRPr>
          </a:p>
          <a:p>
            <a:r>
              <a:rPr lang="en-US" dirty="0">
                <a:solidFill>
                  <a:srgbClr val="006600"/>
                </a:solidFill>
                <a:latin typeface="Calibri" panose="020F0502020204030204" pitchFamily="34" charset="0"/>
                <a:ea typeface="Calibri"/>
                <a:cs typeface="Calibri" panose="020F0502020204030204" pitchFamily="34" charset="0"/>
              </a:rPr>
              <a:t>Using multipath connections is often suggested to improve network workloads by protecting against different potential limitations (network failures, large bandwidth implementation)</a:t>
            </a:r>
          </a:p>
        </p:txBody>
      </p:sp>
      <p:sp>
        <p:nvSpPr>
          <p:cNvPr id="8" name="CasellaDiTesto 7">
            <a:extLst>
              <a:ext uri="{FF2B5EF4-FFF2-40B4-BE49-F238E27FC236}">
                <a16:creationId xmlns:a16="http://schemas.microsoft.com/office/drawing/2014/main" id="{72F84621-70D1-0238-CCC1-07B3B4C02BE1}"/>
              </a:ext>
            </a:extLst>
          </p:cNvPr>
          <p:cNvSpPr txBox="1"/>
          <p:nvPr/>
        </p:nvSpPr>
        <p:spPr>
          <a:xfrm>
            <a:off x="4753770" y="1543367"/>
            <a:ext cx="3352800" cy="369332"/>
          </a:xfrm>
          <a:prstGeom prst="rect">
            <a:avLst/>
          </a:prstGeom>
          <a:noFill/>
        </p:spPr>
        <p:txBody>
          <a:bodyPr wrap="square" rtlCol="0">
            <a:spAutoFit/>
          </a:bodyPr>
          <a:lstStyle/>
          <a:p>
            <a:r>
              <a:rPr lang="en-US" b="1" dirty="0">
                <a:solidFill>
                  <a:srgbClr val="3A705B"/>
                </a:solidFill>
                <a:latin typeface="Calibri" panose="020F0502020204030204" pitchFamily="34" charset="0"/>
                <a:ea typeface="Calibri"/>
                <a:cs typeface="Calibri" panose="020F0502020204030204" pitchFamily="34" charset="0"/>
              </a:rPr>
              <a:t>public channel realization</a:t>
            </a:r>
            <a:endParaRPr lang="it-IT" b="1" dirty="0">
              <a:solidFill>
                <a:srgbClr val="3A705B"/>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344903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CRYPTOGRAPHY AND ITS APPLICATIONS</a:t>
            </a:r>
            <a:br>
              <a:rPr lang="it-IT" dirty="0">
                <a:latin typeface="Calibri" panose="020F0502020204030204" pitchFamily="34" charset="0"/>
                <a:cs typeface="Calibri" panose="020F0502020204030204" pitchFamily="34" charset="0"/>
              </a:rPr>
            </a:br>
            <a:r>
              <a:rPr lang="it-IT" sz="2000" b="0" i="1" dirty="0" err="1">
                <a:latin typeface="Calibri" panose="020F0502020204030204" pitchFamily="34" charset="0"/>
                <a:cs typeface="Calibri" panose="020F0502020204030204" pitchFamily="34" charset="0"/>
              </a:rPr>
              <a:t>Research</a:t>
            </a:r>
            <a:r>
              <a:rPr lang="it-IT" sz="2000" b="0" i="1" dirty="0">
                <a:latin typeface="Calibri" panose="020F0502020204030204" pitchFamily="34" charset="0"/>
                <a:cs typeface="Calibri" panose="020F0502020204030204" pitchFamily="34" charset="0"/>
              </a:rPr>
              <a:t> Project – Software Engineering 2</a:t>
            </a:r>
          </a:p>
        </p:txBody>
      </p:sp>
      <p:sp>
        <p:nvSpPr>
          <p:cNvPr id="3" name="CasellaDiTesto 2">
            <a:extLst>
              <a:ext uri="{FF2B5EF4-FFF2-40B4-BE49-F238E27FC236}">
                <a16:creationId xmlns:a16="http://schemas.microsoft.com/office/drawing/2014/main" id="{C8C67F62-16A4-0474-0D17-246F7ECEEE94}"/>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4" name="CasellaDiTesto 3">
            <a:extLst>
              <a:ext uri="{FF2B5EF4-FFF2-40B4-BE49-F238E27FC236}">
                <a16:creationId xmlns:a16="http://schemas.microsoft.com/office/drawing/2014/main" id="{3F499690-CDB1-DD6F-092C-0A09CF68CD84}"/>
              </a:ext>
            </a:extLst>
          </p:cNvPr>
          <p:cNvSpPr txBox="1"/>
          <p:nvPr/>
        </p:nvSpPr>
        <p:spPr>
          <a:xfrm>
            <a:off x="196875" y="2753867"/>
            <a:ext cx="2724125" cy="1569660"/>
          </a:xfrm>
          <a:prstGeom prst="rect">
            <a:avLst/>
          </a:prstGeom>
          <a:noFill/>
        </p:spPr>
        <p:txBody>
          <a:bodyPr wrap="square" rtlCol="0">
            <a:spAutoFit/>
          </a:bodyPr>
          <a:lstStyle/>
          <a:p>
            <a:pPr algn="ctr"/>
            <a:r>
              <a:rPr lang="en-US" sz="1600" b="1" dirty="0">
                <a:solidFill>
                  <a:srgbClr val="006600"/>
                </a:solidFill>
                <a:latin typeface="Calibri" panose="020F0502020204030204" pitchFamily="34" charset="0"/>
                <a:ea typeface="Calibri"/>
                <a:cs typeface="Calibri" panose="020F0502020204030204" pitchFamily="34" charset="0"/>
              </a:rPr>
              <a:t>RQ1</a:t>
            </a:r>
            <a:r>
              <a:rPr lang="en-US" sz="1600" dirty="0">
                <a:solidFill>
                  <a:srgbClr val="006600"/>
                </a:solidFill>
                <a:latin typeface="Calibri" panose="020F0502020204030204" pitchFamily="34" charset="0"/>
                <a:ea typeface="Calibri"/>
                <a:cs typeface="Calibri" panose="020F0502020204030204" pitchFamily="34" charset="0"/>
              </a:rPr>
              <a:t> What are the current paradigms in Quantum Cryptography?</a:t>
            </a:r>
          </a:p>
          <a:p>
            <a:pPr algn="ctr"/>
            <a:br>
              <a:rPr lang="en-US" sz="1600" dirty="0">
                <a:solidFill>
                  <a:srgbClr val="006600"/>
                </a:solidFill>
                <a:latin typeface="Calibri" panose="020F0502020204030204" pitchFamily="34" charset="0"/>
                <a:ea typeface="Calibri"/>
                <a:cs typeface="Calibri" panose="020F0502020204030204" pitchFamily="34" charset="0"/>
              </a:rPr>
            </a:br>
            <a:r>
              <a:rPr lang="en-US" sz="1600" b="1" dirty="0">
                <a:solidFill>
                  <a:srgbClr val="006600"/>
                </a:solidFill>
                <a:latin typeface="Calibri" panose="020F0502020204030204" pitchFamily="34" charset="0"/>
                <a:ea typeface="Calibri"/>
                <a:cs typeface="Calibri" panose="020F0502020204030204" pitchFamily="34" charset="0"/>
              </a:rPr>
              <a:t>RQ2</a:t>
            </a:r>
            <a:r>
              <a:rPr lang="en-US" sz="1600" dirty="0">
                <a:solidFill>
                  <a:srgbClr val="006600"/>
                </a:solidFill>
                <a:latin typeface="Calibri" panose="020F0502020204030204" pitchFamily="34" charset="0"/>
                <a:ea typeface="Calibri"/>
                <a:cs typeface="Calibri" panose="020F0502020204030204" pitchFamily="34" charset="0"/>
              </a:rPr>
              <a:t> What are the main challenges in the field of QKD?</a:t>
            </a:r>
            <a:endParaRPr lang="it-IT" sz="1600" dirty="0">
              <a:solidFill>
                <a:srgbClr val="006600"/>
              </a:solidFill>
              <a:latin typeface="Calibri" panose="020F0502020204030204" pitchFamily="34" charset="0"/>
              <a:ea typeface="Calibri"/>
              <a:cs typeface="Calibri" panose="020F0502020204030204" pitchFamily="34" charset="0"/>
            </a:endParaRPr>
          </a:p>
        </p:txBody>
      </p:sp>
      <p:pic>
        <p:nvPicPr>
          <p:cNvPr id="11" name="Immagine 10" descr="Immagine che contiene testo, schermata, numero, documento&#10;&#10;Descrizione generata automaticamente">
            <a:extLst>
              <a:ext uri="{FF2B5EF4-FFF2-40B4-BE49-F238E27FC236}">
                <a16:creationId xmlns:a16="http://schemas.microsoft.com/office/drawing/2014/main" id="{B1752C48-A4E3-F0B7-16C8-975DAA2A9660}"/>
              </a:ext>
            </a:extLst>
          </p:cNvPr>
          <p:cNvPicPr>
            <a:picLocks noChangeAspect="1"/>
          </p:cNvPicPr>
          <p:nvPr/>
        </p:nvPicPr>
        <p:blipFill>
          <a:blip r:embed="rId2"/>
          <a:stretch>
            <a:fillRect/>
          </a:stretch>
        </p:blipFill>
        <p:spPr>
          <a:xfrm>
            <a:off x="3939622" y="1343223"/>
            <a:ext cx="4770037" cy="4581067"/>
          </a:xfrm>
          <a:prstGeom prst="rect">
            <a:avLst/>
          </a:prstGeom>
        </p:spPr>
      </p:pic>
    </p:spTree>
    <p:extLst>
      <p:ext uri="{BB962C8B-B14F-4D97-AF65-F5344CB8AC3E}">
        <p14:creationId xmlns:p14="http://schemas.microsoft.com/office/powerpoint/2010/main" val="390387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a:t>
            </a:r>
            <a:r>
              <a:rPr lang="it-IT" sz="2000" b="0" i="1" dirty="0" err="1">
                <a:latin typeface="Calibri" panose="020F0502020204030204" pitchFamily="34" charset="0"/>
                <a:cs typeface="Calibri" panose="020F0502020204030204" pitchFamily="34" charset="0"/>
              </a:rPr>
              <a:t>Types</a:t>
            </a:r>
            <a:endParaRPr lang="it-IT" sz="2000" b="0" i="1" dirty="0">
              <a:latin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2F97BA5B-B8A1-7FF0-402C-A35B50AD18DF}"/>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4" name="CasellaDiTesto 1">
            <a:extLst>
              <a:ext uri="{FF2B5EF4-FFF2-40B4-BE49-F238E27FC236}">
                <a16:creationId xmlns:a16="http://schemas.microsoft.com/office/drawing/2014/main" id="{4EAA4EA0-E6DE-49C7-708B-08AE86906A92}"/>
              </a:ext>
            </a:extLst>
          </p:cNvPr>
          <p:cNvSpPr txBox="1"/>
          <p:nvPr/>
        </p:nvSpPr>
        <p:spPr>
          <a:xfrm>
            <a:off x="288521" y="1450913"/>
            <a:ext cx="4357408" cy="58477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it-IT" sz="2400" b="1" dirty="0">
                <a:solidFill>
                  <a:srgbClr val="006600"/>
                </a:solidFill>
                <a:latin typeface="Calibri" panose="020F0502020204030204" pitchFamily="34" charset="0"/>
                <a:cs typeface="Calibri" panose="020F0502020204030204" pitchFamily="34" charset="0"/>
              </a:rPr>
              <a:t>QKD Overlay Networks</a:t>
            </a:r>
          </a:p>
        </p:txBody>
      </p:sp>
      <p:pic>
        <p:nvPicPr>
          <p:cNvPr id="6" name="Immagine 5" descr="Immagine che contiene diagramma, cerchio, schizzo, modello&#10;&#10;Descrizione generata automaticamente">
            <a:extLst>
              <a:ext uri="{FF2B5EF4-FFF2-40B4-BE49-F238E27FC236}">
                <a16:creationId xmlns:a16="http://schemas.microsoft.com/office/drawing/2014/main" id="{D917E6D2-66AB-46D4-4938-C4C8B6E3582D}"/>
              </a:ext>
            </a:extLst>
          </p:cNvPr>
          <p:cNvPicPr>
            <a:picLocks noChangeAspect="1"/>
          </p:cNvPicPr>
          <p:nvPr/>
        </p:nvPicPr>
        <p:blipFill>
          <a:blip r:embed="rId2"/>
          <a:stretch>
            <a:fillRect/>
          </a:stretch>
        </p:blipFill>
        <p:spPr>
          <a:xfrm>
            <a:off x="3716341" y="2163617"/>
            <a:ext cx="5427659" cy="3180149"/>
          </a:xfrm>
          <a:prstGeom prst="rect">
            <a:avLst/>
          </a:prstGeom>
        </p:spPr>
      </p:pic>
      <p:sp>
        <p:nvSpPr>
          <p:cNvPr id="7" name="CasellaDiTesto 6">
            <a:extLst>
              <a:ext uri="{FF2B5EF4-FFF2-40B4-BE49-F238E27FC236}">
                <a16:creationId xmlns:a16="http://schemas.microsoft.com/office/drawing/2014/main" id="{5778423D-A10C-6573-1E44-0C4A2468CEFF}"/>
              </a:ext>
            </a:extLst>
          </p:cNvPr>
          <p:cNvSpPr txBox="1"/>
          <p:nvPr/>
        </p:nvSpPr>
        <p:spPr>
          <a:xfrm>
            <a:off x="288521" y="1912699"/>
            <a:ext cx="6414808" cy="4247317"/>
          </a:xfrm>
          <a:prstGeom prst="rect">
            <a:avLst/>
          </a:prstGeom>
          <a:noFill/>
        </p:spPr>
        <p:txBody>
          <a:bodyPr wrap="square" rtlCol="0">
            <a:spAutoFit/>
          </a:bodyPr>
          <a:lstStyle/>
          <a:p>
            <a:r>
              <a:rPr lang="en-US" dirty="0">
                <a:solidFill>
                  <a:srgbClr val="006600"/>
                </a:solidFill>
                <a:latin typeface="Calibri" panose="020F0502020204030204" pitchFamily="34" charset="0"/>
                <a:ea typeface="Calibri"/>
                <a:cs typeface="Calibri" panose="020F0502020204030204" pitchFamily="34" charset="0"/>
              </a:rPr>
              <a:t>The overlay network connects nodes in different domains and allows usage of alternative paths by encapsulating traffic in the lower network.</a:t>
            </a:r>
          </a:p>
          <a:p>
            <a:endParaRPr lang="en-US" dirty="0">
              <a:solidFill>
                <a:srgbClr val="006600"/>
              </a:solidFill>
              <a:latin typeface="Calibri" panose="020F0502020204030204" pitchFamily="34" charset="0"/>
              <a:ea typeface="Calibri"/>
              <a:cs typeface="Calibri" panose="020F0502020204030204" pitchFamily="34" charset="0"/>
            </a:endParaRPr>
          </a:p>
          <a:p>
            <a:r>
              <a:rPr lang="en-US" dirty="0">
                <a:solidFill>
                  <a:srgbClr val="006600"/>
                </a:solidFill>
                <a:latin typeface="Calibri" panose="020F0502020204030204" pitchFamily="34" charset="0"/>
                <a:ea typeface="Calibri"/>
                <a:cs typeface="Calibri" panose="020F0502020204030204" pitchFamily="34" charset="0"/>
              </a:rPr>
              <a:t>When an intermediate node receives the</a:t>
            </a:r>
          </a:p>
          <a:p>
            <a:r>
              <a:rPr lang="en-US" dirty="0">
                <a:solidFill>
                  <a:srgbClr val="006600"/>
                </a:solidFill>
                <a:latin typeface="Calibri" panose="020F0502020204030204" pitchFamily="34" charset="0"/>
                <a:ea typeface="Calibri"/>
                <a:cs typeface="Calibri" panose="020F0502020204030204" pitchFamily="34" charset="0"/>
              </a:rPr>
              <a:t>packet, it will be unpacked, and the</a:t>
            </a:r>
          </a:p>
          <a:p>
            <a:r>
              <a:rPr lang="en-US" dirty="0">
                <a:solidFill>
                  <a:srgbClr val="006600"/>
                </a:solidFill>
                <a:latin typeface="Calibri" panose="020F0502020204030204" pitchFamily="34" charset="0"/>
                <a:ea typeface="Calibri"/>
                <a:cs typeface="Calibri" panose="020F0502020204030204" pitchFamily="34" charset="0"/>
              </a:rPr>
              <a:t>receiver’s IP address is analyzed,</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re-encapsulated, and forwarded</a:t>
            </a:r>
          </a:p>
          <a:p>
            <a:r>
              <a:rPr lang="en-US" dirty="0">
                <a:solidFill>
                  <a:srgbClr val="006600"/>
                </a:solidFill>
                <a:latin typeface="Calibri" panose="020F0502020204030204" pitchFamily="34" charset="0"/>
                <a:ea typeface="Calibri"/>
                <a:cs typeface="Calibri" panose="020F0502020204030204" pitchFamily="34" charset="0"/>
              </a:rPr>
              <a:t>to network nodes that may be</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in other domains.</a:t>
            </a:r>
          </a:p>
          <a:p>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Considering the encapsulation principle, overlay nodes can</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independently perform link state measurements and guarantee</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fast responses to link congestion by redirecting traffic to</a:t>
            </a:r>
            <a:br>
              <a:rPr lang="en-US" dirty="0">
                <a:solidFill>
                  <a:srgbClr val="006600"/>
                </a:solidFill>
                <a:latin typeface="Calibri" panose="020F0502020204030204" pitchFamily="34" charset="0"/>
                <a:ea typeface="Calibri"/>
                <a:cs typeface="Calibri" panose="020F0502020204030204" pitchFamily="34" charset="0"/>
              </a:rPr>
            </a:br>
            <a:r>
              <a:rPr lang="en-US" dirty="0">
                <a:solidFill>
                  <a:srgbClr val="006600"/>
                </a:solidFill>
                <a:latin typeface="Calibri" panose="020F0502020204030204" pitchFamily="34" charset="0"/>
                <a:ea typeface="Calibri"/>
                <a:cs typeface="Calibri" panose="020F0502020204030204" pitchFamily="34" charset="0"/>
              </a:rPr>
              <a:t>other less-congested links.</a:t>
            </a:r>
            <a:endParaRPr lang="it-IT"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2020370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 challenges</a:t>
            </a:r>
            <a:br>
              <a:rPr lang="it-IT" dirty="0">
                <a:latin typeface="Calibri" panose="020F0502020204030204" pitchFamily="34" charset="0"/>
                <a:cs typeface="Calibri" panose="020F0502020204030204" pitchFamily="34" charset="0"/>
              </a:rPr>
            </a:br>
            <a:r>
              <a:rPr lang="it-IT" sz="2000" b="0" i="1" dirty="0" err="1">
                <a:latin typeface="Calibri" panose="020F0502020204030204" pitchFamily="34" charset="0"/>
                <a:cs typeface="Calibri" panose="020F0502020204030204" pitchFamily="34" charset="0"/>
              </a:rPr>
              <a:t>Accuracy</a:t>
            </a:r>
            <a:endParaRPr lang="it-IT" sz="2000" b="0" i="1" dirty="0">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ECB3B11-0283-9FE7-2B7A-E0E4F3AA4E94}"/>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5" name="CasellaDiTesto 4">
            <a:extLst>
              <a:ext uri="{FF2B5EF4-FFF2-40B4-BE49-F238E27FC236}">
                <a16:creationId xmlns:a16="http://schemas.microsoft.com/office/drawing/2014/main" id="{0DAA3865-2ECD-92F4-A9F3-92AEA23E539F}"/>
              </a:ext>
            </a:extLst>
          </p:cNvPr>
          <p:cNvSpPr txBox="1"/>
          <p:nvPr/>
        </p:nvSpPr>
        <p:spPr>
          <a:xfrm>
            <a:off x="531635" y="2161540"/>
            <a:ext cx="8118879" cy="2800767"/>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The two communicating parts must </a:t>
            </a:r>
            <a:r>
              <a:rPr lang="en-US" sz="1600" u="sng" dirty="0">
                <a:solidFill>
                  <a:srgbClr val="006600"/>
                </a:solidFill>
                <a:latin typeface="Calibri" panose="020F0502020204030204" pitchFamily="34" charset="0"/>
                <a:ea typeface="Calibri"/>
                <a:cs typeface="Calibri" panose="020F0502020204030204" pitchFamily="34" charset="0"/>
              </a:rPr>
              <a:t>verify that the keys are identical</a:t>
            </a:r>
            <a:r>
              <a:rPr lang="en-US" sz="1600" dirty="0">
                <a:solidFill>
                  <a:srgbClr val="006600"/>
                </a:solidFill>
                <a:latin typeface="Calibri" panose="020F0502020204030204" pitchFamily="34" charset="0"/>
                <a:ea typeface="Calibri"/>
                <a:cs typeface="Calibri" panose="020F0502020204030204" pitchFamily="34" charset="0"/>
              </a:rPr>
              <a:t>, as minimal noise could cause serious issues during data transmission.</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To ensure accuracy without revealing the specific bits obtained, the parts can examine the parity (remainder when the sum is divided by two).</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This operation can be performed publicly while keeping individual components secret.</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In case groups exhibit inconsistencies, they are either rejected or divided in smaller groups, discarding or correcting at least one of them. After a proper number of repetitions, this procedure ensures that the keys are likely to be considered similar.</a:t>
            </a:r>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1629340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 challenges</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Security</a:t>
            </a:r>
          </a:p>
        </p:txBody>
      </p:sp>
      <p:sp>
        <p:nvSpPr>
          <p:cNvPr id="4" name="CasellaDiTesto 3">
            <a:extLst>
              <a:ext uri="{FF2B5EF4-FFF2-40B4-BE49-F238E27FC236}">
                <a16:creationId xmlns:a16="http://schemas.microsoft.com/office/drawing/2014/main" id="{AECB3B11-0283-9FE7-2B7A-E0E4F3AA4E94}"/>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5" name="CasellaDiTesto 4">
            <a:extLst>
              <a:ext uri="{FF2B5EF4-FFF2-40B4-BE49-F238E27FC236}">
                <a16:creationId xmlns:a16="http://schemas.microsoft.com/office/drawing/2014/main" id="{0DAA3865-2ECD-92F4-A9F3-92AEA23E539F}"/>
              </a:ext>
            </a:extLst>
          </p:cNvPr>
          <p:cNvSpPr txBox="1"/>
          <p:nvPr/>
        </p:nvSpPr>
        <p:spPr>
          <a:xfrm>
            <a:off x="512560" y="1864041"/>
            <a:ext cx="8118879" cy="3539430"/>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Quantum mechanics enables the transmission of cryptographic keys across highly secure channels, offering a level of security unmatched by traditional methods.</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The exchanged keys are unique and randomly generated, minimizing the risk of interception by any possible </a:t>
            </a:r>
            <a:r>
              <a:rPr lang="en-US" sz="1600" dirty="0" err="1">
                <a:solidFill>
                  <a:srgbClr val="006600"/>
                </a:solidFill>
                <a:latin typeface="Calibri" panose="020F0502020204030204" pitchFamily="34" charset="0"/>
                <a:ea typeface="Calibri"/>
                <a:cs typeface="Calibri" panose="020F0502020204030204" pitchFamily="34" charset="0"/>
              </a:rPr>
              <a:t>cyberattacker</a:t>
            </a:r>
            <a:r>
              <a:rPr lang="en-US" sz="1600" dirty="0">
                <a:solidFill>
                  <a:srgbClr val="006600"/>
                </a:solidFill>
                <a:latin typeface="Calibri" panose="020F0502020204030204" pitchFamily="34" charset="0"/>
                <a:ea typeface="Calibri"/>
                <a:cs typeface="Calibri" panose="020F0502020204030204" pitchFamily="34" charset="0"/>
              </a:rPr>
              <a:t>.</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Additionally, during the key exchange process, polarization states are measured by both parts, resulting in the rejection of half of the bits. Furthermore, an error-correcting algorithm is employed to detect eavesdropping attempts and facilitate key regeneration.</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The primary challenge faced by the system is preventing malicious users from intercepting the secret key during the exchange. QKD does not transmit the message but can produce and distribute keys that are used to encrypt and decrypt the message transmitted over a standard communication channel.</a:t>
            </a:r>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2680060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 challenges</a:t>
            </a:r>
            <a:br>
              <a:rPr lang="it-IT" dirty="0">
                <a:latin typeface="Calibri" panose="020F0502020204030204" pitchFamily="34" charset="0"/>
                <a:cs typeface="Calibri" panose="020F0502020204030204" pitchFamily="34" charset="0"/>
              </a:rPr>
            </a:br>
            <a:r>
              <a:rPr lang="it-IT" sz="2000" b="0" i="1" dirty="0" err="1">
                <a:latin typeface="Calibri" panose="020F0502020204030204" pitchFamily="34" charset="0"/>
                <a:cs typeface="Calibri" panose="020F0502020204030204" pitchFamily="34" charset="0"/>
              </a:rPr>
              <a:t>Limitations</a:t>
            </a:r>
            <a:endParaRPr lang="it-IT" sz="2000" b="0" i="1" dirty="0">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ECB3B11-0283-9FE7-2B7A-E0E4F3AA4E94}"/>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5" name="CasellaDiTesto 4">
            <a:extLst>
              <a:ext uri="{FF2B5EF4-FFF2-40B4-BE49-F238E27FC236}">
                <a16:creationId xmlns:a16="http://schemas.microsoft.com/office/drawing/2014/main" id="{0DAA3865-2ECD-92F4-A9F3-92AEA23E539F}"/>
              </a:ext>
            </a:extLst>
          </p:cNvPr>
          <p:cNvSpPr txBox="1"/>
          <p:nvPr/>
        </p:nvSpPr>
        <p:spPr>
          <a:xfrm>
            <a:off x="83870" y="1689100"/>
            <a:ext cx="8118879" cy="3293209"/>
          </a:xfrm>
          <a:prstGeom prst="rect">
            <a:avLst/>
          </a:prstGeom>
          <a:noFill/>
        </p:spPr>
        <p:txBody>
          <a:bodyPr wrap="square" rtlCol="0">
            <a:spAutoFit/>
          </a:bodyPr>
          <a:lstStyle/>
          <a:p>
            <a:r>
              <a:rPr lang="it-IT" sz="1600" b="1" dirty="0" err="1">
                <a:solidFill>
                  <a:srgbClr val="006600"/>
                </a:solidFill>
                <a:latin typeface="Calibri" panose="020F0502020204030204" pitchFamily="34" charset="0"/>
                <a:ea typeface="Calibri"/>
                <a:cs typeface="Calibri" panose="020F0502020204030204" pitchFamily="34" charset="0"/>
              </a:rPr>
              <a:t>Intensity</a:t>
            </a:r>
            <a:r>
              <a:rPr lang="it-IT" sz="1600" b="1" dirty="0">
                <a:solidFill>
                  <a:srgbClr val="006600"/>
                </a:solidFill>
                <a:latin typeface="Calibri" panose="020F0502020204030204" pitchFamily="34" charset="0"/>
                <a:ea typeface="Calibri"/>
                <a:cs typeface="Calibri" panose="020F0502020204030204" pitchFamily="34" charset="0"/>
              </a:rPr>
              <a:t> of Light</a:t>
            </a:r>
            <a:endParaRPr lang="en-US" sz="1600" dirty="0">
              <a:solidFill>
                <a:srgbClr val="006600"/>
              </a:solidFill>
              <a:latin typeface="Calibri" panose="020F0502020204030204" pitchFamily="34" charset="0"/>
              <a:ea typeface="Calibri"/>
              <a:cs typeface="Calibri" panose="020F0502020204030204" pitchFamily="34" charset="0"/>
            </a:endParaRP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The process of producing the desired polarized photons involves refining a flash source, such as a laser or a Light-Emitting Diode (LED), to ensure that each pulse consists of a single photon.</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However, there are limits and challenges to consider when developing the system. </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If the pulse intensity is too low, it may be imperceptible to the receiver, while an excessive intensity might make the polarity of the photon discretely identified, allowing a sleuth to read the photon from a beam concerning both the bases without any notable variance in a flash.</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Both aspects – intensity and polarity – are crucial, and finding the correct balance between them is important. </a:t>
            </a:r>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746970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 challenges</a:t>
            </a:r>
            <a:br>
              <a:rPr lang="it-IT" dirty="0">
                <a:latin typeface="Calibri" panose="020F0502020204030204" pitchFamily="34" charset="0"/>
                <a:cs typeface="Calibri" panose="020F0502020204030204" pitchFamily="34" charset="0"/>
              </a:rPr>
            </a:br>
            <a:r>
              <a:rPr lang="it-IT" sz="2000" b="0" i="1" dirty="0" err="1">
                <a:latin typeface="Calibri" panose="020F0502020204030204" pitchFamily="34" charset="0"/>
                <a:cs typeface="Calibri" panose="020F0502020204030204" pitchFamily="34" charset="0"/>
              </a:rPr>
              <a:t>Limitations</a:t>
            </a:r>
            <a:endParaRPr lang="it-IT" sz="2000" b="0" i="1" dirty="0">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ECB3B11-0283-9FE7-2B7A-E0E4F3AA4E94}"/>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5" name="CasellaDiTesto 4">
            <a:extLst>
              <a:ext uri="{FF2B5EF4-FFF2-40B4-BE49-F238E27FC236}">
                <a16:creationId xmlns:a16="http://schemas.microsoft.com/office/drawing/2014/main" id="{0DAA3865-2ECD-92F4-A9F3-92AEA23E539F}"/>
              </a:ext>
            </a:extLst>
          </p:cNvPr>
          <p:cNvSpPr txBox="1"/>
          <p:nvPr/>
        </p:nvSpPr>
        <p:spPr>
          <a:xfrm>
            <a:off x="512560" y="2862580"/>
            <a:ext cx="8118879" cy="1323439"/>
          </a:xfrm>
          <a:prstGeom prst="rect">
            <a:avLst/>
          </a:prstGeom>
          <a:noFill/>
        </p:spPr>
        <p:txBody>
          <a:bodyPr wrap="square" rtlCol="0">
            <a:spAutoFit/>
          </a:bodyPr>
          <a:lstStyle/>
          <a:p>
            <a:r>
              <a:rPr lang="it-IT" sz="1600" b="1" dirty="0">
                <a:solidFill>
                  <a:srgbClr val="006600"/>
                </a:solidFill>
                <a:latin typeface="Calibri" panose="020F0502020204030204" pitchFamily="34" charset="0"/>
                <a:ea typeface="Calibri"/>
                <a:cs typeface="Calibri" panose="020F0502020204030204" pitchFamily="34" charset="0"/>
              </a:rPr>
              <a:t>Time</a:t>
            </a:r>
            <a:endParaRPr lang="en-US" sz="1600" dirty="0">
              <a:solidFill>
                <a:srgbClr val="006600"/>
              </a:solidFill>
              <a:latin typeface="Calibri" panose="020F0502020204030204" pitchFamily="34" charset="0"/>
              <a:ea typeface="Calibri"/>
              <a:cs typeface="Calibri" panose="020F0502020204030204" pitchFamily="34" charset="0"/>
            </a:endParaRP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In a cryptosystem based on Quantum Cryptography, the principle that the polarization of light or a photon particle can only be determined at the time of measurement is crucial in thwarting attempts at interception and </a:t>
            </a:r>
            <a:r>
              <a:rPr lang="en-US" sz="1600" dirty="0" err="1">
                <a:solidFill>
                  <a:srgbClr val="006600"/>
                </a:solidFill>
                <a:latin typeface="Calibri" panose="020F0502020204030204" pitchFamily="34" charset="0"/>
                <a:ea typeface="Calibri"/>
                <a:cs typeface="Calibri" panose="020F0502020204030204" pitchFamily="34" charset="0"/>
              </a:rPr>
              <a:t>eavesdroping</a:t>
            </a:r>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4051464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 challenges</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a:t>
            </a:r>
            <a:r>
              <a:rPr lang="it-IT" sz="2000" b="0" i="1" dirty="0" err="1">
                <a:latin typeface="Calibri" panose="020F0502020204030204" pitchFamily="34" charset="0"/>
                <a:cs typeface="Calibri" panose="020F0502020204030204" pitchFamily="34" charset="0"/>
              </a:rPr>
              <a:t>Requirements</a:t>
            </a:r>
            <a:endParaRPr lang="it-IT" sz="2000" b="0" i="1" dirty="0">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ECB3B11-0283-9FE7-2B7A-E0E4F3AA4E94}"/>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5" name="CasellaDiTesto 4">
            <a:extLst>
              <a:ext uri="{FF2B5EF4-FFF2-40B4-BE49-F238E27FC236}">
                <a16:creationId xmlns:a16="http://schemas.microsoft.com/office/drawing/2014/main" id="{0DAA3865-2ECD-92F4-A9F3-92AEA23E539F}"/>
              </a:ext>
            </a:extLst>
          </p:cNvPr>
          <p:cNvSpPr txBox="1"/>
          <p:nvPr/>
        </p:nvSpPr>
        <p:spPr>
          <a:xfrm>
            <a:off x="169988" y="1373979"/>
            <a:ext cx="8118879" cy="4647426"/>
          </a:xfrm>
          <a:prstGeom prst="rect">
            <a:avLst/>
          </a:prstGeom>
          <a:noFill/>
        </p:spPr>
        <p:txBody>
          <a:bodyPr wrap="square" rtlCol="0">
            <a:spAutoFit/>
          </a:bodyPr>
          <a:lstStyle/>
          <a:p>
            <a:r>
              <a:rPr lang="it-IT" sz="2400" b="1" dirty="0">
                <a:solidFill>
                  <a:srgbClr val="006600"/>
                </a:solidFill>
                <a:latin typeface="Calibri" panose="020F0502020204030204" pitchFamily="34" charset="0"/>
                <a:cs typeface="Calibri" panose="020F0502020204030204" pitchFamily="34" charset="0"/>
              </a:rPr>
              <a:t>Key rate</a:t>
            </a:r>
            <a:endParaRPr lang="en-US" sz="2400" b="1" dirty="0">
              <a:solidFill>
                <a:srgbClr val="006600"/>
              </a:solidFill>
              <a:latin typeface="Calibri" panose="020F0502020204030204" pitchFamily="34" charset="0"/>
              <a:cs typeface="Calibri" panose="020F0502020204030204" pitchFamily="34" charset="0"/>
            </a:endParaRP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Determined by the amount of data to be</a:t>
            </a:r>
          </a:p>
          <a:p>
            <a:r>
              <a:rPr lang="en-US" sz="1600" dirty="0">
                <a:solidFill>
                  <a:srgbClr val="006600"/>
                </a:solidFill>
                <a:latin typeface="Calibri" panose="020F0502020204030204" pitchFamily="34" charset="0"/>
                <a:ea typeface="Calibri"/>
                <a:cs typeface="Calibri" panose="020F0502020204030204" pitchFamily="34" charset="0"/>
              </a:rPr>
              <a:t>encrypted and the encryption algorithm type.</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A key can be used to encrypt communication</a:t>
            </a:r>
          </a:p>
          <a:p>
            <a:r>
              <a:rPr lang="en-US" sz="1600" dirty="0">
                <a:solidFill>
                  <a:srgbClr val="006600"/>
                </a:solidFill>
                <a:latin typeface="Calibri" panose="020F0502020204030204" pitchFamily="34" charset="0"/>
                <a:ea typeface="Calibri"/>
                <a:cs typeface="Calibri" panose="020F0502020204030204" pitchFamily="34" charset="0"/>
              </a:rPr>
              <a:t>over a public channel using an OTP cipher and</a:t>
            </a:r>
          </a:p>
          <a:p>
            <a:r>
              <a:rPr lang="en-US" sz="1600" dirty="0">
                <a:solidFill>
                  <a:srgbClr val="006600"/>
                </a:solidFill>
                <a:latin typeface="Calibri" panose="020F0502020204030204" pitchFamily="34" charset="0"/>
                <a:ea typeface="Calibri"/>
                <a:cs typeface="Calibri" panose="020F0502020204030204" pitchFamily="34" charset="0"/>
              </a:rPr>
              <a:t>Its authentication scheme. Since an OTP requires</a:t>
            </a:r>
          </a:p>
          <a:p>
            <a:r>
              <a:rPr lang="en-US" sz="1600" dirty="0">
                <a:solidFill>
                  <a:srgbClr val="006600"/>
                </a:solidFill>
                <a:latin typeface="Calibri" panose="020F0502020204030204" pitchFamily="34" charset="0"/>
                <a:ea typeface="Calibri"/>
                <a:cs typeface="Calibri" panose="020F0502020204030204" pitchFamily="34" charset="0"/>
              </a:rPr>
              <a:t>the same amount of key that corresponds to the</a:t>
            </a:r>
          </a:p>
          <a:p>
            <a:r>
              <a:rPr lang="en-US" sz="1600" dirty="0">
                <a:solidFill>
                  <a:srgbClr val="006600"/>
                </a:solidFill>
                <a:latin typeface="Calibri" panose="020F0502020204030204" pitchFamily="34" charset="0"/>
                <a:ea typeface="Calibri"/>
                <a:cs typeface="Calibri" panose="020F0502020204030204" pitchFamily="34" charset="0"/>
              </a:rPr>
              <a:t>plaintext length and additional keys for its</a:t>
            </a:r>
          </a:p>
          <a:p>
            <a:r>
              <a:rPr lang="en-US" sz="1600" dirty="0">
                <a:solidFill>
                  <a:srgbClr val="006600"/>
                </a:solidFill>
                <a:latin typeface="Calibri" panose="020F0502020204030204" pitchFamily="34" charset="0"/>
                <a:ea typeface="Calibri"/>
                <a:cs typeface="Calibri" panose="020F0502020204030204" pitchFamily="34" charset="0"/>
              </a:rPr>
              <a:t>authentication, this approach consumes more key</a:t>
            </a:r>
          </a:p>
          <a:p>
            <a:r>
              <a:rPr lang="en-US" sz="1600" dirty="0">
                <a:solidFill>
                  <a:srgbClr val="006600"/>
                </a:solidFill>
                <a:latin typeface="Calibri" panose="020F0502020204030204" pitchFamily="34" charset="0"/>
                <a:ea typeface="Calibri"/>
                <a:cs typeface="Calibri" panose="020F0502020204030204" pitchFamily="34" charset="0"/>
              </a:rPr>
              <a:t>material than the message to transmit.</a:t>
            </a:r>
          </a:p>
          <a:p>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If not enough key material is available, OTP</a:t>
            </a:r>
          </a:p>
          <a:p>
            <a:r>
              <a:rPr lang="en-US" sz="1600" dirty="0">
                <a:solidFill>
                  <a:srgbClr val="006600"/>
                </a:solidFill>
                <a:latin typeface="Calibri" panose="020F0502020204030204" pitchFamily="34" charset="0"/>
                <a:ea typeface="Calibri"/>
                <a:cs typeface="Calibri" panose="020F0502020204030204" pitchFamily="34" charset="0"/>
              </a:rPr>
              <a:t>cannot be used and the use of alternative </a:t>
            </a:r>
          </a:p>
          <a:p>
            <a:r>
              <a:rPr lang="en-US" sz="1600" dirty="0">
                <a:solidFill>
                  <a:srgbClr val="006600"/>
                </a:solidFill>
                <a:latin typeface="Calibri" panose="020F0502020204030204" pitchFamily="34" charset="0"/>
                <a:ea typeface="Calibri"/>
                <a:cs typeface="Calibri" panose="020F0502020204030204" pitchFamily="34" charset="0"/>
              </a:rPr>
              <a:t>cryptographic techniques (AES) which does</a:t>
            </a:r>
          </a:p>
          <a:p>
            <a:r>
              <a:rPr lang="en-US" sz="1600" dirty="0">
                <a:solidFill>
                  <a:srgbClr val="006600"/>
                </a:solidFill>
                <a:latin typeface="Calibri" panose="020F0502020204030204" pitchFamily="34" charset="0"/>
                <a:ea typeface="Calibri"/>
                <a:cs typeface="Calibri" panose="020F0502020204030204" pitchFamily="34" charset="0"/>
              </a:rPr>
              <a:t>not require a large amount of key consumption,</a:t>
            </a:r>
          </a:p>
          <a:p>
            <a:r>
              <a:rPr lang="en-US" sz="1600" dirty="0">
                <a:solidFill>
                  <a:srgbClr val="006600"/>
                </a:solidFill>
                <a:latin typeface="Calibri" panose="020F0502020204030204" pitchFamily="34" charset="0"/>
                <a:ea typeface="Calibri"/>
                <a:cs typeface="Calibri" panose="020F0502020204030204" pitchFamily="34" charset="0"/>
              </a:rPr>
              <a:t>is the most common choice</a:t>
            </a:r>
            <a:endParaRPr lang="it-IT" sz="1600" dirty="0">
              <a:solidFill>
                <a:srgbClr val="006600"/>
              </a:solidFill>
              <a:latin typeface="Calibri" panose="020F0502020204030204" pitchFamily="34" charset="0"/>
              <a:ea typeface="Calibri"/>
              <a:cs typeface="Calibri" panose="020F0502020204030204" pitchFamily="34" charset="0"/>
            </a:endParaRPr>
          </a:p>
        </p:txBody>
      </p:sp>
      <p:pic>
        <p:nvPicPr>
          <p:cNvPr id="7" name="Immagine 6" descr="Immagine che contiene schermata, Blu elettrico, blu, Blu intenso&#10;&#10;Descrizione generata automaticamente">
            <a:extLst>
              <a:ext uri="{FF2B5EF4-FFF2-40B4-BE49-F238E27FC236}">
                <a16:creationId xmlns:a16="http://schemas.microsoft.com/office/drawing/2014/main" id="{5D5C6605-8534-8117-4F25-12D84EBFB7C6}"/>
              </a:ext>
            </a:extLst>
          </p:cNvPr>
          <p:cNvPicPr>
            <a:picLocks noChangeAspect="1"/>
          </p:cNvPicPr>
          <p:nvPr/>
        </p:nvPicPr>
        <p:blipFill>
          <a:blip r:embed="rId2"/>
          <a:stretch>
            <a:fillRect/>
          </a:stretch>
        </p:blipFill>
        <p:spPr>
          <a:xfrm>
            <a:off x="4508692" y="1539240"/>
            <a:ext cx="4465320" cy="4329232"/>
          </a:xfrm>
          <a:prstGeom prst="rect">
            <a:avLst/>
          </a:prstGeom>
        </p:spPr>
      </p:pic>
    </p:spTree>
    <p:extLst>
      <p:ext uri="{BB962C8B-B14F-4D97-AF65-F5344CB8AC3E}">
        <p14:creationId xmlns:p14="http://schemas.microsoft.com/office/powerpoint/2010/main" val="3750617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 challenges</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QKDN </a:t>
            </a:r>
            <a:r>
              <a:rPr lang="it-IT" sz="2000" b="0" i="1" dirty="0" err="1">
                <a:latin typeface="Calibri" panose="020F0502020204030204" pitchFamily="34" charset="0"/>
                <a:cs typeface="Calibri" panose="020F0502020204030204" pitchFamily="34" charset="0"/>
              </a:rPr>
              <a:t>Requirements</a:t>
            </a:r>
            <a:endParaRPr lang="it-IT" sz="2000" b="0" i="1" dirty="0">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ECB3B11-0283-9FE7-2B7A-E0E4F3AA4E94}"/>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5" name="CasellaDiTesto 4">
            <a:extLst>
              <a:ext uri="{FF2B5EF4-FFF2-40B4-BE49-F238E27FC236}">
                <a16:creationId xmlns:a16="http://schemas.microsoft.com/office/drawing/2014/main" id="{0DAA3865-2ECD-92F4-A9F3-92AEA23E539F}"/>
              </a:ext>
            </a:extLst>
          </p:cNvPr>
          <p:cNvSpPr txBox="1"/>
          <p:nvPr/>
        </p:nvSpPr>
        <p:spPr>
          <a:xfrm>
            <a:off x="288521" y="1387309"/>
            <a:ext cx="8118879" cy="4031873"/>
          </a:xfrm>
          <a:prstGeom prst="rect">
            <a:avLst/>
          </a:prstGeom>
          <a:noFill/>
        </p:spPr>
        <p:txBody>
          <a:bodyPr wrap="square" rtlCol="0">
            <a:spAutoFit/>
          </a:bodyPr>
          <a:lstStyle/>
          <a:p>
            <a:r>
              <a:rPr lang="it-IT" sz="1600" b="1" dirty="0">
                <a:solidFill>
                  <a:srgbClr val="006600"/>
                </a:solidFill>
                <a:latin typeface="Calibri" panose="020F0502020204030204" pitchFamily="34" charset="0"/>
                <a:ea typeface="Calibri"/>
                <a:cs typeface="Calibri" panose="020F0502020204030204" pitchFamily="34" charset="0"/>
              </a:rPr>
              <a:t>Extended </a:t>
            </a:r>
            <a:r>
              <a:rPr lang="it-IT" sz="1600" b="1" dirty="0" err="1">
                <a:solidFill>
                  <a:srgbClr val="006600"/>
                </a:solidFill>
                <a:latin typeface="Calibri" panose="020F0502020204030204" pitchFamily="34" charset="0"/>
                <a:ea typeface="Calibri"/>
                <a:cs typeface="Calibri" panose="020F0502020204030204" pitchFamily="34" charset="0"/>
              </a:rPr>
              <a:t>distances</a:t>
            </a:r>
            <a:endParaRPr lang="en-US" sz="1600" dirty="0">
              <a:solidFill>
                <a:srgbClr val="006600"/>
              </a:solidFill>
              <a:latin typeface="Calibri" panose="020F0502020204030204" pitchFamily="34" charset="0"/>
              <a:ea typeface="Calibri"/>
              <a:cs typeface="Calibri" panose="020F0502020204030204" pitchFamily="34" charset="0"/>
            </a:endParaRP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Enlarging the communication range of QKD systems is another key aspect for technological</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developments.</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QKD systems based on single-photon detection champion the point-to-point communication distance and, here, the low noise of single-photon detectors is the key enabling factor</a:t>
            </a:r>
          </a:p>
          <a:p>
            <a:r>
              <a:rPr lang="en-US" sz="1600" dirty="0">
                <a:solidFill>
                  <a:srgbClr val="006600"/>
                </a:solidFill>
                <a:latin typeface="Calibri" panose="020F0502020204030204" pitchFamily="34" charset="0"/>
                <a:ea typeface="Calibri"/>
                <a:cs typeface="Calibri" panose="020F0502020204030204" pitchFamily="34" charset="0"/>
              </a:rPr>
              <a:t>(in particular, the reachable range depends on the detectors type and operation temperature)</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QKD systems transmitting over optical fiber lines face significant distance limitations compared to standard optical communication systems due to photon properties.</a:t>
            </a:r>
          </a:p>
          <a:p>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To overcome these limitations, researchers are exploring the concept of quantum repeaters, designed based on one of the two approaches: quantum error correction techniques or entanglement</a:t>
            </a:r>
            <a:endParaRPr lang="it-IT" sz="1600" dirty="0">
              <a:solidFill>
                <a:srgbClr val="006600"/>
              </a:solidFill>
              <a:latin typeface="Calibri" panose="020F0502020204030204" pitchFamily="34" charset="0"/>
              <a:ea typeface="Calibri"/>
              <a:cs typeface="Calibri" panose="020F0502020204030204" pitchFamily="34" charset="0"/>
            </a:endParaRPr>
          </a:p>
          <a:p>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1705265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descr="Immagine che contiene testo, diagramma, schermata&#10;&#10;Descrizione generata automaticamente">
            <a:extLst>
              <a:ext uri="{FF2B5EF4-FFF2-40B4-BE49-F238E27FC236}">
                <a16:creationId xmlns:a16="http://schemas.microsoft.com/office/drawing/2014/main" id="{E1F6A319-8483-E742-48C8-127AE40B0810}"/>
              </a:ext>
            </a:extLst>
          </p:cNvPr>
          <p:cNvPicPr>
            <a:picLocks noChangeAspect="1"/>
          </p:cNvPicPr>
          <p:nvPr/>
        </p:nvPicPr>
        <p:blipFill>
          <a:blip r:embed="rId2"/>
          <a:stretch>
            <a:fillRect/>
          </a:stretch>
        </p:blipFill>
        <p:spPr>
          <a:xfrm>
            <a:off x="4699384" y="1896564"/>
            <a:ext cx="3998528" cy="3549058"/>
          </a:xfrm>
          <a:prstGeom prst="rect">
            <a:avLst/>
          </a:prstGeom>
        </p:spPr>
      </p:pic>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 challenges</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Cost &amp; </a:t>
            </a:r>
            <a:r>
              <a:rPr lang="it-IT" sz="2000" b="0" i="1" dirty="0" err="1">
                <a:latin typeface="Calibri" panose="020F0502020204030204" pitchFamily="34" charset="0"/>
                <a:cs typeface="Calibri" panose="020F0502020204030204" pitchFamily="34" charset="0"/>
              </a:rPr>
              <a:t>Robustness</a:t>
            </a:r>
            <a:endParaRPr lang="it-IT" sz="2000" b="0" i="1" dirty="0">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ECB3B11-0283-9FE7-2B7A-E0E4F3AA4E94}"/>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5" name="CasellaDiTesto 4">
            <a:extLst>
              <a:ext uri="{FF2B5EF4-FFF2-40B4-BE49-F238E27FC236}">
                <a16:creationId xmlns:a16="http://schemas.microsoft.com/office/drawing/2014/main" id="{0DAA3865-2ECD-92F4-A9F3-92AEA23E539F}"/>
              </a:ext>
            </a:extLst>
          </p:cNvPr>
          <p:cNvSpPr txBox="1"/>
          <p:nvPr/>
        </p:nvSpPr>
        <p:spPr>
          <a:xfrm>
            <a:off x="83870" y="1689100"/>
            <a:ext cx="8118879" cy="3539430"/>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QKD systems have been shown to coexist with heavy</a:t>
            </a:r>
          </a:p>
          <a:p>
            <a:r>
              <a:rPr lang="en-US" sz="1600" dirty="0">
                <a:solidFill>
                  <a:srgbClr val="006600"/>
                </a:solidFill>
                <a:latin typeface="Calibri" panose="020F0502020204030204" pitchFamily="34" charset="0"/>
                <a:ea typeface="Calibri"/>
                <a:cs typeface="Calibri" panose="020F0502020204030204" pitchFamily="34" charset="0"/>
              </a:rPr>
              <a:t>data traffic, eliminating the need for dark fibers (expensive</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and hardly available).</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Access network architecture allows simultaneous access by</a:t>
            </a:r>
          </a:p>
          <a:p>
            <a:r>
              <a:rPr lang="en-US" sz="1600" dirty="0">
                <a:solidFill>
                  <a:srgbClr val="006600"/>
                </a:solidFill>
                <a:latin typeface="Calibri" panose="020F0502020204030204" pitchFamily="34" charset="0"/>
                <a:ea typeface="Calibri"/>
                <a:cs typeface="Calibri" panose="020F0502020204030204" pitchFamily="34" charset="0"/>
              </a:rPr>
              <a:t>many QKD users; moreover, they are compatible with</a:t>
            </a:r>
          </a:p>
          <a:p>
            <a:r>
              <a:rPr lang="en-US" sz="1600" dirty="0">
                <a:solidFill>
                  <a:srgbClr val="006600"/>
                </a:solidFill>
                <a:latin typeface="Calibri" panose="020F0502020204030204" pitchFamily="34" charset="0"/>
                <a:ea typeface="Calibri"/>
                <a:cs typeface="Calibri" panose="020F0502020204030204" pitchFamily="34" charset="0"/>
              </a:rPr>
              <a:t>full-power Gigabit Passive Optical Network traffic in the</a:t>
            </a:r>
          </a:p>
          <a:p>
            <a:r>
              <a:rPr lang="en-US" sz="1600" dirty="0">
                <a:solidFill>
                  <a:srgbClr val="006600"/>
                </a:solidFill>
                <a:latin typeface="Calibri" panose="020F0502020204030204" pitchFamily="34" charset="0"/>
                <a:ea typeface="Calibri"/>
                <a:cs typeface="Calibri" panose="020F0502020204030204" pitchFamily="34" charset="0"/>
              </a:rPr>
              <a:t>same network.</a:t>
            </a:r>
          </a:p>
          <a:p>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Room-temperature single-photon detectors are suitable for</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DV-QKD over up to 100 km fiber, thus removing cooling</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requirements for the entire QKD systems, helping to</a:t>
            </a:r>
          </a:p>
          <a:p>
            <a:r>
              <a:rPr lang="en-US" sz="1600" dirty="0">
                <a:solidFill>
                  <a:srgbClr val="006600"/>
                </a:solidFill>
                <a:latin typeface="Calibri" panose="020F0502020204030204" pitchFamily="34" charset="0"/>
                <a:ea typeface="Calibri"/>
                <a:cs typeface="Calibri" panose="020F0502020204030204" pitchFamily="34" charset="0"/>
              </a:rPr>
              <a:t>Reduce deployment cost as well as system complexity</a:t>
            </a:r>
          </a:p>
          <a:p>
            <a:r>
              <a:rPr lang="en-US" sz="1600" dirty="0">
                <a:solidFill>
                  <a:srgbClr val="006600"/>
                </a:solidFill>
                <a:latin typeface="Calibri" panose="020F0502020204030204" pitchFamily="34" charset="0"/>
                <a:ea typeface="Calibri"/>
                <a:cs typeface="Calibri" panose="020F0502020204030204" pitchFamily="34" charset="0"/>
              </a:rPr>
              <a:t>and power consumption</a:t>
            </a:r>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163824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D431E86-03B3-7C42-8AF8-957503CAE7EE}"/>
              </a:ext>
            </a:extLst>
          </p:cNvPr>
          <p:cNvSpPr txBox="1"/>
          <p:nvPr/>
        </p:nvSpPr>
        <p:spPr>
          <a:xfrm>
            <a:off x="4668253" y="2332655"/>
            <a:ext cx="3898231" cy="1200329"/>
          </a:xfrm>
          <a:prstGeom prst="rect">
            <a:avLst/>
          </a:prstGeom>
          <a:noFill/>
        </p:spPr>
        <p:txBody>
          <a:bodyPr wrap="square" rtlCol="0">
            <a:spAutoFit/>
          </a:bodyPr>
          <a:lstStyle/>
          <a:p>
            <a:pPr algn="ctr"/>
            <a:r>
              <a:rPr lang="it-IT" sz="2400" b="1" dirty="0">
                <a:solidFill>
                  <a:srgbClr val="3A705B"/>
                </a:solidFill>
                <a:latin typeface="Calibri" panose="020F0502020204030204" pitchFamily="34" charset="0"/>
                <a:cs typeface="Calibri" panose="020F0502020204030204" pitchFamily="34" charset="0"/>
              </a:rPr>
              <a:t>Omar Naja</a:t>
            </a:r>
          </a:p>
          <a:p>
            <a:pPr algn="ctr"/>
            <a:r>
              <a:rPr lang="it-IT" sz="2400" b="1" i="1" dirty="0">
                <a:solidFill>
                  <a:srgbClr val="549373"/>
                </a:solidFill>
                <a:latin typeface="Calibri" panose="020F0502020204030204" pitchFamily="34" charset="0"/>
                <a:cs typeface="Calibri" panose="020F0502020204030204" pitchFamily="34" charset="0"/>
              </a:rPr>
              <a:t>Computer Science and Engineering - Master </a:t>
            </a:r>
            <a:r>
              <a:rPr lang="it-IT" sz="2400" b="1" i="1" dirty="0" err="1">
                <a:solidFill>
                  <a:srgbClr val="549373"/>
                </a:solidFill>
                <a:latin typeface="Calibri" panose="020F0502020204030204" pitchFamily="34" charset="0"/>
                <a:cs typeface="Calibri" panose="020F0502020204030204" pitchFamily="34" charset="0"/>
              </a:rPr>
              <a:t>Student</a:t>
            </a:r>
            <a:endParaRPr lang="it-IT" sz="2400" b="1" i="1" dirty="0">
              <a:solidFill>
                <a:srgbClr val="549373"/>
              </a:solidFill>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442EAB33-E222-8744-A578-699991589200}"/>
              </a:ext>
            </a:extLst>
          </p:cNvPr>
          <p:cNvSpPr txBox="1"/>
          <p:nvPr/>
        </p:nvSpPr>
        <p:spPr>
          <a:xfrm>
            <a:off x="4814596" y="3420454"/>
            <a:ext cx="3601616" cy="738664"/>
          </a:xfrm>
          <a:prstGeom prst="rect">
            <a:avLst/>
          </a:prstGeom>
          <a:noFill/>
        </p:spPr>
        <p:txBody>
          <a:bodyPr wrap="square" rtlCol="0">
            <a:spAutoFit/>
          </a:bodyPr>
          <a:lstStyle/>
          <a:p>
            <a:pPr algn="ctr"/>
            <a:r>
              <a:rPr lang="it-IT" sz="1400" dirty="0">
                <a:latin typeface="Calibri" panose="020F0502020204030204" pitchFamily="34" charset="0"/>
                <a:cs typeface="Calibri" panose="020F0502020204030204" pitchFamily="34" charset="0"/>
              </a:rPr>
              <a:t>CONTACTS</a:t>
            </a:r>
          </a:p>
          <a:p>
            <a:pPr algn="ctr"/>
            <a:endParaRPr lang="it-IT" sz="1400" dirty="0">
              <a:latin typeface="Calibri" panose="020F0502020204030204" pitchFamily="34" charset="0"/>
              <a:cs typeface="Calibri" panose="020F0502020204030204" pitchFamily="34" charset="0"/>
            </a:endParaRPr>
          </a:p>
          <a:p>
            <a:pPr algn="ctr"/>
            <a:r>
              <a:rPr lang="it-IT" sz="1400" dirty="0">
                <a:solidFill>
                  <a:srgbClr val="3A705B"/>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omar.naja@mail.polimi.it</a:t>
            </a:r>
            <a:endParaRPr lang="it-IT" sz="1400" dirty="0">
              <a:solidFill>
                <a:srgbClr val="3A705B"/>
              </a:solidFill>
              <a:latin typeface="Calibri" panose="020F0502020204030204" pitchFamily="34" charset="0"/>
              <a:cs typeface="Calibri" panose="020F0502020204030204" pitchFamily="34" charset="0"/>
            </a:endParaRPr>
          </a:p>
        </p:txBody>
      </p:sp>
      <p:sp>
        <p:nvSpPr>
          <p:cNvPr id="3" name="Titolo 1">
            <a:extLst>
              <a:ext uri="{FF2B5EF4-FFF2-40B4-BE49-F238E27FC236}">
                <a16:creationId xmlns:a16="http://schemas.microsoft.com/office/drawing/2014/main" id="{AF6B1429-0D32-4E42-7943-1113AF8D5639}"/>
              </a:ext>
            </a:extLst>
          </p:cNvPr>
          <p:cNvSpPr txBox="1">
            <a:spLocks/>
          </p:cNvSpPr>
          <p:nvPr/>
        </p:nvSpPr>
        <p:spPr>
          <a:xfrm>
            <a:off x="288521" y="139166"/>
            <a:ext cx="8581043" cy="840400"/>
          </a:xfrm>
          <a:prstGeom prst="rect">
            <a:avLst/>
          </a:prstGeom>
        </p:spPr>
        <p:txBody>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dirty="0">
                <a:latin typeface="Calibri" panose="020F0502020204030204" pitchFamily="34" charset="0"/>
                <a:cs typeface="Calibri" panose="020F0502020204030204" pitchFamily="34" charset="0"/>
              </a:rPr>
              <a:t>THANK YOU FOR THE ATTENTION</a:t>
            </a:r>
            <a:endParaRPr lang="it-IT" sz="2000" b="0" i="1" dirty="0">
              <a:latin typeface="Calibri" panose="020F0502020204030204" pitchFamily="34" charset="0"/>
              <a:cs typeface="Calibri" panose="020F0502020204030204" pitchFamily="34" charset="0"/>
            </a:endParaRPr>
          </a:p>
        </p:txBody>
      </p:sp>
      <p:sp>
        <p:nvSpPr>
          <p:cNvPr id="5" name="CasellaDiTesto 4">
            <a:extLst>
              <a:ext uri="{FF2B5EF4-FFF2-40B4-BE49-F238E27FC236}">
                <a16:creationId xmlns:a16="http://schemas.microsoft.com/office/drawing/2014/main" id="{EAE036C7-6ECD-F802-6AA3-B4A51F14079A}"/>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Tree>
    <p:extLst>
      <p:ext uri="{BB962C8B-B14F-4D97-AF65-F5344CB8AC3E}">
        <p14:creationId xmlns:p14="http://schemas.microsoft.com/office/powerpoint/2010/main" val="320100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CRYPTOGRAPHY AND ITS APPLICATIONS</a:t>
            </a:r>
            <a:br>
              <a:rPr lang="it-IT" dirty="0">
                <a:latin typeface="Calibri" panose="020F0502020204030204" pitchFamily="34" charset="0"/>
                <a:cs typeface="Calibri" panose="020F0502020204030204" pitchFamily="34" charset="0"/>
              </a:rPr>
            </a:br>
            <a:r>
              <a:rPr lang="it-IT" sz="2000" b="0" i="1" dirty="0" err="1">
                <a:latin typeface="Calibri" panose="020F0502020204030204" pitchFamily="34" charset="0"/>
                <a:cs typeface="Calibri" panose="020F0502020204030204" pitchFamily="34" charset="0"/>
              </a:rPr>
              <a:t>Research</a:t>
            </a:r>
            <a:r>
              <a:rPr lang="it-IT" sz="2000" b="0" i="1" dirty="0">
                <a:latin typeface="Calibri" panose="020F0502020204030204" pitchFamily="34" charset="0"/>
                <a:cs typeface="Calibri" panose="020F0502020204030204" pitchFamily="34" charset="0"/>
              </a:rPr>
              <a:t> Project – Software Engineering 2</a:t>
            </a:r>
          </a:p>
        </p:txBody>
      </p:sp>
      <p:sp>
        <p:nvSpPr>
          <p:cNvPr id="3" name="CasellaDiTesto 2">
            <a:extLst>
              <a:ext uri="{FF2B5EF4-FFF2-40B4-BE49-F238E27FC236}">
                <a16:creationId xmlns:a16="http://schemas.microsoft.com/office/drawing/2014/main" id="{C8C67F62-16A4-0474-0D17-246F7ECEEE94}"/>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pic>
        <p:nvPicPr>
          <p:cNvPr id="6" name="Immagine 5">
            <a:extLst>
              <a:ext uri="{FF2B5EF4-FFF2-40B4-BE49-F238E27FC236}">
                <a16:creationId xmlns:a16="http://schemas.microsoft.com/office/drawing/2014/main" id="{1761233C-F77A-511B-F1EC-BC3631A8E179}"/>
              </a:ext>
            </a:extLst>
          </p:cNvPr>
          <p:cNvPicPr>
            <a:picLocks noChangeAspect="1"/>
          </p:cNvPicPr>
          <p:nvPr/>
        </p:nvPicPr>
        <p:blipFill>
          <a:blip r:embed="rId2"/>
          <a:stretch>
            <a:fillRect/>
          </a:stretch>
        </p:blipFill>
        <p:spPr>
          <a:xfrm>
            <a:off x="995081" y="1302507"/>
            <a:ext cx="7472111" cy="4860364"/>
          </a:xfrm>
          <a:prstGeom prst="rect">
            <a:avLst/>
          </a:prstGeom>
        </p:spPr>
      </p:pic>
    </p:spTree>
    <p:extLst>
      <p:ext uri="{BB962C8B-B14F-4D97-AF65-F5344CB8AC3E}">
        <p14:creationId xmlns:p14="http://schemas.microsoft.com/office/powerpoint/2010/main" val="371627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diagramma, linea, Carattere, numero&#10;&#10;Descrizione generata automaticamente">
            <a:extLst>
              <a:ext uri="{FF2B5EF4-FFF2-40B4-BE49-F238E27FC236}">
                <a16:creationId xmlns:a16="http://schemas.microsoft.com/office/drawing/2014/main" id="{281B4306-B2EA-29B1-B7DD-135E779C82D5}"/>
              </a:ext>
            </a:extLst>
          </p:cNvPr>
          <p:cNvPicPr>
            <a:picLocks noChangeAspect="1"/>
          </p:cNvPicPr>
          <p:nvPr/>
        </p:nvPicPr>
        <p:blipFill>
          <a:blip r:embed="rId2"/>
          <a:stretch>
            <a:fillRect/>
          </a:stretch>
        </p:blipFill>
        <p:spPr>
          <a:xfrm>
            <a:off x="3374716" y="2027055"/>
            <a:ext cx="5372100" cy="2609850"/>
          </a:xfrm>
          <a:prstGeom prst="rect">
            <a:avLst/>
          </a:prstGeom>
        </p:spPr>
      </p:pic>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BACKGROUND</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Quantum </a:t>
            </a:r>
            <a:r>
              <a:rPr lang="it-IT" sz="2000" b="0" i="1" dirty="0" err="1">
                <a:latin typeface="Calibri" panose="020F0502020204030204" pitchFamily="34" charset="0"/>
                <a:cs typeface="Calibri" panose="020F0502020204030204" pitchFamily="34" charset="0"/>
              </a:rPr>
              <a:t>Mechanics</a:t>
            </a:r>
            <a:r>
              <a:rPr lang="it-IT" sz="2000" b="0" i="1" dirty="0">
                <a:latin typeface="Calibri" panose="020F0502020204030204" pitchFamily="34" charset="0"/>
                <a:cs typeface="Calibri" panose="020F0502020204030204" pitchFamily="34" charset="0"/>
              </a:rPr>
              <a:t> </a:t>
            </a:r>
            <a:r>
              <a:rPr lang="it-IT" sz="2000" b="0" i="1" dirty="0" err="1">
                <a:latin typeface="Calibri" panose="020F0502020204030204" pitchFamily="34" charset="0"/>
                <a:cs typeface="Calibri" panose="020F0502020204030204" pitchFamily="34" charset="0"/>
              </a:rPr>
              <a:t>principles</a:t>
            </a:r>
            <a:endParaRPr lang="it-IT" sz="2000" b="0" i="1" dirty="0">
              <a:latin typeface="Calibri" panose="020F0502020204030204" pitchFamily="34" charset="0"/>
              <a:cs typeface="Calibri" panose="020F0502020204030204" pitchFamily="34" charset="0"/>
            </a:endParaRPr>
          </a:p>
        </p:txBody>
      </p:sp>
      <p:sp>
        <p:nvSpPr>
          <p:cNvPr id="14" name="CasellaDiTesto 1">
            <a:extLst>
              <a:ext uri="{FF2B5EF4-FFF2-40B4-BE49-F238E27FC236}">
                <a16:creationId xmlns:a16="http://schemas.microsoft.com/office/drawing/2014/main" id="{01356D8A-541E-4ACB-9377-55243193E1AA}"/>
              </a:ext>
            </a:extLst>
          </p:cNvPr>
          <p:cNvSpPr txBox="1"/>
          <p:nvPr/>
        </p:nvSpPr>
        <p:spPr>
          <a:xfrm>
            <a:off x="620991" y="1670676"/>
            <a:ext cx="4057689" cy="58477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it-IT" sz="2400" b="1" dirty="0" err="1">
                <a:solidFill>
                  <a:srgbClr val="006600"/>
                </a:solidFill>
                <a:latin typeface="Calibri" panose="020F0502020204030204" pitchFamily="34" charset="0"/>
                <a:cs typeface="Calibri" panose="020F0502020204030204" pitchFamily="34" charset="0"/>
              </a:rPr>
              <a:t>Photon</a:t>
            </a:r>
            <a:r>
              <a:rPr lang="it-IT" sz="2400" b="1" dirty="0">
                <a:solidFill>
                  <a:srgbClr val="006600"/>
                </a:solidFill>
                <a:latin typeface="Calibri" panose="020F0502020204030204" pitchFamily="34" charset="0"/>
                <a:cs typeface="Calibri" panose="020F0502020204030204" pitchFamily="34" charset="0"/>
              </a:rPr>
              <a:t> </a:t>
            </a:r>
            <a:r>
              <a:rPr lang="it-IT" sz="2400" b="1" dirty="0" err="1">
                <a:solidFill>
                  <a:srgbClr val="006600"/>
                </a:solidFill>
                <a:latin typeface="Calibri" panose="020F0502020204030204" pitchFamily="34" charset="0"/>
                <a:cs typeface="Calibri" panose="020F0502020204030204" pitchFamily="34" charset="0"/>
              </a:rPr>
              <a:t>Polarization</a:t>
            </a:r>
            <a:r>
              <a:rPr lang="it-IT" sz="2400" b="1" dirty="0">
                <a:solidFill>
                  <a:srgbClr val="006600"/>
                </a:solidFill>
                <a:latin typeface="Calibri" panose="020F0502020204030204" pitchFamily="34" charset="0"/>
                <a:cs typeface="Calibri" panose="020F0502020204030204" pitchFamily="34" charset="0"/>
              </a:rPr>
              <a:t> </a:t>
            </a:r>
            <a:r>
              <a:rPr lang="it-IT" sz="2400" b="1" dirty="0" err="1">
                <a:solidFill>
                  <a:srgbClr val="006600"/>
                </a:solidFill>
                <a:latin typeface="Calibri" panose="020F0502020204030204" pitchFamily="34" charset="0"/>
                <a:cs typeface="Calibri" panose="020F0502020204030204" pitchFamily="34" charset="0"/>
              </a:rPr>
              <a:t>Principle</a:t>
            </a:r>
            <a:endParaRPr lang="it-IT" sz="2400" b="1" dirty="0">
              <a:solidFill>
                <a:srgbClr val="006600"/>
              </a:solidFill>
              <a:latin typeface="Calibri" panose="020F0502020204030204" pitchFamily="34" charset="0"/>
              <a:cs typeface="Calibri" panose="020F0502020204030204" pitchFamily="34" charset="0"/>
            </a:endParaRPr>
          </a:p>
        </p:txBody>
      </p:sp>
      <p:sp>
        <p:nvSpPr>
          <p:cNvPr id="15" name="CasellaDiTesto 14">
            <a:extLst>
              <a:ext uri="{FF2B5EF4-FFF2-40B4-BE49-F238E27FC236}">
                <a16:creationId xmlns:a16="http://schemas.microsoft.com/office/drawing/2014/main" id="{B71D32E8-0D1D-414D-AE0D-4FC1D33558AB}"/>
              </a:ext>
            </a:extLst>
          </p:cNvPr>
          <p:cNvSpPr txBox="1"/>
          <p:nvPr/>
        </p:nvSpPr>
        <p:spPr>
          <a:xfrm>
            <a:off x="620991" y="2401090"/>
            <a:ext cx="4670675" cy="58477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latinLnBrk="1" hangingPunct="0"/>
            <a:r>
              <a:rPr lang="it-IT" sz="1600" b="1" dirty="0" err="1">
                <a:solidFill>
                  <a:srgbClr val="3A705B"/>
                </a:solidFill>
                <a:latin typeface="Calibri" panose="020F0502020204030204" pitchFamily="34" charset="0"/>
                <a:ea typeface="Calibri"/>
                <a:cs typeface="Calibri" panose="020F0502020204030204" pitchFamily="34" charset="0"/>
                <a:sym typeface="Calibri"/>
              </a:rPr>
              <a:t>Photons</a:t>
            </a:r>
            <a:r>
              <a:rPr lang="it-IT" sz="1600" b="1" dirty="0">
                <a:solidFill>
                  <a:srgbClr val="3A705B"/>
                </a:solidFill>
                <a:latin typeface="Calibri" panose="020F0502020204030204" pitchFamily="34" charset="0"/>
                <a:ea typeface="Calibri"/>
                <a:cs typeface="Calibri" panose="020F0502020204030204" pitchFamily="34" charset="0"/>
                <a:sym typeface="Calibri"/>
              </a:rPr>
              <a:t> are </a:t>
            </a:r>
            <a:r>
              <a:rPr lang="it-IT" sz="1600" b="1" dirty="0" err="1">
                <a:solidFill>
                  <a:srgbClr val="3A705B"/>
                </a:solidFill>
                <a:latin typeface="Calibri" panose="020F0502020204030204" pitchFamily="34" charset="0"/>
                <a:ea typeface="Calibri"/>
                <a:cs typeface="Calibri" panose="020F0502020204030204" pitchFamily="34" charset="0"/>
                <a:sym typeface="Calibri"/>
              </a:rPr>
              <a:t>polarized</a:t>
            </a:r>
            <a:r>
              <a:rPr lang="it-IT" sz="1600" b="1" dirty="0">
                <a:solidFill>
                  <a:srgbClr val="3A705B"/>
                </a:solidFill>
                <a:latin typeface="Calibri" panose="020F0502020204030204" pitchFamily="34" charset="0"/>
                <a:ea typeface="Calibri"/>
                <a:cs typeface="Calibri" panose="020F0502020204030204" pitchFamily="34" charset="0"/>
                <a:sym typeface="Calibri"/>
              </a:rPr>
              <a:t> </a:t>
            </a:r>
            <a:r>
              <a:rPr lang="it-IT" sz="1600" b="1" dirty="0" err="1">
                <a:solidFill>
                  <a:srgbClr val="3A705B"/>
                </a:solidFill>
                <a:latin typeface="Calibri" panose="020F0502020204030204" pitchFamily="34" charset="0"/>
                <a:ea typeface="Calibri"/>
                <a:cs typeface="Calibri" panose="020F0502020204030204" pitchFamily="34" charset="0"/>
                <a:sym typeface="Calibri"/>
              </a:rPr>
              <a:t>using</a:t>
            </a:r>
            <a:r>
              <a:rPr lang="it-IT" sz="1600" b="1" dirty="0">
                <a:solidFill>
                  <a:srgbClr val="3A705B"/>
                </a:solidFill>
                <a:latin typeface="Calibri" panose="020F0502020204030204" pitchFamily="34" charset="0"/>
                <a:ea typeface="Calibri"/>
                <a:cs typeface="Calibri" panose="020F0502020204030204" pitchFamily="34" charset="0"/>
                <a:sym typeface="Calibri"/>
              </a:rPr>
              <a:t> </a:t>
            </a:r>
            <a:r>
              <a:rPr lang="it-IT" sz="1600" b="1" dirty="0" err="1">
                <a:solidFill>
                  <a:srgbClr val="3A705B"/>
                </a:solidFill>
                <a:latin typeface="Calibri" panose="020F0502020204030204" pitchFamily="34" charset="0"/>
                <a:ea typeface="Calibri"/>
                <a:cs typeface="Calibri" panose="020F0502020204030204" pitchFamily="34" charset="0"/>
                <a:sym typeface="Calibri"/>
              </a:rPr>
              <a:t>specific</a:t>
            </a:r>
            <a:r>
              <a:rPr lang="it-IT" sz="1600" b="1" dirty="0">
                <a:solidFill>
                  <a:srgbClr val="3A705B"/>
                </a:solidFill>
                <a:latin typeface="Calibri" panose="020F0502020204030204" pitchFamily="34" charset="0"/>
                <a:ea typeface="Calibri"/>
                <a:cs typeface="Calibri" panose="020F0502020204030204" pitchFamily="34" charset="0"/>
                <a:sym typeface="Calibri"/>
              </a:rPr>
              <a:t> filters and</a:t>
            </a:r>
          </a:p>
          <a:p>
            <a:pPr defTabSz="914400" latinLnBrk="1" hangingPunct="0"/>
            <a:r>
              <a:rPr lang="it-IT" sz="1600" b="1" dirty="0" err="1">
                <a:solidFill>
                  <a:srgbClr val="3A705B"/>
                </a:solidFill>
                <a:latin typeface="Calibri" panose="020F0502020204030204" pitchFamily="34" charset="0"/>
                <a:ea typeface="Calibri"/>
                <a:cs typeface="Calibri" panose="020F0502020204030204" pitchFamily="34" charset="0"/>
                <a:sym typeface="Calibri"/>
              </a:rPr>
              <a:t>resulting</a:t>
            </a:r>
            <a:r>
              <a:rPr lang="it-IT" sz="1600" b="1" dirty="0">
                <a:solidFill>
                  <a:srgbClr val="3A705B"/>
                </a:solidFill>
                <a:latin typeface="Calibri" panose="020F0502020204030204" pitchFamily="34" charset="0"/>
                <a:ea typeface="Calibri"/>
                <a:cs typeface="Calibri" panose="020F0502020204030204" pitchFamily="34" charset="0"/>
                <a:sym typeface="Calibri"/>
              </a:rPr>
              <a:t> in one of the following </a:t>
            </a:r>
            <a:r>
              <a:rPr lang="it-IT" sz="1600" b="1" dirty="0" err="1">
                <a:solidFill>
                  <a:srgbClr val="3A705B"/>
                </a:solidFill>
                <a:latin typeface="Calibri" panose="020F0502020204030204" pitchFamily="34" charset="0"/>
                <a:ea typeface="Calibri"/>
                <a:cs typeface="Calibri" panose="020F0502020204030204" pitchFamily="34" charset="0"/>
                <a:sym typeface="Calibri"/>
              </a:rPr>
              <a:t>polarization</a:t>
            </a:r>
            <a:r>
              <a:rPr lang="it-IT" sz="1600" b="1" dirty="0">
                <a:solidFill>
                  <a:srgbClr val="3A705B"/>
                </a:solidFill>
                <a:latin typeface="Calibri" panose="020F0502020204030204" pitchFamily="34" charset="0"/>
                <a:ea typeface="Calibri"/>
                <a:cs typeface="Calibri" panose="020F0502020204030204" pitchFamily="34" charset="0"/>
                <a:sym typeface="Calibri"/>
              </a:rPr>
              <a:t> </a:t>
            </a:r>
            <a:r>
              <a:rPr lang="it-IT" sz="1600" b="1" dirty="0" err="1">
                <a:solidFill>
                  <a:srgbClr val="3A705B"/>
                </a:solidFill>
                <a:latin typeface="Calibri" panose="020F0502020204030204" pitchFamily="34" charset="0"/>
                <a:ea typeface="Calibri"/>
                <a:cs typeface="Calibri" panose="020F0502020204030204" pitchFamily="34" charset="0"/>
                <a:sym typeface="Calibri"/>
              </a:rPr>
              <a:t>states</a:t>
            </a:r>
            <a:r>
              <a:rPr lang="it-IT" sz="1600" i="1" dirty="0">
                <a:solidFill>
                  <a:srgbClr val="38715B"/>
                </a:solidFill>
                <a:latin typeface="Calibri" panose="020F0502020204030204" pitchFamily="34" charset="0"/>
                <a:ea typeface="Calibri"/>
                <a:cs typeface="Calibri" panose="020F0502020204030204" pitchFamily="34" charset="0"/>
                <a:sym typeface="Calibri"/>
              </a:rPr>
              <a:t> </a:t>
            </a:r>
          </a:p>
        </p:txBody>
      </p:sp>
      <p:sp>
        <p:nvSpPr>
          <p:cNvPr id="16" name="CasellaDiTesto 15">
            <a:extLst>
              <a:ext uri="{FF2B5EF4-FFF2-40B4-BE49-F238E27FC236}">
                <a16:creationId xmlns:a16="http://schemas.microsoft.com/office/drawing/2014/main" id="{69ECD89B-8402-4924-925D-9DB92B6957DD}"/>
              </a:ext>
            </a:extLst>
          </p:cNvPr>
          <p:cNvSpPr txBox="1"/>
          <p:nvPr/>
        </p:nvSpPr>
        <p:spPr>
          <a:xfrm>
            <a:off x="6821816" y="5175187"/>
            <a:ext cx="2711651"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sym typeface="Calibri"/>
              </a:rPr>
              <a:t>In Quantum Cryptography,</a:t>
            </a:r>
          </a:p>
          <a:p>
            <a:pPr defTabSz="914400" latinLnBrk="1" hangingPunct="0"/>
            <a:r>
              <a:rPr kumimoji="0" lang="en-US"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rPr>
              <a:t>Photons are used for</a:t>
            </a:r>
          </a:p>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sym typeface="Calibri"/>
              </a:rPr>
              <a:t>transferring data</a:t>
            </a:r>
            <a:endParaRPr kumimoji="0" lang="it-IT"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endParaRPr>
          </a:p>
        </p:txBody>
      </p:sp>
      <p:sp>
        <p:nvSpPr>
          <p:cNvPr id="5" name="CasellaDiTesto 4">
            <a:extLst>
              <a:ext uri="{FF2B5EF4-FFF2-40B4-BE49-F238E27FC236}">
                <a16:creationId xmlns:a16="http://schemas.microsoft.com/office/drawing/2014/main" id="{51377EC4-5FA9-9AAE-2419-F1E2B2DE1A48}"/>
              </a:ext>
            </a:extLst>
          </p:cNvPr>
          <p:cNvSpPr txBox="1"/>
          <p:nvPr/>
        </p:nvSpPr>
        <p:spPr>
          <a:xfrm>
            <a:off x="629228" y="3887264"/>
            <a:ext cx="2711651"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sym typeface="Calibri"/>
              </a:rPr>
              <a:t>A Qubit is represented as an</a:t>
            </a:r>
          </a:p>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sym typeface="Calibri"/>
              </a:rPr>
              <a:t>u</a:t>
            </a:r>
            <a:r>
              <a:rPr kumimoji="0" lang="en-US"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rPr>
              <a:t>nit vector in a 2-dimensional</a:t>
            </a:r>
          </a:p>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sym typeface="Calibri"/>
              </a:rPr>
              <a:t>complex vector space</a:t>
            </a:r>
            <a:endParaRPr kumimoji="0" lang="it-IT"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endParaRPr>
          </a:p>
        </p:txBody>
      </p:sp>
      <p:sp>
        <p:nvSpPr>
          <p:cNvPr id="6" name="CasellaDiTesto 5">
            <a:extLst>
              <a:ext uri="{FF2B5EF4-FFF2-40B4-BE49-F238E27FC236}">
                <a16:creationId xmlns:a16="http://schemas.microsoft.com/office/drawing/2014/main" id="{51C024EF-1589-DC6B-461C-B50BA4BAE808}"/>
              </a:ext>
            </a:extLst>
          </p:cNvPr>
          <p:cNvSpPr txBox="1"/>
          <p:nvPr/>
        </p:nvSpPr>
        <p:spPr>
          <a:xfrm>
            <a:off x="620992" y="5052076"/>
            <a:ext cx="3125508" cy="10772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latinLnBrk="1" hangingPunct="0"/>
            <a:r>
              <a:rPr kumimoji="0" lang="en-US"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rPr>
              <a:t>A photon filter can only detect </a:t>
            </a:r>
          </a:p>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sym typeface="Calibri"/>
              </a:rPr>
              <a:t>photons with similar polarization</a:t>
            </a:r>
          </a:p>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sym typeface="Calibri"/>
              </a:rPr>
              <a:t>s</a:t>
            </a:r>
            <a:r>
              <a:rPr kumimoji="0" lang="en-US"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rPr>
              <a:t>tate, otherwise they will be</a:t>
            </a:r>
            <a:endParaRPr lang="en-US" sz="1600" dirty="0">
              <a:solidFill>
                <a:srgbClr val="006600"/>
              </a:solidFill>
              <a:latin typeface="Calibri" panose="020F0502020204030204" pitchFamily="34" charset="0"/>
              <a:ea typeface="Calibri"/>
              <a:cs typeface="Calibri" panose="020F0502020204030204" pitchFamily="34" charset="0"/>
              <a:sym typeface="Calibri"/>
            </a:endParaRPr>
          </a:p>
          <a:p>
            <a:pPr defTabSz="914400" latinLnBrk="1" hangingPunct="0"/>
            <a:r>
              <a:rPr kumimoji="0" lang="en-US"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rPr>
              <a:t>d</a:t>
            </a:r>
            <a:r>
              <a:rPr lang="en-US" sz="1600" dirty="0">
                <a:solidFill>
                  <a:srgbClr val="006600"/>
                </a:solidFill>
                <a:latin typeface="Calibri" panose="020F0502020204030204" pitchFamily="34" charset="0"/>
                <a:ea typeface="Calibri"/>
                <a:cs typeface="Calibri" panose="020F0502020204030204" pitchFamily="34" charset="0"/>
                <a:sym typeface="Calibri"/>
              </a:rPr>
              <a:t>estroyed</a:t>
            </a:r>
            <a:endParaRPr kumimoji="0" lang="it-IT"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endParaRPr>
          </a:p>
        </p:txBody>
      </p:sp>
      <p:sp>
        <p:nvSpPr>
          <p:cNvPr id="7" name="CasellaDiTesto 6">
            <a:extLst>
              <a:ext uri="{FF2B5EF4-FFF2-40B4-BE49-F238E27FC236}">
                <a16:creationId xmlns:a16="http://schemas.microsoft.com/office/drawing/2014/main" id="{E201F00B-C23B-F9E0-5268-67CB0CAFEFAA}"/>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pic>
        <p:nvPicPr>
          <p:cNvPr id="8" name="Immagine 7" descr="Immagine che contiene cerchio, schermata, Oggetto astronomico, oscurità&#10;&#10;Descrizione generata automaticamente">
            <a:extLst>
              <a:ext uri="{FF2B5EF4-FFF2-40B4-BE49-F238E27FC236}">
                <a16:creationId xmlns:a16="http://schemas.microsoft.com/office/drawing/2014/main" id="{D5379902-8A49-1454-A81A-30EB352F3D4D}"/>
              </a:ext>
            </a:extLst>
          </p:cNvPr>
          <p:cNvPicPr>
            <a:picLocks noChangeAspect="1"/>
          </p:cNvPicPr>
          <p:nvPr/>
        </p:nvPicPr>
        <p:blipFill>
          <a:blip r:embed="rId3"/>
          <a:stretch>
            <a:fillRect/>
          </a:stretch>
        </p:blipFill>
        <p:spPr>
          <a:xfrm>
            <a:off x="3374716" y="4453467"/>
            <a:ext cx="3480937" cy="1564227"/>
          </a:xfrm>
          <a:prstGeom prst="rect">
            <a:avLst/>
          </a:prstGeom>
        </p:spPr>
      </p:pic>
    </p:spTree>
    <p:extLst>
      <p:ext uri="{BB962C8B-B14F-4D97-AF65-F5344CB8AC3E}">
        <p14:creationId xmlns:p14="http://schemas.microsoft.com/office/powerpoint/2010/main" val="39409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descr="Immagine che contiene testo, schermata, Carattere, diagramma&#10;&#10;Descrizione generata automaticamente">
            <a:extLst>
              <a:ext uri="{FF2B5EF4-FFF2-40B4-BE49-F238E27FC236}">
                <a16:creationId xmlns:a16="http://schemas.microsoft.com/office/drawing/2014/main" id="{CE62A5B4-B392-3457-0949-CA2CAFE0FAD1}"/>
              </a:ext>
            </a:extLst>
          </p:cNvPr>
          <p:cNvPicPr>
            <a:picLocks noChangeAspect="1"/>
          </p:cNvPicPr>
          <p:nvPr/>
        </p:nvPicPr>
        <p:blipFill rotWithShape="1">
          <a:blip r:embed="rId3"/>
          <a:srcRect t="19512" b="23347"/>
          <a:stretch/>
        </p:blipFill>
        <p:spPr>
          <a:xfrm>
            <a:off x="2371750" y="2031669"/>
            <a:ext cx="6772250" cy="3230218"/>
          </a:xfrm>
          <a:prstGeom prst="rect">
            <a:avLst/>
          </a:prstGeom>
        </p:spPr>
      </p:pic>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BACKGROUND</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Quantum </a:t>
            </a:r>
            <a:r>
              <a:rPr lang="it-IT" sz="2000" b="0" i="1" dirty="0" err="1">
                <a:latin typeface="Calibri" panose="020F0502020204030204" pitchFamily="34" charset="0"/>
                <a:cs typeface="Calibri" panose="020F0502020204030204" pitchFamily="34" charset="0"/>
              </a:rPr>
              <a:t>Mechanics</a:t>
            </a:r>
            <a:r>
              <a:rPr lang="it-IT" sz="2000" b="0" i="1" dirty="0">
                <a:latin typeface="Calibri" panose="020F0502020204030204" pitchFamily="34" charset="0"/>
                <a:cs typeface="Calibri" panose="020F0502020204030204" pitchFamily="34" charset="0"/>
              </a:rPr>
              <a:t> </a:t>
            </a:r>
            <a:r>
              <a:rPr lang="it-IT" sz="2000" b="0" i="1" dirty="0" err="1">
                <a:latin typeface="Calibri" panose="020F0502020204030204" pitchFamily="34" charset="0"/>
                <a:cs typeface="Calibri" panose="020F0502020204030204" pitchFamily="34" charset="0"/>
              </a:rPr>
              <a:t>principles</a:t>
            </a:r>
            <a:endParaRPr lang="it-IT" sz="2000" b="0" i="1" dirty="0">
              <a:latin typeface="Calibri" panose="020F0502020204030204" pitchFamily="34" charset="0"/>
              <a:cs typeface="Calibri" panose="020F0502020204030204" pitchFamily="34" charset="0"/>
            </a:endParaRPr>
          </a:p>
        </p:txBody>
      </p:sp>
      <p:sp>
        <p:nvSpPr>
          <p:cNvPr id="14" name="CasellaDiTesto 1">
            <a:extLst>
              <a:ext uri="{FF2B5EF4-FFF2-40B4-BE49-F238E27FC236}">
                <a16:creationId xmlns:a16="http://schemas.microsoft.com/office/drawing/2014/main" id="{01356D8A-541E-4ACB-9377-55243193E1AA}"/>
              </a:ext>
            </a:extLst>
          </p:cNvPr>
          <p:cNvSpPr txBox="1"/>
          <p:nvPr/>
        </p:nvSpPr>
        <p:spPr>
          <a:xfrm>
            <a:off x="620992" y="2003080"/>
            <a:ext cx="4357408" cy="58477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it-IT" sz="2400" b="1" dirty="0">
                <a:solidFill>
                  <a:srgbClr val="006600"/>
                </a:solidFill>
                <a:latin typeface="Calibri" panose="020F0502020204030204" pitchFamily="34" charset="0"/>
                <a:cs typeface="Calibri" panose="020F0502020204030204" pitchFamily="34" charset="0"/>
              </a:rPr>
              <a:t>Heisenberg </a:t>
            </a:r>
            <a:r>
              <a:rPr lang="it-IT" sz="2400" b="1" dirty="0" err="1">
                <a:solidFill>
                  <a:srgbClr val="006600"/>
                </a:solidFill>
                <a:latin typeface="Calibri" panose="020F0502020204030204" pitchFamily="34" charset="0"/>
                <a:cs typeface="Calibri" panose="020F0502020204030204" pitchFamily="34" charset="0"/>
              </a:rPr>
              <a:t>Uncertainty</a:t>
            </a:r>
            <a:r>
              <a:rPr lang="it-IT" sz="2400" b="1" dirty="0">
                <a:solidFill>
                  <a:srgbClr val="006600"/>
                </a:solidFill>
                <a:latin typeface="Calibri" panose="020F0502020204030204" pitchFamily="34" charset="0"/>
                <a:cs typeface="Calibri" panose="020F0502020204030204" pitchFamily="34" charset="0"/>
              </a:rPr>
              <a:t> </a:t>
            </a:r>
            <a:r>
              <a:rPr lang="it-IT" sz="2400" b="1" dirty="0" err="1">
                <a:solidFill>
                  <a:srgbClr val="006600"/>
                </a:solidFill>
                <a:latin typeface="Calibri" panose="020F0502020204030204" pitchFamily="34" charset="0"/>
                <a:cs typeface="Calibri" panose="020F0502020204030204" pitchFamily="34" charset="0"/>
              </a:rPr>
              <a:t>Principle</a:t>
            </a:r>
            <a:endParaRPr lang="it-IT" sz="2400" b="1" dirty="0">
              <a:solidFill>
                <a:srgbClr val="006600"/>
              </a:solidFill>
              <a:latin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A6513F8C-C66F-C3F7-65A7-29029DB6C4FA}"/>
              </a:ext>
            </a:extLst>
          </p:cNvPr>
          <p:cNvSpPr txBox="1"/>
          <p:nvPr/>
        </p:nvSpPr>
        <p:spPr>
          <a:xfrm>
            <a:off x="620992" y="3011224"/>
            <a:ext cx="2711651" cy="18158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sym typeface="Calibri"/>
              </a:rPr>
              <a:t>It is not possible to calculate</a:t>
            </a:r>
          </a:p>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sym typeface="Calibri"/>
              </a:rPr>
              <a:t>a</a:t>
            </a:r>
            <a:r>
              <a:rPr kumimoji="0" lang="en-US"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rPr>
              <a:t>ccurately position and</a:t>
            </a:r>
          </a:p>
          <a:p>
            <a:pPr defTabSz="914400" latinLnBrk="1" hangingPunct="0"/>
            <a:r>
              <a:rPr kumimoji="0" lang="en-US"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rPr>
              <a:t>speed of a particle</a:t>
            </a:r>
          </a:p>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sym typeface="Calibri"/>
              </a:rPr>
              <a:t>(</a:t>
            </a:r>
            <a:r>
              <a:rPr kumimoji="0" lang="en-US"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rPr>
              <a:t>quantum state) at the same</a:t>
            </a:r>
          </a:p>
          <a:p>
            <a:pPr defTabSz="914400" latinLnBrk="1" hangingPunct="0"/>
            <a:r>
              <a:rPr kumimoji="0" lang="en-US"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rPr>
              <a:t>time</a:t>
            </a:r>
            <a:r>
              <a:rPr lang="en-US" sz="1600" dirty="0">
                <a:solidFill>
                  <a:srgbClr val="006600"/>
                </a:solidFill>
                <a:latin typeface="Calibri" panose="020F0502020204030204" pitchFamily="34" charset="0"/>
                <a:ea typeface="Calibri"/>
                <a:cs typeface="Calibri" panose="020F0502020204030204" pitchFamily="34" charset="0"/>
                <a:sym typeface="Calibri"/>
              </a:rPr>
              <a:t>: the more we are near</a:t>
            </a:r>
          </a:p>
          <a:p>
            <a:pPr defTabSz="914400" latinLnBrk="1" hangingPunct="0"/>
            <a:r>
              <a:rPr kumimoji="0" lang="en-US"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rPr>
              <a:t>one of them, the </a:t>
            </a:r>
            <a:r>
              <a:rPr lang="en-US" sz="1600" dirty="0">
                <a:solidFill>
                  <a:srgbClr val="006600"/>
                </a:solidFill>
                <a:latin typeface="Calibri" panose="020F0502020204030204" pitchFamily="34" charset="0"/>
                <a:ea typeface="Calibri"/>
                <a:cs typeface="Calibri" panose="020F0502020204030204" pitchFamily="34" charset="0"/>
                <a:sym typeface="Calibri"/>
              </a:rPr>
              <a:t>less we know about the other</a:t>
            </a:r>
            <a:endParaRPr kumimoji="0" lang="it-IT" sz="1600" b="0" i="0" u="none" strike="noStrike" cap="none" spc="0" normalizeH="0" baseline="0" dirty="0">
              <a:ln>
                <a:noFill/>
              </a:ln>
              <a:solidFill>
                <a:srgbClr val="006600"/>
              </a:solidFill>
              <a:effectLst/>
              <a:uFillTx/>
              <a:latin typeface="Calibri" panose="020F0502020204030204" pitchFamily="34" charset="0"/>
              <a:ea typeface="Calibri"/>
              <a:cs typeface="Calibri" panose="020F0502020204030204" pitchFamily="34" charset="0"/>
              <a:sym typeface="Calibri"/>
            </a:endParaRPr>
          </a:p>
        </p:txBody>
      </p:sp>
      <p:sp>
        <p:nvSpPr>
          <p:cNvPr id="9" name="CasellaDiTesto 8">
            <a:extLst>
              <a:ext uri="{FF2B5EF4-FFF2-40B4-BE49-F238E27FC236}">
                <a16:creationId xmlns:a16="http://schemas.microsoft.com/office/drawing/2014/main" id="{C68E7537-87AA-2AAE-5DD5-3B7CCDE3E2EC}"/>
              </a:ext>
            </a:extLst>
          </p:cNvPr>
          <p:cNvSpPr txBox="1"/>
          <p:nvPr/>
        </p:nvSpPr>
        <p:spPr>
          <a:xfrm>
            <a:off x="5891483" y="2718837"/>
            <a:ext cx="2227557" cy="584775"/>
          </a:xfrm>
          <a:prstGeom prst="rect">
            <a:avLst/>
          </a:prstGeom>
          <a:noFill/>
        </p:spPr>
        <p:txBody>
          <a:bodyPr wrap="square" rtlCol="0">
            <a:spAutoFit/>
          </a:bodyPr>
          <a:lstStyle/>
          <a:p>
            <a:pPr defTabSz="914400" latinLnBrk="1" hangingPunct="0"/>
            <a:r>
              <a:rPr lang="it-IT" sz="1600" dirty="0">
                <a:solidFill>
                  <a:srgbClr val="006600"/>
                </a:solidFill>
                <a:latin typeface="Calibri" panose="020F0502020204030204" pitchFamily="34" charset="0"/>
                <a:ea typeface="Calibri"/>
                <a:cs typeface="Calibri" panose="020F0502020204030204" pitchFamily="34" charset="0"/>
              </a:rPr>
              <a:t>Planck </a:t>
            </a:r>
            <a:r>
              <a:rPr lang="it-IT" sz="1600" dirty="0" err="1">
                <a:solidFill>
                  <a:srgbClr val="006600"/>
                </a:solidFill>
                <a:latin typeface="Calibri" panose="020F0502020204030204" pitchFamily="34" charset="0"/>
                <a:ea typeface="Calibri"/>
                <a:cs typeface="Calibri" panose="020F0502020204030204" pitchFamily="34" charset="0"/>
              </a:rPr>
              <a:t>constant</a:t>
            </a:r>
            <a:endParaRPr lang="it-IT" sz="1600" dirty="0">
              <a:solidFill>
                <a:srgbClr val="006600"/>
              </a:solidFill>
              <a:latin typeface="Calibri" panose="020F0502020204030204" pitchFamily="34" charset="0"/>
              <a:ea typeface="Calibri"/>
              <a:cs typeface="Calibri" panose="020F0502020204030204" pitchFamily="34" charset="0"/>
            </a:endParaRPr>
          </a:p>
          <a:p>
            <a:pPr defTabSz="914400" latinLnBrk="1" hangingPunct="0"/>
            <a:r>
              <a:rPr lang="it-IT" sz="1600" b="1" dirty="0">
                <a:solidFill>
                  <a:srgbClr val="006600"/>
                </a:solidFill>
                <a:latin typeface="Calibri" panose="020F0502020204030204" pitchFamily="34" charset="0"/>
                <a:ea typeface="Calibri"/>
                <a:cs typeface="Calibri" panose="020F0502020204030204" pitchFamily="34" charset="0"/>
              </a:rPr>
              <a:t>h=6,63 * 10^-34 J/Hz</a:t>
            </a:r>
          </a:p>
        </p:txBody>
      </p:sp>
      <p:sp>
        <p:nvSpPr>
          <p:cNvPr id="10" name="CasellaDiTesto 9">
            <a:extLst>
              <a:ext uri="{FF2B5EF4-FFF2-40B4-BE49-F238E27FC236}">
                <a16:creationId xmlns:a16="http://schemas.microsoft.com/office/drawing/2014/main" id="{A32FC539-F323-8D4C-A4EE-B9A2010FC4E4}"/>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
        <p:nvSpPr>
          <p:cNvPr id="4" name="CasellaDiTesto 3">
            <a:extLst>
              <a:ext uri="{FF2B5EF4-FFF2-40B4-BE49-F238E27FC236}">
                <a16:creationId xmlns:a16="http://schemas.microsoft.com/office/drawing/2014/main" id="{EA2B2752-9CE9-312E-1386-2E763AC21D65}"/>
              </a:ext>
            </a:extLst>
          </p:cNvPr>
          <p:cNvSpPr txBox="1"/>
          <p:nvPr/>
        </p:nvSpPr>
        <p:spPr>
          <a:xfrm>
            <a:off x="5681133" y="4419600"/>
            <a:ext cx="3188431" cy="1569660"/>
          </a:xfrm>
          <a:prstGeom prst="rect">
            <a:avLst/>
          </a:prstGeom>
          <a:noFill/>
        </p:spPr>
        <p:txBody>
          <a:bodyPr wrap="square" rtlCol="0">
            <a:spAutoFit/>
          </a:bodyPr>
          <a:lstStyle/>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rPr>
              <a:t>it is inevitable to produce changes in the system if we try to calculate the quantum state of an object,</a:t>
            </a:r>
          </a:p>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rPr>
              <a:t>consequently, the polarization of </a:t>
            </a:r>
          </a:p>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rPr>
              <a:t>light particles can only be observed when it is measured</a:t>
            </a:r>
            <a:endParaRPr lang="it-IT" sz="1600" dirty="0">
              <a:solidFill>
                <a:srgbClr val="0066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394132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BACKGROUND</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Quantum </a:t>
            </a:r>
            <a:r>
              <a:rPr lang="it-IT" sz="2000" b="0" i="1" dirty="0" err="1">
                <a:latin typeface="Calibri" panose="020F0502020204030204" pitchFamily="34" charset="0"/>
                <a:cs typeface="Calibri" panose="020F0502020204030204" pitchFamily="34" charset="0"/>
              </a:rPr>
              <a:t>Cryptography</a:t>
            </a:r>
            <a:endParaRPr lang="it-IT" sz="2000" b="0" i="1" dirty="0">
              <a:latin typeface="Calibri" panose="020F0502020204030204" pitchFamily="34" charset="0"/>
              <a:cs typeface="Calibri" panose="020F0502020204030204" pitchFamily="34" charset="0"/>
            </a:endParaRPr>
          </a:p>
        </p:txBody>
      </p:sp>
      <p:pic>
        <p:nvPicPr>
          <p:cNvPr id="5" name="Immagine 4" descr="Immagine che contiene testo, schermata, Carattere, linea&#10;&#10;Descrizione generata automaticamente">
            <a:extLst>
              <a:ext uri="{FF2B5EF4-FFF2-40B4-BE49-F238E27FC236}">
                <a16:creationId xmlns:a16="http://schemas.microsoft.com/office/drawing/2014/main" id="{4D610773-FE0B-0A5C-FA7F-A3BFC018B9BA}"/>
              </a:ext>
            </a:extLst>
          </p:cNvPr>
          <p:cNvPicPr>
            <a:picLocks noChangeAspect="1"/>
          </p:cNvPicPr>
          <p:nvPr/>
        </p:nvPicPr>
        <p:blipFill>
          <a:blip r:embed="rId2"/>
          <a:stretch>
            <a:fillRect/>
          </a:stretch>
        </p:blipFill>
        <p:spPr>
          <a:xfrm>
            <a:off x="955870" y="1760015"/>
            <a:ext cx="7232259" cy="3465127"/>
          </a:xfrm>
          <a:prstGeom prst="rect">
            <a:avLst/>
          </a:prstGeom>
        </p:spPr>
      </p:pic>
      <p:sp>
        <p:nvSpPr>
          <p:cNvPr id="7" name="CasellaDiTesto 6">
            <a:extLst>
              <a:ext uri="{FF2B5EF4-FFF2-40B4-BE49-F238E27FC236}">
                <a16:creationId xmlns:a16="http://schemas.microsoft.com/office/drawing/2014/main" id="{C58D3EA3-2880-4F21-5AF3-694254C7AFB7}"/>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Tree>
    <p:extLst>
      <p:ext uri="{BB962C8B-B14F-4D97-AF65-F5344CB8AC3E}">
        <p14:creationId xmlns:p14="http://schemas.microsoft.com/office/powerpoint/2010/main" val="124375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BACKGROUND</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Quantum </a:t>
            </a:r>
            <a:r>
              <a:rPr lang="it-IT" sz="2000" b="0" i="1" dirty="0" err="1">
                <a:latin typeface="Calibri" panose="020F0502020204030204" pitchFamily="34" charset="0"/>
                <a:cs typeface="Calibri" panose="020F0502020204030204" pitchFamily="34" charset="0"/>
              </a:rPr>
              <a:t>Resistant</a:t>
            </a:r>
            <a:r>
              <a:rPr lang="it-IT" sz="2000" b="0" i="1" dirty="0">
                <a:latin typeface="Calibri" panose="020F0502020204030204" pitchFamily="34" charset="0"/>
                <a:cs typeface="Calibri" panose="020F0502020204030204" pitchFamily="34" charset="0"/>
              </a:rPr>
              <a:t> </a:t>
            </a:r>
            <a:r>
              <a:rPr lang="it-IT" sz="2000" b="0" i="1" dirty="0" err="1">
                <a:latin typeface="Calibri" panose="020F0502020204030204" pitchFamily="34" charset="0"/>
                <a:cs typeface="Calibri" panose="020F0502020204030204" pitchFamily="34" charset="0"/>
              </a:rPr>
              <a:t>Algorithms</a:t>
            </a:r>
            <a:endParaRPr lang="it-IT" sz="2000" b="0" i="1" dirty="0">
              <a:latin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2F076A57-247D-3DC4-986C-CCE64FFF0C3F}"/>
              </a:ext>
            </a:extLst>
          </p:cNvPr>
          <p:cNvSpPr txBox="1"/>
          <p:nvPr/>
        </p:nvSpPr>
        <p:spPr>
          <a:xfrm>
            <a:off x="394180" y="1416318"/>
            <a:ext cx="8581043" cy="584775"/>
          </a:xfrm>
          <a:prstGeom prst="rect">
            <a:avLst/>
          </a:prstGeom>
          <a:noFill/>
        </p:spPr>
        <p:txBody>
          <a:bodyPr wrap="square" rtlCol="0">
            <a:spAutoFit/>
          </a:bodyPr>
          <a:lstStyle/>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rPr>
              <a:t>Focus on developing robust cryptographic systems that resist attacks from potential Quantum</a:t>
            </a:r>
          </a:p>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rPr>
              <a:t>Communication capabilities.</a:t>
            </a:r>
            <a:endParaRPr lang="it-IT" sz="1600" dirty="0">
              <a:solidFill>
                <a:srgbClr val="006600"/>
              </a:solidFill>
              <a:latin typeface="Calibri" panose="020F0502020204030204" pitchFamily="34" charset="0"/>
              <a:ea typeface="Calibri"/>
              <a:cs typeface="Calibri" panose="020F0502020204030204" pitchFamily="34" charset="0"/>
            </a:endParaRPr>
          </a:p>
        </p:txBody>
      </p:sp>
      <p:sp>
        <p:nvSpPr>
          <p:cNvPr id="4" name="CasellaDiTesto 3">
            <a:extLst>
              <a:ext uri="{FF2B5EF4-FFF2-40B4-BE49-F238E27FC236}">
                <a16:creationId xmlns:a16="http://schemas.microsoft.com/office/drawing/2014/main" id="{DEAB9DBF-C554-3E61-94FA-2BF9C204E12D}"/>
              </a:ext>
            </a:extLst>
          </p:cNvPr>
          <p:cNvSpPr txBox="1"/>
          <p:nvPr/>
        </p:nvSpPr>
        <p:spPr>
          <a:xfrm>
            <a:off x="312586" y="2575364"/>
            <a:ext cx="8556978" cy="584775"/>
          </a:xfrm>
          <a:prstGeom prst="rect">
            <a:avLst/>
          </a:prstGeom>
          <a:noFill/>
        </p:spPr>
        <p:txBody>
          <a:bodyPr wrap="square" rtlCol="0">
            <a:spAutoFit/>
          </a:bodyPr>
          <a:lstStyle/>
          <a:p>
            <a:pPr defTabSz="914400" latinLnBrk="1" hangingPunct="0"/>
            <a:r>
              <a:rPr lang="en-US" sz="1600" dirty="0">
                <a:solidFill>
                  <a:srgbClr val="006600"/>
                </a:solidFill>
                <a:latin typeface="Calibri" panose="020F0502020204030204" pitchFamily="34" charset="0"/>
                <a:ea typeface="Calibri"/>
                <a:cs typeface="Calibri" panose="020F0502020204030204" pitchFamily="34" charset="0"/>
              </a:rPr>
              <a:t>1) Code-based Algorithm: Also referred to as error correction, cryptographic schemes in this category rely on the complexity of code theory problems for signature and encryption purposes.</a:t>
            </a:r>
            <a:endParaRPr lang="it-IT" sz="1600" dirty="0">
              <a:solidFill>
                <a:srgbClr val="006600"/>
              </a:solidFill>
              <a:latin typeface="Calibri" panose="020F0502020204030204" pitchFamily="34" charset="0"/>
              <a:ea typeface="Calibri"/>
              <a:cs typeface="Calibri" panose="020F0502020204030204" pitchFamily="34" charset="0"/>
            </a:endParaRPr>
          </a:p>
        </p:txBody>
      </p:sp>
      <p:sp>
        <p:nvSpPr>
          <p:cNvPr id="6" name="CasellaDiTesto 5">
            <a:extLst>
              <a:ext uri="{FF2B5EF4-FFF2-40B4-BE49-F238E27FC236}">
                <a16:creationId xmlns:a16="http://schemas.microsoft.com/office/drawing/2014/main" id="{EC5D7E35-B001-1AB5-7A0E-1F488E24CB43}"/>
              </a:ext>
            </a:extLst>
          </p:cNvPr>
          <p:cNvSpPr txBox="1"/>
          <p:nvPr/>
        </p:nvSpPr>
        <p:spPr>
          <a:xfrm>
            <a:off x="288520" y="3429000"/>
            <a:ext cx="8485365" cy="861774"/>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2) Lattice-Based Algorithm: Lattice-based encryption relies on the complexity of solving intricate mathematical problems. These algorithms generally offer robust security and efficient performance, seamlessly integrating into existing IT infrastructures.</a:t>
            </a:r>
            <a:endParaRPr lang="it-IT" sz="1600" dirty="0">
              <a:solidFill>
                <a:srgbClr val="006600"/>
              </a:solidFill>
              <a:latin typeface="Calibri" panose="020F0502020204030204" pitchFamily="34" charset="0"/>
              <a:ea typeface="Calibri"/>
              <a:cs typeface="Calibri" panose="020F0502020204030204" pitchFamily="34" charset="0"/>
            </a:endParaRPr>
          </a:p>
        </p:txBody>
      </p:sp>
      <p:sp>
        <p:nvSpPr>
          <p:cNvPr id="7" name="CasellaDiTesto 6">
            <a:extLst>
              <a:ext uri="{FF2B5EF4-FFF2-40B4-BE49-F238E27FC236}">
                <a16:creationId xmlns:a16="http://schemas.microsoft.com/office/drawing/2014/main" id="{A6014D89-D0B2-0274-7C03-B21CBA0AD97C}"/>
              </a:ext>
            </a:extLst>
          </p:cNvPr>
          <p:cNvSpPr txBox="1"/>
          <p:nvPr/>
        </p:nvSpPr>
        <p:spPr>
          <a:xfrm>
            <a:off x="288520" y="4467272"/>
            <a:ext cx="8379706" cy="338554"/>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3) Hash-based Algorithm: function H( ) that maps arbitrary-length input x on fixed-length output, h</a:t>
            </a:r>
            <a:endParaRPr lang="it-IT" sz="1600" dirty="0">
              <a:solidFill>
                <a:srgbClr val="006600"/>
              </a:solidFill>
              <a:latin typeface="Calibri" panose="020F0502020204030204" pitchFamily="34" charset="0"/>
              <a:ea typeface="Calibri"/>
              <a:cs typeface="Calibri" panose="020F0502020204030204" pitchFamily="34" charset="0"/>
            </a:endParaRPr>
          </a:p>
        </p:txBody>
      </p:sp>
      <p:sp>
        <p:nvSpPr>
          <p:cNvPr id="8" name="CasellaDiTesto 7">
            <a:extLst>
              <a:ext uri="{FF2B5EF4-FFF2-40B4-BE49-F238E27FC236}">
                <a16:creationId xmlns:a16="http://schemas.microsoft.com/office/drawing/2014/main" id="{33298615-59DD-9761-2206-3EF923DDF6C8}"/>
              </a:ext>
            </a:extLst>
          </p:cNvPr>
          <p:cNvSpPr txBox="1"/>
          <p:nvPr/>
        </p:nvSpPr>
        <p:spPr>
          <a:xfrm>
            <a:off x="288520" y="5194074"/>
            <a:ext cx="8581044" cy="338554"/>
          </a:xfrm>
          <a:prstGeom prst="rect">
            <a:avLst/>
          </a:prstGeom>
          <a:noFill/>
        </p:spPr>
        <p:txBody>
          <a:bodyPr wrap="square" rtlCol="0">
            <a:spAutoFit/>
          </a:bodyPr>
          <a:lstStyle/>
          <a:p>
            <a:r>
              <a:rPr lang="en-US" sz="1600" dirty="0">
                <a:solidFill>
                  <a:srgbClr val="006600"/>
                </a:solidFill>
                <a:latin typeface="Calibri" panose="020F0502020204030204" pitchFamily="34" charset="0"/>
                <a:ea typeface="Calibri"/>
                <a:cs typeface="Calibri" panose="020F0502020204030204" pitchFamily="34" charset="0"/>
              </a:rPr>
              <a:t>4) Multivariate Algorithm: Based on the hardness of solving polynomial equations over a finite field</a:t>
            </a:r>
          </a:p>
        </p:txBody>
      </p:sp>
      <p:sp>
        <p:nvSpPr>
          <p:cNvPr id="9" name="CasellaDiTesto 8">
            <a:extLst>
              <a:ext uri="{FF2B5EF4-FFF2-40B4-BE49-F238E27FC236}">
                <a16:creationId xmlns:a16="http://schemas.microsoft.com/office/drawing/2014/main" id="{6CFB4C52-2A4E-C3D4-8469-46D0B70CAB09}"/>
              </a:ext>
            </a:extLst>
          </p:cNvPr>
          <p:cNvSpPr txBox="1"/>
          <p:nvPr/>
        </p:nvSpPr>
        <p:spPr>
          <a:xfrm>
            <a:off x="19075" y="6287947"/>
            <a:ext cx="4572000" cy="430887"/>
          </a:xfrm>
          <a:prstGeom prst="rect">
            <a:avLst/>
          </a:prstGeom>
          <a:noFill/>
        </p:spPr>
        <p:txBody>
          <a:bodyPr wrap="square">
            <a:spAutoFit/>
          </a:bodyPr>
          <a:lstStyle/>
          <a:p>
            <a:r>
              <a:rPr lang="it-IT" sz="2200" b="1" dirty="0">
                <a:solidFill>
                  <a:srgbClr val="3A705B"/>
                </a:solidFill>
                <a:highlight>
                  <a:srgbClr val="36725B"/>
                </a:highlight>
                <a:latin typeface="Calibri" panose="020F0502020204030204" pitchFamily="34" charset="0"/>
                <a:ea typeface="+mj-ea"/>
                <a:cs typeface="Calibri" panose="020F0502020204030204" pitchFamily="34" charset="0"/>
              </a:rPr>
              <a:t>òòòòòò</a:t>
            </a:r>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Tree>
    <p:extLst>
      <p:ext uri="{BB962C8B-B14F-4D97-AF65-F5344CB8AC3E}">
        <p14:creationId xmlns:p14="http://schemas.microsoft.com/office/powerpoint/2010/main" val="381507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QKD </a:t>
            </a:r>
            <a:r>
              <a:rPr lang="it-IT" sz="2000" b="0" i="1" dirty="0" err="1">
                <a:latin typeface="Calibri" panose="020F0502020204030204" pitchFamily="34" charset="0"/>
                <a:cs typeface="Calibri" panose="020F0502020204030204" pitchFamily="34" charset="0"/>
              </a:rPr>
              <a:t>Introduction</a:t>
            </a:r>
            <a:endParaRPr lang="it-IT" sz="2000" b="0" i="1" dirty="0">
              <a:latin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D9D47699-740C-5844-83F9-0D07A67902E1}"/>
              </a:ext>
            </a:extLst>
          </p:cNvPr>
          <p:cNvSpPr txBox="1"/>
          <p:nvPr/>
        </p:nvSpPr>
        <p:spPr>
          <a:xfrm>
            <a:off x="168779" y="1227967"/>
            <a:ext cx="4871308" cy="4524315"/>
          </a:xfrm>
          <a:prstGeom prst="rect">
            <a:avLst/>
          </a:prstGeom>
          <a:noFill/>
        </p:spPr>
        <p:txBody>
          <a:bodyPr wrap="square" rtlCol="0">
            <a:spAutoFit/>
          </a:bodyPr>
          <a:lstStyle/>
          <a:p>
            <a:r>
              <a:rPr lang="en-US" sz="2400" b="1" dirty="0">
                <a:solidFill>
                  <a:srgbClr val="006600"/>
                </a:solidFill>
                <a:latin typeface="Calibri" panose="020F0502020204030204" pitchFamily="34" charset="0"/>
                <a:cs typeface="Calibri" panose="020F0502020204030204" pitchFamily="34" charset="0"/>
              </a:rPr>
              <a:t>2 categories of </a:t>
            </a:r>
            <a:r>
              <a:rPr lang="en-US" sz="2400" b="1" dirty="0" err="1">
                <a:solidFill>
                  <a:srgbClr val="006600"/>
                </a:solidFill>
                <a:latin typeface="Calibri" panose="020F0502020204030204" pitchFamily="34" charset="0"/>
                <a:cs typeface="Calibri" panose="020F0502020204030204" pitchFamily="34" charset="0"/>
              </a:rPr>
              <a:t>qkd</a:t>
            </a:r>
            <a:r>
              <a:rPr lang="en-US" sz="2400" b="1" dirty="0">
                <a:solidFill>
                  <a:srgbClr val="006600"/>
                </a:solidFill>
                <a:latin typeface="Calibri" panose="020F0502020204030204" pitchFamily="34" charset="0"/>
                <a:cs typeface="Calibri" panose="020F0502020204030204" pitchFamily="34" charset="0"/>
              </a:rPr>
              <a:t> protocols</a:t>
            </a:r>
          </a:p>
          <a:p>
            <a:endParaRPr lang="en-US" sz="2400" b="1" dirty="0">
              <a:solidFill>
                <a:srgbClr val="006600"/>
              </a:solidFill>
              <a:latin typeface="Calibri" panose="020F0502020204030204" pitchFamily="34" charset="0"/>
              <a:cs typeface="Calibri" panose="020F0502020204030204" pitchFamily="34" charset="0"/>
            </a:endParaRPr>
          </a:p>
          <a:p>
            <a:r>
              <a:rPr lang="en-US" sz="1600" b="1" dirty="0">
                <a:solidFill>
                  <a:srgbClr val="3A705B"/>
                </a:solidFill>
                <a:latin typeface="Calibri" panose="020F0502020204030204" pitchFamily="34" charset="0"/>
                <a:ea typeface="Calibri"/>
                <a:cs typeface="Calibri" panose="020F0502020204030204" pitchFamily="34" charset="0"/>
              </a:rPr>
              <a:t>Protocols based on Heisenberg’s uncertainty principle</a:t>
            </a:r>
            <a:r>
              <a:rPr lang="en-US" sz="1600" dirty="0">
                <a:solidFill>
                  <a:srgbClr val="006600"/>
                </a:solidFill>
                <a:latin typeface="Calibri" panose="020F0502020204030204" pitchFamily="34" charset="0"/>
                <a:ea typeface="Calibri"/>
                <a:cs typeface="Calibri" panose="020F0502020204030204" pitchFamily="34" charset="0"/>
              </a:rPr>
              <a:t>: Adversaries are detected by comparing the</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expected amount of error in communications between the two parties with the actual error measured.</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An example of such a protocol is BB84 (attached image).</a:t>
            </a:r>
            <a:br>
              <a:rPr lang="en-US" sz="1600" dirty="0">
                <a:solidFill>
                  <a:srgbClr val="006600"/>
                </a:solidFill>
                <a:latin typeface="Calibri" panose="020F0502020204030204" pitchFamily="34" charset="0"/>
                <a:ea typeface="Calibri"/>
                <a:cs typeface="Calibri" panose="020F0502020204030204" pitchFamily="34" charset="0"/>
              </a:rPr>
            </a:br>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b="1" dirty="0">
                <a:solidFill>
                  <a:srgbClr val="3A705B"/>
                </a:solidFill>
                <a:latin typeface="Calibri" panose="020F0502020204030204" pitchFamily="34" charset="0"/>
                <a:ea typeface="Calibri"/>
                <a:cs typeface="Calibri" panose="020F0502020204030204" pitchFamily="34" charset="0"/>
              </a:rPr>
              <a:t>Protocols based on Quantum Entanglement</a:t>
            </a:r>
            <a:r>
              <a:rPr lang="en-US" sz="1600" dirty="0">
                <a:solidFill>
                  <a:srgbClr val="006600"/>
                </a:solidFill>
                <a:latin typeface="Calibri" panose="020F0502020204030204" pitchFamily="34" charset="0"/>
                <a:ea typeface="Calibri"/>
                <a:cs typeface="Calibri" panose="020F0502020204030204" pitchFamily="34" charset="0"/>
              </a:rPr>
              <a:t>:</a:t>
            </a:r>
          </a:p>
          <a:p>
            <a:r>
              <a:rPr lang="en-US" sz="1600" dirty="0">
                <a:solidFill>
                  <a:srgbClr val="006600"/>
                </a:solidFill>
                <a:latin typeface="Calibri" panose="020F0502020204030204" pitchFamily="34" charset="0"/>
                <a:ea typeface="Calibri"/>
                <a:cs typeface="Calibri" panose="020F0502020204030204" pitchFamily="34" charset="0"/>
              </a:rPr>
              <a:t>use of entangled photon pairs shared between the two parties. Adversaries can be detected because any attempt to measure the photons will inevitably</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alter the entangled system.</a:t>
            </a:r>
          </a:p>
          <a:p>
            <a:endParaRPr lang="en-US" sz="1600" dirty="0">
              <a:solidFill>
                <a:srgbClr val="006600"/>
              </a:solidFill>
              <a:latin typeface="Calibri" panose="020F0502020204030204" pitchFamily="34" charset="0"/>
              <a:ea typeface="Calibri"/>
              <a:cs typeface="Calibri" panose="020F0502020204030204" pitchFamily="34" charset="0"/>
            </a:endParaRPr>
          </a:p>
          <a:p>
            <a:r>
              <a:rPr lang="en-US" sz="1600" dirty="0">
                <a:solidFill>
                  <a:srgbClr val="006600"/>
                </a:solidFill>
                <a:latin typeface="Calibri" panose="020F0502020204030204" pitchFamily="34" charset="0"/>
                <a:ea typeface="Calibri"/>
                <a:cs typeface="Calibri" panose="020F0502020204030204" pitchFamily="34" charset="0"/>
              </a:rPr>
              <a:t>Examples of protocols in this</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category include E91 or BBM92</a:t>
            </a:r>
            <a:endParaRPr lang="it-IT" sz="1600" dirty="0">
              <a:solidFill>
                <a:srgbClr val="006600"/>
              </a:solidFill>
              <a:latin typeface="Calibri" panose="020F0502020204030204" pitchFamily="34" charset="0"/>
              <a:ea typeface="Calibri"/>
              <a:cs typeface="Calibri" panose="020F0502020204030204" pitchFamily="34" charset="0"/>
            </a:endParaRPr>
          </a:p>
        </p:txBody>
      </p:sp>
      <p:sp>
        <p:nvSpPr>
          <p:cNvPr id="7" name="CasellaDiTesto 6">
            <a:extLst>
              <a:ext uri="{FF2B5EF4-FFF2-40B4-BE49-F238E27FC236}">
                <a16:creationId xmlns:a16="http://schemas.microsoft.com/office/drawing/2014/main" id="{2FED44F5-F85E-0B25-5F73-1322A0EA6B65}"/>
              </a:ext>
            </a:extLst>
          </p:cNvPr>
          <p:cNvSpPr txBox="1"/>
          <p:nvPr/>
        </p:nvSpPr>
        <p:spPr>
          <a:xfrm>
            <a:off x="35127" y="6372825"/>
            <a:ext cx="4011940" cy="369332"/>
          </a:xfrm>
          <a:prstGeom prst="rect">
            <a:avLst/>
          </a:prstGeom>
          <a:noFill/>
        </p:spPr>
        <p:txBody>
          <a:bodyPr wrap="square" rtlCol="0">
            <a:spAutoFit/>
          </a:bodyPr>
          <a:lstStyle/>
          <a:p>
            <a:r>
              <a:rPr lang="it-IT" dirty="0">
                <a:solidFill>
                  <a:srgbClr val="3A705B"/>
                </a:solidFill>
                <a:highlight>
                  <a:srgbClr val="36725B"/>
                </a:highlight>
              </a:rPr>
              <a:t>Ciao ilo mi </a:t>
            </a:r>
            <a:r>
              <a:rPr lang="it-IT" dirty="0" err="1">
                <a:solidFill>
                  <a:srgbClr val="3A705B"/>
                </a:solidFill>
                <a:highlight>
                  <a:srgbClr val="36725B"/>
                </a:highlight>
              </a:rPr>
              <a:t>ciamo</a:t>
            </a:r>
            <a:r>
              <a:rPr lang="it-IT" dirty="0">
                <a:solidFill>
                  <a:srgbClr val="3A705B"/>
                </a:solidFill>
                <a:highlight>
                  <a:srgbClr val="36725B"/>
                </a:highlight>
              </a:rPr>
              <a:t> </a:t>
            </a:r>
            <a:r>
              <a:rPr lang="it-IT" dirty="0" err="1">
                <a:solidFill>
                  <a:srgbClr val="3A705B"/>
                </a:solidFill>
                <a:highlight>
                  <a:srgbClr val="36725B"/>
                </a:highlight>
              </a:rPr>
              <a:t>om</a:t>
            </a:r>
            <a:endParaRPr lang="it-IT" dirty="0">
              <a:solidFill>
                <a:srgbClr val="3A705B"/>
              </a:solidFill>
              <a:highlight>
                <a:srgbClr val="36725B"/>
              </a:highlight>
            </a:endParaRPr>
          </a:p>
        </p:txBody>
      </p:sp>
      <p:sp>
        <p:nvSpPr>
          <p:cNvPr id="6" name="CasellaDiTesto 5">
            <a:extLst>
              <a:ext uri="{FF2B5EF4-FFF2-40B4-BE49-F238E27FC236}">
                <a16:creationId xmlns:a16="http://schemas.microsoft.com/office/drawing/2014/main" id="{E2ABD75D-95FF-AF07-0BEF-8836168874D7}"/>
              </a:ext>
            </a:extLst>
          </p:cNvPr>
          <p:cNvSpPr txBox="1"/>
          <p:nvPr/>
        </p:nvSpPr>
        <p:spPr>
          <a:xfrm>
            <a:off x="647097" y="6278484"/>
            <a:ext cx="4572000" cy="430887"/>
          </a:xfrm>
          <a:prstGeom prst="rect">
            <a:avLst/>
          </a:prstGeom>
          <a:noFill/>
        </p:spPr>
        <p:txBody>
          <a:bodyPr wrap="square">
            <a:spAutoFit/>
          </a:bodyPr>
          <a:lstStyle/>
          <a:p>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pic>
        <p:nvPicPr>
          <p:cNvPr id="5" name="Immagine 4" descr="Immagine che contiene testo, diagramma, schermata, Piano&#10;&#10;Descrizione generata automaticamente">
            <a:extLst>
              <a:ext uri="{FF2B5EF4-FFF2-40B4-BE49-F238E27FC236}">
                <a16:creationId xmlns:a16="http://schemas.microsoft.com/office/drawing/2014/main" id="{5DDC17D6-D2B3-8B37-86DB-6C23DDB7A0A7}"/>
              </a:ext>
            </a:extLst>
          </p:cNvPr>
          <p:cNvPicPr>
            <a:picLocks noChangeAspect="1"/>
          </p:cNvPicPr>
          <p:nvPr/>
        </p:nvPicPr>
        <p:blipFill>
          <a:blip r:embed="rId2"/>
          <a:stretch>
            <a:fillRect/>
          </a:stretch>
        </p:blipFill>
        <p:spPr>
          <a:xfrm rot="5400000">
            <a:off x="4488577" y="2214436"/>
            <a:ext cx="4767539" cy="3036146"/>
          </a:xfrm>
          <a:prstGeom prst="rect">
            <a:avLst/>
          </a:prstGeom>
        </p:spPr>
      </p:pic>
    </p:spTree>
    <p:extLst>
      <p:ext uri="{BB962C8B-B14F-4D97-AF65-F5344CB8AC3E}">
        <p14:creationId xmlns:p14="http://schemas.microsoft.com/office/powerpoint/2010/main" val="227854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08F5-E606-4393-B7D8-200EE5A22736}"/>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Quantum Key Distribution</a:t>
            </a:r>
            <a:br>
              <a:rPr lang="it-IT" dirty="0">
                <a:latin typeface="Calibri" panose="020F0502020204030204" pitchFamily="34" charset="0"/>
                <a:cs typeface="Calibri" panose="020F0502020204030204" pitchFamily="34" charset="0"/>
              </a:rPr>
            </a:br>
            <a:r>
              <a:rPr lang="it-IT" sz="2000" b="0" i="1" dirty="0">
                <a:latin typeface="Calibri" panose="020F0502020204030204" pitchFamily="34" charset="0"/>
                <a:cs typeface="Calibri" panose="020F0502020204030204" pitchFamily="34" charset="0"/>
              </a:rPr>
              <a:t>BB84 </a:t>
            </a:r>
            <a:r>
              <a:rPr lang="it-IT" sz="2000" b="0" i="1" dirty="0" err="1">
                <a:latin typeface="Calibri" panose="020F0502020204030204" pitchFamily="34" charset="0"/>
                <a:cs typeface="Calibri" panose="020F0502020204030204" pitchFamily="34" charset="0"/>
              </a:rPr>
              <a:t>Protocol</a:t>
            </a:r>
            <a:endParaRPr lang="it-IT" sz="2000" b="0" i="1" dirty="0">
              <a:latin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D9D47699-740C-5844-83F9-0D07A67902E1}"/>
              </a:ext>
            </a:extLst>
          </p:cNvPr>
          <p:cNvSpPr txBox="1"/>
          <p:nvPr/>
        </p:nvSpPr>
        <p:spPr>
          <a:xfrm>
            <a:off x="168778" y="1414038"/>
            <a:ext cx="9074282" cy="4154984"/>
          </a:xfrm>
          <a:prstGeom prst="rect">
            <a:avLst/>
          </a:prstGeom>
          <a:noFill/>
        </p:spPr>
        <p:txBody>
          <a:bodyPr wrap="square" rtlCol="0">
            <a:spAutoFit/>
          </a:bodyPr>
          <a:lstStyle/>
          <a:p>
            <a:r>
              <a:rPr lang="en-US" sz="2400" b="1" dirty="0">
                <a:solidFill>
                  <a:srgbClr val="006600"/>
                </a:solidFill>
                <a:latin typeface="Calibri" panose="020F0502020204030204" pitchFamily="34" charset="0"/>
                <a:cs typeface="Calibri" panose="020F0502020204030204" pitchFamily="34" charset="0"/>
              </a:rPr>
              <a:t>BB84 Stages</a:t>
            </a:r>
          </a:p>
          <a:p>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1) Communication process over the Quantum Channel</a:t>
            </a:r>
          </a:p>
          <a:p>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2) Process of communicating through the Public Channel.</a:t>
            </a:r>
          </a:p>
          <a:p>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  a) Raw Key Generation: a phase that removes the position of the error bits (generation of a raw     </a:t>
            </a:r>
          </a:p>
          <a:p>
            <a:r>
              <a:rPr lang="en-US" sz="1600" dirty="0">
                <a:solidFill>
                  <a:srgbClr val="006600"/>
                </a:solidFill>
                <a:latin typeface="Calibri" panose="020F0502020204030204" pitchFamily="34" charset="0"/>
                <a:ea typeface="Calibri"/>
                <a:cs typeface="Calibri" panose="020F0502020204030204" pitchFamily="34" charset="0"/>
              </a:rPr>
              <a:t>       cryptographic key by both parties). Here, any potential error introduced during transmission,</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       including the positions of error bits and the bits at those positions, is identified and removed.</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  b) Error evaluation: Both parts evaluate the errors that occurred during the raw key </a:t>
            </a:r>
            <a:r>
              <a:rPr lang="en-US" sz="1600" dirty="0" err="1">
                <a:solidFill>
                  <a:srgbClr val="006600"/>
                </a:solidFill>
                <a:latin typeface="Calibri" panose="020F0502020204030204" pitchFamily="34" charset="0"/>
                <a:ea typeface="Calibri"/>
                <a:cs typeface="Calibri" panose="020F0502020204030204" pitchFamily="34" charset="0"/>
              </a:rPr>
              <a:t>transmittion</a:t>
            </a:r>
            <a:r>
              <a:rPr lang="en-US" sz="1600" dirty="0">
                <a:solidFill>
                  <a:srgbClr val="006600"/>
                </a:solidFill>
                <a:latin typeface="Calibri" panose="020F0502020204030204" pitchFamily="34" charset="0"/>
                <a:ea typeface="Calibri"/>
                <a:cs typeface="Calibri" panose="020F0502020204030204" pitchFamily="34" charset="0"/>
              </a:rPr>
              <a:t>.</a:t>
            </a:r>
          </a:p>
          <a:p>
            <a:r>
              <a:rPr lang="en-US" sz="1600" dirty="0">
                <a:solidFill>
                  <a:srgbClr val="006600"/>
                </a:solidFill>
                <a:latin typeface="Calibri" panose="020F0502020204030204" pitchFamily="34" charset="0"/>
                <a:ea typeface="Calibri"/>
                <a:cs typeface="Calibri" panose="020F0502020204030204" pitchFamily="34" charset="0"/>
              </a:rPr>
              <a:t>       This evaluation helps ensure the accuracy and integrity of the key.</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  c) Synchronization: The synchronization phase ensures that the users synchronize their cryptographic</a:t>
            </a:r>
          </a:p>
          <a:p>
            <a:r>
              <a:rPr lang="en-US" sz="1600" dirty="0">
                <a:solidFill>
                  <a:srgbClr val="006600"/>
                </a:solidFill>
                <a:latin typeface="Calibri" panose="020F0502020204030204" pitchFamily="34" charset="0"/>
                <a:ea typeface="Calibri"/>
                <a:cs typeface="Calibri" panose="020F0502020204030204" pitchFamily="34" charset="0"/>
              </a:rPr>
              <a:t>      systems and agree on the final key to be used for encryption and decryption.</a:t>
            </a:r>
            <a:br>
              <a:rPr lang="en-US" sz="1600" dirty="0">
                <a:solidFill>
                  <a:srgbClr val="006600"/>
                </a:solidFill>
                <a:latin typeface="Calibri" panose="020F0502020204030204" pitchFamily="34" charset="0"/>
                <a:ea typeface="Calibri"/>
                <a:cs typeface="Calibri" panose="020F0502020204030204" pitchFamily="34" charset="0"/>
              </a:rPr>
            </a:br>
            <a:r>
              <a:rPr lang="en-US" sz="1600" dirty="0">
                <a:solidFill>
                  <a:srgbClr val="006600"/>
                </a:solidFill>
                <a:latin typeface="Calibri" panose="020F0502020204030204" pitchFamily="34" charset="0"/>
                <a:ea typeface="Calibri"/>
                <a:cs typeface="Calibri" panose="020F0502020204030204" pitchFamily="34" charset="0"/>
              </a:rPr>
              <a:t>  d) Privacy Amplification: This final phase involves further enhancing the security of the key by applying </a:t>
            </a:r>
          </a:p>
          <a:p>
            <a:r>
              <a:rPr lang="en-US" sz="1600" dirty="0">
                <a:solidFill>
                  <a:srgbClr val="006600"/>
                </a:solidFill>
                <a:latin typeface="Calibri" panose="020F0502020204030204" pitchFamily="34" charset="0"/>
                <a:ea typeface="Calibri"/>
                <a:cs typeface="Calibri" panose="020F0502020204030204" pitchFamily="34" charset="0"/>
              </a:rPr>
              <a:t>      privacy amplification techniques. These techniques help mitigate the impact of any potential </a:t>
            </a:r>
          </a:p>
          <a:p>
            <a:r>
              <a:rPr lang="en-US" sz="1600" dirty="0">
                <a:solidFill>
                  <a:srgbClr val="006600"/>
                </a:solidFill>
                <a:latin typeface="Calibri" panose="020F0502020204030204" pitchFamily="34" charset="0"/>
                <a:ea typeface="Calibri"/>
                <a:cs typeface="Calibri" panose="020F0502020204030204" pitchFamily="34" charset="0"/>
              </a:rPr>
              <a:t>      information leakage or eavesdropping attempts.</a:t>
            </a:r>
            <a:endParaRPr lang="it-IT" sz="1600" dirty="0">
              <a:solidFill>
                <a:srgbClr val="006600"/>
              </a:solidFill>
              <a:latin typeface="Calibri" panose="020F0502020204030204" pitchFamily="34" charset="0"/>
              <a:ea typeface="Calibri"/>
              <a:cs typeface="Calibri" panose="020F0502020204030204" pitchFamily="34" charset="0"/>
            </a:endParaRPr>
          </a:p>
        </p:txBody>
      </p:sp>
      <p:sp>
        <p:nvSpPr>
          <p:cNvPr id="7" name="CasellaDiTesto 6">
            <a:extLst>
              <a:ext uri="{FF2B5EF4-FFF2-40B4-BE49-F238E27FC236}">
                <a16:creationId xmlns:a16="http://schemas.microsoft.com/office/drawing/2014/main" id="{2FED44F5-F85E-0B25-5F73-1322A0EA6B65}"/>
              </a:ext>
            </a:extLst>
          </p:cNvPr>
          <p:cNvSpPr txBox="1"/>
          <p:nvPr/>
        </p:nvSpPr>
        <p:spPr>
          <a:xfrm>
            <a:off x="35127" y="6372825"/>
            <a:ext cx="4011940" cy="369332"/>
          </a:xfrm>
          <a:prstGeom prst="rect">
            <a:avLst/>
          </a:prstGeom>
          <a:noFill/>
        </p:spPr>
        <p:txBody>
          <a:bodyPr wrap="square" rtlCol="0">
            <a:spAutoFit/>
          </a:bodyPr>
          <a:lstStyle/>
          <a:p>
            <a:r>
              <a:rPr lang="it-IT" dirty="0">
                <a:solidFill>
                  <a:srgbClr val="3A705B"/>
                </a:solidFill>
                <a:highlight>
                  <a:srgbClr val="36725B"/>
                </a:highlight>
              </a:rPr>
              <a:t>Ciao ilo mi </a:t>
            </a:r>
            <a:r>
              <a:rPr lang="it-IT" dirty="0" err="1">
                <a:solidFill>
                  <a:srgbClr val="3A705B"/>
                </a:solidFill>
                <a:highlight>
                  <a:srgbClr val="36725B"/>
                </a:highlight>
              </a:rPr>
              <a:t>ciamo</a:t>
            </a:r>
            <a:r>
              <a:rPr lang="it-IT" dirty="0">
                <a:solidFill>
                  <a:srgbClr val="3A705B"/>
                </a:solidFill>
                <a:highlight>
                  <a:srgbClr val="36725B"/>
                </a:highlight>
              </a:rPr>
              <a:t> </a:t>
            </a:r>
            <a:r>
              <a:rPr lang="it-IT" dirty="0" err="1">
                <a:solidFill>
                  <a:srgbClr val="3A705B"/>
                </a:solidFill>
                <a:highlight>
                  <a:srgbClr val="36725B"/>
                </a:highlight>
              </a:rPr>
              <a:t>om</a:t>
            </a:r>
            <a:endParaRPr lang="it-IT" dirty="0">
              <a:solidFill>
                <a:srgbClr val="3A705B"/>
              </a:solidFill>
              <a:highlight>
                <a:srgbClr val="36725B"/>
              </a:highlight>
            </a:endParaRPr>
          </a:p>
        </p:txBody>
      </p:sp>
      <p:sp>
        <p:nvSpPr>
          <p:cNvPr id="6" name="CasellaDiTesto 5">
            <a:extLst>
              <a:ext uri="{FF2B5EF4-FFF2-40B4-BE49-F238E27FC236}">
                <a16:creationId xmlns:a16="http://schemas.microsoft.com/office/drawing/2014/main" id="{E2ABD75D-95FF-AF07-0BEF-8836168874D7}"/>
              </a:ext>
            </a:extLst>
          </p:cNvPr>
          <p:cNvSpPr txBox="1"/>
          <p:nvPr/>
        </p:nvSpPr>
        <p:spPr>
          <a:xfrm>
            <a:off x="647097" y="6278484"/>
            <a:ext cx="4572000" cy="430887"/>
          </a:xfrm>
          <a:prstGeom prst="rect">
            <a:avLst/>
          </a:prstGeom>
          <a:noFill/>
        </p:spPr>
        <p:txBody>
          <a:bodyPr wrap="square">
            <a:spAutoFit/>
          </a:bodyPr>
          <a:lstStyle/>
          <a:p>
            <a:r>
              <a:rPr lang="it-IT" sz="2200" b="1" dirty="0">
                <a:solidFill>
                  <a:schemeClr val="bg1"/>
                </a:solidFill>
                <a:highlight>
                  <a:srgbClr val="36725B"/>
                </a:highlight>
                <a:latin typeface="Calibri" panose="020F0502020204030204" pitchFamily="34" charset="0"/>
                <a:ea typeface="+mj-ea"/>
                <a:cs typeface="Calibri" panose="020F0502020204030204" pitchFamily="34" charset="0"/>
              </a:rPr>
              <a:t>Omar Naja - DEIB</a:t>
            </a:r>
          </a:p>
        </p:txBody>
      </p:sp>
    </p:spTree>
    <p:extLst>
      <p:ext uri="{BB962C8B-B14F-4D97-AF65-F5344CB8AC3E}">
        <p14:creationId xmlns:p14="http://schemas.microsoft.com/office/powerpoint/2010/main" val="1862189650"/>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85B21F3832B664EACBD0ACF22D8D2CF" ma:contentTypeVersion="10" ma:contentTypeDescription="Creare un nuovo documento." ma:contentTypeScope="" ma:versionID="78228ce90ba149db22dbc96af372eca8">
  <xsd:schema xmlns:xsd="http://www.w3.org/2001/XMLSchema" xmlns:xs="http://www.w3.org/2001/XMLSchema" xmlns:p="http://schemas.microsoft.com/office/2006/metadata/properties" xmlns:ns2="00d844ec-6388-45f0-b3b5-d4d7ab683fe0" targetNamespace="http://schemas.microsoft.com/office/2006/metadata/properties" ma:root="true" ma:fieldsID="627e510f791a9c99fd5cbf77cdea01ce" ns2:_="">
    <xsd:import namespace="00d844ec-6388-45f0-b3b5-d4d7ab683fe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d844ec-6388-45f0-b3b5-d4d7ab683fe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2F446B-50F3-4620-AAB6-AC6BC0C47129}">
  <ds:schemaRefs>
    <ds:schemaRef ds:uri="http://schemas.microsoft.com/sharepoint/v3/contenttype/forms"/>
  </ds:schemaRefs>
</ds:datastoreItem>
</file>

<file path=customXml/itemProps2.xml><?xml version="1.0" encoding="utf-8"?>
<ds:datastoreItem xmlns:ds="http://schemas.openxmlformats.org/officeDocument/2006/customXml" ds:itemID="{B256A65B-9B89-46DB-96A2-0CDF0DF39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d844ec-6388-45f0-b3b5-d4d7ab683f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696B0D-FDA1-4AF1-A084-11F5E5115656}">
  <ds:schemaRefs>
    <ds:schemaRef ds:uri="http://www.w3.org/XML/1998/namespace"/>
    <ds:schemaRef ds:uri="http://schemas.microsoft.com/office/2006/documentManagement/types"/>
    <ds:schemaRef ds:uri="http://schemas.openxmlformats.org/package/2006/metadata/core-properties"/>
    <ds:schemaRef ds:uri="http://purl.org/dc/dcmitype/"/>
    <ds:schemaRef ds:uri="http://schemas.microsoft.com/office/2006/metadata/properties"/>
    <ds:schemaRef ds:uri="00d844ec-6388-45f0-b3b5-d4d7ab683fe0"/>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14866</TotalTime>
  <Words>2858</Words>
  <Application>Microsoft Office PowerPoint</Application>
  <PresentationFormat>Presentazione su schermo (4:3)</PresentationFormat>
  <Paragraphs>320</Paragraphs>
  <Slides>28</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28</vt:i4>
      </vt:variant>
    </vt:vector>
  </HeadingPairs>
  <TitlesOfParts>
    <vt:vector size="32" baseType="lpstr">
      <vt:lpstr>Arial</vt:lpstr>
      <vt:lpstr>Calibri</vt:lpstr>
      <vt:lpstr>Wingdings</vt:lpstr>
      <vt:lpstr>POLI</vt:lpstr>
      <vt:lpstr>Dipartimento di Elettronica, Informazione e Bioingegneria </vt:lpstr>
      <vt:lpstr>QUANTUM CRYPTOGRAPHY AND ITS APPLICATIONS Research Project – Software Engineering 2</vt:lpstr>
      <vt:lpstr>QUANTUM CRYPTOGRAPHY AND ITS APPLICATIONS Research Project – Software Engineering 2</vt:lpstr>
      <vt:lpstr>BACKGROUND Quantum Mechanics principles</vt:lpstr>
      <vt:lpstr>BACKGROUND Quantum Mechanics principles</vt:lpstr>
      <vt:lpstr>BACKGROUND Quantum Cryptography</vt:lpstr>
      <vt:lpstr>BACKGROUND Quantum Resistant Algorithms</vt:lpstr>
      <vt:lpstr>Quantum Key Distribution QKD Introduction</vt:lpstr>
      <vt:lpstr>Quantum Key Distribution BB84 Protocol</vt:lpstr>
      <vt:lpstr>Quantum Key Distribution BB84 Protocol</vt:lpstr>
      <vt:lpstr>Quantum Key Distribution QKDN – 6 Level architecture</vt:lpstr>
      <vt:lpstr>Quantum Key Distribution QKDN – Quantum Layer</vt:lpstr>
      <vt:lpstr>Quantum Key Distribution QKD Links</vt:lpstr>
      <vt:lpstr>Quantum Key Distribution QKDN – Key Management Layer</vt:lpstr>
      <vt:lpstr>Quantum Key Distribution QKDN – Control Layer</vt:lpstr>
      <vt:lpstr>Quantum Key Distribution QKDN – Application Layer</vt:lpstr>
      <vt:lpstr>Quantum Key Distribution QKDN Types</vt:lpstr>
      <vt:lpstr>Quantum Key Distribution QKDN Types</vt:lpstr>
      <vt:lpstr>Quantum Key Distribution QKDN Types</vt:lpstr>
      <vt:lpstr>Quantum Key Distribution QKDN Types</vt:lpstr>
      <vt:lpstr>Quantum Key Distribution challenges Accuracy</vt:lpstr>
      <vt:lpstr>Quantum Key Distribution challenges Security</vt:lpstr>
      <vt:lpstr>Quantum Key Distribution challenges Limitations</vt:lpstr>
      <vt:lpstr>Quantum Key Distribution challenges Limitations</vt:lpstr>
      <vt:lpstr>Quantum Key Distribution challenges QKDN Requirements</vt:lpstr>
      <vt:lpstr>Quantum Key Distribution challenges QKDN Requirements</vt:lpstr>
      <vt:lpstr>Quantum Key Distribution challenges Cost &amp; Robustness</vt:lpstr>
      <vt:lpstr>Presentazione standard di PowerPoint</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Omar Naja</cp:lastModifiedBy>
  <cp:revision>376</cp:revision>
  <dcterms:created xsi:type="dcterms:W3CDTF">2015-05-26T12:27:57Z</dcterms:created>
  <dcterms:modified xsi:type="dcterms:W3CDTF">2024-07-18T09:19:42Z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0x010100A85B21F3832B664EACBD0ACF22D8D2CF</vt:lpwstr>
  </property>
</Properties>
</file>