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9" r:id="rId2"/>
    <p:sldId id="258" r:id="rId3"/>
    <p:sldId id="375" r:id="rId4"/>
    <p:sldId id="383" r:id="rId5"/>
    <p:sldId id="376" r:id="rId6"/>
    <p:sldId id="385" r:id="rId7"/>
    <p:sldId id="379" r:id="rId8"/>
    <p:sldId id="384" r:id="rId9"/>
    <p:sldId id="382" r:id="rId10"/>
    <p:sldId id="380" r:id="rId11"/>
    <p:sldId id="381" r:id="rId12"/>
    <p:sldId id="386" r:id="rId1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993300"/>
    <a:srgbClr val="5F5F5F"/>
    <a:srgbClr val="0000FF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146" y="90"/>
      </p:cViewPr>
      <p:guideLst>
        <p:guide orient="horz" pos="254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450" y="89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86" tIns="47442" rIns="94886" bIns="47442" numCol="1" anchor="t" anchorCtr="0" compatLnSpc="1">
            <a:prstTxWarp prst="textNoShape">
              <a:avLst/>
            </a:prstTxWarp>
          </a:bodyPr>
          <a:lstStyle>
            <a:lvl1pPr defTabSz="9493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86" tIns="47442" rIns="94886" bIns="47442" numCol="1" anchor="t" anchorCtr="0" compatLnSpc="1">
            <a:prstTxWarp prst="textNoShape">
              <a:avLst/>
            </a:prstTxWarp>
          </a:bodyPr>
          <a:lstStyle>
            <a:lvl1pPr algn="r" defTabSz="9493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86" tIns="47442" rIns="94886" bIns="47442" numCol="1" anchor="b" anchorCtr="0" compatLnSpc="1">
            <a:prstTxWarp prst="textNoShape">
              <a:avLst/>
            </a:prstTxWarp>
          </a:bodyPr>
          <a:lstStyle>
            <a:lvl1pPr defTabSz="9493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86" tIns="47442" rIns="94886" bIns="47442" numCol="1" anchor="b" anchorCtr="0" compatLnSpc="1">
            <a:prstTxWarp prst="textNoShape">
              <a:avLst/>
            </a:prstTxWarp>
          </a:bodyPr>
          <a:lstStyle>
            <a:lvl1pPr algn="r" defTabSz="9493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DF5704F9-63E9-4570-B6F7-E98D7991DAA7}" type="slidenum">
              <a:rPr lang="en-GB"/>
              <a:pPr>
                <a:defRPr/>
              </a:pPr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5606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86" tIns="47442" rIns="94886" bIns="47442" numCol="1" anchor="t" anchorCtr="0" compatLnSpc="1">
            <a:prstTxWarp prst="textNoShape">
              <a:avLst/>
            </a:prstTxWarp>
          </a:bodyPr>
          <a:lstStyle>
            <a:lvl1pPr defTabSz="9493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86" tIns="47442" rIns="94886" bIns="47442" numCol="1" anchor="t" anchorCtr="0" compatLnSpc="1">
            <a:prstTxWarp prst="textNoShape">
              <a:avLst/>
            </a:prstTxWarp>
          </a:bodyPr>
          <a:lstStyle>
            <a:lvl1pPr algn="r" defTabSz="9493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59338"/>
            <a:ext cx="520382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86" tIns="47442" rIns="94886" bIns="474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86" tIns="47442" rIns="94886" bIns="47442" numCol="1" anchor="b" anchorCtr="0" compatLnSpc="1">
            <a:prstTxWarp prst="textNoShape">
              <a:avLst/>
            </a:prstTxWarp>
          </a:bodyPr>
          <a:lstStyle>
            <a:lvl1pPr defTabSz="9493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86" tIns="47442" rIns="94886" bIns="47442" numCol="1" anchor="b" anchorCtr="0" compatLnSpc="1">
            <a:prstTxWarp prst="textNoShape">
              <a:avLst/>
            </a:prstTxWarp>
          </a:bodyPr>
          <a:lstStyle>
            <a:lvl1pPr algn="r" defTabSz="94932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B10C89C-7225-48CE-BCDC-BD80453DB8F2}" type="slidenum">
              <a:rPr lang="en-GB"/>
              <a:pPr>
                <a:defRPr/>
              </a:pPr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8942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03455-2A02-4736-ADEC-63A96DBD7092}" type="slidenum">
              <a:rPr lang="en-GB" smtClean="0"/>
              <a:pPr/>
              <a:t>0</a:t>
            </a:fld>
            <a:endParaRPr lang="en-GB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EE7FC-85D4-4253-9CEE-D329701422BE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Tx/>
              <a:buAutoNum type="alphaLcParenR"/>
            </a:pPr>
            <a:r>
              <a:rPr lang="it-IT"/>
              <a:t>Il rispetto dei crediti formativi impone una selezione degli argomenti, tenuto conto che il titolo del corso comprende di per sè due grandi aree della scienza economica: l’economia propriamente detta, che studia il comportamento dei singoli soggetti economici e del sistema nel suo complesso; il management, che studia le modalità più efficienti di organizzazione e di decisione da parte delle organizzazioni economiche (l’impresa)</a:t>
            </a:r>
          </a:p>
          <a:p>
            <a:pPr marL="228600" indent="-228600">
              <a:buFontTx/>
              <a:buAutoNum type="alphaLcParenR"/>
            </a:pPr>
            <a:r>
              <a:rPr lang="it-IT"/>
              <a:t>Tenuto conto del vincolo dei crediti la scelta degli argomenti è stata fatta tenendo conto del seguente obiettivo fondamentale: il corso intende fornire conoscenze e strumenti professionalizzanti (cioè spendibili sul mercato del lavoro) e non contribuire semplicemente alla vostra cultura generale dei fatti economici.</a:t>
            </a:r>
          </a:p>
          <a:p>
            <a:pPr marL="228600" indent="-228600">
              <a:buFontTx/>
              <a:buAutoNum type="alphaLcParenR"/>
            </a:pPr>
            <a:r>
              <a:rPr lang="it-IT"/>
              <a:t>Molti argomenti restano fuori, sia dell’economia sia del management, come vedremo successivamente illustrando in dettaglio i contenuti</a:t>
            </a:r>
          </a:p>
          <a:p>
            <a:pPr marL="228600" indent="-228600">
              <a:buFontTx/>
              <a:buAutoNum type="alphaLcParenR"/>
            </a:pPr>
            <a:r>
              <a:rPr lang="it-IT"/>
              <a:t>Grosso modo a questi obiettivi formativi corrisponde una ripartizione del corso in tre moduli, che a loro volta corrispondono a 3 crediti. Per cui coloro che hanno un corso da 3 crediti svolgeranno la prima parte, quelle da 6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45951F-37D9-46E4-8066-6ACBA4F9E113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/>
              <a:t>Viene lasciato fuori l’esame dell’intervento dello stato nell’economia e della dinamica del sistema economico nel suo complesso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15276F-22A7-4068-B81C-0B3D7C37C414}" type="slidenum">
              <a:rPr lang="en-GB"/>
              <a:pPr/>
              <a:t>5</a:t>
            </a:fld>
            <a:endParaRPr lang="en-GB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Tx/>
              <a:buAutoNum type="alphaLcParenR"/>
            </a:pPr>
            <a:r>
              <a:rPr lang="it-IT"/>
              <a:t>Il rispetto dei crediti formativi impone una selezione degli argomenti, tenuto conto che il titolo del corso comprende di per sè due grandi aree della scienza economica: l’economia propriamente detta, che studia il comportamento dei singoli soggetti economici e del sistema nel suo complesso; il management, che studia le modalità più efficienti di organizzazione e di decisione da parte delle organizzazioni economiche (l’impresa)</a:t>
            </a:r>
          </a:p>
          <a:p>
            <a:pPr marL="228600" indent="-228600">
              <a:buFontTx/>
              <a:buAutoNum type="alphaLcParenR"/>
            </a:pPr>
            <a:r>
              <a:rPr lang="it-IT"/>
              <a:t>Tenuto conto del vincolo dei crediti la scelta degli argomenti è stata fatta tenendo conto del seguente obiettivo fondamentale: il corso intende fornire conoscenze e strumenti professionalizzanti (cioè spendibili sul mercato del lavoro) e non contribuire semplicemente alla vostra cultura generale dei fatti economici.</a:t>
            </a:r>
          </a:p>
          <a:p>
            <a:pPr marL="228600" indent="-228600">
              <a:buFontTx/>
              <a:buAutoNum type="alphaLcParenR"/>
            </a:pPr>
            <a:r>
              <a:rPr lang="it-IT"/>
              <a:t>Molti argomenti restano fuori, sia dell’economia sia del management, come vedremo successivamente illustrando in dettaglio i contenuti</a:t>
            </a:r>
          </a:p>
          <a:p>
            <a:pPr marL="228600" indent="-228600">
              <a:buFontTx/>
              <a:buAutoNum type="alphaLcParenR"/>
            </a:pPr>
            <a:r>
              <a:rPr lang="it-IT"/>
              <a:t>Grosso modo a questi obiettivi formativi corrisponde una ripartizione del corso in tre moduli, che a loro volta corrispondono a 3 crediti. Per cui coloro che hanno un corso da 3 crediti svolgeranno la prima parte, quelle da 6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48EBE2-9CE6-4C0D-B2C3-AC10961B3757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Tx/>
              <a:buAutoNum type="alphaLcParenR"/>
            </a:pPr>
            <a:r>
              <a:rPr lang="it-IT"/>
              <a:t>Poiché siete in tanti (ed io invece sono da solo) la cosa migliore è sfruttare le possibilità della rete. </a:t>
            </a:r>
          </a:p>
          <a:p>
            <a:pPr marL="228600" indent="-228600">
              <a:buFontTx/>
              <a:buAutoNum type="alphaLcParenR"/>
            </a:pPr>
            <a:r>
              <a:rPr lang="it-IT"/>
              <a:t>Compatibilmente con le disponibilità di tempo dei tecnici dell’Istituto di Informatica sto mettendo a punto il sito del corso nel quale potrete trovare tutto il materiale: dispense, lucidi proiettati a lezione e altro materiale utile (test degli esami, materiali di approfondimento, ecc.).</a:t>
            </a:r>
          </a:p>
          <a:p>
            <a:pPr marL="228600" indent="-228600">
              <a:buFontTx/>
              <a:buAutoNum type="alphaLcParenR"/>
            </a:pPr>
            <a:r>
              <a:rPr lang="it-IT"/>
              <a:t>Se del materiale (lucidi o dispense) non è presente sul sito vuol dire che NON è ancora disponibile. E’ severamente vietato fare richiesta di fotocopie direttamente al sottoscritto o alla segreteria dell’Istituto, la quale non è autorizzata a dare copia dei materiali (VERIFICARE CHE TUTTI SIANO IN GRADO DI ACCEDERE AL SITO DA INGEGNERIA). </a:t>
            </a:r>
          </a:p>
          <a:p>
            <a:pPr marL="228600" indent="-228600">
              <a:buFontTx/>
              <a:buAutoNum type="alphaLcParenR"/>
            </a:pPr>
            <a:r>
              <a:rPr lang="it-IT"/>
              <a:t>Per il primo appello di giugno dovrebbe essere in funzione anche l’iscrizione on-line agli esami per cui non dovete più venire fisicamente in Istituto.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F17AF-ED46-4E9E-A224-717A4FD5F1A1}" type="slidenum">
              <a:rPr lang="en-GB"/>
              <a:pPr/>
              <a:t>7</a:t>
            </a:fld>
            <a:endParaRPr lang="en-GB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>
              <a:buFontTx/>
              <a:buAutoNum type="alphaLcParenR"/>
            </a:pPr>
            <a:r>
              <a:rPr lang="it-IT"/>
              <a:t>Poiché siete in tanti (ed io invece sono da solo) la cosa migliore è sfruttare le possibilità della rete. </a:t>
            </a:r>
          </a:p>
          <a:p>
            <a:pPr marL="228600" indent="-228600">
              <a:buFontTx/>
              <a:buAutoNum type="alphaLcParenR"/>
            </a:pPr>
            <a:r>
              <a:rPr lang="it-IT"/>
              <a:t>Compatibilmente con le disponibilità di tempo dei tecnici dell’Istituto di Informatica sto mettendo a punto il sito del corso nel quale potrete trovare tutto il materiale: dispense, lucidi proiettati a lezione e altro materiale utile (test degli esami, materiali di approfondimento, ecc.).</a:t>
            </a:r>
          </a:p>
          <a:p>
            <a:pPr marL="228600" indent="-228600">
              <a:buFontTx/>
              <a:buAutoNum type="alphaLcParenR"/>
            </a:pPr>
            <a:r>
              <a:rPr lang="it-IT"/>
              <a:t>Se del materiale (lucidi o dispense) non è presente sul sito vuol dire che NON è ancora disponibile. E’ severamente vietato fare richiesta di fotocopie direttamente al sottoscritto o alla segreteria dell’Istituto, la quale non è autorizzata a dare copia dei materiali (VERIFICARE CHE TUTTI SIANO IN GRADO DI ACCEDERE AL SITO DA INGEGNERIA). </a:t>
            </a:r>
          </a:p>
          <a:p>
            <a:pPr marL="228600" indent="-228600">
              <a:buFontTx/>
              <a:buAutoNum type="alphaLcParenR"/>
            </a:pPr>
            <a:r>
              <a:rPr lang="it-IT"/>
              <a:t>Per il primo appello di giugno dovrebbe essere in funzione anche l’iscrizione on-line agli esami per cui non dovete più venire fisicamente in Istituto.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C1499-1196-44D9-9FEC-8F5E1F1AAA12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/>
              <a:t>Ricordare che sia per il docente, sia per gli studenti l’esame è un “accidente” nell’ambito del corso poiché l’obiettivo principale degli studenti è quello di apprendere e quello del docente di facilitare il processo di apprendimento.</a:t>
            </a:r>
          </a:p>
          <a:p>
            <a:r>
              <a:rPr lang="it-IT"/>
              <a:t>Per fortuna nel mondo del lavoro (pubblico e privato) il titolo (pezzo di carta) vale sempre meno mentre vale sempre più la preparazione. </a:t>
            </a:r>
          </a:p>
          <a:p>
            <a:r>
              <a:rPr lang="it-IT"/>
              <a:t>Le prove d’esame dovrebbero essere importanti per lo studente al fine di auto valutare la propria preparazione. </a:t>
            </a:r>
          </a:p>
          <a:p>
            <a:r>
              <a:rPr lang="it-IT"/>
              <a:t>Eventualmente a metà corso potremmo fare una simulazione della prova d’esame sulla prima parte del programma in modo che possiate valutare il vostro grado di apprendimento.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95288" y="1557338"/>
            <a:ext cx="8389937" cy="5619750"/>
            <a:chOff x="238" y="1056"/>
            <a:chExt cx="5285" cy="2785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14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2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15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16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  <p:grpSp>
          <p:nvGrpSpPr>
            <p:cNvPr id="7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8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9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10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</p:grpSp>
      <p:sp>
        <p:nvSpPr>
          <p:cNvPr id="7183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724400"/>
            <a:ext cx="6400800" cy="10668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dt" sz="quarter" idx="10"/>
          </p:nvPr>
        </p:nvSpPr>
        <p:spPr>
          <a:xfrm>
            <a:off x="381000" y="6324600"/>
            <a:ext cx="1905000" cy="457200"/>
          </a:xfrm>
        </p:spPr>
        <p:txBody>
          <a:bodyPr/>
          <a:lstStyle>
            <a:lvl1pPr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9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B21DC6B1-5D27-49D2-B5A2-DB0393AF4F70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Donato Iacobucci - Università Politecnica delle Marche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Donato Iacobucci - Università Politecnica delle Marche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Donato Iacobucci - Università Politecnica delle Marche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Donato Iacobucci - Università Politecnica delle Marche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Donato Iacobucci - Università Politecnica delle Marche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Donato Iacobucci - Università Politecnica delle Marche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Donato Iacobucci - Università Politecnica delle Marche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Donato Iacobucci - Università Politecnica delle Marche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Donato Iacobucci - Università Politecnica delle Marche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Donato Iacobucci - Università Politecnica delle Marche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1034" name="Group 3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6148" name="Rectangle 4"/>
              <p:cNvSpPr>
                <a:spLocks noChangeArrowheads="1"/>
              </p:cNvSpPr>
              <p:nvPr/>
            </p:nvSpPr>
            <p:spPr bwMode="auto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6149" name="Freeform 5"/>
              <p:cNvSpPr>
                <a:spLocks/>
              </p:cNvSpPr>
              <p:nvPr/>
            </p:nvSpPr>
            <p:spPr bwMode="auto">
              <a:xfrm>
                <a:off x="240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0" y="0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6150" name="Freeform 6"/>
              <p:cNvSpPr>
                <a:spLocks/>
              </p:cNvSpPr>
              <p:nvPr/>
            </p:nvSpPr>
            <p:spPr bwMode="auto">
              <a:xfrm>
                <a:off x="252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5268" y="2976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  <p:grpSp>
          <p:nvGrpSpPr>
            <p:cNvPr id="1035" name="Group 7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6152" name="Rectangle 8"/>
              <p:cNvSpPr>
                <a:spLocks noChangeArrowheads="1"/>
              </p:cNvSpPr>
              <p:nvPr/>
            </p:nvSpPr>
            <p:spPr bwMode="auto">
              <a:xfrm>
                <a:off x="336" y="1104"/>
                <a:ext cx="96" cy="2784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6153" name="Freeform 9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96" y="2784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6154" name="Freeform 10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  <p:grpSp>
          <p:nvGrpSpPr>
            <p:cNvPr id="1036" name="Group 11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6156" name="Rectangle 12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6157" name="Freeform 13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0" y="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  <p:sp>
            <p:nvSpPr>
              <p:cNvPr id="6158" name="Freeform 14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92" y="72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it-IT"/>
              </a:p>
            </p:txBody>
          </p:sp>
        </p:grpSp>
      </p:grpSp>
      <p:sp>
        <p:nvSpPr>
          <p:cNvPr id="102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Click to edit Master title style</a:t>
            </a:r>
          </a:p>
        </p:txBody>
      </p:sp>
      <p:sp>
        <p:nvSpPr>
          <p:cNvPr id="102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</a:p>
        </p:txBody>
      </p:sp>
      <p:sp>
        <p:nvSpPr>
          <p:cNvPr id="6161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>
              <a:defRPr/>
            </a:pPr>
            <a:fld id="{A02F225E-2FF4-4B50-86D8-CFA305977B53}" type="slidenum">
              <a:rPr lang="en-US" sz="1600">
                <a:latin typeface="Garamond" pitchFamily="18" charset="0"/>
              </a:rPr>
              <a:pPr algn="r">
                <a:defRPr/>
              </a:pPr>
              <a:t>‹N›</a:t>
            </a:fld>
            <a:endParaRPr lang="en-US" sz="1400">
              <a:latin typeface="Garamond" pitchFamily="18" charset="0"/>
            </a:endParaRPr>
          </a:p>
        </p:txBody>
      </p:sp>
      <p:sp>
        <p:nvSpPr>
          <p:cNvPr id="6167" name="Rectangle 23"/>
          <p:cNvSpPr>
            <a:spLocks noChangeArrowheads="1"/>
          </p:cNvSpPr>
          <p:nvPr userDrawn="1"/>
        </p:nvSpPr>
        <p:spPr bwMode="auto">
          <a:xfrm>
            <a:off x="3810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r">
              <a:defRPr/>
            </a:pPr>
            <a:endParaRPr lang="it-IT" sz="1400">
              <a:latin typeface="Times New Roman" pitchFamily="18" charset="0"/>
            </a:endParaRPr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400800"/>
            <a:ext cx="48244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it-IT" dirty="0"/>
              <a:t>Alessandra </a:t>
            </a:r>
            <a:r>
              <a:rPr lang="it-IT" dirty="0" err="1"/>
              <a:t>Micozzi</a:t>
            </a:r>
            <a:r>
              <a:rPr lang="it-IT" dirty="0"/>
              <a:t>- Università Politecnica delle Marche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2" charset="2"/>
        <a:buChar char="n"/>
        <a:defRPr sz="3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>
          <a:solidFill>
            <a:srgbClr val="0000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2" charset="2"/>
        <a:buChar char="n"/>
        <a:defRPr sz="2400">
          <a:solidFill>
            <a:srgbClr val="0000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>
          <a:solidFill>
            <a:srgbClr val="0000F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rgbClr val="0000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>
          <a:solidFill>
            <a:srgbClr val="0000FF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v.giannini@staff.univpm.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28802"/>
            <a:ext cx="8458200" cy="3000396"/>
          </a:xfrm>
        </p:spPr>
        <p:txBody>
          <a:bodyPr/>
          <a:lstStyle/>
          <a:p>
            <a:pPr algn="ctr"/>
            <a:r>
              <a:rPr lang="it-IT" sz="3200" b="1" dirty="0">
                <a:solidFill>
                  <a:schemeClr val="tx1"/>
                </a:solidFill>
                <a:cs typeface="Times New Roman" pitchFamily="18" charset="0"/>
              </a:rPr>
              <a:t>“Economia dell’impresa</a:t>
            </a:r>
            <a:r>
              <a:rPr lang="it-IT" sz="3200" b="1" i="1" dirty="0">
                <a:solidFill>
                  <a:schemeClr val="tx1"/>
                </a:solidFill>
                <a:cs typeface="Times New Roman" pitchFamily="18" charset="0"/>
              </a:rPr>
              <a:t>”</a:t>
            </a:r>
            <a:r>
              <a:rPr lang="it-IT" sz="32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br>
              <a:rPr lang="it-IT" sz="3200" b="1" dirty="0">
                <a:solidFill>
                  <a:schemeClr val="tx1"/>
                </a:solidFill>
                <a:cs typeface="Times New Roman" pitchFamily="18" charset="0"/>
              </a:rPr>
            </a:br>
            <a:br>
              <a:rPr lang="it-IT" sz="3200" b="1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it-IT" sz="2000" b="1" dirty="0">
                <a:solidFill>
                  <a:schemeClr val="tx1"/>
                </a:solidFill>
                <a:cs typeface="Times New Roman" pitchFamily="18" charset="0"/>
              </a:rPr>
              <a:t>Corso di laurea in: </a:t>
            </a:r>
            <a:br>
              <a:rPr lang="it-IT" sz="2000" b="1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it-IT" sz="2000" b="1" dirty="0">
                <a:solidFill>
                  <a:schemeClr val="tx1"/>
                </a:solidFill>
                <a:cs typeface="Times New Roman" pitchFamily="18" charset="0"/>
              </a:rPr>
              <a:t>Ingegneria Informatica</a:t>
            </a:r>
            <a:br>
              <a:rPr lang="it-IT" sz="2000" b="1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it-IT" sz="2000" b="1" dirty="0">
                <a:solidFill>
                  <a:schemeClr val="tx1"/>
                </a:solidFill>
                <a:cs typeface="Times New Roman" pitchFamily="18" charset="0"/>
              </a:rPr>
              <a:t>A.A. 2020-2021</a:t>
            </a:r>
            <a:br>
              <a:rPr lang="it-IT" sz="2000" b="1" dirty="0">
                <a:solidFill>
                  <a:schemeClr val="tx1"/>
                </a:solidFill>
                <a:cs typeface="Times New Roman" pitchFamily="18" charset="0"/>
              </a:rPr>
            </a:br>
            <a:br>
              <a:rPr lang="it-IT" sz="2000" b="1" dirty="0">
                <a:solidFill>
                  <a:schemeClr val="tx1"/>
                </a:solidFill>
                <a:cs typeface="Times New Roman" pitchFamily="18" charset="0"/>
              </a:rPr>
            </a:br>
            <a:r>
              <a:rPr lang="it-IT" sz="2800" b="1" dirty="0">
                <a:solidFill>
                  <a:schemeClr val="tx1"/>
                </a:solidFill>
                <a:cs typeface="Times New Roman" pitchFamily="18" charset="0"/>
              </a:rPr>
              <a:t>Introduzione al corso</a:t>
            </a:r>
            <a:endParaRPr lang="it-IT" sz="2800" b="1" dirty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5445125"/>
            <a:ext cx="6400800" cy="485775"/>
          </a:xfrm>
        </p:spPr>
        <p:txBody>
          <a:bodyPr/>
          <a:lstStyle/>
          <a:p>
            <a:r>
              <a:rPr lang="it-IT" sz="1800" b="1" dirty="0">
                <a:solidFill>
                  <a:schemeClr val="tx1"/>
                </a:solidFill>
              </a:rPr>
              <a:t>Valentina Giannini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381000" y="533400"/>
            <a:ext cx="8305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it-IT" b="1" dirty="0"/>
              <a:t>Università Politecnica delle Marche</a:t>
            </a:r>
          </a:p>
          <a:p>
            <a:pPr algn="ctr"/>
            <a:r>
              <a:rPr lang="it-IT" b="1" dirty="0"/>
              <a:t>Facoltà di Ingegneria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357166"/>
            <a:ext cx="7772400" cy="1104900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Esame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800">
                <a:solidFill>
                  <a:schemeClr val="tx1"/>
                </a:solidFill>
              </a:rPr>
              <a:t>Obiettivi:</a:t>
            </a:r>
          </a:p>
          <a:p>
            <a:pPr lvl="1"/>
            <a:r>
              <a:rPr lang="it-IT" sz="2400" b="1">
                <a:solidFill>
                  <a:schemeClr val="tx1"/>
                </a:solidFill>
              </a:rPr>
              <a:t>Efficacia</a:t>
            </a:r>
            <a:r>
              <a:rPr lang="it-IT" sz="2400">
                <a:solidFill>
                  <a:schemeClr val="tx1"/>
                </a:solidFill>
              </a:rPr>
              <a:t>: rispecchiare per quanto possibile fedelmente (e obiettivamente) la preparazione dello studente</a:t>
            </a:r>
          </a:p>
          <a:p>
            <a:pPr lvl="1"/>
            <a:r>
              <a:rPr lang="it-IT" sz="2400" b="1">
                <a:solidFill>
                  <a:schemeClr val="tx1"/>
                </a:solidFill>
              </a:rPr>
              <a:t>Equità</a:t>
            </a:r>
            <a:r>
              <a:rPr lang="it-IT" sz="2400">
                <a:solidFill>
                  <a:schemeClr val="tx1"/>
                </a:solidFill>
              </a:rPr>
              <a:t>: mettere tutti nelle stesse condizioni di valutazione e assicurare omogeneità (nel tempo e nello spazio) dei criteri di valutazione</a:t>
            </a:r>
          </a:p>
          <a:p>
            <a:pPr lvl="1"/>
            <a:r>
              <a:rPr lang="it-IT" sz="2400" b="1">
                <a:solidFill>
                  <a:schemeClr val="tx1"/>
                </a:solidFill>
              </a:rPr>
              <a:t>Efficienza</a:t>
            </a:r>
            <a:r>
              <a:rPr lang="it-IT" sz="2400">
                <a:solidFill>
                  <a:schemeClr val="tx1"/>
                </a:solidFill>
              </a:rPr>
              <a:t>: ottenere i primi due obiettivi con il minimo tempo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Prova d’esame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prova d’esame è scritta</a:t>
            </a: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Il test scritto consiste di domande aperte, chiuse ed esercizi</a:t>
            </a:r>
          </a:p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Contatti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v.giannini@staff.univpm.it</a:t>
            </a:r>
            <a:endParaRPr lang="it-IT" dirty="0"/>
          </a:p>
          <a:p>
            <a:endParaRPr lang="it-IT" dirty="0"/>
          </a:p>
          <a:p>
            <a:r>
              <a:rPr lang="it-IT" dirty="0"/>
              <a:t>Orario ricevimento: su appuntamento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52875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Contenuti 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000100" y="2000240"/>
            <a:ext cx="7572428" cy="345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it-IT" b="1" dirty="0">
                <a:cs typeface="Times New Roman" pitchFamily="18" charset="0"/>
              </a:rPr>
              <a:t>I contenuti del corso sono organizzati in tre parti</a:t>
            </a:r>
          </a:p>
          <a:p>
            <a:pPr marL="914400" lvl="1" indent="-457200">
              <a:lnSpc>
                <a:spcPct val="90000"/>
              </a:lnSpc>
            </a:pPr>
            <a:endParaRPr lang="it-IT" b="1" dirty="0">
              <a:cs typeface="Times New Roman" pitchFamily="18" charset="0"/>
            </a:endParaRPr>
          </a:p>
          <a:p>
            <a:pPr marL="914400" lvl="1" indent="-457200">
              <a:lnSpc>
                <a:spcPct val="90000"/>
              </a:lnSpc>
              <a:buFont typeface="+mj-lt"/>
              <a:buAutoNum type="alphaLcParenR"/>
            </a:pPr>
            <a:r>
              <a:rPr lang="it-IT" b="1" dirty="0">
                <a:cs typeface="Times New Roman" pitchFamily="18" charset="0"/>
              </a:rPr>
              <a:t>L’impresa: aspetto economico-finanziario della gestione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lphaLcParenR"/>
            </a:pPr>
            <a:endParaRPr lang="it-IT" b="1" dirty="0">
              <a:cs typeface="Times New Roman" pitchFamily="18" charset="0"/>
            </a:endParaRPr>
          </a:p>
          <a:p>
            <a:pPr marL="914400" lvl="1" indent="-457200">
              <a:lnSpc>
                <a:spcPct val="90000"/>
              </a:lnSpc>
              <a:buFont typeface="+mj-lt"/>
              <a:buAutoNum type="alphaLcParenR"/>
            </a:pPr>
            <a:r>
              <a:rPr lang="it-IT" b="1" dirty="0">
                <a:cs typeface="Times New Roman" pitchFamily="18" charset="0"/>
              </a:rPr>
              <a:t>Decisioni di investimento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lphaLcParenR"/>
            </a:pPr>
            <a:endParaRPr lang="it-IT" b="1" dirty="0">
              <a:cs typeface="Times New Roman" pitchFamily="18" charset="0"/>
            </a:endParaRPr>
          </a:p>
          <a:p>
            <a:pPr marL="914400" lvl="1" indent="-457200">
              <a:lnSpc>
                <a:spcPct val="90000"/>
              </a:lnSpc>
              <a:buFont typeface="+mj-lt"/>
              <a:buAutoNum type="alphaLcParenR"/>
            </a:pPr>
            <a:r>
              <a:rPr lang="it-IT" b="1" dirty="0">
                <a:cs typeface="Times New Roman" pitchFamily="18" charset="0"/>
              </a:rPr>
              <a:t>Dinamiche di mercato e strategie competitive</a:t>
            </a:r>
          </a:p>
          <a:p>
            <a:endParaRPr lang="it-IT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357188"/>
            <a:ext cx="7772400" cy="110490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Contenuti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928802"/>
            <a:ext cx="7772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it-IT" dirty="0">
                <a:solidFill>
                  <a:schemeClr val="tx1"/>
                </a:solidFill>
                <a:cs typeface="Times New Roman" pitchFamily="18" charset="0"/>
              </a:rPr>
              <a:t>a) </a:t>
            </a:r>
            <a:r>
              <a:rPr lang="it-IT" sz="2800" dirty="0">
                <a:solidFill>
                  <a:schemeClr val="tx1"/>
                </a:solidFill>
              </a:rPr>
              <a:t>L’impresa</a:t>
            </a:r>
          </a:p>
          <a:p>
            <a:pPr lvl="1"/>
            <a:r>
              <a:rPr lang="it-IT" sz="2400" dirty="0">
                <a:solidFill>
                  <a:schemeClr val="tx1"/>
                </a:solidFill>
              </a:rPr>
              <a:t>l’impresa nel sistema economico</a:t>
            </a:r>
          </a:p>
          <a:p>
            <a:pPr lvl="1"/>
            <a:r>
              <a:rPr lang="it-IT" sz="2400" dirty="0">
                <a:solidFill>
                  <a:schemeClr val="tx1"/>
                </a:solidFill>
              </a:rPr>
              <a:t>forme giuridiche d’impresa</a:t>
            </a:r>
          </a:p>
          <a:p>
            <a:pPr lvl="1"/>
            <a:r>
              <a:rPr lang="it-IT" sz="2400" dirty="0">
                <a:solidFill>
                  <a:schemeClr val="tx1"/>
                </a:solidFill>
              </a:rPr>
              <a:t>aspetto economico e finanziario della gestione aziendale</a:t>
            </a:r>
          </a:p>
          <a:p>
            <a:pPr lvl="1"/>
            <a:r>
              <a:rPr lang="it-IT" sz="2400" dirty="0">
                <a:solidFill>
                  <a:schemeClr val="tx1"/>
                </a:solidFill>
              </a:rPr>
              <a:t>il bilancio d’esercizio</a:t>
            </a:r>
          </a:p>
          <a:p>
            <a:pPr lvl="1"/>
            <a:r>
              <a:rPr lang="it-IT" sz="2400" dirty="0">
                <a:solidFill>
                  <a:schemeClr val="tx1"/>
                </a:solidFill>
              </a:rPr>
              <a:t>l’analisi del bilancio d’esercizio</a:t>
            </a:r>
          </a:p>
          <a:p>
            <a:pPr lvl="1"/>
            <a:endParaRPr lang="it-IT" sz="20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62" y="342900"/>
            <a:ext cx="7772400" cy="1104900"/>
          </a:xfrm>
        </p:spPr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Contenuti	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0" y="2285992"/>
            <a:ext cx="7358114" cy="3071834"/>
          </a:xfrm>
        </p:spPr>
        <p:txBody>
          <a:bodyPr/>
          <a:lstStyle/>
          <a:p>
            <a:pPr marL="0" indent="0">
              <a:buNone/>
            </a:pPr>
            <a:r>
              <a:rPr lang="it-IT" sz="2800" dirty="0">
                <a:solidFill>
                  <a:schemeClr val="tx1"/>
                </a:solidFill>
              </a:rPr>
              <a:t>b) Decisioni di investimento</a:t>
            </a:r>
          </a:p>
          <a:p>
            <a:pPr marL="914400" lvl="1" indent="-457200"/>
            <a:r>
              <a:rPr lang="it-IT" sz="2400" dirty="0">
                <a:solidFill>
                  <a:schemeClr val="tx1"/>
                </a:solidFill>
              </a:rPr>
              <a:t>Rischio e incertezza</a:t>
            </a:r>
          </a:p>
          <a:p>
            <a:pPr marL="914400" lvl="1" indent="-457200"/>
            <a:r>
              <a:rPr lang="it-IT" sz="2400" dirty="0">
                <a:solidFill>
                  <a:schemeClr val="tx1"/>
                </a:solidFill>
              </a:rPr>
              <a:t>Costo opportunità del capitale </a:t>
            </a:r>
          </a:p>
          <a:p>
            <a:pPr marL="914400" lvl="1" indent="-457200"/>
            <a:r>
              <a:rPr lang="it-IT" sz="2400" dirty="0">
                <a:solidFill>
                  <a:schemeClr val="tx1"/>
                </a:solidFill>
              </a:rPr>
              <a:t>Metodologie e tecniche di valutazione degli investimenti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48" y="519102"/>
            <a:ext cx="7772400" cy="1104900"/>
          </a:xfrm>
        </p:spPr>
        <p:txBody>
          <a:bodyPr/>
          <a:lstStyle/>
          <a:p>
            <a:r>
              <a:rPr lang="it-IT" sz="4000" dirty="0">
                <a:solidFill>
                  <a:schemeClr val="tx1"/>
                </a:solidFill>
              </a:rPr>
              <a:t>Contenuti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786" y="1928802"/>
            <a:ext cx="7858180" cy="4000528"/>
          </a:xfrm>
        </p:spPr>
        <p:txBody>
          <a:bodyPr/>
          <a:lstStyle/>
          <a:p>
            <a:pPr marL="533400" indent="-533400">
              <a:buFont typeface="Monotype Sorts" pitchFamily="2" charset="2"/>
              <a:buNone/>
            </a:pPr>
            <a:r>
              <a:rPr lang="it-IT" sz="2800" dirty="0">
                <a:solidFill>
                  <a:schemeClr val="tx1"/>
                </a:solidFill>
              </a:rPr>
              <a:t>c) Dinamiche di mercato e strategie competitive</a:t>
            </a:r>
          </a:p>
          <a:p>
            <a:pPr marL="914400" lvl="1" indent="-457200"/>
            <a:r>
              <a:rPr lang="it-IT" sz="2400" dirty="0">
                <a:solidFill>
                  <a:schemeClr val="tx1"/>
                </a:solidFill>
              </a:rPr>
              <a:t>Concetti di base della microeconomia</a:t>
            </a:r>
          </a:p>
          <a:p>
            <a:pPr marL="914400" lvl="1" indent="-457200"/>
            <a:r>
              <a:rPr lang="it-IT" sz="2400" dirty="0">
                <a:solidFill>
                  <a:schemeClr val="tx1"/>
                </a:solidFill>
              </a:rPr>
              <a:t>Teoria dei costi </a:t>
            </a:r>
          </a:p>
          <a:p>
            <a:pPr marL="914400" lvl="1" indent="-457200"/>
            <a:r>
              <a:rPr lang="it-IT" sz="2400" dirty="0">
                <a:solidFill>
                  <a:schemeClr val="tx1"/>
                </a:solidFill>
              </a:rPr>
              <a:t>Forme di mercato e concorrenza</a:t>
            </a:r>
          </a:p>
          <a:p>
            <a:pPr marL="914400" lvl="1" indent="-457200"/>
            <a:r>
              <a:rPr lang="it-IT" sz="2400" dirty="0">
                <a:solidFill>
                  <a:schemeClr val="tx1"/>
                </a:solidFill>
              </a:rPr>
              <a:t>Strategie competitive</a:t>
            </a:r>
          </a:p>
          <a:p>
            <a:pPr marL="914400" lvl="1" indent="-457200"/>
            <a:r>
              <a:rPr lang="it-IT" sz="2400" dirty="0">
                <a:solidFill>
                  <a:schemeClr val="tx1"/>
                </a:solidFill>
              </a:rPr>
              <a:t>Economia dell’informazione e delle reti</a:t>
            </a:r>
          </a:p>
          <a:p>
            <a:pPr marL="914400" lvl="1" indent="-457200"/>
            <a:endParaRPr lang="it-IT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sz="4000" dirty="0">
                <a:solidFill>
                  <a:schemeClr val="tx1"/>
                </a:solidFill>
              </a:rPr>
              <a:t>Obiettivi formativi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857364"/>
            <a:ext cx="7772400" cy="4191000"/>
          </a:xfrm>
        </p:spPr>
        <p:txBody>
          <a:bodyPr/>
          <a:lstStyle/>
          <a:p>
            <a:pPr lvl="2"/>
            <a:endParaRPr lang="it-IT" sz="18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/>
            <a:r>
              <a:rPr lang="it-IT" sz="2400" b="1" dirty="0">
                <a:solidFill>
                  <a:schemeClr val="tx1"/>
                </a:solidFill>
                <a:cs typeface="Times New Roman" pitchFamily="18" charset="0"/>
              </a:rPr>
              <a:t>Acquisire conoscenze sui seguenti aspetti:</a:t>
            </a:r>
          </a:p>
          <a:p>
            <a:pPr lvl="2"/>
            <a:r>
              <a:rPr lang="it-IT" sz="2000" b="1" dirty="0">
                <a:solidFill>
                  <a:schemeClr val="tx1"/>
                </a:solidFill>
                <a:cs typeface="Times New Roman" pitchFamily="18" charset="0"/>
              </a:rPr>
              <a:t>L’impresa: obiettivi, </a:t>
            </a:r>
            <a:r>
              <a:rPr lang="it-IT" sz="2000" b="1" dirty="0" err="1">
                <a:solidFill>
                  <a:schemeClr val="tx1"/>
                </a:solidFill>
                <a:cs typeface="Times New Roman" pitchFamily="18" charset="0"/>
              </a:rPr>
              <a:t>governance</a:t>
            </a:r>
            <a:r>
              <a:rPr lang="it-IT" sz="2000" b="1" dirty="0">
                <a:solidFill>
                  <a:schemeClr val="tx1"/>
                </a:solidFill>
                <a:cs typeface="Times New Roman" pitchFamily="18" charset="0"/>
              </a:rPr>
              <a:t>, aspetto economico-finanziario, principi decisionali </a:t>
            </a:r>
          </a:p>
          <a:p>
            <a:pPr lvl="2"/>
            <a:r>
              <a:rPr lang="it-IT" sz="2000" b="1" dirty="0">
                <a:solidFill>
                  <a:schemeClr val="tx1"/>
                </a:solidFill>
                <a:cs typeface="Times New Roman" pitchFamily="18" charset="0"/>
              </a:rPr>
              <a:t>Mercato: ruolo e funzionamento del mercato; forme di mercato; strategie competitive delle imprese</a:t>
            </a:r>
          </a:p>
          <a:p>
            <a:pPr marL="914400" lvl="2" indent="0">
              <a:buNone/>
            </a:pPr>
            <a:endParaRPr lang="it-IT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/>
            <a:r>
              <a:rPr lang="it-IT" sz="2400" b="1" dirty="0">
                <a:solidFill>
                  <a:schemeClr val="tx1"/>
                </a:solidFill>
                <a:cs typeface="Times New Roman" pitchFamily="18" charset="0"/>
              </a:rPr>
              <a:t>Acquisire competenze di base sui seguenti aspetti:</a:t>
            </a:r>
          </a:p>
          <a:p>
            <a:pPr lvl="2"/>
            <a:r>
              <a:rPr lang="it-IT" sz="2000" b="1" dirty="0">
                <a:solidFill>
                  <a:schemeClr val="tx1"/>
                </a:solidFill>
                <a:cs typeface="Times New Roman" pitchFamily="18" charset="0"/>
              </a:rPr>
              <a:t>Analisi del bilancio d’esercizio</a:t>
            </a:r>
          </a:p>
          <a:p>
            <a:pPr lvl="2"/>
            <a:r>
              <a:rPr lang="it-IT" sz="2000" b="1" dirty="0">
                <a:solidFill>
                  <a:schemeClr val="tx1"/>
                </a:solidFill>
                <a:cs typeface="Times New Roman" pitchFamily="18" charset="0"/>
              </a:rPr>
              <a:t>Valutazione economico-finanziaria dei progetti</a:t>
            </a:r>
          </a:p>
          <a:p>
            <a:pPr lvl="2"/>
            <a:endParaRPr lang="it-IT" sz="18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/>
            <a:endParaRPr lang="it-IT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Materiali didattici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Libri di testo (N. Gregory </a:t>
            </a:r>
            <a:r>
              <a:rPr lang="it-IT" dirty="0" err="1">
                <a:solidFill>
                  <a:schemeClr val="tx1"/>
                </a:solidFill>
              </a:rPr>
              <a:t>Mankiw</a:t>
            </a:r>
            <a:r>
              <a:rPr lang="it-IT" dirty="0">
                <a:solidFill>
                  <a:schemeClr val="tx1"/>
                </a:solidFill>
              </a:rPr>
              <a:t>, Mark P. Taylor, Andrew </a:t>
            </a:r>
            <a:r>
              <a:rPr lang="it-IT" dirty="0" err="1">
                <a:solidFill>
                  <a:schemeClr val="tx1"/>
                </a:solidFill>
              </a:rPr>
              <a:t>Ashwin</a:t>
            </a:r>
            <a:r>
              <a:rPr lang="it-IT" dirty="0">
                <a:solidFill>
                  <a:schemeClr val="tx1"/>
                </a:solidFill>
              </a:rPr>
              <a:t> - Principi di economia per l'impresa - Zanichelli, 2015)</a:t>
            </a:r>
          </a:p>
          <a:p>
            <a:r>
              <a:rPr lang="it-IT" dirty="0">
                <a:solidFill>
                  <a:schemeClr val="tx1"/>
                </a:solidFill>
              </a:rPr>
              <a:t>slides(disponibili sul sito)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>
                <a:solidFill>
                  <a:schemeClr val="tx1"/>
                </a:solidFill>
              </a:rPr>
              <a:t>Metodologia didattica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24" y="1857364"/>
            <a:ext cx="7772400" cy="3600450"/>
          </a:xfrm>
        </p:spPr>
        <p:txBody>
          <a:bodyPr/>
          <a:lstStyle/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Lezioni virtuali (</a:t>
            </a:r>
            <a:r>
              <a:rPr lang="it-IT">
                <a:solidFill>
                  <a:schemeClr val="tx1"/>
                </a:solidFill>
              </a:rPr>
              <a:t>martedì 9:30-11:30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  <a:p>
            <a:r>
              <a:rPr lang="it-IT" dirty="0">
                <a:solidFill>
                  <a:schemeClr val="tx1"/>
                </a:solidFill>
              </a:rPr>
              <a:t>Lezioni frontali (giovedì 11:30-13:30)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Esercitazioni (giovedì solitamente)</a:t>
            </a:r>
          </a:p>
          <a:p>
            <a:pPr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>
                <a:solidFill>
                  <a:schemeClr val="tx1"/>
                </a:solidFill>
              </a:rPr>
              <a:t>Sito del corso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22374"/>
            <a:ext cx="7772400" cy="5292726"/>
          </a:xfrm>
        </p:spPr>
        <p:txBody>
          <a:bodyPr/>
          <a:lstStyle/>
          <a:p>
            <a:endParaRPr lang="it-IT" sz="2700" dirty="0">
              <a:solidFill>
                <a:schemeClr val="tx1"/>
              </a:solidFill>
            </a:endParaRPr>
          </a:p>
          <a:p>
            <a:r>
              <a:rPr lang="it-IT" sz="2700" dirty="0">
                <a:solidFill>
                  <a:schemeClr val="tx1"/>
                </a:solidFill>
              </a:rPr>
              <a:t>Indirizzo</a:t>
            </a:r>
          </a:p>
          <a:p>
            <a:pPr lvl="1"/>
            <a:r>
              <a:rPr lang="it-IT" sz="2700" dirty="0">
                <a:solidFill>
                  <a:schemeClr val="tx1"/>
                </a:solidFill>
              </a:rPr>
              <a:t>Piattaforma learn.univpm.it</a:t>
            </a:r>
          </a:p>
          <a:p>
            <a:r>
              <a:rPr lang="it-IT" sz="2700" dirty="0">
                <a:solidFill>
                  <a:schemeClr val="tx1"/>
                </a:solidFill>
              </a:rPr>
              <a:t>Modalità di accesso</a:t>
            </a:r>
          </a:p>
          <a:p>
            <a:pPr lvl="1"/>
            <a:r>
              <a:rPr lang="it-IT" sz="2700" dirty="0" err="1">
                <a:solidFill>
                  <a:schemeClr val="tx1"/>
                </a:solidFill>
              </a:rPr>
              <a:t>autoregistrazione</a:t>
            </a:r>
            <a:endParaRPr lang="it-IT" sz="2700" dirty="0">
              <a:solidFill>
                <a:schemeClr val="tx1"/>
              </a:solidFill>
            </a:endParaRPr>
          </a:p>
          <a:p>
            <a:r>
              <a:rPr lang="it-IT" sz="2700" dirty="0">
                <a:solidFill>
                  <a:schemeClr val="tx1"/>
                </a:solidFill>
              </a:rPr>
              <a:t>Contenuti</a:t>
            </a:r>
          </a:p>
          <a:p>
            <a:pPr lvl="1"/>
            <a:r>
              <a:rPr lang="it-IT" sz="2700" dirty="0">
                <a:solidFill>
                  <a:schemeClr val="tx1"/>
                </a:solidFill>
              </a:rPr>
              <a:t>Programma </a:t>
            </a:r>
          </a:p>
          <a:p>
            <a:pPr lvl="1"/>
            <a:r>
              <a:rPr lang="it-IT" sz="2700" dirty="0">
                <a:solidFill>
                  <a:schemeClr val="tx1"/>
                </a:solidFill>
              </a:rPr>
              <a:t>Slides e altro materiale didattico</a:t>
            </a:r>
          </a:p>
          <a:p>
            <a:pPr marL="457200" lvl="1" indent="0">
              <a:buNone/>
            </a:pPr>
            <a:endParaRPr lang="it-IT" dirty="0">
              <a:solidFill>
                <a:schemeClr val="tx1"/>
              </a:solidFill>
            </a:endParaRPr>
          </a:p>
          <a:p>
            <a:pPr lvl="1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rofessional">
  <a:themeElements>
    <a:clrScheme name="">
      <a:dk1>
        <a:srgbClr val="000000"/>
      </a:dk1>
      <a:lt1>
        <a:srgbClr val="FFFFFF"/>
      </a:lt1>
      <a:dk2>
        <a:srgbClr val="000099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rofessio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fessional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ional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Designs\Professional.pot</Template>
  <TotalTime>1255</TotalTime>
  <Words>1152</Words>
  <Application>Microsoft Office PowerPoint</Application>
  <PresentationFormat>Presentazione su schermo (4:3)</PresentationFormat>
  <Paragraphs>100</Paragraphs>
  <Slides>12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Garamond</vt:lpstr>
      <vt:lpstr>Monotype Sorts</vt:lpstr>
      <vt:lpstr>Times New Roman</vt:lpstr>
      <vt:lpstr>Professional</vt:lpstr>
      <vt:lpstr>“Economia dell’impresa”   Corso di laurea in:  Ingegneria Informatica A.A. 2020-2021  Introduzione al corso</vt:lpstr>
      <vt:lpstr>Contenuti </vt:lpstr>
      <vt:lpstr>Contenuti</vt:lpstr>
      <vt:lpstr>Contenuti </vt:lpstr>
      <vt:lpstr>Contenuti</vt:lpstr>
      <vt:lpstr>Obiettivi formativi</vt:lpstr>
      <vt:lpstr>Materiali didattici</vt:lpstr>
      <vt:lpstr>Metodologia didattica</vt:lpstr>
      <vt:lpstr>Sito del corso</vt:lpstr>
      <vt:lpstr>Esame</vt:lpstr>
      <vt:lpstr>Prova d’esame</vt:lpstr>
      <vt:lpstr>Contatti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1 - Introduzione al corso</dc:title>
  <dc:creator>Donato Iacobucci</dc:creator>
  <cp:lastModifiedBy>Valentina Giannini</cp:lastModifiedBy>
  <cp:revision>174</cp:revision>
  <cp:lastPrinted>2000-03-11T17:43:30Z</cp:lastPrinted>
  <dcterms:created xsi:type="dcterms:W3CDTF">1999-12-03T15:04:47Z</dcterms:created>
  <dcterms:modified xsi:type="dcterms:W3CDTF">2021-02-24T10:57:02Z</dcterms:modified>
</cp:coreProperties>
</file>