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media/image23.jpg" ContentType="image/jpg"/>
  <Override PartName="/ppt/media/image24.jpg" ContentType="image/jpg"/>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6"/>
  </p:notesMasterIdLst>
  <p:sldIdLst>
    <p:sldId id="466" r:id="rId2"/>
    <p:sldId id="256" r:id="rId3"/>
    <p:sldId id="305" r:id="rId4"/>
    <p:sldId id="297" r:id="rId5"/>
    <p:sldId id="468" r:id="rId6"/>
    <p:sldId id="411" r:id="rId7"/>
    <p:sldId id="410" r:id="rId8"/>
    <p:sldId id="299" r:id="rId9"/>
    <p:sldId id="300" r:id="rId10"/>
    <p:sldId id="408" r:id="rId11"/>
    <p:sldId id="301" r:id="rId12"/>
    <p:sldId id="409" r:id="rId13"/>
    <p:sldId id="302" r:id="rId14"/>
    <p:sldId id="407" r:id="rId15"/>
    <p:sldId id="303" r:id="rId16"/>
    <p:sldId id="469" r:id="rId17"/>
    <p:sldId id="412" r:id="rId18"/>
    <p:sldId id="294" r:id="rId19"/>
    <p:sldId id="306" r:id="rId20"/>
    <p:sldId id="470" r:id="rId21"/>
    <p:sldId id="307" r:id="rId22"/>
    <p:sldId id="308" r:id="rId23"/>
    <p:sldId id="309" r:id="rId24"/>
    <p:sldId id="257" r:id="rId25"/>
    <p:sldId id="258" r:id="rId26"/>
    <p:sldId id="259" r:id="rId27"/>
    <p:sldId id="350" r:id="rId28"/>
    <p:sldId id="360" r:id="rId29"/>
    <p:sldId id="414" r:id="rId30"/>
    <p:sldId id="361" r:id="rId31"/>
    <p:sldId id="362" r:id="rId32"/>
    <p:sldId id="441" r:id="rId33"/>
    <p:sldId id="415" r:id="rId34"/>
    <p:sldId id="416" r:id="rId35"/>
    <p:sldId id="417" r:id="rId36"/>
    <p:sldId id="418" r:id="rId37"/>
    <p:sldId id="419" r:id="rId38"/>
    <p:sldId id="420" r:id="rId39"/>
    <p:sldId id="363" r:id="rId40"/>
    <p:sldId id="364" r:id="rId41"/>
    <p:sldId id="422" r:id="rId42"/>
    <p:sldId id="471" r:id="rId43"/>
    <p:sldId id="423" r:id="rId44"/>
    <p:sldId id="424" r:id="rId45"/>
    <p:sldId id="366" r:id="rId46"/>
    <p:sldId id="367" r:id="rId47"/>
    <p:sldId id="425" r:id="rId48"/>
    <p:sldId id="426" r:id="rId49"/>
    <p:sldId id="427" r:id="rId50"/>
    <p:sldId id="382" r:id="rId51"/>
    <p:sldId id="428" r:id="rId52"/>
    <p:sldId id="405" r:id="rId53"/>
    <p:sldId id="429" r:id="rId54"/>
    <p:sldId id="430" r:id="rId55"/>
    <p:sldId id="390" r:id="rId56"/>
    <p:sldId id="391" r:id="rId57"/>
    <p:sldId id="392" r:id="rId58"/>
    <p:sldId id="394" r:id="rId59"/>
    <p:sldId id="395" r:id="rId60"/>
    <p:sldId id="396" r:id="rId61"/>
    <p:sldId id="397" r:id="rId62"/>
    <p:sldId id="398" r:id="rId63"/>
    <p:sldId id="399" r:id="rId64"/>
    <p:sldId id="400" r:id="rId65"/>
    <p:sldId id="401" r:id="rId66"/>
    <p:sldId id="402" r:id="rId67"/>
    <p:sldId id="403" r:id="rId68"/>
    <p:sldId id="404" r:id="rId69"/>
    <p:sldId id="431" r:id="rId70"/>
    <p:sldId id="432" r:id="rId71"/>
    <p:sldId id="433" r:id="rId72"/>
    <p:sldId id="434" r:id="rId73"/>
    <p:sldId id="435" r:id="rId74"/>
    <p:sldId id="436" r:id="rId75"/>
    <p:sldId id="437" r:id="rId76"/>
    <p:sldId id="438" r:id="rId77"/>
    <p:sldId id="439" r:id="rId78"/>
    <p:sldId id="440" r:id="rId79"/>
    <p:sldId id="475" r:id="rId80"/>
    <p:sldId id="499" r:id="rId81"/>
    <p:sldId id="472" r:id="rId82"/>
    <p:sldId id="498" r:id="rId83"/>
    <p:sldId id="508" r:id="rId84"/>
    <p:sldId id="509" r:id="rId85"/>
    <p:sldId id="515" r:id="rId86"/>
    <p:sldId id="514" r:id="rId87"/>
    <p:sldId id="510" r:id="rId88"/>
    <p:sldId id="511" r:id="rId89"/>
    <p:sldId id="512" r:id="rId90"/>
    <p:sldId id="516" r:id="rId91"/>
    <p:sldId id="520" r:id="rId92"/>
    <p:sldId id="521" r:id="rId93"/>
    <p:sldId id="517" r:id="rId94"/>
    <p:sldId id="518" r:id="rId95"/>
    <p:sldId id="519" r:id="rId96"/>
    <p:sldId id="474" r:id="rId97"/>
    <p:sldId id="504" r:id="rId98"/>
    <p:sldId id="505" r:id="rId99"/>
    <p:sldId id="506" r:id="rId100"/>
    <p:sldId id="531" r:id="rId101"/>
    <p:sldId id="476" r:id="rId102"/>
    <p:sldId id="477" r:id="rId103"/>
    <p:sldId id="478" r:id="rId104"/>
    <p:sldId id="529" r:id="rId105"/>
    <p:sldId id="532" r:id="rId106"/>
    <p:sldId id="533" r:id="rId107"/>
    <p:sldId id="534" r:id="rId108"/>
    <p:sldId id="535" r:id="rId109"/>
    <p:sldId id="538" r:id="rId110"/>
    <p:sldId id="480" r:id="rId111"/>
    <p:sldId id="522" r:id="rId112"/>
    <p:sldId id="523" r:id="rId113"/>
    <p:sldId id="524" r:id="rId114"/>
    <p:sldId id="525" r:id="rId115"/>
    <p:sldId id="526" r:id="rId116"/>
    <p:sldId id="527" r:id="rId117"/>
    <p:sldId id="544" r:id="rId118"/>
    <p:sldId id="528" r:id="rId119"/>
    <p:sldId id="541" r:id="rId120"/>
    <p:sldId id="542" r:id="rId121"/>
    <p:sldId id="539" r:id="rId122"/>
    <p:sldId id="543" r:id="rId123"/>
    <p:sldId id="482" r:id="rId124"/>
    <p:sldId id="348" r:id="rId125"/>
    <p:sldId id="495" r:id="rId126"/>
    <p:sldId id="467" r:id="rId127"/>
    <p:sldId id="494" r:id="rId128"/>
    <p:sldId id="310" r:id="rId129"/>
    <p:sldId id="311" r:id="rId130"/>
    <p:sldId id="496" r:id="rId131"/>
    <p:sldId id="313" r:id="rId132"/>
    <p:sldId id="314" r:id="rId133"/>
    <p:sldId id="315" r:id="rId134"/>
    <p:sldId id="316" r:id="rId135"/>
    <p:sldId id="317" r:id="rId136"/>
    <p:sldId id="322" r:id="rId137"/>
    <p:sldId id="323" r:id="rId138"/>
    <p:sldId id="324" r:id="rId139"/>
    <p:sldId id="325" r:id="rId140"/>
    <p:sldId id="328" r:id="rId141"/>
    <p:sldId id="497" r:id="rId142"/>
    <p:sldId id="336" r:id="rId143"/>
    <p:sldId id="283" r:id="rId144"/>
    <p:sldId id="545" r:id="rId145"/>
    <p:sldId id="546" r:id="rId146"/>
    <p:sldId id="547" r:id="rId147"/>
    <p:sldId id="548" r:id="rId148"/>
    <p:sldId id="549" r:id="rId149"/>
    <p:sldId id="550" r:id="rId150"/>
    <p:sldId id="551" r:id="rId151"/>
    <p:sldId id="552" r:id="rId152"/>
    <p:sldId id="553" r:id="rId153"/>
    <p:sldId id="554" r:id="rId154"/>
    <p:sldId id="503" r:id="rId155"/>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68" autoAdjust="0"/>
    <p:restoredTop sz="94660"/>
  </p:normalViewPr>
  <p:slideViewPr>
    <p:cSldViewPr snapToGrid="0">
      <p:cViewPr varScale="1">
        <p:scale>
          <a:sx n="93" d="100"/>
          <a:sy n="93" d="100"/>
        </p:scale>
        <p:origin x="77" y="12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theme" Target="theme/theme1.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tableStyles" Target="tableStyles.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notesMaster" Target="notesMasters/notesMaster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mar Naja" userId="3ab0190bda1e07b8" providerId="LiveId" clId="{06C04D13-F9B1-4B16-A6CB-2BBFABD1B578}"/>
    <pc:docChg chg="modSld">
      <pc:chgData name="Omar Naja" userId="3ab0190bda1e07b8" providerId="LiveId" clId="{06C04D13-F9B1-4B16-A6CB-2BBFABD1B578}" dt="2024-05-23T22:16:37.917" v="3" actId="20577"/>
      <pc:docMkLst>
        <pc:docMk/>
      </pc:docMkLst>
      <pc:sldChg chg="modSp mod">
        <pc:chgData name="Omar Naja" userId="3ab0190bda1e07b8" providerId="LiveId" clId="{06C04D13-F9B1-4B16-A6CB-2BBFABD1B578}" dt="2024-05-21T19:23:29.348" v="2" actId="20577"/>
        <pc:sldMkLst>
          <pc:docMk/>
          <pc:sldMk cId="2890706322" sldId="382"/>
        </pc:sldMkLst>
        <pc:spChg chg="mod">
          <ac:chgData name="Omar Naja" userId="3ab0190bda1e07b8" providerId="LiveId" clId="{06C04D13-F9B1-4B16-A6CB-2BBFABD1B578}" dt="2024-05-21T19:23:29.348" v="2" actId="20577"/>
          <ac:spMkLst>
            <pc:docMk/>
            <pc:sldMk cId="2890706322" sldId="382"/>
            <ac:spMk id="3" creationId="{00000000-0000-0000-0000-000000000000}"/>
          </ac:spMkLst>
        </pc:spChg>
      </pc:sldChg>
      <pc:sldChg chg="modSp mod">
        <pc:chgData name="Omar Naja" userId="3ab0190bda1e07b8" providerId="LiveId" clId="{06C04D13-F9B1-4B16-A6CB-2BBFABD1B578}" dt="2024-05-23T22:16:37.917" v="3" actId="20577"/>
        <pc:sldMkLst>
          <pc:docMk/>
          <pc:sldMk cId="1111811599" sldId="466"/>
        </pc:sldMkLst>
        <pc:spChg chg="mod">
          <ac:chgData name="Omar Naja" userId="3ab0190bda1e07b8" providerId="LiveId" clId="{06C04D13-F9B1-4B16-A6CB-2BBFABD1B578}" dt="2024-05-23T22:16:37.917" v="3" actId="20577"/>
          <ac:spMkLst>
            <pc:docMk/>
            <pc:sldMk cId="1111811599" sldId="466"/>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F4C756-4775-4A00-B3FC-A2D91151EEA0}" type="datetimeFigureOut">
              <a:rPr lang="it-IT" smtClean="0"/>
              <a:t>24/05/2024</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02CC98-5DE0-4863-9CD7-CBC4BD8A5B3A}" type="slidenum">
              <a:rPr lang="it-IT" smtClean="0"/>
              <a:t>‹N›</a:t>
            </a:fld>
            <a:endParaRPr lang="it-IT"/>
          </a:p>
        </p:txBody>
      </p:sp>
    </p:spTree>
    <p:extLst>
      <p:ext uri="{BB962C8B-B14F-4D97-AF65-F5344CB8AC3E}">
        <p14:creationId xmlns:p14="http://schemas.microsoft.com/office/powerpoint/2010/main" val="31557203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lvl1pPr>
              <a:defRPr sz="2000" b="1">
                <a:solidFill>
                  <a:schemeClr val="tx1"/>
                </a:solidFill>
                <a:latin typeface="Univers" pitchFamily="34" charset="0"/>
              </a:defRPr>
            </a:lvl1pPr>
            <a:lvl2pPr marL="742950" indent="-285750">
              <a:defRPr sz="2000" b="1">
                <a:solidFill>
                  <a:schemeClr val="tx1"/>
                </a:solidFill>
                <a:latin typeface="Univers" pitchFamily="34" charset="0"/>
              </a:defRPr>
            </a:lvl2pPr>
            <a:lvl3pPr marL="1143000" indent="-228600">
              <a:defRPr sz="2000" b="1">
                <a:solidFill>
                  <a:schemeClr val="tx1"/>
                </a:solidFill>
                <a:latin typeface="Univers" pitchFamily="34" charset="0"/>
              </a:defRPr>
            </a:lvl3pPr>
            <a:lvl4pPr marL="1600200" indent="-228600">
              <a:defRPr sz="2000" b="1">
                <a:solidFill>
                  <a:schemeClr val="tx1"/>
                </a:solidFill>
                <a:latin typeface="Univers" pitchFamily="34" charset="0"/>
              </a:defRPr>
            </a:lvl4pPr>
            <a:lvl5pPr marL="2057400" indent="-228600">
              <a:defRPr sz="2000" b="1">
                <a:solidFill>
                  <a:schemeClr val="tx1"/>
                </a:solidFill>
                <a:latin typeface="Univers" pitchFamily="34" charset="0"/>
              </a:defRPr>
            </a:lvl5pPr>
            <a:lvl6pPr marL="2514600" indent="-228600" eaLnBrk="0" fontAlgn="base" hangingPunct="0">
              <a:spcBef>
                <a:spcPct val="0"/>
              </a:spcBef>
              <a:spcAft>
                <a:spcPct val="0"/>
              </a:spcAft>
              <a:defRPr sz="2000" b="1">
                <a:solidFill>
                  <a:schemeClr val="tx1"/>
                </a:solidFill>
                <a:latin typeface="Univers" pitchFamily="34" charset="0"/>
              </a:defRPr>
            </a:lvl6pPr>
            <a:lvl7pPr marL="2971800" indent="-228600" eaLnBrk="0" fontAlgn="base" hangingPunct="0">
              <a:spcBef>
                <a:spcPct val="0"/>
              </a:spcBef>
              <a:spcAft>
                <a:spcPct val="0"/>
              </a:spcAft>
              <a:defRPr sz="2000" b="1">
                <a:solidFill>
                  <a:schemeClr val="tx1"/>
                </a:solidFill>
                <a:latin typeface="Univers" pitchFamily="34" charset="0"/>
              </a:defRPr>
            </a:lvl7pPr>
            <a:lvl8pPr marL="3429000" indent="-228600" eaLnBrk="0" fontAlgn="base" hangingPunct="0">
              <a:spcBef>
                <a:spcPct val="0"/>
              </a:spcBef>
              <a:spcAft>
                <a:spcPct val="0"/>
              </a:spcAft>
              <a:defRPr sz="2000" b="1">
                <a:solidFill>
                  <a:schemeClr val="tx1"/>
                </a:solidFill>
                <a:latin typeface="Univers" pitchFamily="34" charset="0"/>
              </a:defRPr>
            </a:lvl8pPr>
            <a:lvl9pPr marL="3886200" indent="-228600" eaLnBrk="0" fontAlgn="base" hangingPunct="0">
              <a:spcBef>
                <a:spcPct val="0"/>
              </a:spcBef>
              <a:spcAft>
                <a:spcPct val="0"/>
              </a:spcAft>
              <a:defRPr sz="2000" b="1">
                <a:solidFill>
                  <a:schemeClr val="tx1"/>
                </a:solidFill>
                <a:latin typeface="Univers" pitchFamily="34" charset="0"/>
              </a:defRPr>
            </a:lvl9pPr>
          </a:lstStyle>
          <a:p>
            <a:fld id="{AB34F206-5948-4BBB-9D30-B82E90A61BA8}" type="slidenum">
              <a:rPr lang="it-IT" altLang="it-IT" sz="1200" smtClean="0"/>
              <a:pPr/>
              <a:t>6</a:t>
            </a:fld>
            <a:endParaRPr lang="it-IT" altLang="it-IT" sz="120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p:spPr>
        <p:txBody>
          <a:bodyPr/>
          <a:lstStyle/>
          <a:p>
            <a:endParaRPr lang="it-IT" altLang="it-IT"/>
          </a:p>
        </p:txBody>
      </p:sp>
    </p:spTree>
    <p:extLst>
      <p:ext uri="{BB962C8B-B14F-4D97-AF65-F5344CB8AC3E}">
        <p14:creationId xmlns:p14="http://schemas.microsoft.com/office/powerpoint/2010/main" val="19045944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lvl1pPr>
              <a:defRPr sz="2000" b="1">
                <a:solidFill>
                  <a:schemeClr val="tx1"/>
                </a:solidFill>
                <a:latin typeface="Univers" pitchFamily="34" charset="0"/>
              </a:defRPr>
            </a:lvl1pPr>
            <a:lvl2pPr marL="742950" indent="-285750">
              <a:defRPr sz="2000" b="1">
                <a:solidFill>
                  <a:schemeClr val="tx1"/>
                </a:solidFill>
                <a:latin typeface="Univers" pitchFamily="34" charset="0"/>
              </a:defRPr>
            </a:lvl2pPr>
            <a:lvl3pPr marL="1143000" indent="-228600">
              <a:defRPr sz="2000" b="1">
                <a:solidFill>
                  <a:schemeClr val="tx1"/>
                </a:solidFill>
                <a:latin typeface="Univers" pitchFamily="34" charset="0"/>
              </a:defRPr>
            </a:lvl3pPr>
            <a:lvl4pPr marL="1600200" indent="-228600">
              <a:defRPr sz="2000" b="1">
                <a:solidFill>
                  <a:schemeClr val="tx1"/>
                </a:solidFill>
                <a:latin typeface="Univers" pitchFamily="34" charset="0"/>
              </a:defRPr>
            </a:lvl4pPr>
            <a:lvl5pPr marL="2057400" indent="-228600">
              <a:defRPr sz="2000" b="1">
                <a:solidFill>
                  <a:schemeClr val="tx1"/>
                </a:solidFill>
                <a:latin typeface="Univers" pitchFamily="34" charset="0"/>
              </a:defRPr>
            </a:lvl5pPr>
            <a:lvl6pPr marL="2514600" indent="-228600" eaLnBrk="0" fontAlgn="base" hangingPunct="0">
              <a:spcBef>
                <a:spcPct val="0"/>
              </a:spcBef>
              <a:spcAft>
                <a:spcPct val="0"/>
              </a:spcAft>
              <a:defRPr sz="2000" b="1">
                <a:solidFill>
                  <a:schemeClr val="tx1"/>
                </a:solidFill>
                <a:latin typeface="Univers" pitchFamily="34" charset="0"/>
              </a:defRPr>
            </a:lvl6pPr>
            <a:lvl7pPr marL="2971800" indent="-228600" eaLnBrk="0" fontAlgn="base" hangingPunct="0">
              <a:spcBef>
                <a:spcPct val="0"/>
              </a:spcBef>
              <a:spcAft>
                <a:spcPct val="0"/>
              </a:spcAft>
              <a:defRPr sz="2000" b="1">
                <a:solidFill>
                  <a:schemeClr val="tx1"/>
                </a:solidFill>
                <a:latin typeface="Univers" pitchFamily="34" charset="0"/>
              </a:defRPr>
            </a:lvl7pPr>
            <a:lvl8pPr marL="3429000" indent="-228600" eaLnBrk="0" fontAlgn="base" hangingPunct="0">
              <a:spcBef>
                <a:spcPct val="0"/>
              </a:spcBef>
              <a:spcAft>
                <a:spcPct val="0"/>
              </a:spcAft>
              <a:defRPr sz="2000" b="1">
                <a:solidFill>
                  <a:schemeClr val="tx1"/>
                </a:solidFill>
                <a:latin typeface="Univers" pitchFamily="34" charset="0"/>
              </a:defRPr>
            </a:lvl8pPr>
            <a:lvl9pPr marL="3886200" indent="-228600" eaLnBrk="0" fontAlgn="base" hangingPunct="0">
              <a:spcBef>
                <a:spcPct val="0"/>
              </a:spcBef>
              <a:spcAft>
                <a:spcPct val="0"/>
              </a:spcAft>
              <a:defRPr sz="2000" b="1">
                <a:solidFill>
                  <a:schemeClr val="tx1"/>
                </a:solidFill>
                <a:latin typeface="Univers" pitchFamily="34" charset="0"/>
              </a:defRPr>
            </a:lvl9pPr>
          </a:lstStyle>
          <a:p>
            <a:fld id="{4F14F773-FDD9-4905-9610-A0D4F46F8D71}" type="slidenum">
              <a:rPr lang="it-IT" altLang="it-IT" sz="1200" smtClean="0"/>
              <a:pPr/>
              <a:t>34</a:t>
            </a:fld>
            <a:endParaRPr lang="it-IT" altLang="it-IT" sz="1200"/>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p:spPr>
        <p:txBody>
          <a:bodyPr/>
          <a:lstStyle/>
          <a:p>
            <a:endParaRPr lang="it-IT" altLang="it-IT"/>
          </a:p>
        </p:txBody>
      </p:sp>
    </p:spTree>
    <p:extLst>
      <p:ext uri="{BB962C8B-B14F-4D97-AF65-F5344CB8AC3E}">
        <p14:creationId xmlns:p14="http://schemas.microsoft.com/office/powerpoint/2010/main" val="3951534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lvl1pPr>
              <a:defRPr sz="2000" b="1">
                <a:solidFill>
                  <a:schemeClr val="tx1"/>
                </a:solidFill>
                <a:latin typeface="Univers" pitchFamily="34" charset="0"/>
              </a:defRPr>
            </a:lvl1pPr>
            <a:lvl2pPr marL="742950" indent="-285750">
              <a:defRPr sz="2000" b="1">
                <a:solidFill>
                  <a:schemeClr val="tx1"/>
                </a:solidFill>
                <a:latin typeface="Univers" pitchFamily="34" charset="0"/>
              </a:defRPr>
            </a:lvl2pPr>
            <a:lvl3pPr marL="1143000" indent="-228600">
              <a:defRPr sz="2000" b="1">
                <a:solidFill>
                  <a:schemeClr val="tx1"/>
                </a:solidFill>
                <a:latin typeface="Univers" pitchFamily="34" charset="0"/>
              </a:defRPr>
            </a:lvl3pPr>
            <a:lvl4pPr marL="1600200" indent="-228600">
              <a:defRPr sz="2000" b="1">
                <a:solidFill>
                  <a:schemeClr val="tx1"/>
                </a:solidFill>
                <a:latin typeface="Univers" pitchFamily="34" charset="0"/>
              </a:defRPr>
            </a:lvl4pPr>
            <a:lvl5pPr marL="2057400" indent="-228600">
              <a:defRPr sz="2000" b="1">
                <a:solidFill>
                  <a:schemeClr val="tx1"/>
                </a:solidFill>
                <a:latin typeface="Univers" pitchFamily="34" charset="0"/>
              </a:defRPr>
            </a:lvl5pPr>
            <a:lvl6pPr marL="2514600" indent="-228600" eaLnBrk="0" fontAlgn="base" hangingPunct="0">
              <a:spcBef>
                <a:spcPct val="0"/>
              </a:spcBef>
              <a:spcAft>
                <a:spcPct val="0"/>
              </a:spcAft>
              <a:defRPr sz="2000" b="1">
                <a:solidFill>
                  <a:schemeClr val="tx1"/>
                </a:solidFill>
                <a:latin typeface="Univers" pitchFamily="34" charset="0"/>
              </a:defRPr>
            </a:lvl6pPr>
            <a:lvl7pPr marL="2971800" indent="-228600" eaLnBrk="0" fontAlgn="base" hangingPunct="0">
              <a:spcBef>
                <a:spcPct val="0"/>
              </a:spcBef>
              <a:spcAft>
                <a:spcPct val="0"/>
              </a:spcAft>
              <a:defRPr sz="2000" b="1">
                <a:solidFill>
                  <a:schemeClr val="tx1"/>
                </a:solidFill>
                <a:latin typeface="Univers" pitchFamily="34" charset="0"/>
              </a:defRPr>
            </a:lvl7pPr>
            <a:lvl8pPr marL="3429000" indent="-228600" eaLnBrk="0" fontAlgn="base" hangingPunct="0">
              <a:spcBef>
                <a:spcPct val="0"/>
              </a:spcBef>
              <a:spcAft>
                <a:spcPct val="0"/>
              </a:spcAft>
              <a:defRPr sz="2000" b="1">
                <a:solidFill>
                  <a:schemeClr val="tx1"/>
                </a:solidFill>
                <a:latin typeface="Univers" pitchFamily="34" charset="0"/>
              </a:defRPr>
            </a:lvl8pPr>
            <a:lvl9pPr marL="3886200" indent="-228600" eaLnBrk="0" fontAlgn="base" hangingPunct="0">
              <a:spcBef>
                <a:spcPct val="0"/>
              </a:spcBef>
              <a:spcAft>
                <a:spcPct val="0"/>
              </a:spcAft>
              <a:defRPr sz="2000" b="1">
                <a:solidFill>
                  <a:schemeClr val="tx1"/>
                </a:solidFill>
                <a:latin typeface="Univers" pitchFamily="34" charset="0"/>
              </a:defRPr>
            </a:lvl9pPr>
          </a:lstStyle>
          <a:p>
            <a:fld id="{DA9342DC-3A7C-4ADE-B902-170C018E3A44}" type="slidenum">
              <a:rPr lang="it-IT" altLang="it-IT" sz="1200" smtClean="0"/>
              <a:pPr/>
              <a:t>35</a:t>
            </a:fld>
            <a:endParaRPr lang="it-IT" altLang="it-IT" sz="120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p:spPr>
        <p:txBody>
          <a:bodyPr/>
          <a:lstStyle/>
          <a:p>
            <a:endParaRPr lang="it-IT" altLang="it-IT"/>
          </a:p>
        </p:txBody>
      </p:sp>
    </p:spTree>
    <p:extLst>
      <p:ext uri="{BB962C8B-B14F-4D97-AF65-F5344CB8AC3E}">
        <p14:creationId xmlns:p14="http://schemas.microsoft.com/office/powerpoint/2010/main" val="9495549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lvl1pPr>
              <a:defRPr sz="2000" b="1">
                <a:solidFill>
                  <a:schemeClr val="tx1"/>
                </a:solidFill>
                <a:latin typeface="Univers" pitchFamily="34" charset="0"/>
              </a:defRPr>
            </a:lvl1pPr>
            <a:lvl2pPr marL="742950" indent="-285750">
              <a:defRPr sz="2000" b="1">
                <a:solidFill>
                  <a:schemeClr val="tx1"/>
                </a:solidFill>
                <a:latin typeface="Univers" pitchFamily="34" charset="0"/>
              </a:defRPr>
            </a:lvl2pPr>
            <a:lvl3pPr marL="1143000" indent="-228600">
              <a:defRPr sz="2000" b="1">
                <a:solidFill>
                  <a:schemeClr val="tx1"/>
                </a:solidFill>
                <a:latin typeface="Univers" pitchFamily="34" charset="0"/>
              </a:defRPr>
            </a:lvl3pPr>
            <a:lvl4pPr marL="1600200" indent="-228600">
              <a:defRPr sz="2000" b="1">
                <a:solidFill>
                  <a:schemeClr val="tx1"/>
                </a:solidFill>
                <a:latin typeface="Univers" pitchFamily="34" charset="0"/>
              </a:defRPr>
            </a:lvl4pPr>
            <a:lvl5pPr marL="2057400" indent="-228600">
              <a:defRPr sz="2000" b="1">
                <a:solidFill>
                  <a:schemeClr val="tx1"/>
                </a:solidFill>
                <a:latin typeface="Univers" pitchFamily="34" charset="0"/>
              </a:defRPr>
            </a:lvl5pPr>
            <a:lvl6pPr marL="2514600" indent="-228600" eaLnBrk="0" fontAlgn="base" hangingPunct="0">
              <a:spcBef>
                <a:spcPct val="0"/>
              </a:spcBef>
              <a:spcAft>
                <a:spcPct val="0"/>
              </a:spcAft>
              <a:defRPr sz="2000" b="1">
                <a:solidFill>
                  <a:schemeClr val="tx1"/>
                </a:solidFill>
                <a:latin typeface="Univers" pitchFamily="34" charset="0"/>
              </a:defRPr>
            </a:lvl6pPr>
            <a:lvl7pPr marL="2971800" indent="-228600" eaLnBrk="0" fontAlgn="base" hangingPunct="0">
              <a:spcBef>
                <a:spcPct val="0"/>
              </a:spcBef>
              <a:spcAft>
                <a:spcPct val="0"/>
              </a:spcAft>
              <a:defRPr sz="2000" b="1">
                <a:solidFill>
                  <a:schemeClr val="tx1"/>
                </a:solidFill>
                <a:latin typeface="Univers" pitchFamily="34" charset="0"/>
              </a:defRPr>
            </a:lvl7pPr>
            <a:lvl8pPr marL="3429000" indent="-228600" eaLnBrk="0" fontAlgn="base" hangingPunct="0">
              <a:spcBef>
                <a:spcPct val="0"/>
              </a:spcBef>
              <a:spcAft>
                <a:spcPct val="0"/>
              </a:spcAft>
              <a:defRPr sz="2000" b="1">
                <a:solidFill>
                  <a:schemeClr val="tx1"/>
                </a:solidFill>
                <a:latin typeface="Univers" pitchFamily="34" charset="0"/>
              </a:defRPr>
            </a:lvl8pPr>
            <a:lvl9pPr marL="3886200" indent="-228600" eaLnBrk="0" fontAlgn="base" hangingPunct="0">
              <a:spcBef>
                <a:spcPct val="0"/>
              </a:spcBef>
              <a:spcAft>
                <a:spcPct val="0"/>
              </a:spcAft>
              <a:defRPr sz="2000" b="1">
                <a:solidFill>
                  <a:schemeClr val="tx1"/>
                </a:solidFill>
                <a:latin typeface="Univers" pitchFamily="34" charset="0"/>
              </a:defRPr>
            </a:lvl9pPr>
          </a:lstStyle>
          <a:p>
            <a:fld id="{0801A3F0-D38A-47F7-B2EC-978CE32D44FC}" type="slidenum">
              <a:rPr lang="it-IT" altLang="it-IT" sz="1200" smtClean="0"/>
              <a:pPr/>
              <a:t>36</a:t>
            </a:fld>
            <a:endParaRPr lang="it-IT" altLang="it-IT" sz="1200"/>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p:spPr>
        <p:txBody>
          <a:bodyPr/>
          <a:lstStyle/>
          <a:p>
            <a:endParaRPr lang="it-IT" altLang="it-IT"/>
          </a:p>
        </p:txBody>
      </p:sp>
    </p:spTree>
    <p:extLst>
      <p:ext uri="{BB962C8B-B14F-4D97-AF65-F5344CB8AC3E}">
        <p14:creationId xmlns:p14="http://schemas.microsoft.com/office/powerpoint/2010/main" val="34485196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lvl1pPr>
              <a:defRPr sz="2000" b="1">
                <a:solidFill>
                  <a:schemeClr val="tx1"/>
                </a:solidFill>
                <a:latin typeface="Univers" pitchFamily="34" charset="0"/>
              </a:defRPr>
            </a:lvl1pPr>
            <a:lvl2pPr marL="742950" indent="-285750">
              <a:defRPr sz="2000" b="1">
                <a:solidFill>
                  <a:schemeClr val="tx1"/>
                </a:solidFill>
                <a:latin typeface="Univers" pitchFamily="34" charset="0"/>
              </a:defRPr>
            </a:lvl2pPr>
            <a:lvl3pPr marL="1143000" indent="-228600">
              <a:defRPr sz="2000" b="1">
                <a:solidFill>
                  <a:schemeClr val="tx1"/>
                </a:solidFill>
                <a:latin typeface="Univers" pitchFamily="34" charset="0"/>
              </a:defRPr>
            </a:lvl3pPr>
            <a:lvl4pPr marL="1600200" indent="-228600">
              <a:defRPr sz="2000" b="1">
                <a:solidFill>
                  <a:schemeClr val="tx1"/>
                </a:solidFill>
                <a:latin typeface="Univers" pitchFamily="34" charset="0"/>
              </a:defRPr>
            </a:lvl4pPr>
            <a:lvl5pPr marL="2057400" indent="-228600">
              <a:defRPr sz="2000" b="1">
                <a:solidFill>
                  <a:schemeClr val="tx1"/>
                </a:solidFill>
                <a:latin typeface="Univers" pitchFamily="34" charset="0"/>
              </a:defRPr>
            </a:lvl5pPr>
            <a:lvl6pPr marL="2514600" indent="-228600" eaLnBrk="0" fontAlgn="base" hangingPunct="0">
              <a:spcBef>
                <a:spcPct val="0"/>
              </a:spcBef>
              <a:spcAft>
                <a:spcPct val="0"/>
              </a:spcAft>
              <a:defRPr sz="2000" b="1">
                <a:solidFill>
                  <a:schemeClr val="tx1"/>
                </a:solidFill>
                <a:latin typeface="Univers" pitchFamily="34" charset="0"/>
              </a:defRPr>
            </a:lvl6pPr>
            <a:lvl7pPr marL="2971800" indent="-228600" eaLnBrk="0" fontAlgn="base" hangingPunct="0">
              <a:spcBef>
                <a:spcPct val="0"/>
              </a:spcBef>
              <a:spcAft>
                <a:spcPct val="0"/>
              </a:spcAft>
              <a:defRPr sz="2000" b="1">
                <a:solidFill>
                  <a:schemeClr val="tx1"/>
                </a:solidFill>
                <a:latin typeface="Univers" pitchFamily="34" charset="0"/>
              </a:defRPr>
            </a:lvl7pPr>
            <a:lvl8pPr marL="3429000" indent="-228600" eaLnBrk="0" fontAlgn="base" hangingPunct="0">
              <a:spcBef>
                <a:spcPct val="0"/>
              </a:spcBef>
              <a:spcAft>
                <a:spcPct val="0"/>
              </a:spcAft>
              <a:defRPr sz="2000" b="1">
                <a:solidFill>
                  <a:schemeClr val="tx1"/>
                </a:solidFill>
                <a:latin typeface="Univers" pitchFamily="34" charset="0"/>
              </a:defRPr>
            </a:lvl8pPr>
            <a:lvl9pPr marL="3886200" indent="-228600" eaLnBrk="0" fontAlgn="base" hangingPunct="0">
              <a:spcBef>
                <a:spcPct val="0"/>
              </a:spcBef>
              <a:spcAft>
                <a:spcPct val="0"/>
              </a:spcAft>
              <a:defRPr sz="2000" b="1">
                <a:solidFill>
                  <a:schemeClr val="tx1"/>
                </a:solidFill>
                <a:latin typeface="Univers" pitchFamily="34" charset="0"/>
              </a:defRPr>
            </a:lvl9pPr>
          </a:lstStyle>
          <a:p>
            <a:fld id="{40D2B10A-E295-4554-816D-9960E32122BB}" type="slidenum">
              <a:rPr lang="it-IT" altLang="it-IT" sz="1200" smtClean="0"/>
              <a:pPr/>
              <a:t>37</a:t>
            </a:fld>
            <a:endParaRPr lang="it-IT" altLang="it-IT" sz="1200"/>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p:spPr>
        <p:txBody>
          <a:bodyPr/>
          <a:lstStyle/>
          <a:p>
            <a:endParaRPr lang="it-IT" altLang="it-IT"/>
          </a:p>
        </p:txBody>
      </p:sp>
    </p:spTree>
    <p:extLst>
      <p:ext uri="{BB962C8B-B14F-4D97-AF65-F5344CB8AC3E}">
        <p14:creationId xmlns:p14="http://schemas.microsoft.com/office/powerpoint/2010/main" val="2869143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lvl1pPr>
              <a:defRPr sz="2000" b="1">
                <a:solidFill>
                  <a:schemeClr val="tx1"/>
                </a:solidFill>
                <a:latin typeface="Univers" pitchFamily="34" charset="0"/>
              </a:defRPr>
            </a:lvl1pPr>
            <a:lvl2pPr marL="742950" indent="-285750">
              <a:defRPr sz="2000" b="1">
                <a:solidFill>
                  <a:schemeClr val="tx1"/>
                </a:solidFill>
                <a:latin typeface="Univers" pitchFamily="34" charset="0"/>
              </a:defRPr>
            </a:lvl2pPr>
            <a:lvl3pPr marL="1143000" indent="-228600">
              <a:defRPr sz="2000" b="1">
                <a:solidFill>
                  <a:schemeClr val="tx1"/>
                </a:solidFill>
                <a:latin typeface="Univers" pitchFamily="34" charset="0"/>
              </a:defRPr>
            </a:lvl3pPr>
            <a:lvl4pPr marL="1600200" indent="-228600">
              <a:defRPr sz="2000" b="1">
                <a:solidFill>
                  <a:schemeClr val="tx1"/>
                </a:solidFill>
                <a:latin typeface="Univers" pitchFamily="34" charset="0"/>
              </a:defRPr>
            </a:lvl4pPr>
            <a:lvl5pPr marL="2057400" indent="-228600">
              <a:defRPr sz="2000" b="1">
                <a:solidFill>
                  <a:schemeClr val="tx1"/>
                </a:solidFill>
                <a:latin typeface="Univers" pitchFamily="34" charset="0"/>
              </a:defRPr>
            </a:lvl5pPr>
            <a:lvl6pPr marL="2514600" indent="-228600" eaLnBrk="0" fontAlgn="base" hangingPunct="0">
              <a:spcBef>
                <a:spcPct val="0"/>
              </a:spcBef>
              <a:spcAft>
                <a:spcPct val="0"/>
              </a:spcAft>
              <a:defRPr sz="2000" b="1">
                <a:solidFill>
                  <a:schemeClr val="tx1"/>
                </a:solidFill>
                <a:latin typeface="Univers" pitchFamily="34" charset="0"/>
              </a:defRPr>
            </a:lvl6pPr>
            <a:lvl7pPr marL="2971800" indent="-228600" eaLnBrk="0" fontAlgn="base" hangingPunct="0">
              <a:spcBef>
                <a:spcPct val="0"/>
              </a:spcBef>
              <a:spcAft>
                <a:spcPct val="0"/>
              </a:spcAft>
              <a:defRPr sz="2000" b="1">
                <a:solidFill>
                  <a:schemeClr val="tx1"/>
                </a:solidFill>
                <a:latin typeface="Univers" pitchFamily="34" charset="0"/>
              </a:defRPr>
            </a:lvl7pPr>
            <a:lvl8pPr marL="3429000" indent="-228600" eaLnBrk="0" fontAlgn="base" hangingPunct="0">
              <a:spcBef>
                <a:spcPct val="0"/>
              </a:spcBef>
              <a:spcAft>
                <a:spcPct val="0"/>
              </a:spcAft>
              <a:defRPr sz="2000" b="1">
                <a:solidFill>
                  <a:schemeClr val="tx1"/>
                </a:solidFill>
                <a:latin typeface="Univers" pitchFamily="34" charset="0"/>
              </a:defRPr>
            </a:lvl8pPr>
            <a:lvl9pPr marL="3886200" indent="-228600" eaLnBrk="0" fontAlgn="base" hangingPunct="0">
              <a:spcBef>
                <a:spcPct val="0"/>
              </a:spcBef>
              <a:spcAft>
                <a:spcPct val="0"/>
              </a:spcAft>
              <a:defRPr sz="2000" b="1">
                <a:solidFill>
                  <a:schemeClr val="tx1"/>
                </a:solidFill>
                <a:latin typeface="Univers" pitchFamily="34" charset="0"/>
              </a:defRPr>
            </a:lvl9pPr>
          </a:lstStyle>
          <a:p>
            <a:fld id="{26E31ABC-2DA9-4DCB-8561-417E1C0D9D8C}" type="slidenum">
              <a:rPr lang="it-IT" altLang="it-IT" sz="1200" smtClean="0"/>
              <a:pPr/>
              <a:t>38</a:t>
            </a:fld>
            <a:endParaRPr lang="it-IT" altLang="it-IT" sz="1200"/>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p:spPr>
        <p:txBody>
          <a:bodyPr/>
          <a:lstStyle/>
          <a:p>
            <a:endParaRPr lang="it-IT" altLang="it-IT"/>
          </a:p>
        </p:txBody>
      </p:sp>
    </p:spTree>
    <p:extLst>
      <p:ext uri="{BB962C8B-B14F-4D97-AF65-F5344CB8AC3E}">
        <p14:creationId xmlns:p14="http://schemas.microsoft.com/office/powerpoint/2010/main" val="25733550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lvl1pPr>
              <a:defRPr sz="2000" b="1">
                <a:solidFill>
                  <a:schemeClr val="tx1"/>
                </a:solidFill>
                <a:latin typeface="Univers" pitchFamily="34" charset="0"/>
              </a:defRPr>
            </a:lvl1pPr>
            <a:lvl2pPr marL="742950" indent="-285750">
              <a:defRPr sz="2000" b="1">
                <a:solidFill>
                  <a:schemeClr val="tx1"/>
                </a:solidFill>
                <a:latin typeface="Univers" pitchFamily="34" charset="0"/>
              </a:defRPr>
            </a:lvl2pPr>
            <a:lvl3pPr marL="1143000" indent="-228600">
              <a:defRPr sz="2000" b="1">
                <a:solidFill>
                  <a:schemeClr val="tx1"/>
                </a:solidFill>
                <a:latin typeface="Univers" pitchFamily="34" charset="0"/>
              </a:defRPr>
            </a:lvl3pPr>
            <a:lvl4pPr marL="1600200" indent="-228600">
              <a:defRPr sz="2000" b="1">
                <a:solidFill>
                  <a:schemeClr val="tx1"/>
                </a:solidFill>
                <a:latin typeface="Univers" pitchFamily="34" charset="0"/>
              </a:defRPr>
            </a:lvl4pPr>
            <a:lvl5pPr marL="2057400" indent="-228600">
              <a:defRPr sz="2000" b="1">
                <a:solidFill>
                  <a:schemeClr val="tx1"/>
                </a:solidFill>
                <a:latin typeface="Univers" pitchFamily="34" charset="0"/>
              </a:defRPr>
            </a:lvl5pPr>
            <a:lvl6pPr marL="2514600" indent="-228600" eaLnBrk="0" fontAlgn="base" hangingPunct="0">
              <a:spcBef>
                <a:spcPct val="0"/>
              </a:spcBef>
              <a:spcAft>
                <a:spcPct val="0"/>
              </a:spcAft>
              <a:defRPr sz="2000" b="1">
                <a:solidFill>
                  <a:schemeClr val="tx1"/>
                </a:solidFill>
                <a:latin typeface="Univers" pitchFamily="34" charset="0"/>
              </a:defRPr>
            </a:lvl6pPr>
            <a:lvl7pPr marL="2971800" indent="-228600" eaLnBrk="0" fontAlgn="base" hangingPunct="0">
              <a:spcBef>
                <a:spcPct val="0"/>
              </a:spcBef>
              <a:spcAft>
                <a:spcPct val="0"/>
              </a:spcAft>
              <a:defRPr sz="2000" b="1">
                <a:solidFill>
                  <a:schemeClr val="tx1"/>
                </a:solidFill>
                <a:latin typeface="Univers" pitchFamily="34" charset="0"/>
              </a:defRPr>
            </a:lvl7pPr>
            <a:lvl8pPr marL="3429000" indent="-228600" eaLnBrk="0" fontAlgn="base" hangingPunct="0">
              <a:spcBef>
                <a:spcPct val="0"/>
              </a:spcBef>
              <a:spcAft>
                <a:spcPct val="0"/>
              </a:spcAft>
              <a:defRPr sz="2000" b="1">
                <a:solidFill>
                  <a:schemeClr val="tx1"/>
                </a:solidFill>
                <a:latin typeface="Univers" pitchFamily="34" charset="0"/>
              </a:defRPr>
            </a:lvl8pPr>
            <a:lvl9pPr marL="3886200" indent="-228600" eaLnBrk="0" fontAlgn="base" hangingPunct="0">
              <a:spcBef>
                <a:spcPct val="0"/>
              </a:spcBef>
              <a:spcAft>
                <a:spcPct val="0"/>
              </a:spcAft>
              <a:defRPr sz="2000" b="1">
                <a:solidFill>
                  <a:schemeClr val="tx1"/>
                </a:solidFill>
                <a:latin typeface="Univers" pitchFamily="34" charset="0"/>
              </a:defRPr>
            </a:lvl9pPr>
          </a:lstStyle>
          <a:p>
            <a:fld id="{9DDFA717-5D13-4B51-9AA1-0BC0FD4A99FB}" type="slidenum">
              <a:rPr lang="it-IT" altLang="it-IT" sz="1200" smtClean="0"/>
              <a:pPr/>
              <a:t>41</a:t>
            </a:fld>
            <a:endParaRPr lang="it-IT" altLang="it-IT" sz="1200"/>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p:spPr>
        <p:txBody>
          <a:bodyPr/>
          <a:lstStyle/>
          <a:p>
            <a:endParaRPr lang="it-IT" altLang="it-IT"/>
          </a:p>
        </p:txBody>
      </p:sp>
    </p:spTree>
    <p:extLst>
      <p:ext uri="{BB962C8B-B14F-4D97-AF65-F5344CB8AC3E}">
        <p14:creationId xmlns:p14="http://schemas.microsoft.com/office/powerpoint/2010/main" val="28641086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p:spPr>
        <p:txBody>
          <a:bodyPr/>
          <a:lstStyle>
            <a:lvl1pPr>
              <a:defRPr sz="2000" b="1">
                <a:solidFill>
                  <a:schemeClr val="tx1"/>
                </a:solidFill>
                <a:latin typeface="Univers" pitchFamily="34" charset="0"/>
              </a:defRPr>
            </a:lvl1pPr>
            <a:lvl2pPr marL="742950" indent="-285750">
              <a:defRPr sz="2000" b="1">
                <a:solidFill>
                  <a:schemeClr val="tx1"/>
                </a:solidFill>
                <a:latin typeface="Univers" pitchFamily="34" charset="0"/>
              </a:defRPr>
            </a:lvl2pPr>
            <a:lvl3pPr marL="1143000" indent="-228600">
              <a:defRPr sz="2000" b="1">
                <a:solidFill>
                  <a:schemeClr val="tx1"/>
                </a:solidFill>
                <a:latin typeface="Univers" pitchFamily="34" charset="0"/>
              </a:defRPr>
            </a:lvl3pPr>
            <a:lvl4pPr marL="1600200" indent="-228600">
              <a:defRPr sz="2000" b="1">
                <a:solidFill>
                  <a:schemeClr val="tx1"/>
                </a:solidFill>
                <a:latin typeface="Univers" pitchFamily="34" charset="0"/>
              </a:defRPr>
            </a:lvl4pPr>
            <a:lvl5pPr marL="2057400" indent="-228600">
              <a:defRPr sz="2000" b="1">
                <a:solidFill>
                  <a:schemeClr val="tx1"/>
                </a:solidFill>
                <a:latin typeface="Univers" pitchFamily="34" charset="0"/>
              </a:defRPr>
            </a:lvl5pPr>
            <a:lvl6pPr marL="2514600" indent="-228600" eaLnBrk="0" fontAlgn="base" hangingPunct="0">
              <a:spcBef>
                <a:spcPct val="0"/>
              </a:spcBef>
              <a:spcAft>
                <a:spcPct val="0"/>
              </a:spcAft>
              <a:defRPr sz="2000" b="1">
                <a:solidFill>
                  <a:schemeClr val="tx1"/>
                </a:solidFill>
                <a:latin typeface="Univers" pitchFamily="34" charset="0"/>
              </a:defRPr>
            </a:lvl6pPr>
            <a:lvl7pPr marL="2971800" indent="-228600" eaLnBrk="0" fontAlgn="base" hangingPunct="0">
              <a:spcBef>
                <a:spcPct val="0"/>
              </a:spcBef>
              <a:spcAft>
                <a:spcPct val="0"/>
              </a:spcAft>
              <a:defRPr sz="2000" b="1">
                <a:solidFill>
                  <a:schemeClr val="tx1"/>
                </a:solidFill>
                <a:latin typeface="Univers" pitchFamily="34" charset="0"/>
              </a:defRPr>
            </a:lvl7pPr>
            <a:lvl8pPr marL="3429000" indent="-228600" eaLnBrk="0" fontAlgn="base" hangingPunct="0">
              <a:spcBef>
                <a:spcPct val="0"/>
              </a:spcBef>
              <a:spcAft>
                <a:spcPct val="0"/>
              </a:spcAft>
              <a:defRPr sz="2000" b="1">
                <a:solidFill>
                  <a:schemeClr val="tx1"/>
                </a:solidFill>
                <a:latin typeface="Univers" pitchFamily="34" charset="0"/>
              </a:defRPr>
            </a:lvl8pPr>
            <a:lvl9pPr marL="3886200" indent="-228600" eaLnBrk="0" fontAlgn="base" hangingPunct="0">
              <a:spcBef>
                <a:spcPct val="0"/>
              </a:spcBef>
              <a:spcAft>
                <a:spcPct val="0"/>
              </a:spcAft>
              <a:defRPr sz="2000" b="1">
                <a:solidFill>
                  <a:schemeClr val="tx1"/>
                </a:solidFill>
                <a:latin typeface="Univers" pitchFamily="34" charset="0"/>
              </a:defRPr>
            </a:lvl9pPr>
          </a:lstStyle>
          <a:p>
            <a:fld id="{AD1E72DD-C6A5-4DD8-80EB-CE020050327D}" type="slidenum">
              <a:rPr lang="it-IT" altLang="it-IT" sz="1200" smtClean="0"/>
              <a:pPr/>
              <a:t>43</a:t>
            </a:fld>
            <a:endParaRPr lang="it-IT" altLang="it-IT" sz="1200"/>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p:spPr>
        <p:txBody>
          <a:bodyPr/>
          <a:lstStyle/>
          <a:p>
            <a:endParaRPr lang="it-IT" altLang="it-IT"/>
          </a:p>
        </p:txBody>
      </p:sp>
    </p:spTree>
    <p:extLst>
      <p:ext uri="{BB962C8B-B14F-4D97-AF65-F5344CB8AC3E}">
        <p14:creationId xmlns:p14="http://schemas.microsoft.com/office/powerpoint/2010/main" val="1443198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p:spPr>
        <p:txBody>
          <a:bodyPr/>
          <a:lstStyle>
            <a:lvl1pPr>
              <a:defRPr sz="2000" b="1">
                <a:solidFill>
                  <a:schemeClr val="tx1"/>
                </a:solidFill>
                <a:latin typeface="Univers" pitchFamily="34" charset="0"/>
              </a:defRPr>
            </a:lvl1pPr>
            <a:lvl2pPr marL="742950" indent="-285750">
              <a:defRPr sz="2000" b="1">
                <a:solidFill>
                  <a:schemeClr val="tx1"/>
                </a:solidFill>
                <a:latin typeface="Univers" pitchFamily="34" charset="0"/>
              </a:defRPr>
            </a:lvl2pPr>
            <a:lvl3pPr marL="1143000" indent="-228600">
              <a:defRPr sz="2000" b="1">
                <a:solidFill>
                  <a:schemeClr val="tx1"/>
                </a:solidFill>
                <a:latin typeface="Univers" pitchFamily="34" charset="0"/>
              </a:defRPr>
            </a:lvl3pPr>
            <a:lvl4pPr marL="1600200" indent="-228600">
              <a:defRPr sz="2000" b="1">
                <a:solidFill>
                  <a:schemeClr val="tx1"/>
                </a:solidFill>
                <a:latin typeface="Univers" pitchFamily="34" charset="0"/>
              </a:defRPr>
            </a:lvl4pPr>
            <a:lvl5pPr marL="2057400" indent="-228600">
              <a:defRPr sz="2000" b="1">
                <a:solidFill>
                  <a:schemeClr val="tx1"/>
                </a:solidFill>
                <a:latin typeface="Univers" pitchFamily="34" charset="0"/>
              </a:defRPr>
            </a:lvl5pPr>
            <a:lvl6pPr marL="2514600" indent="-228600" eaLnBrk="0" fontAlgn="base" hangingPunct="0">
              <a:spcBef>
                <a:spcPct val="0"/>
              </a:spcBef>
              <a:spcAft>
                <a:spcPct val="0"/>
              </a:spcAft>
              <a:defRPr sz="2000" b="1">
                <a:solidFill>
                  <a:schemeClr val="tx1"/>
                </a:solidFill>
                <a:latin typeface="Univers" pitchFamily="34" charset="0"/>
              </a:defRPr>
            </a:lvl6pPr>
            <a:lvl7pPr marL="2971800" indent="-228600" eaLnBrk="0" fontAlgn="base" hangingPunct="0">
              <a:spcBef>
                <a:spcPct val="0"/>
              </a:spcBef>
              <a:spcAft>
                <a:spcPct val="0"/>
              </a:spcAft>
              <a:defRPr sz="2000" b="1">
                <a:solidFill>
                  <a:schemeClr val="tx1"/>
                </a:solidFill>
                <a:latin typeface="Univers" pitchFamily="34" charset="0"/>
              </a:defRPr>
            </a:lvl7pPr>
            <a:lvl8pPr marL="3429000" indent="-228600" eaLnBrk="0" fontAlgn="base" hangingPunct="0">
              <a:spcBef>
                <a:spcPct val="0"/>
              </a:spcBef>
              <a:spcAft>
                <a:spcPct val="0"/>
              </a:spcAft>
              <a:defRPr sz="2000" b="1">
                <a:solidFill>
                  <a:schemeClr val="tx1"/>
                </a:solidFill>
                <a:latin typeface="Univers" pitchFamily="34" charset="0"/>
              </a:defRPr>
            </a:lvl8pPr>
            <a:lvl9pPr marL="3886200" indent="-228600" eaLnBrk="0" fontAlgn="base" hangingPunct="0">
              <a:spcBef>
                <a:spcPct val="0"/>
              </a:spcBef>
              <a:spcAft>
                <a:spcPct val="0"/>
              </a:spcAft>
              <a:defRPr sz="2000" b="1">
                <a:solidFill>
                  <a:schemeClr val="tx1"/>
                </a:solidFill>
                <a:latin typeface="Univers" pitchFamily="34" charset="0"/>
              </a:defRPr>
            </a:lvl9pPr>
          </a:lstStyle>
          <a:p>
            <a:fld id="{0B115E31-6745-48E1-9D78-FF43E1A250E3}" type="slidenum">
              <a:rPr lang="it-IT" altLang="it-IT" sz="1200" smtClean="0"/>
              <a:pPr/>
              <a:t>44</a:t>
            </a:fld>
            <a:endParaRPr lang="it-IT" altLang="it-IT" sz="1200"/>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p:spPr>
        <p:txBody>
          <a:bodyPr/>
          <a:lstStyle/>
          <a:p>
            <a:endParaRPr lang="it-IT" altLang="it-IT"/>
          </a:p>
        </p:txBody>
      </p:sp>
    </p:spTree>
    <p:extLst>
      <p:ext uri="{BB962C8B-B14F-4D97-AF65-F5344CB8AC3E}">
        <p14:creationId xmlns:p14="http://schemas.microsoft.com/office/powerpoint/2010/main" val="15950569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p:spPr>
        <p:txBody>
          <a:bodyPr/>
          <a:lstStyle>
            <a:lvl1pPr>
              <a:defRPr sz="2000" b="1">
                <a:solidFill>
                  <a:schemeClr val="tx1"/>
                </a:solidFill>
                <a:latin typeface="Univers" pitchFamily="34" charset="0"/>
              </a:defRPr>
            </a:lvl1pPr>
            <a:lvl2pPr marL="742950" indent="-285750">
              <a:defRPr sz="2000" b="1">
                <a:solidFill>
                  <a:schemeClr val="tx1"/>
                </a:solidFill>
                <a:latin typeface="Univers" pitchFamily="34" charset="0"/>
              </a:defRPr>
            </a:lvl2pPr>
            <a:lvl3pPr marL="1143000" indent="-228600">
              <a:defRPr sz="2000" b="1">
                <a:solidFill>
                  <a:schemeClr val="tx1"/>
                </a:solidFill>
                <a:latin typeface="Univers" pitchFamily="34" charset="0"/>
              </a:defRPr>
            </a:lvl3pPr>
            <a:lvl4pPr marL="1600200" indent="-228600">
              <a:defRPr sz="2000" b="1">
                <a:solidFill>
                  <a:schemeClr val="tx1"/>
                </a:solidFill>
                <a:latin typeface="Univers" pitchFamily="34" charset="0"/>
              </a:defRPr>
            </a:lvl4pPr>
            <a:lvl5pPr marL="2057400" indent="-228600">
              <a:defRPr sz="2000" b="1">
                <a:solidFill>
                  <a:schemeClr val="tx1"/>
                </a:solidFill>
                <a:latin typeface="Univers" pitchFamily="34" charset="0"/>
              </a:defRPr>
            </a:lvl5pPr>
            <a:lvl6pPr marL="2514600" indent="-228600" eaLnBrk="0" fontAlgn="base" hangingPunct="0">
              <a:spcBef>
                <a:spcPct val="0"/>
              </a:spcBef>
              <a:spcAft>
                <a:spcPct val="0"/>
              </a:spcAft>
              <a:defRPr sz="2000" b="1">
                <a:solidFill>
                  <a:schemeClr val="tx1"/>
                </a:solidFill>
                <a:latin typeface="Univers" pitchFamily="34" charset="0"/>
              </a:defRPr>
            </a:lvl6pPr>
            <a:lvl7pPr marL="2971800" indent="-228600" eaLnBrk="0" fontAlgn="base" hangingPunct="0">
              <a:spcBef>
                <a:spcPct val="0"/>
              </a:spcBef>
              <a:spcAft>
                <a:spcPct val="0"/>
              </a:spcAft>
              <a:defRPr sz="2000" b="1">
                <a:solidFill>
                  <a:schemeClr val="tx1"/>
                </a:solidFill>
                <a:latin typeface="Univers" pitchFamily="34" charset="0"/>
              </a:defRPr>
            </a:lvl7pPr>
            <a:lvl8pPr marL="3429000" indent="-228600" eaLnBrk="0" fontAlgn="base" hangingPunct="0">
              <a:spcBef>
                <a:spcPct val="0"/>
              </a:spcBef>
              <a:spcAft>
                <a:spcPct val="0"/>
              </a:spcAft>
              <a:defRPr sz="2000" b="1">
                <a:solidFill>
                  <a:schemeClr val="tx1"/>
                </a:solidFill>
                <a:latin typeface="Univers" pitchFamily="34" charset="0"/>
              </a:defRPr>
            </a:lvl8pPr>
            <a:lvl9pPr marL="3886200" indent="-228600" eaLnBrk="0" fontAlgn="base" hangingPunct="0">
              <a:spcBef>
                <a:spcPct val="0"/>
              </a:spcBef>
              <a:spcAft>
                <a:spcPct val="0"/>
              </a:spcAft>
              <a:defRPr sz="2000" b="1">
                <a:solidFill>
                  <a:schemeClr val="tx1"/>
                </a:solidFill>
                <a:latin typeface="Univers" pitchFamily="34" charset="0"/>
              </a:defRPr>
            </a:lvl9pPr>
          </a:lstStyle>
          <a:p>
            <a:fld id="{4999BDC9-A460-4FDE-B451-06CC7450277E}" type="slidenum">
              <a:rPr lang="it-IT" altLang="it-IT" sz="1200" smtClean="0"/>
              <a:pPr/>
              <a:t>47</a:t>
            </a:fld>
            <a:endParaRPr lang="it-IT" altLang="it-IT" sz="1200"/>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p:spPr>
        <p:txBody>
          <a:bodyPr/>
          <a:lstStyle/>
          <a:p>
            <a:endParaRPr lang="it-IT" altLang="it-IT"/>
          </a:p>
        </p:txBody>
      </p:sp>
    </p:spTree>
    <p:extLst>
      <p:ext uri="{BB962C8B-B14F-4D97-AF65-F5344CB8AC3E}">
        <p14:creationId xmlns:p14="http://schemas.microsoft.com/office/powerpoint/2010/main" val="40952662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p:spPr>
        <p:txBody>
          <a:bodyPr/>
          <a:lstStyle>
            <a:lvl1pPr>
              <a:defRPr sz="2000" b="1">
                <a:solidFill>
                  <a:schemeClr val="tx1"/>
                </a:solidFill>
                <a:latin typeface="Univers" pitchFamily="34" charset="0"/>
              </a:defRPr>
            </a:lvl1pPr>
            <a:lvl2pPr marL="742950" indent="-285750">
              <a:defRPr sz="2000" b="1">
                <a:solidFill>
                  <a:schemeClr val="tx1"/>
                </a:solidFill>
                <a:latin typeface="Univers" pitchFamily="34" charset="0"/>
              </a:defRPr>
            </a:lvl2pPr>
            <a:lvl3pPr marL="1143000" indent="-228600">
              <a:defRPr sz="2000" b="1">
                <a:solidFill>
                  <a:schemeClr val="tx1"/>
                </a:solidFill>
                <a:latin typeface="Univers" pitchFamily="34" charset="0"/>
              </a:defRPr>
            </a:lvl3pPr>
            <a:lvl4pPr marL="1600200" indent="-228600">
              <a:defRPr sz="2000" b="1">
                <a:solidFill>
                  <a:schemeClr val="tx1"/>
                </a:solidFill>
                <a:latin typeface="Univers" pitchFamily="34" charset="0"/>
              </a:defRPr>
            </a:lvl4pPr>
            <a:lvl5pPr marL="2057400" indent="-228600">
              <a:defRPr sz="2000" b="1">
                <a:solidFill>
                  <a:schemeClr val="tx1"/>
                </a:solidFill>
                <a:latin typeface="Univers" pitchFamily="34" charset="0"/>
              </a:defRPr>
            </a:lvl5pPr>
            <a:lvl6pPr marL="2514600" indent="-228600" eaLnBrk="0" fontAlgn="base" hangingPunct="0">
              <a:spcBef>
                <a:spcPct val="0"/>
              </a:spcBef>
              <a:spcAft>
                <a:spcPct val="0"/>
              </a:spcAft>
              <a:defRPr sz="2000" b="1">
                <a:solidFill>
                  <a:schemeClr val="tx1"/>
                </a:solidFill>
                <a:latin typeface="Univers" pitchFamily="34" charset="0"/>
              </a:defRPr>
            </a:lvl6pPr>
            <a:lvl7pPr marL="2971800" indent="-228600" eaLnBrk="0" fontAlgn="base" hangingPunct="0">
              <a:spcBef>
                <a:spcPct val="0"/>
              </a:spcBef>
              <a:spcAft>
                <a:spcPct val="0"/>
              </a:spcAft>
              <a:defRPr sz="2000" b="1">
                <a:solidFill>
                  <a:schemeClr val="tx1"/>
                </a:solidFill>
                <a:latin typeface="Univers" pitchFamily="34" charset="0"/>
              </a:defRPr>
            </a:lvl7pPr>
            <a:lvl8pPr marL="3429000" indent="-228600" eaLnBrk="0" fontAlgn="base" hangingPunct="0">
              <a:spcBef>
                <a:spcPct val="0"/>
              </a:spcBef>
              <a:spcAft>
                <a:spcPct val="0"/>
              </a:spcAft>
              <a:defRPr sz="2000" b="1">
                <a:solidFill>
                  <a:schemeClr val="tx1"/>
                </a:solidFill>
                <a:latin typeface="Univers" pitchFamily="34" charset="0"/>
              </a:defRPr>
            </a:lvl8pPr>
            <a:lvl9pPr marL="3886200" indent="-228600" eaLnBrk="0" fontAlgn="base" hangingPunct="0">
              <a:spcBef>
                <a:spcPct val="0"/>
              </a:spcBef>
              <a:spcAft>
                <a:spcPct val="0"/>
              </a:spcAft>
              <a:defRPr sz="2000" b="1">
                <a:solidFill>
                  <a:schemeClr val="tx1"/>
                </a:solidFill>
                <a:latin typeface="Univers" pitchFamily="34" charset="0"/>
              </a:defRPr>
            </a:lvl9pPr>
          </a:lstStyle>
          <a:p>
            <a:fld id="{87FFEA2E-42E7-44D2-9F75-C0177BB81076}" type="slidenum">
              <a:rPr lang="it-IT" altLang="it-IT" sz="1200" smtClean="0"/>
              <a:pPr/>
              <a:t>48</a:t>
            </a:fld>
            <a:endParaRPr lang="it-IT" altLang="it-IT" sz="1200"/>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p:spPr>
        <p:txBody>
          <a:bodyPr/>
          <a:lstStyle/>
          <a:p>
            <a:endParaRPr lang="it-IT" altLang="it-IT"/>
          </a:p>
        </p:txBody>
      </p:sp>
    </p:spTree>
    <p:extLst>
      <p:ext uri="{BB962C8B-B14F-4D97-AF65-F5344CB8AC3E}">
        <p14:creationId xmlns:p14="http://schemas.microsoft.com/office/powerpoint/2010/main" val="40552823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p:spPr>
        <p:txBody>
          <a:bodyPr/>
          <a:lstStyle>
            <a:lvl1pPr>
              <a:defRPr sz="2000" b="1">
                <a:solidFill>
                  <a:schemeClr val="tx1"/>
                </a:solidFill>
                <a:latin typeface="Univers" pitchFamily="34" charset="0"/>
              </a:defRPr>
            </a:lvl1pPr>
            <a:lvl2pPr marL="742950" indent="-285750">
              <a:defRPr sz="2000" b="1">
                <a:solidFill>
                  <a:schemeClr val="tx1"/>
                </a:solidFill>
                <a:latin typeface="Univers" pitchFamily="34" charset="0"/>
              </a:defRPr>
            </a:lvl2pPr>
            <a:lvl3pPr marL="1143000" indent="-228600">
              <a:defRPr sz="2000" b="1">
                <a:solidFill>
                  <a:schemeClr val="tx1"/>
                </a:solidFill>
                <a:latin typeface="Univers" pitchFamily="34" charset="0"/>
              </a:defRPr>
            </a:lvl3pPr>
            <a:lvl4pPr marL="1600200" indent="-228600">
              <a:defRPr sz="2000" b="1">
                <a:solidFill>
                  <a:schemeClr val="tx1"/>
                </a:solidFill>
                <a:latin typeface="Univers" pitchFamily="34" charset="0"/>
              </a:defRPr>
            </a:lvl4pPr>
            <a:lvl5pPr marL="2057400" indent="-228600">
              <a:defRPr sz="2000" b="1">
                <a:solidFill>
                  <a:schemeClr val="tx1"/>
                </a:solidFill>
                <a:latin typeface="Univers" pitchFamily="34" charset="0"/>
              </a:defRPr>
            </a:lvl5pPr>
            <a:lvl6pPr marL="2514600" indent="-228600" eaLnBrk="0" fontAlgn="base" hangingPunct="0">
              <a:spcBef>
                <a:spcPct val="0"/>
              </a:spcBef>
              <a:spcAft>
                <a:spcPct val="0"/>
              </a:spcAft>
              <a:defRPr sz="2000" b="1">
                <a:solidFill>
                  <a:schemeClr val="tx1"/>
                </a:solidFill>
                <a:latin typeface="Univers" pitchFamily="34" charset="0"/>
              </a:defRPr>
            </a:lvl6pPr>
            <a:lvl7pPr marL="2971800" indent="-228600" eaLnBrk="0" fontAlgn="base" hangingPunct="0">
              <a:spcBef>
                <a:spcPct val="0"/>
              </a:spcBef>
              <a:spcAft>
                <a:spcPct val="0"/>
              </a:spcAft>
              <a:defRPr sz="2000" b="1">
                <a:solidFill>
                  <a:schemeClr val="tx1"/>
                </a:solidFill>
                <a:latin typeface="Univers" pitchFamily="34" charset="0"/>
              </a:defRPr>
            </a:lvl7pPr>
            <a:lvl8pPr marL="3429000" indent="-228600" eaLnBrk="0" fontAlgn="base" hangingPunct="0">
              <a:spcBef>
                <a:spcPct val="0"/>
              </a:spcBef>
              <a:spcAft>
                <a:spcPct val="0"/>
              </a:spcAft>
              <a:defRPr sz="2000" b="1">
                <a:solidFill>
                  <a:schemeClr val="tx1"/>
                </a:solidFill>
                <a:latin typeface="Univers" pitchFamily="34" charset="0"/>
              </a:defRPr>
            </a:lvl8pPr>
            <a:lvl9pPr marL="3886200" indent="-228600" eaLnBrk="0" fontAlgn="base" hangingPunct="0">
              <a:spcBef>
                <a:spcPct val="0"/>
              </a:spcBef>
              <a:spcAft>
                <a:spcPct val="0"/>
              </a:spcAft>
              <a:defRPr sz="2000" b="1">
                <a:solidFill>
                  <a:schemeClr val="tx1"/>
                </a:solidFill>
                <a:latin typeface="Univers" pitchFamily="34" charset="0"/>
              </a:defRPr>
            </a:lvl9pPr>
          </a:lstStyle>
          <a:p>
            <a:fld id="{89F8ABC2-54FD-4E22-A160-2C27BBD28795}" type="slidenum">
              <a:rPr lang="it-IT" altLang="it-IT" sz="1200" smtClean="0"/>
              <a:pPr/>
              <a:t>7</a:t>
            </a:fld>
            <a:endParaRPr lang="it-IT" altLang="it-IT" sz="1200"/>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p:spPr>
        <p:txBody>
          <a:bodyPr/>
          <a:lstStyle/>
          <a:p>
            <a:endParaRPr lang="it-IT" altLang="it-IT"/>
          </a:p>
        </p:txBody>
      </p:sp>
    </p:spTree>
    <p:extLst>
      <p:ext uri="{BB962C8B-B14F-4D97-AF65-F5344CB8AC3E}">
        <p14:creationId xmlns:p14="http://schemas.microsoft.com/office/powerpoint/2010/main" val="32001518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p:spPr>
        <p:txBody>
          <a:bodyPr/>
          <a:lstStyle>
            <a:lvl1pPr>
              <a:defRPr sz="2000" b="1">
                <a:solidFill>
                  <a:schemeClr val="tx1"/>
                </a:solidFill>
                <a:latin typeface="Univers" pitchFamily="34" charset="0"/>
              </a:defRPr>
            </a:lvl1pPr>
            <a:lvl2pPr marL="742950" indent="-285750">
              <a:defRPr sz="2000" b="1">
                <a:solidFill>
                  <a:schemeClr val="tx1"/>
                </a:solidFill>
                <a:latin typeface="Univers" pitchFamily="34" charset="0"/>
              </a:defRPr>
            </a:lvl2pPr>
            <a:lvl3pPr marL="1143000" indent="-228600">
              <a:defRPr sz="2000" b="1">
                <a:solidFill>
                  <a:schemeClr val="tx1"/>
                </a:solidFill>
                <a:latin typeface="Univers" pitchFamily="34" charset="0"/>
              </a:defRPr>
            </a:lvl3pPr>
            <a:lvl4pPr marL="1600200" indent="-228600">
              <a:defRPr sz="2000" b="1">
                <a:solidFill>
                  <a:schemeClr val="tx1"/>
                </a:solidFill>
                <a:latin typeface="Univers" pitchFamily="34" charset="0"/>
              </a:defRPr>
            </a:lvl4pPr>
            <a:lvl5pPr marL="2057400" indent="-228600">
              <a:defRPr sz="2000" b="1">
                <a:solidFill>
                  <a:schemeClr val="tx1"/>
                </a:solidFill>
                <a:latin typeface="Univers" pitchFamily="34" charset="0"/>
              </a:defRPr>
            </a:lvl5pPr>
            <a:lvl6pPr marL="2514600" indent="-228600" eaLnBrk="0" fontAlgn="base" hangingPunct="0">
              <a:spcBef>
                <a:spcPct val="0"/>
              </a:spcBef>
              <a:spcAft>
                <a:spcPct val="0"/>
              </a:spcAft>
              <a:defRPr sz="2000" b="1">
                <a:solidFill>
                  <a:schemeClr val="tx1"/>
                </a:solidFill>
                <a:latin typeface="Univers" pitchFamily="34" charset="0"/>
              </a:defRPr>
            </a:lvl6pPr>
            <a:lvl7pPr marL="2971800" indent="-228600" eaLnBrk="0" fontAlgn="base" hangingPunct="0">
              <a:spcBef>
                <a:spcPct val="0"/>
              </a:spcBef>
              <a:spcAft>
                <a:spcPct val="0"/>
              </a:spcAft>
              <a:defRPr sz="2000" b="1">
                <a:solidFill>
                  <a:schemeClr val="tx1"/>
                </a:solidFill>
                <a:latin typeface="Univers" pitchFamily="34" charset="0"/>
              </a:defRPr>
            </a:lvl7pPr>
            <a:lvl8pPr marL="3429000" indent="-228600" eaLnBrk="0" fontAlgn="base" hangingPunct="0">
              <a:spcBef>
                <a:spcPct val="0"/>
              </a:spcBef>
              <a:spcAft>
                <a:spcPct val="0"/>
              </a:spcAft>
              <a:defRPr sz="2000" b="1">
                <a:solidFill>
                  <a:schemeClr val="tx1"/>
                </a:solidFill>
                <a:latin typeface="Univers" pitchFamily="34" charset="0"/>
              </a:defRPr>
            </a:lvl8pPr>
            <a:lvl9pPr marL="3886200" indent="-228600" eaLnBrk="0" fontAlgn="base" hangingPunct="0">
              <a:spcBef>
                <a:spcPct val="0"/>
              </a:spcBef>
              <a:spcAft>
                <a:spcPct val="0"/>
              </a:spcAft>
              <a:defRPr sz="2000" b="1">
                <a:solidFill>
                  <a:schemeClr val="tx1"/>
                </a:solidFill>
                <a:latin typeface="Univers" pitchFamily="34" charset="0"/>
              </a:defRPr>
            </a:lvl9pPr>
          </a:lstStyle>
          <a:p>
            <a:fld id="{38F4931B-6B24-4CB5-A9CF-545DFE72F1BD}" type="slidenum">
              <a:rPr lang="it-IT" altLang="it-IT" sz="1200" smtClean="0"/>
              <a:pPr/>
              <a:t>49</a:t>
            </a:fld>
            <a:endParaRPr lang="it-IT" altLang="it-IT" sz="120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p:spPr>
        <p:txBody>
          <a:bodyPr/>
          <a:lstStyle/>
          <a:p>
            <a:endParaRPr lang="it-IT" altLang="it-IT"/>
          </a:p>
        </p:txBody>
      </p:sp>
    </p:spTree>
    <p:extLst>
      <p:ext uri="{BB962C8B-B14F-4D97-AF65-F5344CB8AC3E}">
        <p14:creationId xmlns:p14="http://schemas.microsoft.com/office/powerpoint/2010/main" val="34455705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p:spPr>
        <p:txBody>
          <a:bodyPr/>
          <a:lstStyle>
            <a:lvl1pPr>
              <a:defRPr sz="2000" b="1">
                <a:solidFill>
                  <a:schemeClr val="tx1"/>
                </a:solidFill>
                <a:latin typeface="Univers" pitchFamily="34" charset="0"/>
              </a:defRPr>
            </a:lvl1pPr>
            <a:lvl2pPr marL="742950" indent="-285750">
              <a:defRPr sz="2000" b="1">
                <a:solidFill>
                  <a:schemeClr val="tx1"/>
                </a:solidFill>
                <a:latin typeface="Univers" pitchFamily="34" charset="0"/>
              </a:defRPr>
            </a:lvl2pPr>
            <a:lvl3pPr marL="1143000" indent="-228600">
              <a:defRPr sz="2000" b="1">
                <a:solidFill>
                  <a:schemeClr val="tx1"/>
                </a:solidFill>
                <a:latin typeface="Univers" pitchFamily="34" charset="0"/>
              </a:defRPr>
            </a:lvl3pPr>
            <a:lvl4pPr marL="1600200" indent="-228600">
              <a:defRPr sz="2000" b="1">
                <a:solidFill>
                  <a:schemeClr val="tx1"/>
                </a:solidFill>
                <a:latin typeface="Univers" pitchFamily="34" charset="0"/>
              </a:defRPr>
            </a:lvl4pPr>
            <a:lvl5pPr marL="2057400" indent="-228600">
              <a:defRPr sz="2000" b="1">
                <a:solidFill>
                  <a:schemeClr val="tx1"/>
                </a:solidFill>
                <a:latin typeface="Univers" pitchFamily="34" charset="0"/>
              </a:defRPr>
            </a:lvl5pPr>
            <a:lvl6pPr marL="2514600" indent="-228600" eaLnBrk="0" fontAlgn="base" hangingPunct="0">
              <a:spcBef>
                <a:spcPct val="0"/>
              </a:spcBef>
              <a:spcAft>
                <a:spcPct val="0"/>
              </a:spcAft>
              <a:defRPr sz="2000" b="1">
                <a:solidFill>
                  <a:schemeClr val="tx1"/>
                </a:solidFill>
                <a:latin typeface="Univers" pitchFamily="34" charset="0"/>
              </a:defRPr>
            </a:lvl6pPr>
            <a:lvl7pPr marL="2971800" indent="-228600" eaLnBrk="0" fontAlgn="base" hangingPunct="0">
              <a:spcBef>
                <a:spcPct val="0"/>
              </a:spcBef>
              <a:spcAft>
                <a:spcPct val="0"/>
              </a:spcAft>
              <a:defRPr sz="2000" b="1">
                <a:solidFill>
                  <a:schemeClr val="tx1"/>
                </a:solidFill>
                <a:latin typeface="Univers" pitchFamily="34" charset="0"/>
              </a:defRPr>
            </a:lvl7pPr>
            <a:lvl8pPr marL="3429000" indent="-228600" eaLnBrk="0" fontAlgn="base" hangingPunct="0">
              <a:spcBef>
                <a:spcPct val="0"/>
              </a:spcBef>
              <a:spcAft>
                <a:spcPct val="0"/>
              </a:spcAft>
              <a:defRPr sz="2000" b="1">
                <a:solidFill>
                  <a:schemeClr val="tx1"/>
                </a:solidFill>
                <a:latin typeface="Univers" pitchFamily="34" charset="0"/>
              </a:defRPr>
            </a:lvl8pPr>
            <a:lvl9pPr marL="3886200" indent="-228600" eaLnBrk="0" fontAlgn="base" hangingPunct="0">
              <a:spcBef>
                <a:spcPct val="0"/>
              </a:spcBef>
              <a:spcAft>
                <a:spcPct val="0"/>
              </a:spcAft>
              <a:defRPr sz="2000" b="1">
                <a:solidFill>
                  <a:schemeClr val="tx1"/>
                </a:solidFill>
                <a:latin typeface="Univers" pitchFamily="34" charset="0"/>
              </a:defRPr>
            </a:lvl9pPr>
          </a:lstStyle>
          <a:p>
            <a:fld id="{0253CE62-2AFA-4ED2-ABF7-C268DB541087}" type="slidenum">
              <a:rPr lang="it-IT" altLang="it-IT" sz="1200" smtClean="0"/>
              <a:pPr/>
              <a:t>51</a:t>
            </a:fld>
            <a:endParaRPr lang="it-IT" altLang="it-IT" sz="1200"/>
          </a:p>
        </p:txBody>
      </p:sp>
      <p:sp>
        <p:nvSpPr>
          <p:cNvPr id="137219" name="Rectangle 2"/>
          <p:cNvSpPr>
            <a:spLocks noGrp="1" noRot="1" noChangeAspect="1" noChangeArrowheads="1" noTextEdit="1"/>
          </p:cNvSpPr>
          <p:nvPr>
            <p:ph type="sldImg"/>
          </p:nvPr>
        </p:nvSpPr>
        <p:spPr>
          <a:ln/>
        </p:spPr>
      </p:sp>
      <p:sp>
        <p:nvSpPr>
          <p:cNvPr id="137220" name="Rectangle 3"/>
          <p:cNvSpPr>
            <a:spLocks noGrp="1" noChangeArrowheads="1"/>
          </p:cNvSpPr>
          <p:nvPr>
            <p:ph type="body" idx="1"/>
          </p:nvPr>
        </p:nvSpPr>
        <p:spPr>
          <a:noFill/>
        </p:spPr>
        <p:txBody>
          <a:bodyPr/>
          <a:lstStyle/>
          <a:p>
            <a:endParaRPr lang="it-IT" altLang="it-IT"/>
          </a:p>
        </p:txBody>
      </p:sp>
    </p:spTree>
    <p:extLst>
      <p:ext uri="{BB962C8B-B14F-4D97-AF65-F5344CB8AC3E}">
        <p14:creationId xmlns:p14="http://schemas.microsoft.com/office/powerpoint/2010/main" val="9010742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p:spPr>
        <p:txBody>
          <a:bodyPr/>
          <a:lstStyle>
            <a:lvl1pPr>
              <a:defRPr sz="2000" b="1">
                <a:solidFill>
                  <a:schemeClr val="tx1"/>
                </a:solidFill>
                <a:latin typeface="Univers" pitchFamily="34" charset="0"/>
              </a:defRPr>
            </a:lvl1pPr>
            <a:lvl2pPr marL="742950" indent="-285750">
              <a:defRPr sz="2000" b="1">
                <a:solidFill>
                  <a:schemeClr val="tx1"/>
                </a:solidFill>
                <a:latin typeface="Univers" pitchFamily="34" charset="0"/>
              </a:defRPr>
            </a:lvl2pPr>
            <a:lvl3pPr marL="1143000" indent="-228600">
              <a:defRPr sz="2000" b="1">
                <a:solidFill>
                  <a:schemeClr val="tx1"/>
                </a:solidFill>
                <a:latin typeface="Univers" pitchFamily="34" charset="0"/>
              </a:defRPr>
            </a:lvl3pPr>
            <a:lvl4pPr marL="1600200" indent="-228600">
              <a:defRPr sz="2000" b="1">
                <a:solidFill>
                  <a:schemeClr val="tx1"/>
                </a:solidFill>
                <a:latin typeface="Univers" pitchFamily="34" charset="0"/>
              </a:defRPr>
            </a:lvl4pPr>
            <a:lvl5pPr marL="2057400" indent="-228600">
              <a:defRPr sz="2000" b="1">
                <a:solidFill>
                  <a:schemeClr val="tx1"/>
                </a:solidFill>
                <a:latin typeface="Univers" pitchFamily="34" charset="0"/>
              </a:defRPr>
            </a:lvl5pPr>
            <a:lvl6pPr marL="2514600" indent="-228600" eaLnBrk="0" fontAlgn="base" hangingPunct="0">
              <a:spcBef>
                <a:spcPct val="0"/>
              </a:spcBef>
              <a:spcAft>
                <a:spcPct val="0"/>
              </a:spcAft>
              <a:defRPr sz="2000" b="1">
                <a:solidFill>
                  <a:schemeClr val="tx1"/>
                </a:solidFill>
                <a:latin typeface="Univers" pitchFamily="34" charset="0"/>
              </a:defRPr>
            </a:lvl6pPr>
            <a:lvl7pPr marL="2971800" indent="-228600" eaLnBrk="0" fontAlgn="base" hangingPunct="0">
              <a:spcBef>
                <a:spcPct val="0"/>
              </a:spcBef>
              <a:spcAft>
                <a:spcPct val="0"/>
              </a:spcAft>
              <a:defRPr sz="2000" b="1">
                <a:solidFill>
                  <a:schemeClr val="tx1"/>
                </a:solidFill>
                <a:latin typeface="Univers" pitchFamily="34" charset="0"/>
              </a:defRPr>
            </a:lvl7pPr>
            <a:lvl8pPr marL="3429000" indent="-228600" eaLnBrk="0" fontAlgn="base" hangingPunct="0">
              <a:spcBef>
                <a:spcPct val="0"/>
              </a:spcBef>
              <a:spcAft>
                <a:spcPct val="0"/>
              </a:spcAft>
              <a:defRPr sz="2000" b="1">
                <a:solidFill>
                  <a:schemeClr val="tx1"/>
                </a:solidFill>
                <a:latin typeface="Univers" pitchFamily="34" charset="0"/>
              </a:defRPr>
            </a:lvl8pPr>
            <a:lvl9pPr marL="3886200" indent="-228600" eaLnBrk="0" fontAlgn="base" hangingPunct="0">
              <a:spcBef>
                <a:spcPct val="0"/>
              </a:spcBef>
              <a:spcAft>
                <a:spcPct val="0"/>
              </a:spcAft>
              <a:defRPr sz="2000" b="1">
                <a:solidFill>
                  <a:schemeClr val="tx1"/>
                </a:solidFill>
                <a:latin typeface="Univers" pitchFamily="34" charset="0"/>
              </a:defRPr>
            </a:lvl9pPr>
          </a:lstStyle>
          <a:p>
            <a:fld id="{B3FDE7AF-71E5-4D96-914C-47C89DB62FFE}" type="slidenum">
              <a:rPr lang="it-IT" altLang="it-IT" sz="1200" smtClean="0"/>
              <a:pPr/>
              <a:t>52</a:t>
            </a:fld>
            <a:endParaRPr lang="it-IT" altLang="it-IT" sz="1200"/>
          </a:p>
        </p:txBody>
      </p:sp>
      <p:sp>
        <p:nvSpPr>
          <p:cNvPr id="139267" name="Rectangle 2"/>
          <p:cNvSpPr>
            <a:spLocks noGrp="1" noRot="1" noChangeAspect="1" noChangeArrowheads="1" noTextEdit="1"/>
          </p:cNvSpPr>
          <p:nvPr>
            <p:ph type="sldImg"/>
          </p:nvPr>
        </p:nvSpPr>
        <p:spPr>
          <a:ln/>
        </p:spPr>
      </p:sp>
      <p:sp>
        <p:nvSpPr>
          <p:cNvPr id="139268" name="Rectangle 3"/>
          <p:cNvSpPr>
            <a:spLocks noGrp="1" noChangeArrowheads="1"/>
          </p:cNvSpPr>
          <p:nvPr>
            <p:ph type="body" idx="1"/>
          </p:nvPr>
        </p:nvSpPr>
        <p:spPr>
          <a:noFill/>
        </p:spPr>
        <p:txBody>
          <a:bodyPr/>
          <a:lstStyle/>
          <a:p>
            <a:endParaRPr lang="it-IT" altLang="it-IT"/>
          </a:p>
        </p:txBody>
      </p:sp>
    </p:spTree>
    <p:extLst>
      <p:ext uri="{BB962C8B-B14F-4D97-AF65-F5344CB8AC3E}">
        <p14:creationId xmlns:p14="http://schemas.microsoft.com/office/powerpoint/2010/main" val="20217261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p:spPr>
        <p:txBody>
          <a:bodyPr/>
          <a:lstStyle>
            <a:lvl1pPr>
              <a:defRPr sz="2000" b="1">
                <a:solidFill>
                  <a:schemeClr val="tx1"/>
                </a:solidFill>
                <a:latin typeface="Univers" pitchFamily="34" charset="0"/>
              </a:defRPr>
            </a:lvl1pPr>
            <a:lvl2pPr marL="742950" indent="-285750">
              <a:defRPr sz="2000" b="1">
                <a:solidFill>
                  <a:schemeClr val="tx1"/>
                </a:solidFill>
                <a:latin typeface="Univers" pitchFamily="34" charset="0"/>
              </a:defRPr>
            </a:lvl2pPr>
            <a:lvl3pPr marL="1143000" indent="-228600">
              <a:defRPr sz="2000" b="1">
                <a:solidFill>
                  <a:schemeClr val="tx1"/>
                </a:solidFill>
                <a:latin typeface="Univers" pitchFamily="34" charset="0"/>
              </a:defRPr>
            </a:lvl3pPr>
            <a:lvl4pPr marL="1600200" indent="-228600">
              <a:defRPr sz="2000" b="1">
                <a:solidFill>
                  <a:schemeClr val="tx1"/>
                </a:solidFill>
                <a:latin typeface="Univers" pitchFamily="34" charset="0"/>
              </a:defRPr>
            </a:lvl4pPr>
            <a:lvl5pPr marL="2057400" indent="-228600">
              <a:defRPr sz="2000" b="1">
                <a:solidFill>
                  <a:schemeClr val="tx1"/>
                </a:solidFill>
                <a:latin typeface="Univers" pitchFamily="34" charset="0"/>
              </a:defRPr>
            </a:lvl5pPr>
            <a:lvl6pPr marL="2514600" indent="-228600" eaLnBrk="0" fontAlgn="base" hangingPunct="0">
              <a:spcBef>
                <a:spcPct val="0"/>
              </a:spcBef>
              <a:spcAft>
                <a:spcPct val="0"/>
              </a:spcAft>
              <a:defRPr sz="2000" b="1">
                <a:solidFill>
                  <a:schemeClr val="tx1"/>
                </a:solidFill>
                <a:latin typeface="Univers" pitchFamily="34" charset="0"/>
              </a:defRPr>
            </a:lvl6pPr>
            <a:lvl7pPr marL="2971800" indent="-228600" eaLnBrk="0" fontAlgn="base" hangingPunct="0">
              <a:spcBef>
                <a:spcPct val="0"/>
              </a:spcBef>
              <a:spcAft>
                <a:spcPct val="0"/>
              </a:spcAft>
              <a:defRPr sz="2000" b="1">
                <a:solidFill>
                  <a:schemeClr val="tx1"/>
                </a:solidFill>
                <a:latin typeface="Univers" pitchFamily="34" charset="0"/>
              </a:defRPr>
            </a:lvl7pPr>
            <a:lvl8pPr marL="3429000" indent="-228600" eaLnBrk="0" fontAlgn="base" hangingPunct="0">
              <a:spcBef>
                <a:spcPct val="0"/>
              </a:spcBef>
              <a:spcAft>
                <a:spcPct val="0"/>
              </a:spcAft>
              <a:defRPr sz="2000" b="1">
                <a:solidFill>
                  <a:schemeClr val="tx1"/>
                </a:solidFill>
                <a:latin typeface="Univers" pitchFamily="34" charset="0"/>
              </a:defRPr>
            </a:lvl8pPr>
            <a:lvl9pPr marL="3886200" indent="-228600" eaLnBrk="0" fontAlgn="base" hangingPunct="0">
              <a:spcBef>
                <a:spcPct val="0"/>
              </a:spcBef>
              <a:spcAft>
                <a:spcPct val="0"/>
              </a:spcAft>
              <a:defRPr sz="2000" b="1">
                <a:solidFill>
                  <a:schemeClr val="tx1"/>
                </a:solidFill>
                <a:latin typeface="Univers" pitchFamily="34" charset="0"/>
              </a:defRPr>
            </a:lvl9pPr>
          </a:lstStyle>
          <a:p>
            <a:fld id="{647582E7-C9EB-4A28-86BE-8BFF79A03BB0}" type="slidenum">
              <a:rPr lang="it-IT" altLang="it-IT" sz="1200" smtClean="0"/>
              <a:pPr/>
              <a:t>53</a:t>
            </a:fld>
            <a:endParaRPr lang="it-IT" altLang="it-IT" sz="1200"/>
          </a:p>
        </p:txBody>
      </p:sp>
      <p:sp>
        <p:nvSpPr>
          <p:cNvPr id="141315" name="Rectangle 2"/>
          <p:cNvSpPr>
            <a:spLocks noGrp="1" noRot="1" noChangeAspect="1" noChangeArrowheads="1" noTextEdit="1"/>
          </p:cNvSpPr>
          <p:nvPr>
            <p:ph type="sldImg"/>
          </p:nvPr>
        </p:nvSpPr>
        <p:spPr>
          <a:ln/>
        </p:spPr>
      </p:sp>
      <p:sp>
        <p:nvSpPr>
          <p:cNvPr id="141316" name="Rectangle 3"/>
          <p:cNvSpPr>
            <a:spLocks noGrp="1" noChangeArrowheads="1"/>
          </p:cNvSpPr>
          <p:nvPr>
            <p:ph type="body" idx="1"/>
          </p:nvPr>
        </p:nvSpPr>
        <p:spPr>
          <a:noFill/>
        </p:spPr>
        <p:txBody>
          <a:bodyPr/>
          <a:lstStyle/>
          <a:p>
            <a:endParaRPr lang="it-IT" altLang="it-IT"/>
          </a:p>
        </p:txBody>
      </p:sp>
    </p:spTree>
    <p:extLst>
      <p:ext uri="{BB962C8B-B14F-4D97-AF65-F5344CB8AC3E}">
        <p14:creationId xmlns:p14="http://schemas.microsoft.com/office/powerpoint/2010/main" val="29155611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a:noFill/>
        </p:spPr>
        <p:txBody>
          <a:bodyPr/>
          <a:lstStyle>
            <a:lvl1pPr>
              <a:defRPr sz="2000" b="1">
                <a:solidFill>
                  <a:schemeClr val="tx1"/>
                </a:solidFill>
                <a:latin typeface="Univers" pitchFamily="34" charset="0"/>
              </a:defRPr>
            </a:lvl1pPr>
            <a:lvl2pPr marL="742950" indent="-285750">
              <a:defRPr sz="2000" b="1">
                <a:solidFill>
                  <a:schemeClr val="tx1"/>
                </a:solidFill>
                <a:latin typeface="Univers" pitchFamily="34" charset="0"/>
              </a:defRPr>
            </a:lvl2pPr>
            <a:lvl3pPr marL="1143000" indent="-228600">
              <a:defRPr sz="2000" b="1">
                <a:solidFill>
                  <a:schemeClr val="tx1"/>
                </a:solidFill>
                <a:latin typeface="Univers" pitchFamily="34" charset="0"/>
              </a:defRPr>
            </a:lvl3pPr>
            <a:lvl4pPr marL="1600200" indent="-228600">
              <a:defRPr sz="2000" b="1">
                <a:solidFill>
                  <a:schemeClr val="tx1"/>
                </a:solidFill>
                <a:latin typeface="Univers" pitchFamily="34" charset="0"/>
              </a:defRPr>
            </a:lvl4pPr>
            <a:lvl5pPr marL="2057400" indent="-228600">
              <a:defRPr sz="2000" b="1">
                <a:solidFill>
                  <a:schemeClr val="tx1"/>
                </a:solidFill>
                <a:latin typeface="Univers" pitchFamily="34" charset="0"/>
              </a:defRPr>
            </a:lvl5pPr>
            <a:lvl6pPr marL="2514600" indent="-228600" eaLnBrk="0" fontAlgn="base" hangingPunct="0">
              <a:spcBef>
                <a:spcPct val="0"/>
              </a:spcBef>
              <a:spcAft>
                <a:spcPct val="0"/>
              </a:spcAft>
              <a:defRPr sz="2000" b="1">
                <a:solidFill>
                  <a:schemeClr val="tx1"/>
                </a:solidFill>
                <a:latin typeface="Univers" pitchFamily="34" charset="0"/>
              </a:defRPr>
            </a:lvl6pPr>
            <a:lvl7pPr marL="2971800" indent="-228600" eaLnBrk="0" fontAlgn="base" hangingPunct="0">
              <a:spcBef>
                <a:spcPct val="0"/>
              </a:spcBef>
              <a:spcAft>
                <a:spcPct val="0"/>
              </a:spcAft>
              <a:defRPr sz="2000" b="1">
                <a:solidFill>
                  <a:schemeClr val="tx1"/>
                </a:solidFill>
                <a:latin typeface="Univers" pitchFamily="34" charset="0"/>
              </a:defRPr>
            </a:lvl7pPr>
            <a:lvl8pPr marL="3429000" indent="-228600" eaLnBrk="0" fontAlgn="base" hangingPunct="0">
              <a:spcBef>
                <a:spcPct val="0"/>
              </a:spcBef>
              <a:spcAft>
                <a:spcPct val="0"/>
              </a:spcAft>
              <a:defRPr sz="2000" b="1">
                <a:solidFill>
                  <a:schemeClr val="tx1"/>
                </a:solidFill>
                <a:latin typeface="Univers" pitchFamily="34" charset="0"/>
              </a:defRPr>
            </a:lvl8pPr>
            <a:lvl9pPr marL="3886200" indent="-228600" eaLnBrk="0" fontAlgn="base" hangingPunct="0">
              <a:spcBef>
                <a:spcPct val="0"/>
              </a:spcBef>
              <a:spcAft>
                <a:spcPct val="0"/>
              </a:spcAft>
              <a:defRPr sz="2000" b="1">
                <a:solidFill>
                  <a:schemeClr val="tx1"/>
                </a:solidFill>
                <a:latin typeface="Univers" pitchFamily="34" charset="0"/>
              </a:defRPr>
            </a:lvl9pPr>
          </a:lstStyle>
          <a:p>
            <a:fld id="{CA804896-7102-419E-AF32-35EAB54EED67}" type="slidenum">
              <a:rPr lang="it-IT" altLang="it-IT" sz="1200" smtClean="0"/>
              <a:pPr/>
              <a:t>54</a:t>
            </a:fld>
            <a:endParaRPr lang="it-IT" altLang="it-IT" sz="1200"/>
          </a:p>
        </p:txBody>
      </p:sp>
      <p:sp>
        <p:nvSpPr>
          <p:cNvPr id="143363" name="Rectangle 2"/>
          <p:cNvSpPr>
            <a:spLocks noGrp="1" noRot="1" noChangeAspect="1" noChangeArrowheads="1" noTextEdit="1"/>
          </p:cNvSpPr>
          <p:nvPr>
            <p:ph type="sldImg"/>
          </p:nvPr>
        </p:nvSpPr>
        <p:spPr>
          <a:ln/>
        </p:spPr>
      </p:sp>
      <p:sp>
        <p:nvSpPr>
          <p:cNvPr id="143364" name="Rectangle 3"/>
          <p:cNvSpPr>
            <a:spLocks noGrp="1" noChangeArrowheads="1"/>
          </p:cNvSpPr>
          <p:nvPr>
            <p:ph type="body" idx="1"/>
          </p:nvPr>
        </p:nvSpPr>
        <p:spPr>
          <a:noFill/>
        </p:spPr>
        <p:txBody>
          <a:bodyPr/>
          <a:lstStyle/>
          <a:p>
            <a:endParaRPr lang="it-IT" altLang="it-IT"/>
          </a:p>
        </p:txBody>
      </p:sp>
    </p:spTree>
    <p:extLst>
      <p:ext uri="{BB962C8B-B14F-4D97-AF65-F5344CB8AC3E}">
        <p14:creationId xmlns:p14="http://schemas.microsoft.com/office/powerpoint/2010/main" val="6642233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p:spPr>
        <p:txBody>
          <a:bodyPr/>
          <a:lstStyle>
            <a:lvl1pPr>
              <a:defRPr sz="2000" b="1">
                <a:solidFill>
                  <a:schemeClr val="tx1"/>
                </a:solidFill>
                <a:latin typeface="Univers" pitchFamily="34" charset="0"/>
              </a:defRPr>
            </a:lvl1pPr>
            <a:lvl2pPr marL="742950" indent="-285750">
              <a:defRPr sz="2000" b="1">
                <a:solidFill>
                  <a:schemeClr val="tx1"/>
                </a:solidFill>
                <a:latin typeface="Univers" pitchFamily="34" charset="0"/>
              </a:defRPr>
            </a:lvl2pPr>
            <a:lvl3pPr marL="1143000" indent="-228600">
              <a:defRPr sz="2000" b="1">
                <a:solidFill>
                  <a:schemeClr val="tx1"/>
                </a:solidFill>
                <a:latin typeface="Univers" pitchFamily="34" charset="0"/>
              </a:defRPr>
            </a:lvl3pPr>
            <a:lvl4pPr marL="1600200" indent="-228600">
              <a:defRPr sz="2000" b="1">
                <a:solidFill>
                  <a:schemeClr val="tx1"/>
                </a:solidFill>
                <a:latin typeface="Univers" pitchFamily="34" charset="0"/>
              </a:defRPr>
            </a:lvl4pPr>
            <a:lvl5pPr marL="2057400" indent="-228600">
              <a:defRPr sz="2000" b="1">
                <a:solidFill>
                  <a:schemeClr val="tx1"/>
                </a:solidFill>
                <a:latin typeface="Univers" pitchFamily="34" charset="0"/>
              </a:defRPr>
            </a:lvl5pPr>
            <a:lvl6pPr marL="2514600" indent="-228600" eaLnBrk="0" fontAlgn="base" hangingPunct="0">
              <a:spcBef>
                <a:spcPct val="0"/>
              </a:spcBef>
              <a:spcAft>
                <a:spcPct val="0"/>
              </a:spcAft>
              <a:defRPr sz="2000" b="1">
                <a:solidFill>
                  <a:schemeClr val="tx1"/>
                </a:solidFill>
                <a:latin typeface="Univers" pitchFamily="34" charset="0"/>
              </a:defRPr>
            </a:lvl6pPr>
            <a:lvl7pPr marL="2971800" indent="-228600" eaLnBrk="0" fontAlgn="base" hangingPunct="0">
              <a:spcBef>
                <a:spcPct val="0"/>
              </a:spcBef>
              <a:spcAft>
                <a:spcPct val="0"/>
              </a:spcAft>
              <a:defRPr sz="2000" b="1">
                <a:solidFill>
                  <a:schemeClr val="tx1"/>
                </a:solidFill>
                <a:latin typeface="Univers" pitchFamily="34" charset="0"/>
              </a:defRPr>
            </a:lvl7pPr>
            <a:lvl8pPr marL="3429000" indent="-228600" eaLnBrk="0" fontAlgn="base" hangingPunct="0">
              <a:spcBef>
                <a:spcPct val="0"/>
              </a:spcBef>
              <a:spcAft>
                <a:spcPct val="0"/>
              </a:spcAft>
              <a:defRPr sz="2000" b="1">
                <a:solidFill>
                  <a:schemeClr val="tx1"/>
                </a:solidFill>
                <a:latin typeface="Univers" pitchFamily="34" charset="0"/>
              </a:defRPr>
            </a:lvl8pPr>
            <a:lvl9pPr marL="3886200" indent="-228600" eaLnBrk="0" fontAlgn="base" hangingPunct="0">
              <a:spcBef>
                <a:spcPct val="0"/>
              </a:spcBef>
              <a:spcAft>
                <a:spcPct val="0"/>
              </a:spcAft>
              <a:defRPr sz="2000" b="1">
                <a:solidFill>
                  <a:schemeClr val="tx1"/>
                </a:solidFill>
                <a:latin typeface="Univers" pitchFamily="34" charset="0"/>
              </a:defRPr>
            </a:lvl9pPr>
          </a:lstStyle>
          <a:p>
            <a:fld id="{FAD28FA0-E33A-4C8C-9F7D-E316F2140052}" type="slidenum">
              <a:rPr lang="it-IT" altLang="it-IT" sz="1200" smtClean="0"/>
              <a:pPr/>
              <a:t>55</a:t>
            </a:fld>
            <a:endParaRPr lang="it-IT" altLang="it-IT" sz="1200"/>
          </a:p>
        </p:txBody>
      </p:sp>
      <p:sp>
        <p:nvSpPr>
          <p:cNvPr id="145411" name="Rectangle 2"/>
          <p:cNvSpPr>
            <a:spLocks noGrp="1" noRot="1" noChangeAspect="1" noChangeArrowheads="1" noTextEdit="1"/>
          </p:cNvSpPr>
          <p:nvPr>
            <p:ph type="sldImg"/>
          </p:nvPr>
        </p:nvSpPr>
        <p:spPr>
          <a:ln/>
        </p:spPr>
      </p:sp>
      <p:sp>
        <p:nvSpPr>
          <p:cNvPr id="145412" name="Rectangle 3"/>
          <p:cNvSpPr>
            <a:spLocks noGrp="1" noChangeArrowheads="1"/>
          </p:cNvSpPr>
          <p:nvPr>
            <p:ph type="body" idx="1"/>
          </p:nvPr>
        </p:nvSpPr>
        <p:spPr>
          <a:noFill/>
        </p:spPr>
        <p:txBody>
          <a:bodyPr/>
          <a:lstStyle/>
          <a:p>
            <a:endParaRPr lang="it-IT" altLang="it-IT"/>
          </a:p>
        </p:txBody>
      </p:sp>
    </p:spTree>
    <p:extLst>
      <p:ext uri="{BB962C8B-B14F-4D97-AF65-F5344CB8AC3E}">
        <p14:creationId xmlns:p14="http://schemas.microsoft.com/office/powerpoint/2010/main" val="21109861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p:cNvSpPr>
            <a:spLocks noGrp="1" noChangeArrowheads="1"/>
          </p:cNvSpPr>
          <p:nvPr>
            <p:ph type="sldNum" sz="quarter" idx="5"/>
          </p:nvPr>
        </p:nvSpPr>
        <p:spPr>
          <a:noFill/>
        </p:spPr>
        <p:txBody>
          <a:bodyPr/>
          <a:lstStyle>
            <a:lvl1pPr>
              <a:defRPr sz="2000" b="1">
                <a:solidFill>
                  <a:schemeClr val="tx1"/>
                </a:solidFill>
                <a:latin typeface="Univers" pitchFamily="34" charset="0"/>
              </a:defRPr>
            </a:lvl1pPr>
            <a:lvl2pPr marL="742950" indent="-285750">
              <a:defRPr sz="2000" b="1">
                <a:solidFill>
                  <a:schemeClr val="tx1"/>
                </a:solidFill>
                <a:latin typeface="Univers" pitchFamily="34" charset="0"/>
              </a:defRPr>
            </a:lvl2pPr>
            <a:lvl3pPr marL="1143000" indent="-228600">
              <a:defRPr sz="2000" b="1">
                <a:solidFill>
                  <a:schemeClr val="tx1"/>
                </a:solidFill>
                <a:latin typeface="Univers" pitchFamily="34" charset="0"/>
              </a:defRPr>
            </a:lvl3pPr>
            <a:lvl4pPr marL="1600200" indent="-228600">
              <a:defRPr sz="2000" b="1">
                <a:solidFill>
                  <a:schemeClr val="tx1"/>
                </a:solidFill>
                <a:latin typeface="Univers" pitchFamily="34" charset="0"/>
              </a:defRPr>
            </a:lvl4pPr>
            <a:lvl5pPr marL="2057400" indent="-228600">
              <a:defRPr sz="2000" b="1">
                <a:solidFill>
                  <a:schemeClr val="tx1"/>
                </a:solidFill>
                <a:latin typeface="Univers" pitchFamily="34" charset="0"/>
              </a:defRPr>
            </a:lvl5pPr>
            <a:lvl6pPr marL="2514600" indent="-228600" eaLnBrk="0" fontAlgn="base" hangingPunct="0">
              <a:spcBef>
                <a:spcPct val="0"/>
              </a:spcBef>
              <a:spcAft>
                <a:spcPct val="0"/>
              </a:spcAft>
              <a:defRPr sz="2000" b="1">
                <a:solidFill>
                  <a:schemeClr val="tx1"/>
                </a:solidFill>
                <a:latin typeface="Univers" pitchFamily="34" charset="0"/>
              </a:defRPr>
            </a:lvl6pPr>
            <a:lvl7pPr marL="2971800" indent="-228600" eaLnBrk="0" fontAlgn="base" hangingPunct="0">
              <a:spcBef>
                <a:spcPct val="0"/>
              </a:spcBef>
              <a:spcAft>
                <a:spcPct val="0"/>
              </a:spcAft>
              <a:defRPr sz="2000" b="1">
                <a:solidFill>
                  <a:schemeClr val="tx1"/>
                </a:solidFill>
                <a:latin typeface="Univers" pitchFamily="34" charset="0"/>
              </a:defRPr>
            </a:lvl7pPr>
            <a:lvl8pPr marL="3429000" indent="-228600" eaLnBrk="0" fontAlgn="base" hangingPunct="0">
              <a:spcBef>
                <a:spcPct val="0"/>
              </a:spcBef>
              <a:spcAft>
                <a:spcPct val="0"/>
              </a:spcAft>
              <a:defRPr sz="2000" b="1">
                <a:solidFill>
                  <a:schemeClr val="tx1"/>
                </a:solidFill>
                <a:latin typeface="Univers" pitchFamily="34" charset="0"/>
              </a:defRPr>
            </a:lvl8pPr>
            <a:lvl9pPr marL="3886200" indent="-228600" eaLnBrk="0" fontAlgn="base" hangingPunct="0">
              <a:spcBef>
                <a:spcPct val="0"/>
              </a:spcBef>
              <a:spcAft>
                <a:spcPct val="0"/>
              </a:spcAft>
              <a:defRPr sz="2000" b="1">
                <a:solidFill>
                  <a:schemeClr val="tx1"/>
                </a:solidFill>
                <a:latin typeface="Univers" pitchFamily="34" charset="0"/>
              </a:defRPr>
            </a:lvl9pPr>
          </a:lstStyle>
          <a:p>
            <a:fld id="{62345EEF-7B35-4E87-84D3-61B9C7F9093B}" type="slidenum">
              <a:rPr lang="it-IT" altLang="it-IT" sz="1200" smtClean="0"/>
              <a:pPr/>
              <a:t>56</a:t>
            </a:fld>
            <a:endParaRPr lang="it-IT" altLang="it-IT" sz="1200"/>
          </a:p>
        </p:txBody>
      </p:sp>
      <p:sp>
        <p:nvSpPr>
          <p:cNvPr id="147459" name="Rectangle 2"/>
          <p:cNvSpPr>
            <a:spLocks noGrp="1" noRot="1" noChangeAspect="1" noChangeArrowheads="1" noTextEdit="1"/>
          </p:cNvSpPr>
          <p:nvPr>
            <p:ph type="sldImg"/>
          </p:nvPr>
        </p:nvSpPr>
        <p:spPr>
          <a:ln/>
        </p:spPr>
      </p:sp>
      <p:sp>
        <p:nvSpPr>
          <p:cNvPr id="147460" name="Rectangle 3"/>
          <p:cNvSpPr>
            <a:spLocks noGrp="1" noChangeArrowheads="1"/>
          </p:cNvSpPr>
          <p:nvPr>
            <p:ph type="body" idx="1"/>
          </p:nvPr>
        </p:nvSpPr>
        <p:spPr>
          <a:noFill/>
        </p:spPr>
        <p:txBody>
          <a:bodyPr/>
          <a:lstStyle/>
          <a:p>
            <a:endParaRPr lang="it-IT" altLang="it-IT"/>
          </a:p>
        </p:txBody>
      </p:sp>
    </p:spTree>
    <p:extLst>
      <p:ext uri="{BB962C8B-B14F-4D97-AF65-F5344CB8AC3E}">
        <p14:creationId xmlns:p14="http://schemas.microsoft.com/office/powerpoint/2010/main" val="19201406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a:spLocks noGrp="1" noChangeArrowheads="1"/>
          </p:cNvSpPr>
          <p:nvPr>
            <p:ph type="sldNum" sz="quarter" idx="5"/>
          </p:nvPr>
        </p:nvSpPr>
        <p:spPr>
          <a:noFill/>
        </p:spPr>
        <p:txBody>
          <a:bodyPr/>
          <a:lstStyle>
            <a:lvl1pPr>
              <a:defRPr sz="2000" b="1">
                <a:solidFill>
                  <a:schemeClr val="tx1"/>
                </a:solidFill>
                <a:latin typeface="Univers" pitchFamily="34" charset="0"/>
              </a:defRPr>
            </a:lvl1pPr>
            <a:lvl2pPr marL="742950" indent="-285750">
              <a:defRPr sz="2000" b="1">
                <a:solidFill>
                  <a:schemeClr val="tx1"/>
                </a:solidFill>
                <a:latin typeface="Univers" pitchFamily="34" charset="0"/>
              </a:defRPr>
            </a:lvl2pPr>
            <a:lvl3pPr marL="1143000" indent="-228600">
              <a:defRPr sz="2000" b="1">
                <a:solidFill>
                  <a:schemeClr val="tx1"/>
                </a:solidFill>
                <a:latin typeface="Univers" pitchFamily="34" charset="0"/>
              </a:defRPr>
            </a:lvl3pPr>
            <a:lvl4pPr marL="1600200" indent="-228600">
              <a:defRPr sz="2000" b="1">
                <a:solidFill>
                  <a:schemeClr val="tx1"/>
                </a:solidFill>
                <a:latin typeface="Univers" pitchFamily="34" charset="0"/>
              </a:defRPr>
            </a:lvl4pPr>
            <a:lvl5pPr marL="2057400" indent="-228600">
              <a:defRPr sz="2000" b="1">
                <a:solidFill>
                  <a:schemeClr val="tx1"/>
                </a:solidFill>
                <a:latin typeface="Univers" pitchFamily="34" charset="0"/>
              </a:defRPr>
            </a:lvl5pPr>
            <a:lvl6pPr marL="2514600" indent="-228600" eaLnBrk="0" fontAlgn="base" hangingPunct="0">
              <a:spcBef>
                <a:spcPct val="0"/>
              </a:spcBef>
              <a:spcAft>
                <a:spcPct val="0"/>
              </a:spcAft>
              <a:defRPr sz="2000" b="1">
                <a:solidFill>
                  <a:schemeClr val="tx1"/>
                </a:solidFill>
                <a:latin typeface="Univers" pitchFamily="34" charset="0"/>
              </a:defRPr>
            </a:lvl6pPr>
            <a:lvl7pPr marL="2971800" indent="-228600" eaLnBrk="0" fontAlgn="base" hangingPunct="0">
              <a:spcBef>
                <a:spcPct val="0"/>
              </a:spcBef>
              <a:spcAft>
                <a:spcPct val="0"/>
              </a:spcAft>
              <a:defRPr sz="2000" b="1">
                <a:solidFill>
                  <a:schemeClr val="tx1"/>
                </a:solidFill>
                <a:latin typeface="Univers" pitchFamily="34" charset="0"/>
              </a:defRPr>
            </a:lvl7pPr>
            <a:lvl8pPr marL="3429000" indent="-228600" eaLnBrk="0" fontAlgn="base" hangingPunct="0">
              <a:spcBef>
                <a:spcPct val="0"/>
              </a:spcBef>
              <a:spcAft>
                <a:spcPct val="0"/>
              </a:spcAft>
              <a:defRPr sz="2000" b="1">
                <a:solidFill>
                  <a:schemeClr val="tx1"/>
                </a:solidFill>
                <a:latin typeface="Univers" pitchFamily="34" charset="0"/>
              </a:defRPr>
            </a:lvl8pPr>
            <a:lvl9pPr marL="3886200" indent="-228600" eaLnBrk="0" fontAlgn="base" hangingPunct="0">
              <a:spcBef>
                <a:spcPct val="0"/>
              </a:spcBef>
              <a:spcAft>
                <a:spcPct val="0"/>
              </a:spcAft>
              <a:defRPr sz="2000" b="1">
                <a:solidFill>
                  <a:schemeClr val="tx1"/>
                </a:solidFill>
                <a:latin typeface="Univers" pitchFamily="34" charset="0"/>
              </a:defRPr>
            </a:lvl9pPr>
          </a:lstStyle>
          <a:p>
            <a:fld id="{A96318A2-1C49-425D-810D-6030CD63C8D2}" type="slidenum">
              <a:rPr lang="it-IT" altLang="it-IT" sz="1200" smtClean="0"/>
              <a:pPr/>
              <a:t>57</a:t>
            </a:fld>
            <a:endParaRPr lang="it-IT" altLang="it-IT" sz="1200"/>
          </a:p>
        </p:txBody>
      </p:sp>
      <p:sp>
        <p:nvSpPr>
          <p:cNvPr id="149507" name="Rectangle 2"/>
          <p:cNvSpPr>
            <a:spLocks noGrp="1" noRot="1" noChangeAspect="1" noChangeArrowheads="1" noTextEdit="1"/>
          </p:cNvSpPr>
          <p:nvPr>
            <p:ph type="sldImg"/>
          </p:nvPr>
        </p:nvSpPr>
        <p:spPr>
          <a:ln/>
        </p:spPr>
      </p:sp>
      <p:sp>
        <p:nvSpPr>
          <p:cNvPr id="149508" name="Rectangle 3"/>
          <p:cNvSpPr>
            <a:spLocks noGrp="1" noChangeArrowheads="1"/>
          </p:cNvSpPr>
          <p:nvPr>
            <p:ph type="body" idx="1"/>
          </p:nvPr>
        </p:nvSpPr>
        <p:spPr>
          <a:noFill/>
        </p:spPr>
        <p:txBody>
          <a:bodyPr/>
          <a:lstStyle/>
          <a:p>
            <a:endParaRPr lang="it-IT" altLang="it-IT"/>
          </a:p>
        </p:txBody>
      </p:sp>
    </p:spTree>
    <p:extLst>
      <p:ext uri="{BB962C8B-B14F-4D97-AF65-F5344CB8AC3E}">
        <p14:creationId xmlns:p14="http://schemas.microsoft.com/office/powerpoint/2010/main" val="308056607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a:spLocks noGrp="1" noChangeArrowheads="1"/>
          </p:cNvSpPr>
          <p:nvPr>
            <p:ph type="sldNum" sz="quarter" idx="5"/>
          </p:nvPr>
        </p:nvSpPr>
        <p:spPr>
          <a:noFill/>
        </p:spPr>
        <p:txBody>
          <a:bodyPr/>
          <a:lstStyle>
            <a:lvl1pPr>
              <a:defRPr sz="2000" b="1">
                <a:solidFill>
                  <a:schemeClr val="tx1"/>
                </a:solidFill>
                <a:latin typeface="Univers" pitchFamily="34" charset="0"/>
              </a:defRPr>
            </a:lvl1pPr>
            <a:lvl2pPr marL="742950" indent="-285750">
              <a:defRPr sz="2000" b="1">
                <a:solidFill>
                  <a:schemeClr val="tx1"/>
                </a:solidFill>
                <a:latin typeface="Univers" pitchFamily="34" charset="0"/>
              </a:defRPr>
            </a:lvl2pPr>
            <a:lvl3pPr marL="1143000" indent="-228600">
              <a:defRPr sz="2000" b="1">
                <a:solidFill>
                  <a:schemeClr val="tx1"/>
                </a:solidFill>
                <a:latin typeface="Univers" pitchFamily="34" charset="0"/>
              </a:defRPr>
            </a:lvl3pPr>
            <a:lvl4pPr marL="1600200" indent="-228600">
              <a:defRPr sz="2000" b="1">
                <a:solidFill>
                  <a:schemeClr val="tx1"/>
                </a:solidFill>
                <a:latin typeface="Univers" pitchFamily="34" charset="0"/>
              </a:defRPr>
            </a:lvl4pPr>
            <a:lvl5pPr marL="2057400" indent="-228600">
              <a:defRPr sz="2000" b="1">
                <a:solidFill>
                  <a:schemeClr val="tx1"/>
                </a:solidFill>
                <a:latin typeface="Univers" pitchFamily="34" charset="0"/>
              </a:defRPr>
            </a:lvl5pPr>
            <a:lvl6pPr marL="2514600" indent="-228600" eaLnBrk="0" fontAlgn="base" hangingPunct="0">
              <a:spcBef>
                <a:spcPct val="0"/>
              </a:spcBef>
              <a:spcAft>
                <a:spcPct val="0"/>
              </a:spcAft>
              <a:defRPr sz="2000" b="1">
                <a:solidFill>
                  <a:schemeClr val="tx1"/>
                </a:solidFill>
                <a:latin typeface="Univers" pitchFamily="34" charset="0"/>
              </a:defRPr>
            </a:lvl6pPr>
            <a:lvl7pPr marL="2971800" indent="-228600" eaLnBrk="0" fontAlgn="base" hangingPunct="0">
              <a:spcBef>
                <a:spcPct val="0"/>
              </a:spcBef>
              <a:spcAft>
                <a:spcPct val="0"/>
              </a:spcAft>
              <a:defRPr sz="2000" b="1">
                <a:solidFill>
                  <a:schemeClr val="tx1"/>
                </a:solidFill>
                <a:latin typeface="Univers" pitchFamily="34" charset="0"/>
              </a:defRPr>
            </a:lvl7pPr>
            <a:lvl8pPr marL="3429000" indent="-228600" eaLnBrk="0" fontAlgn="base" hangingPunct="0">
              <a:spcBef>
                <a:spcPct val="0"/>
              </a:spcBef>
              <a:spcAft>
                <a:spcPct val="0"/>
              </a:spcAft>
              <a:defRPr sz="2000" b="1">
                <a:solidFill>
                  <a:schemeClr val="tx1"/>
                </a:solidFill>
                <a:latin typeface="Univers" pitchFamily="34" charset="0"/>
              </a:defRPr>
            </a:lvl8pPr>
            <a:lvl9pPr marL="3886200" indent="-228600" eaLnBrk="0" fontAlgn="base" hangingPunct="0">
              <a:spcBef>
                <a:spcPct val="0"/>
              </a:spcBef>
              <a:spcAft>
                <a:spcPct val="0"/>
              </a:spcAft>
              <a:defRPr sz="2000" b="1">
                <a:solidFill>
                  <a:schemeClr val="tx1"/>
                </a:solidFill>
                <a:latin typeface="Univers" pitchFamily="34" charset="0"/>
              </a:defRPr>
            </a:lvl9pPr>
          </a:lstStyle>
          <a:p>
            <a:fld id="{12B52AF0-21E5-4A10-AAC5-E94EFCC5DD84}" type="slidenum">
              <a:rPr lang="it-IT" altLang="it-IT" sz="1200" smtClean="0"/>
              <a:pPr/>
              <a:t>58</a:t>
            </a:fld>
            <a:endParaRPr lang="it-IT" altLang="it-IT" sz="1200"/>
          </a:p>
        </p:txBody>
      </p:sp>
      <p:sp>
        <p:nvSpPr>
          <p:cNvPr id="151555" name="Rectangle 2"/>
          <p:cNvSpPr>
            <a:spLocks noGrp="1" noRot="1" noChangeAspect="1" noChangeArrowheads="1" noTextEdit="1"/>
          </p:cNvSpPr>
          <p:nvPr>
            <p:ph type="sldImg"/>
          </p:nvPr>
        </p:nvSpPr>
        <p:spPr>
          <a:ln/>
        </p:spPr>
      </p:sp>
      <p:sp>
        <p:nvSpPr>
          <p:cNvPr id="151556" name="Rectangle 3"/>
          <p:cNvSpPr>
            <a:spLocks noGrp="1" noChangeArrowheads="1"/>
          </p:cNvSpPr>
          <p:nvPr>
            <p:ph type="body" idx="1"/>
          </p:nvPr>
        </p:nvSpPr>
        <p:spPr>
          <a:noFill/>
        </p:spPr>
        <p:txBody>
          <a:bodyPr/>
          <a:lstStyle/>
          <a:p>
            <a:endParaRPr lang="it-IT" altLang="it-IT"/>
          </a:p>
        </p:txBody>
      </p:sp>
    </p:spTree>
    <p:extLst>
      <p:ext uri="{BB962C8B-B14F-4D97-AF65-F5344CB8AC3E}">
        <p14:creationId xmlns:p14="http://schemas.microsoft.com/office/powerpoint/2010/main" val="238974631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p:cNvSpPr>
            <a:spLocks noGrp="1" noChangeArrowheads="1"/>
          </p:cNvSpPr>
          <p:nvPr>
            <p:ph type="sldNum" sz="quarter" idx="5"/>
          </p:nvPr>
        </p:nvSpPr>
        <p:spPr>
          <a:noFill/>
        </p:spPr>
        <p:txBody>
          <a:bodyPr/>
          <a:lstStyle>
            <a:lvl1pPr>
              <a:defRPr sz="2000" b="1">
                <a:solidFill>
                  <a:schemeClr val="tx1"/>
                </a:solidFill>
                <a:latin typeface="Univers" pitchFamily="34" charset="0"/>
              </a:defRPr>
            </a:lvl1pPr>
            <a:lvl2pPr marL="742950" indent="-285750">
              <a:defRPr sz="2000" b="1">
                <a:solidFill>
                  <a:schemeClr val="tx1"/>
                </a:solidFill>
                <a:latin typeface="Univers" pitchFamily="34" charset="0"/>
              </a:defRPr>
            </a:lvl2pPr>
            <a:lvl3pPr marL="1143000" indent="-228600">
              <a:defRPr sz="2000" b="1">
                <a:solidFill>
                  <a:schemeClr val="tx1"/>
                </a:solidFill>
                <a:latin typeface="Univers" pitchFamily="34" charset="0"/>
              </a:defRPr>
            </a:lvl3pPr>
            <a:lvl4pPr marL="1600200" indent="-228600">
              <a:defRPr sz="2000" b="1">
                <a:solidFill>
                  <a:schemeClr val="tx1"/>
                </a:solidFill>
                <a:latin typeface="Univers" pitchFamily="34" charset="0"/>
              </a:defRPr>
            </a:lvl4pPr>
            <a:lvl5pPr marL="2057400" indent="-228600">
              <a:defRPr sz="2000" b="1">
                <a:solidFill>
                  <a:schemeClr val="tx1"/>
                </a:solidFill>
                <a:latin typeface="Univers" pitchFamily="34" charset="0"/>
              </a:defRPr>
            </a:lvl5pPr>
            <a:lvl6pPr marL="2514600" indent="-228600" eaLnBrk="0" fontAlgn="base" hangingPunct="0">
              <a:spcBef>
                <a:spcPct val="0"/>
              </a:spcBef>
              <a:spcAft>
                <a:spcPct val="0"/>
              </a:spcAft>
              <a:defRPr sz="2000" b="1">
                <a:solidFill>
                  <a:schemeClr val="tx1"/>
                </a:solidFill>
                <a:latin typeface="Univers" pitchFamily="34" charset="0"/>
              </a:defRPr>
            </a:lvl6pPr>
            <a:lvl7pPr marL="2971800" indent="-228600" eaLnBrk="0" fontAlgn="base" hangingPunct="0">
              <a:spcBef>
                <a:spcPct val="0"/>
              </a:spcBef>
              <a:spcAft>
                <a:spcPct val="0"/>
              </a:spcAft>
              <a:defRPr sz="2000" b="1">
                <a:solidFill>
                  <a:schemeClr val="tx1"/>
                </a:solidFill>
                <a:latin typeface="Univers" pitchFamily="34" charset="0"/>
              </a:defRPr>
            </a:lvl7pPr>
            <a:lvl8pPr marL="3429000" indent="-228600" eaLnBrk="0" fontAlgn="base" hangingPunct="0">
              <a:spcBef>
                <a:spcPct val="0"/>
              </a:spcBef>
              <a:spcAft>
                <a:spcPct val="0"/>
              </a:spcAft>
              <a:defRPr sz="2000" b="1">
                <a:solidFill>
                  <a:schemeClr val="tx1"/>
                </a:solidFill>
                <a:latin typeface="Univers" pitchFamily="34" charset="0"/>
              </a:defRPr>
            </a:lvl8pPr>
            <a:lvl9pPr marL="3886200" indent="-228600" eaLnBrk="0" fontAlgn="base" hangingPunct="0">
              <a:spcBef>
                <a:spcPct val="0"/>
              </a:spcBef>
              <a:spcAft>
                <a:spcPct val="0"/>
              </a:spcAft>
              <a:defRPr sz="2000" b="1">
                <a:solidFill>
                  <a:schemeClr val="tx1"/>
                </a:solidFill>
                <a:latin typeface="Univers" pitchFamily="34" charset="0"/>
              </a:defRPr>
            </a:lvl9pPr>
          </a:lstStyle>
          <a:p>
            <a:fld id="{B7E5C433-7300-4500-B22A-E37683FDF383}" type="slidenum">
              <a:rPr lang="it-IT" altLang="it-IT" sz="1200" smtClean="0"/>
              <a:pPr/>
              <a:t>59</a:t>
            </a:fld>
            <a:endParaRPr lang="it-IT" altLang="it-IT" sz="1200"/>
          </a:p>
        </p:txBody>
      </p:sp>
      <p:sp>
        <p:nvSpPr>
          <p:cNvPr id="153603" name="Rectangle 2"/>
          <p:cNvSpPr>
            <a:spLocks noGrp="1" noRot="1" noChangeAspect="1" noChangeArrowheads="1" noTextEdit="1"/>
          </p:cNvSpPr>
          <p:nvPr>
            <p:ph type="sldImg"/>
          </p:nvPr>
        </p:nvSpPr>
        <p:spPr>
          <a:ln/>
        </p:spPr>
      </p:sp>
      <p:sp>
        <p:nvSpPr>
          <p:cNvPr id="153604" name="Rectangle 3"/>
          <p:cNvSpPr>
            <a:spLocks noGrp="1" noChangeArrowheads="1"/>
          </p:cNvSpPr>
          <p:nvPr>
            <p:ph type="body" idx="1"/>
          </p:nvPr>
        </p:nvSpPr>
        <p:spPr>
          <a:noFill/>
        </p:spPr>
        <p:txBody>
          <a:bodyPr/>
          <a:lstStyle/>
          <a:p>
            <a:endParaRPr lang="it-IT" altLang="it-IT"/>
          </a:p>
        </p:txBody>
      </p:sp>
    </p:spTree>
    <p:extLst>
      <p:ext uri="{BB962C8B-B14F-4D97-AF65-F5344CB8AC3E}">
        <p14:creationId xmlns:p14="http://schemas.microsoft.com/office/powerpoint/2010/main" val="7535791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p:spPr>
        <p:txBody>
          <a:bodyPr/>
          <a:lstStyle>
            <a:lvl1pPr>
              <a:defRPr sz="2000" b="1">
                <a:solidFill>
                  <a:schemeClr val="tx1"/>
                </a:solidFill>
                <a:latin typeface="Univers" pitchFamily="34" charset="0"/>
              </a:defRPr>
            </a:lvl1pPr>
            <a:lvl2pPr marL="742950" indent="-285750">
              <a:defRPr sz="2000" b="1">
                <a:solidFill>
                  <a:schemeClr val="tx1"/>
                </a:solidFill>
                <a:latin typeface="Univers" pitchFamily="34" charset="0"/>
              </a:defRPr>
            </a:lvl2pPr>
            <a:lvl3pPr marL="1143000" indent="-228600">
              <a:defRPr sz="2000" b="1">
                <a:solidFill>
                  <a:schemeClr val="tx1"/>
                </a:solidFill>
                <a:latin typeface="Univers" pitchFamily="34" charset="0"/>
              </a:defRPr>
            </a:lvl3pPr>
            <a:lvl4pPr marL="1600200" indent="-228600">
              <a:defRPr sz="2000" b="1">
                <a:solidFill>
                  <a:schemeClr val="tx1"/>
                </a:solidFill>
                <a:latin typeface="Univers" pitchFamily="34" charset="0"/>
              </a:defRPr>
            </a:lvl4pPr>
            <a:lvl5pPr marL="2057400" indent="-228600">
              <a:defRPr sz="2000" b="1">
                <a:solidFill>
                  <a:schemeClr val="tx1"/>
                </a:solidFill>
                <a:latin typeface="Univers" pitchFamily="34" charset="0"/>
              </a:defRPr>
            </a:lvl5pPr>
            <a:lvl6pPr marL="2514600" indent="-228600" eaLnBrk="0" fontAlgn="base" hangingPunct="0">
              <a:spcBef>
                <a:spcPct val="0"/>
              </a:spcBef>
              <a:spcAft>
                <a:spcPct val="0"/>
              </a:spcAft>
              <a:defRPr sz="2000" b="1">
                <a:solidFill>
                  <a:schemeClr val="tx1"/>
                </a:solidFill>
                <a:latin typeface="Univers" pitchFamily="34" charset="0"/>
              </a:defRPr>
            </a:lvl6pPr>
            <a:lvl7pPr marL="2971800" indent="-228600" eaLnBrk="0" fontAlgn="base" hangingPunct="0">
              <a:spcBef>
                <a:spcPct val="0"/>
              </a:spcBef>
              <a:spcAft>
                <a:spcPct val="0"/>
              </a:spcAft>
              <a:defRPr sz="2000" b="1">
                <a:solidFill>
                  <a:schemeClr val="tx1"/>
                </a:solidFill>
                <a:latin typeface="Univers" pitchFamily="34" charset="0"/>
              </a:defRPr>
            </a:lvl7pPr>
            <a:lvl8pPr marL="3429000" indent="-228600" eaLnBrk="0" fontAlgn="base" hangingPunct="0">
              <a:spcBef>
                <a:spcPct val="0"/>
              </a:spcBef>
              <a:spcAft>
                <a:spcPct val="0"/>
              </a:spcAft>
              <a:defRPr sz="2000" b="1">
                <a:solidFill>
                  <a:schemeClr val="tx1"/>
                </a:solidFill>
                <a:latin typeface="Univers" pitchFamily="34" charset="0"/>
              </a:defRPr>
            </a:lvl8pPr>
            <a:lvl9pPr marL="3886200" indent="-228600" eaLnBrk="0" fontAlgn="base" hangingPunct="0">
              <a:spcBef>
                <a:spcPct val="0"/>
              </a:spcBef>
              <a:spcAft>
                <a:spcPct val="0"/>
              </a:spcAft>
              <a:defRPr sz="2000" b="1">
                <a:solidFill>
                  <a:schemeClr val="tx1"/>
                </a:solidFill>
                <a:latin typeface="Univers" pitchFamily="34" charset="0"/>
              </a:defRPr>
            </a:lvl9pPr>
          </a:lstStyle>
          <a:p>
            <a:fld id="{152D1622-B29F-4606-86C1-DC95BEC3EA4E}" type="slidenum">
              <a:rPr lang="it-IT" altLang="it-IT" sz="1200" smtClean="0"/>
              <a:pPr/>
              <a:t>10</a:t>
            </a:fld>
            <a:endParaRPr lang="it-IT" altLang="it-IT" sz="1200"/>
          </a:p>
        </p:txBody>
      </p:sp>
      <p:sp>
        <p:nvSpPr>
          <p:cNvPr id="12291" name="Rectangle 2"/>
          <p:cNvSpPr>
            <a:spLocks noGrp="1" noRot="1" noChangeAspect="1" noChangeArrowheads="1" noTextEdit="1"/>
          </p:cNvSpPr>
          <p:nvPr>
            <p:ph type="sldImg"/>
          </p:nvPr>
        </p:nvSpPr>
        <p:spPr>
          <a:ln/>
        </p:spPr>
      </p:sp>
      <p:sp>
        <p:nvSpPr>
          <p:cNvPr id="12292" name="Rectangle 3"/>
          <p:cNvSpPr>
            <a:spLocks noGrp="1" noChangeArrowheads="1"/>
          </p:cNvSpPr>
          <p:nvPr>
            <p:ph type="body" idx="1"/>
          </p:nvPr>
        </p:nvSpPr>
        <p:spPr>
          <a:noFill/>
        </p:spPr>
        <p:txBody>
          <a:bodyPr/>
          <a:lstStyle/>
          <a:p>
            <a:endParaRPr lang="it-IT" altLang="it-IT"/>
          </a:p>
        </p:txBody>
      </p:sp>
    </p:spTree>
    <p:extLst>
      <p:ext uri="{BB962C8B-B14F-4D97-AF65-F5344CB8AC3E}">
        <p14:creationId xmlns:p14="http://schemas.microsoft.com/office/powerpoint/2010/main" val="261655334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p:spPr>
        <p:txBody>
          <a:bodyPr/>
          <a:lstStyle>
            <a:lvl1pPr>
              <a:defRPr sz="2000" b="1">
                <a:solidFill>
                  <a:schemeClr val="tx1"/>
                </a:solidFill>
                <a:latin typeface="Univers" pitchFamily="34" charset="0"/>
              </a:defRPr>
            </a:lvl1pPr>
            <a:lvl2pPr marL="742950" indent="-285750">
              <a:defRPr sz="2000" b="1">
                <a:solidFill>
                  <a:schemeClr val="tx1"/>
                </a:solidFill>
                <a:latin typeface="Univers" pitchFamily="34" charset="0"/>
              </a:defRPr>
            </a:lvl2pPr>
            <a:lvl3pPr marL="1143000" indent="-228600">
              <a:defRPr sz="2000" b="1">
                <a:solidFill>
                  <a:schemeClr val="tx1"/>
                </a:solidFill>
                <a:latin typeface="Univers" pitchFamily="34" charset="0"/>
              </a:defRPr>
            </a:lvl3pPr>
            <a:lvl4pPr marL="1600200" indent="-228600">
              <a:defRPr sz="2000" b="1">
                <a:solidFill>
                  <a:schemeClr val="tx1"/>
                </a:solidFill>
                <a:latin typeface="Univers" pitchFamily="34" charset="0"/>
              </a:defRPr>
            </a:lvl4pPr>
            <a:lvl5pPr marL="2057400" indent="-228600">
              <a:defRPr sz="2000" b="1">
                <a:solidFill>
                  <a:schemeClr val="tx1"/>
                </a:solidFill>
                <a:latin typeface="Univers" pitchFamily="34" charset="0"/>
              </a:defRPr>
            </a:lvl5pPr>
            <a:lvl6pPr marL="2514600" indent="-228600" eaLnBrk="0" fontAlgn="base" hangingPunct="0">
              <a:spcBef>
                <a:spcPct val="0"/>
              </a:spcBef>
              <a:spcAft>
                <a:spcPct val="0"/>
              </a:spcAft>
              <a:defRPr sz="2000" b="1">
                <a:solidFill>
                  <a:schemeClr val="tx1"/>
                </a:solidFill>
                <a:latin typeface="Univers" pitchFamily="34" charset="0"/>
              </a:defRPr>
            </a:lvl6pPr>
            <a:lvl7pPr marL="2971800" indent="-228600" eaLnBrk="0" fontAlgn="base" hangingPunct="0">
              <a:spcBef>
                <a:spcPct val="0"/>
              </a:spcBef>
              <a:spcAft>
                <a:spcPct val="0"/>
              </a:spcAft>
              <a:defRPr sz="2000" b="1">
                <a:solidFill>
                  <a:schemeClr val="tx1"/>
                </a:solidFill>
                <a:latin typeface="Univers" pitchFamily="34" charset="0"/>
              </a:defRPr>
            </a:lvl7pPr>
            <a:lvl8pPr marL="3429000" indent="-228600" eaLnBrk="0" fontAlgn="base" hangingPunct="0">
              <a:spcBef>
                <a:spcPct val="0"/>
              </a:spcBef>
              <a:spcAft>
                <a:spcPct val="0"/>
              </a:spcAft>
              <a:defRPr sz="2000" b="1">
                <a:solidFill>
                  <a:schemeClr val="tx1"/>
                </a:solidFill>
                <a:latin typeface="Univers" pitchFamily="34" charset="0"/>
              </a:defRPr>
            </a:lvl8pPr>
            <a:lvl9pPr marL="3886200" indent="-228600" eaLnBrk="0" fontAlgn="base" hangingPunct="0">
              <a:spcBef>
                <a:spcPct val="0"/>
              </a:spcBef>
              <a:spcAft>
                <a:spcPct val="0"/>
              </a:spcAft>
              <a:defRPr sz="2000" b="1">
                <a:solidFill>
                  <a:schemeClr val="tx1"/>
                </a:solidFill>
                <a:latin typeface="Univers" pitchFamily="34" charset="0"/>
              </a:defRPr>
            </a:lvl9pPr>
          </a:lstStyle>
          <a:p>
            <a:fld id="{A008870A-6B05-47F1-81F7-818819090987}" type="slidenum">
              <a:rPr lang="it-IT" altLang="it-IT" sz="1200" smtClean="0"/>
              <a:pPr/>
              <a:t>60</a:t>
            </a:fld>
            <a:endParaRPr lang="it-IT" altLang="it-IT" sz="1200"/>
          </a:p>
        </p:txBody>
      </p:sp>
      <p:sp>
        <p:nvSpPr>
          <p:cNvPr id="155651" name="Rectangle 2"/>
          <p:cNvSpPr>
            <a:spLocks noGrp="1" noRot="1" noChangeAspect="1" noChangeArrowheads="1" noTextEdit="1"/>
          </p:cNvSpPr>
          <p:nvPr>
            <p:ph type="sldImg"/>
          </p:nvPr>
        </p:nvSpPr>
        <p:spPr>
          <a:ln/>
        </p:spPr>
      </p:sp>
      <p:sp>
        <p:nvSpPr>
          <p:cNvPr id="155652" name="Rectangle 3"/>
          <p:cNvSpPr>
            <a:spLocks noGrp="1" noChangeArrowheads="1"/>
          </p:cNvSpPr>
          <p:nvPr>
            <p:ph type="body" idx="1"/>
          </p:nvPr>
        </p:nvSpPr>
        <p:spPr>
          <a:noFill/>
        </p:spPr>
        <p:txBody>
          <a:bodyPr/>
          <a:lstStyle/>
          <a:p>
            <a:endParaRPr lang="it-IT" altLang="it-IT"/>
          </a:p>
        </p:txBody>
      </p:sp>
    </p:spTree>
    <p:extLst>
      <p:ext uri="{BB962C8B-B14F-4D97-AF65-F5344CB8AC3E}">
        <p14:creationId xmlns:p14="http://schemas.microsoft.com/office/powerpoint/2010/main" val="40704528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lvl1pPr>
              <a:defRPr sz="2000" b="1">
                <a:solidFill>
                  <a:schemeClr val="tx1"/>
                </a:solidFill>
                <a:latin typeface="Univers" pitchFamily="34" charset="0"/>
              </a:defRPr>
            </a:lvl1pPr>
            <a:lvl2pPr marL="742950" indent="-285750">
              <a:defRPr sz="2000" b="1">
                <a:solidFill>
                  <a:schemeClr val="tx1"/>
                </a:solidFill>
                <a:latin typeface="Univers" pitchFamily="34" charset="0"/>
              </a:defRPr>
            </a:lvl2pPr>
            <a:lvl3pPr marL="1143000" indent="-228600">
              <a:defRPr sz="2000" b="1">
                <a:solidFill>
                  <a:schemeClr val="tx1"/>
                </a:solidFill>
                <a:latin typeface="Univers" pitchFamily="34" charset="0"/>
              </a:defRPr>
            </a:lvl3pPr>
            <a:lvl4pPr marL="1600200" indent="-228600">
              <a:defRPr sz="2000" b="1">
                <a:solidFill>
                  <a:schemeClr val="tx1"/>
                </a:solidFill>
                <a:latin typeface="Univers" pitchFamily="34" charset="0"/>
              </a:defRPr>
            </a:lvl4pPr>
            <a:lvl5pPr marL="2057400" indent="-228600">
              <a:defRPr sz="2000" b="1">
                <a:solidFill>
                  <a:schemeClr val="tx1"/>
                </a:solidFill>
                <a:latin typeface="Univers" pitchFamily="34" charset="0"/>
              </a:defRPr>
            </a:lvl5pPr>
            <a:lvl6pPr marL="2514600" indent="-228600" eaLnBrk="0" fontAlgn="base" hangingPunct="0">
              <a:spcBef>
                <a:spcPct val="0"/>
              </a:spcBef>
              <a:spcAft>
                <a:spcPct val="0"/>
              </a:spcAft>
              <a:defRPr sz="2000" b="1">
                <a:solidFill>
                  <a:schemeClr val="tx1"/>
                </a:solidFill>
                <a:latin typeface="Univers" pitchFamily="34" charset="0"/>
              </a:defRPr>
            </a:lvl6pPr>
            <a:lvl7pPr marL="2971800" indent="-228600" eaLnBrk="0" fontAlgn="base" hangingPunct="0">
              <a:spcBef>
                <a:spcPct val="0"/>
              </a:spcBef>
              <a:spcAft>
                <a:spcPct val="0"/>
              </a:spcAft>
              <a:defRPr sz="2000" b="1">
                <a:solidFill>
                  <a:schemeClr val="tx1"/>
                </a:solidFill>
                <a:latin typeface="Univers" pitchFamily="34" charset="0"/>
              </a:defRPr>
            </a:lvl7pPr>
            <a:lvl8pPr marL="3429000" indent="-228600" eaLnBrk="0" fontAlgn="base" hangingPunct="0">
              <a:spcBef>
                <a:spcPct val="0"/>
              </a:spcBef>
              <a:spcAft>
                <a:spcPct val="0"/>
              </a:spcAft>
              <a:defRPr sz="2000" b="1">
                <a:solidFill>
                  <a:schemeClr val="tx1"/>
                </a:solidFill>
                <a:latin typeface="Univers" pitchFamily="34" charset="0"/>
              </a:defRPr>
            </a:lvl8pPr>
            <a:lvl9pPr marL="3886200" indent="-228600" eaLnBrk="0" fontAlgn="base" hangingPunct="0">
              <a:spcBef>
                <a:spcPct val="0"/>
              </a:spcBef>
              <a:spcAft>
                <a:spcPct val="0"/>
              </a:spcAft>
              <a:defRPr sz="2000" b="1">
                <a:solidFill>
                  <a:schemeClr val="tx1"/>
                </a:solidFill>
                <a:latin typeface="Univers" pitchFamily="34" charset="0"/>
              </a:defRPr>
            </a:lvl9pPr>
          </a:lstStyle>
          <a:p>
            <a:fld id="{09707E0D-FDB4-4552-A50A-E50BBFFEC030}" type="slidenum">
              <a:rPr lang="it-IT" altLang="it-IT" sz="1200" smtClean="0"/>
              <a:pPr/>
              <a:t>61</a:t>
            </a:fld>
            <a:endParaRPr lang="it-IT" altLang="it-IT" sz="1200"/>
          </a:p>
        </p:txBody>
      </p:sp>
      <p:sp>
        <p:nvSpPr>
          <p:cNvPr id="157699" name="Rectangle 2"/>
          <p:cNvSpPr>
            <a:spLocks noGrp="1" noRot="1" noChangeAspect="1" noChangeArrowheads="1" noTextEdit="1"/>
          </p:cNvSpPr>
          <p:nvPr>
            <p:ph type="sldImg"/>
          </p:nvPr>
        </p:nvSpPr>
        <p:spPr>
          <a:ln/>
        </p:spPr>
      </p:sp>
      <p:sp>
        <p:nvSpPr>
          <p:cNvPr id="157700" name="Rectangle 3"/>
          <p:cNvSpPr>
            <a:spLocks noGrp="1" noChangeArrowheads="1"/>
          </p:cNvSpPr>
          <p:nvPr>
            <p:ph type="body" idx="1"/>
          </p:nvPr>
        </p:nvSpPr>
        <p:spPr>
          <a:noFill/>
        </p:spPr>
        <p:txBody>
          <a:bodyPr/>
          <a:lstStyle/>
          <a:p>
            <a:endParaRPr lang="it-IT" altLang="it-IT"/>
          </a:p>
        </p:txBody>
      </p:sp>
    </p:spTree>
    <p:extLst>
      <p:ext uri="{BB962C8B-B14F-4D97-AF65-F5344CB8AC3E}">
        <p14:creationId xmlns:p14="http://schemas.microsoft.com/office/powerpoint/2010/main" val="110397635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lvl1pPr>
              <a:defRPr sz="2000" b="1">
                <a:solidFill>
                  <a:schemeClr val="tx1"/>
                </a:solidFill>
                <a:latin typeface="Univers" pitchFamily="34" charset="0"/>
              </a:defRPr>
            </a:lvl1pPr>
            <a:lvl2pPr marL="742950" indent="-285750">
              <a:defRPr sz="2000" b="1">
                <a:solidFill>
                  <a:schemeClr val="tx1"/>
                </a:solidFill>
                <a:latin typeface="Univers" pitchFamily="34" charset="0"/>
              </a:defRPr>
            </a:lvl2pPr>
            <a:lvl3pPr marL="1143000" indent="-228600">
              <a:defRPr sz="2000" b="1">
                <a:solidFill>
                  <a:schemeClr val="tx1"/>
                </a:solidFill>
                <a:latin typeface="Univers" pitchFamily="34" charset="0"/>
              </a:defRPr>
            </a:lvl3pPr>
            <a:lvl4pPr marL="1600200" indent="-228600">
              <a:defRPr sz="2000" b="1">
                <a:solidFill>
                  <a:schemeClr val="tx1"/>
                </a:solidFill>
                <a:latin typeface="Univers" pitchFamily="34" charset="0"/>
              </a:defRPr>
            </a:lvl4pPr>
            <a:lvl5pPr marL="2057400" indent="-228600">
              <a:defRPr sz="2000" b="1">
                <a:solidFill>
                  <a:schemeClr val="tx1"/>
                </a:solidFill>
                <a:latin typeface="Univers" pitchFamily="34" charset="0"/>
              </a:defRPr>
            </a:lvl5pPr>
            <a:lvl6pPr marL="2514600" indent="-228600" eaLnBrk="0" fontAlgn="base" hangingPunct="0">
              <a:spcBef>
                <a:spcPct val="0"/>
              </a:spcBef>
              <a:spcAft>
                <a:spcPct val="0"/>
              </a:spcAft>
              <a:defRPr sz="2000" b="1">
                <a:solidFill>
                  <a:schemeClr val="tx1"/>
                </a:solidFill>
                <a:latin typeface="Univers" pitchFamily="34" charset="0"/>
              </a:defRPr>
            </a:lvl6pPr>
            <a:lvl7pPr marL="2971800" indent="-228600" eaLnBrk="0" fontAlgn="base" hangingPunct="0">
              <a:spcBef>
                <a:spcPct val="0"/>
              </a:spcBef>
              <a:spcAft>
                <a:spcPct val="0"/>
              </a:spcAft>
              <a:defRPr sz="2000" b="1">
                <a:solidFill>
                  <a:schemeClr val="tx1"/>
                </a:solidFill>
                <a:latin typeface="Univers" pitchFamily="34" charset="0"/>
              </a:defRPr>
            </a:lvl7pPr>
            <a:lvl8pPr marL="3429000" indent="-228600" eaLnBrk="0" fontAlgn="base" hangingPunct="0">
              <a:spcBef>
                <a:spcPct val="0"/>
              </a:spcBef>
              <a:spcAft>
                <a:spcPct val="0"/>
              </a:spcAft>
              <a:defRPr sz="2000" b="1">
                <a:solidFill>
                  <a:schemeClr val="tx1"/>
                </a:solidFill>
                <a:latin typeface="Univers" pitchFamily="34" charset="0"/>
              </a:defRPr>
            </a:lvl8pPr>
            <a:lvl9pPr marL="3886200" indent="-228600" eaLnBrk="0" fontAlgn="base" hangingPunct="0">
              <a:spcBef>
                <a:spcPct val="0"/>
              </a:spcBef>
              <a:spcAft>
                <a:spcPct val="0"/>
              </a:spcAft>
              <a:defRPr sz="2000" b="1">
                <a:solidFill>
                  <a:schemeClr val="tx1"/>
                </a:solidFill>
                <a:latin typeface="Univers" pitchFamily="34" charset="0"/>
              </a:defRPr>
            </a:lvl9pPr>
          </a:lstStyle>
          <a:p>
            <a:fld id="{09707E0D-FDB4-4552-A50A-E50BBFFEC030}" type="slidenum">
              <a:rPr lang="it-IT" altLang="it-IT" sz="1200" smtClean="0"/>
              <a:pPr/>
              <a:t>62</a:t>
            </a:fld>
            <a:endParaRPr lang="it-IT" altLang="it-IT" sz="1200"/>
          </a:p>
        </p:txBody>
      </p:sp>
      <p:sp>
        <p:nvSpPr>
          <p:cNvPr id="157699" name="Rectangle 2"/>
          <p:cNvSpPr>
            <a:spLocks noGrp="1" noRot="1" noChangeAspect="1" noChangeArrowheads="1" noTextEdit="1"/>
          </p:cNvSpPr>
          <p:nvPr>
            <p:ph type="sldImg"/>
          </p:nvPr>
        </p:nvSpPr>
        <p:spPr>
          <a:ln/>
        </p:spPr>
      </p:sp>
      <p:sp>
        <p:nvSpPr>
          <p:cNvPr id="157700" name="Rectangle 3"/>
          <p:cNvSpPr>
            <a:spLocks noGrp="1" noChangeArrowheads="1"/>
          </p:cNvSpPr>
          <p:nvPr>
            <p:ph type="body" idx="1"/>
          </p:nvPr>
        </p:nvSpPr>
        <p:spPr>
          <a:noFill/>
        </p:spPr>
        <p:txBody>
          <a:bodyPr/>
          <a:lstStyle/>
          <a:p>
            <a:endParaRPr lang="it-IT" altLang="it-IT"/>
          </a:p>
        </p:txBody>
      </p:sp>
    </p:spTree>
    <p:extLst>
      <p:ext uri="{BB962C8B-B14F-4D97-AF65-F5344CB8AC3E}">
        <p14:creationId xmlns:p14="http://schemas.microsoft.com/office/powerpoint/2010/main" val="412164734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a:spLocks noGrp="1" noChangeArrowheads="1"/>
          </p:cNvSpPr>
          <p:nvPr>
            <p:ph type="sldNum" sz="quarter" idx="5"/>
          </p:nvPr>
        </p:nvSpPr>
        <p:spPr>
          <a:noFill/>
        </p:spPr>
        <p:txBody>
          <a:bodyPr/>
          <a:lstStyle>
            <a:lvl1pPr>
              <a:defRPr sz="2000" b="1">
                <a:solidFill>
                  <a:schemeClr val="tx1"/>
                </a:solidFill>
                <a:latin typeface="Univers" pitchFamily="34" charset="0"/>
              </a:defRPr>
            </a:lvl1pPr>
            <a:lvl2pPr marL="742950" indent="-285750">
              <a:defRPr sz="2000" b="1">
                <a:solidFill>
                  <a:schemeClr val="tx1"/>
                </a:solidFill>
                <a:latin typeface="Univers" pitchFamily="34" charset="0"/>
              </a:defRPr>
            </a:lvl2pPr>
            <a:lvl3pPr marL="1143000" indent="-228600">
              <a:defRPr sz="2000" b="1">
                <a:solidFill>
                  <a:schemeClr val="tx1"/>
                </a:solidFill>
                <a:latin typeface="Univers" pitchFamily="34" charset="0"/>
              </a:defRPr>
            </a:lvl3pPr>
            <a:lvl4pPr marL="1600200" indent="-228600">
              <a:defRPr sz="2000" b="1">
                <a:solidFill>
                  <a:schemeClr val="tx1"/>
                </a:solidFill>
                <a:latin typeface="Univers" pitchFamily="34" charset="0"/>
              </a:defRPr>
            </a:lvl4pPr>
            <a:lvl5pPr marL="2057400" indent="-228600">
              <a:defRPr sz="2000" b="1">
                <a:solidFill>
                  <a:schemeClr val="tx1"/>
                </a:solidFill>
                <a:latin typeface="Univers" pitchFamily="34" charset="0"/>
              </a:defRPr>
            </a:lvl5pPr>
            <a:lvl6pPr marL="2514600" indent="-228600" eaLnBrk="0" fontAlgn="base" hangingPunct="0">
              <a:spcBef>
                <a:spcPct val="0"/>
              </a:spcBef>
              <a:spcAft>
                <a:spcPct val="0"/>
              </a:spcAft>
              <a:defRPr sz="2000" b="1">
                <a:solidFill>
                  <a:schemeClr val="tx1"/>
                </a:solidFill>
                <a:latin typeface="Univers" pitchFamily="34" charset="0"/>
              </a:defRPr>
            </a:lvl6pPr>
            <a:lvl7pPr marL="2971800" indent="-228600" eaLnBrk="0" fontAlgn="base" hangingPunct="0">
              <a:spcBef>
                <a:spcPct val="0"/>
              </a:spcBef>
              <a:spcAft>
                <a:spcPct val="0"/>
              </a:spcAft>
              <a:defRPr sz="2000" b="1">
                <a:solidFill>
                  <a:schemeClr val="tx1"/>
                </a:solidFill>
                <a:latin typeface="Univers" pitchFamily="34" charset="0"/>
              </a:defRPr>
            </a:lvl7pPr>
            <a:lvl8pPr marL="3429000" indent="-228600" eaLnBrk="0" fontAlgn="base" hangingPunct="0">
              <a:spcBef>
                <a:spcPct val="0"/>
              </a:spcBef>
              <a:spcAft>
                <a:spcPct val="0"/>
              </a:spcAft>
              <a:defRPr sz="2000" b="1">
                <a:solidFill>
                  <a:schemeClr val="tx1"/>
                </a:solidFill>
                <a:latin typeface="Univers" pitchFamily="34" charset="0"/>
              </a:defRPr>
            </a:lvl8pPr>
            <a:lvl9pPr marL="3886200" indent="-228600" eaLnBrk="0" fontAlgn="base" hangingPunct="0">
              <a:spcBef>
                <a:spcPct val="0"/>
              </a:spcBef>
              <a:spcAft>
                <a:spcPct val="0"/>
              </a:spcAft>
              <a:defRPr sz="2000" b="1">
                <a:solidFill>
                  <a:schemeClr val="tx1"/>
                </a:solidFill>
                <a:latin typeface="Univers" pitchFamily="34" charset="0"/>
              </a:defRPr>
            </a:lvl9pPr>
          </a:lstStyle>
          <a:p>
            <a:fld id="{385DCCB3-52F5-403B-A6B8-4CED49FE3C7A}" type="slidenum">
              <a:rPr lang="it-IT" altLang="it-IT" sz="1200" smtClean="0"/>
              <a:pPr/>
              <a:t>63</a:t>
            </a:fld>
            <a:endParaRPr lang="it-IT" altLang="it-IT" sz="1200"/>
          </a:p>
        </p:txBody>
      </p:sp>
      <p:sp>
        <p:nvSpPr>
          <p:cNvPr id="161795" name="Rectangle 2"/>
          <p:cNvSpPr>
            <a:spLocks noGrp="1" noRot="1" noChangeAspect="1" noChangeArrowheads="1" noTextEdit="1"/>
          </p:cNvSpPr>
          <p:nvPr>
            <p:ph type="sldImg"/>
          </p:nvPr>
        </p:nvSpPr>
        <p:spPr>
          <a:ln/>
        </p:spPr>
      </p:sp>
      <p:sp>
        <p:nvSpPr>
          <p:cNvPr id="161796" name="Rectangle 3"/>
          <p:cNvSpPr>
            <a:spLocks noGrp="1" noChangeArrowheads="1"/>
          </p:cNvSpPr>
          <p:nvPr>
            <p:ph type="body" idx="1"/>
          </p:nvPr>
        </p:nvSpPr>
        <p:spPr>
          <a:noFill/>
        </p:spPr>
        <p:txBody>
          <a:bodyPr/>
          <a:lstStyle/>
          <a:p>
            <a:endParaRPr lang="it-IT" altLang="it-IT"/>
          </a:p>
        </p:txBody>
      </p:sp>
    </p:spTree>
    <p:extLst>
      <p:ext uri="{BB962C8B-B14F-4D97-AF65-F5344CB8AC3E}">
        <p14:creationId xmlns:p14="http://schemas.microsoft.com/office/powerpoint/2010/main" val="242250355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p:cNvSpPr>
            <a:spLocks noGrp="1" noChangeArrowheads="1"/>
          </p:cNvSpPr>
          <p:nvPr>
            <p:ph type="sldNum" sz="quarter" idx="5"/>
          </p:nvPr>
        </p:nvSpPr>
        <p:spPr>
          <a:noFill/>
        </p:spPr>
        <p:txBody>
          <a:bodyPr/>
          <a:lstStyle>
            <a:lvl1pPr>
              <a:defRPr sz="2000" b="1">
                <a:solidFill>
                  <a:schemeClr val="tx1"/>
                </a:solidFill>
                <a:latin typeface="Univers" pitchFamily="34" charset="0"/>
              </a:defRPr>
            </a:lvl1pPr>
            <a:lvl2pPr marL="742950" indent="-285750">
              <a:defRPr sz="2000" b="1">
                <a:solidFill>
                  <a:schemeClr val="tx1"/>
                </a:solidFill>
                <a:latin typeface="Univers" pitchFamily="34" charset="0"/>
              </a:defRPr>
            </a:lvl2pPr>
            <a:lvl3pPr marL="1143000" indent="-228600">
              <a:defRPr sz="2000" b="1">
                <a:solidFill>
                  <a:schemeClr val="tx1"/>
                </a:solidFill>
                <a:latin typeface="Univers" pitchFamily="34" charset="0"/>
              </a:defRPr>
            </a:lvl3pPr>
            <a:lvl4pPr marL="1600200" indent="-228600">
              <a:defRPr sz="2000" b="1">
                <a:solidFill>
                  <a:schemeClr val="tx1"/>
                </a:solidFill>
                <a:latin typeface="Univers" pitchFamily="34" charset="0"/>
              </a:defRPr>
            </a:lvl4pPr>
            <a:lvl5pPr marL="2057400" indent="-228600">
              <a:defRPr sz="2000" b="1">
                <a:solidFill>
                  <a:schemeClr val="tx1"/>
                </a:solidFill>
                <a:latin typeface="Univers" pitchFamily="34" charset="0"/>
              </a:defRPr>
            </a:lvl5pPr>
            <a:lvl6pPr marL="2514600" indent="-228600" eaLnBrk="0" fontAlgn="base" hangingPunct="0">
              <a:spcBef>
                <a:spcPct val="0"/>
              </a:spcBef>
              <a:spcAft>
                <a:spcPct val="0"/>
              </a:spcAft>
              <a:defRPr sz="2000" b="1">
                <a:solidFill>
                  <a:schemeClr val="tx1"/>
                </a:solidFill>
                <a:latin typeface="Univers" pitchFamily="34" charset="0"/>
              </a:defRPr>
            </a:lvl6pPr>
            <a:lvl7pPr marL="2971800" indent="-228600" eaLnBrk="0" fontAlgn="base" hangingPunct="0">
              <a:spcBef>
                <a:spcPct val="0"/>
              </a:spcBef>
              <a:spcAft>
                <a:spcPct val="0"/>
              </a:spcAft>
              <a:defRPr sz="2000" b="1">
                <a:solidFill>
                  <a:schemeClr val="tx1"/>
                </a:solidFill>
                <a:latin typeface="Univers" pitchFamily="34" charset="0"/>
              </a:defRPr>
            </a:lvl7pPr>
            <a:lvl8pPr marL="3429000" indent="-228600" eaLnBrk="0" fontAlgn="base" hangingPunct="0">
              <a:spcBef>
                <a:spcPct val="0"/>
              </a:spcBef>
              <a:spcAft>
                <a:spcPct val="0"/>
              </a:spcAft>
              <a:defRPr sz="2000" b="1">
                <a:solidFill>
                  <a:schemeClr val="tx1"/>
                </a:solidFill>
                <a:latin typeface="Univers" pitchFamily="34" charset="0"/>
              </a:defRPr>
            </a:lvl8pPr>
            <a:lvl9pPr marL="3886200" indent="-228600" eaLnBrk="0" fontAlgn="base" hangingPunct="0">
              <a:spcBef>
                <a:spcPct val="0"/>
              </a:spcBef>
              <a:spcAft>
                <a:spcPct val="0"/>
              </a:spcAft>
              <a:defRPr sz="2000" b="1">
                <a:solidFill>
                  <a:schemeClr val="tx1"/>
                </a:solidFill>
                <a:latin typeface="Univers" pitchFamily="34" charset="0"/>
              </a:defRPr>
            </a:lvl9pPr>
          </a:lstStyle>
          <a:p>
            <a:fld id="{54BA0C01-B5B7-417E-9818-49EADCBCC434}" type="slidenum">
              <a:rPr lang="it-IT" altLang="it-IT" sz="1200" smtClean="0"/>
              <a:pPr/>
              <a:t>64</a:t>
            </a:fld>
            <a:endParaRPr lang="it-IT" altLang="it-IT" sz="1200"/>
          </a:p>
        </p:txBody>
      </p:sp>
      <p:sp>
        <p:nvSpPr>
          <p:cNvPr id="163843" name="Rectangle 2"/>
          <p:cNvSpPr>
            <a:spLocks noGrp="1" noRot="1" noChangeAspect="1" noChangeArrowheads="1" noTextEdit="1"/>
          </p:cNvSpPr>
          <p:nvPr>
            <p:ph type="sldImg"/>
          </p:nvPr>
        </p:nvSpPr>
        <p:spPr>
          <a:ln/>
        </p:spPr>
      </p:sp>
      <p:sp>
        <p:nvSpPr>
          <p:cNvPr id="163844" name="Rectangle 3"/>
          <p:cNvSpPr>
            <a:spLocks noGrp="1" noChangeArrowheads="1"/>
          </p:cNvSpPr>
          <p:nvPr>
            <p:ph type="body" idx="1"/>
          </p:nvPr>
        </p:nvSpPr>
        <p:spPr>
          <a:noFill/>
        </p:spPr>
        <p:txBody>
          <a:bodyPr/>
          <a:lstStyle/>
          <a:p>
            <a:endParaRPr lang="it-IT" altLang="it-IT"/>
          </a:p>
        </p:txBody>
      </p:sp>
    </p:spTree>
    <p:extLst>
      <p:ext uri="{BB962C8B-B14F-4D97-AF65-F5344CB8AC3E}">
        <p14:creationId xmlns:p14="http://schemas.microsoft.com/office/powerpoint/2010/main" val="78412009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7"/>
          <p:cNvSpPr>
            <a:spLocks noGrp="1" noChangeArrowheads="1"/>
          </p:cNvSpPr>
          <p:nvPr>
            <p:ph type="sldNum" sz="quarter" idx="5"/>
          </p:nvPr>
        </p:nvSpPr>
        <p:spPr>
          <a:noFill/>
        </p:spPr>
        <p:txBody>
          <a:bodyPr/>
          <a:lstStyle>
            <a:lvl1pPr>
              <a:defRPr sz="2000" b="1">
                <a:solidFill>
                  <a:schemeClr val="tx1"/>
                </a:solidFill>
                <a:latin typeface="Univers" pitchFamily="34" charset="0"/>
              </a:defRPr>
            </a:lvl1pPr>
            <a:lvl2pPr marL="742950" indent="-285750">
              <a:defRPr sz="2000" b="1">
                <a:solidFill>
                  <a:schemeClr val="tx1"/>
                </a:solidFill>
                <a:latin typeface="Univers" pitchFamily="34" charset="0"/>
              </a:defRPr>
            </a:lvl2pPr>
            <a:lvl3pPr marL="1143000" indent="-228600">
              <a:defRPr sz="2000" b="1">
                <a:solidFill>
                  <a:schemeClr val="tx1"/>
                </a:solidFill>
                <a:latin typeface="Univers" pitchFamily="34" charset="0"/>
              </a:defRPr>
            </a:lvl3pPr>
            <a:lvl4pPr marL="1600200" indent="-228600">
              <a:defRPr sz="2000" b="1">
                <a:solidFill>
                  <a:schemeClr val="tx1"/>
                </a:solidFill>
                <a:latin typeface="Univers" pitchFamily="34" charset="0"/>
              </a:defRPr>
            </a:lvl4pPr>
            <a:lvl5pPr marL="2057400" indent="-228600">
              <a:defRPr sz="2000" b="1">
                <a:solidFill>
                  <a:schemeClr val="tx1"/>
                </a:solidFill>
                <a:latin typeface="Univers" pitchFamily="34" charset="0"/>
              </a:defRPr>
            </a:lvl5pPr>
            <a:lvl6pPr marL="2514600" indent="-228600" eaLnBrk="0" fontAlgn="base" hangingPunct="0">
              <a:spcBef>
                <a:spcPct val="0"/>
              </a:spcBef>
              <a:spcAft>
                <a:spcPct val="0"/>
              </a:spcAft>
              <a:defRPr sz="2000" b="1">
                <a:solidFill>
                  <a:schemeClr val="tx1"/>
                </a:solidFill>
                <a:latin typeface="Univers" pitchFamily="34" charset="0"/>
              </a:defRPr>
            </a:lvl6pPr>
            <a:lvl7pPr marL="2971800" indent="-228600" eaLnBrk="0" fontAlgn="base" hangingPunct="0">
              <a:spcBef>
                <a:spcPct val="0"/>
              </a:spcBef>
              <a:spcAft>
                <a:spcPct val="0"/>
              </a:spcAft>
              <a:defRPr sz="2000" b="1">
                <a:solidFill>
                  <a:schemeClr val="tx1"/>
                </a:solidFill>
                <a:latin typeface="Univers" pitchFamily="34" charset="0"/>
              </a:defRPr>
            </a:lvl7pPr>
            <a:lvl8pPr marL="3429000" indent="-228600" eaLnBrk="0" fontAlgn="base" hangingPunct="0">
              <a:spcBef>
                <a:spcPct val="0"/>
              </a:spcBef>
              <a:spcAft>
                <a:spcPct val="0"/>
              </a:spcAft>
              <a:defRPr sz="2000" b="1">
                <a:solidFill>
                  <a:schemeClr val="tx1"/>
                </a:solidFill>
                <a:latin typeface="Univers" pitchFamily="34" charset="0"/>
              </a:defRPr>
            </a:lvl8pPr>
            <a:lvl9pPr marL="3886200" indent="-228600" eaLnBrk="0" fontAlgn="base" hangingPunct="0">
              <a:spcBef>
                <a:spcPct val="0"/>
              </a:spcBef>
              <a:spcAft>
                <a:spcPct val="0"/>
              </a:spcAft>
              <a:defRPr sz="2000" b="1">
                <a:solidFill>
                  <a:schemeClr val="tx1"/>
                </a:solidFill>
                <a:latin typeface="Univers" pitchFamily="34" charset="0"/>
              </a:defRPr>
            </a:lvl9pPr>
          </a:lstStyle>
          <a:p>
            <a:fld id="{52ABC3AD-7FB4-40E8-BEF0-8DDBED5738E3}" type="slidenum">
              <a:rPr lang="it-IT" altLang="it-IT" sz="1200" smtClean="0"/>
              <a:pPr/>
              <a:t>65</a:t>
            </a:fld>
            <a:endParaRPr lang="it-IT" altLang="it-IT" sz="1200"/>
          </a:p>
        </p:txBody>
      </p:sp>
      <p:sp>
        <p:nvSpPr>
          <p:cNvPr id="165891" name="Rectangle 2"/>
          <p:cNvSpPr>
            <a:spLocks noGrp="1" noRot="1" noChangeAspect="1" noChangeArrowheads="1" noTextEdit="1"/>
          </p:cNvSpPr>
          <p:nvPr>
            <p:ph type="sldImg"/>
          </p:nvPr>
        </p:nvSpPr>
        <p:spPr>
          <a:ln/>
        </p:spPr>
      </p:sp>
      <p:sp>
        <p:nvSpPr>
          <p:cNvPr id="165892" name="Rectangle 3"/>
          <p:cNvSpPr>
            <a:spLocks noGrp="1" noChangeArrowheads="1"/>
          </p:cNvSpPr>
          <p:nvPr>
            <p:ph type="body" idx="1"/>
          </p:nvPr>
        </p:nvSpPr>
        <p:spPr>
          <a:noFill/>
        </p:spPr>
        <p:txBody>
          <a:bodyPr/>
          <a:lstStyle/>
          <a:p>
            <a:endParaRPr lang="it-IT" altLang="it-IT"/>
          </a:p>
        </p:txBody>
      </p:sp>
    </p:spTree>
    <p:extLst>
      <p:ext uri="{BB962C8B-B14F-4D97-AF65-F5344CB8AC3E}">
        <p14:creationId xmlns:p14="http://schemas.microsoft.com/office/powerpoint/2010/main" val="86183177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7"/>
          <p:cNvSpPr>
            <a:spLocks noGrp="1" noChangeArrowheads="1"/>
          </p:cNvSpPr>
          <p:nvPr>
            <p:ph type="sldNum" sz="quarter" idx="5"/>
          </p:nvPr>
        </p:nvSpPr>
        <p:spPr>
          <a:noFill/>
        </p:spPr>
        <p:txBody>
          <a:bodyPr/>
          <a:lstStyle>
            <a:lvl1pPr>
              <a:defRPr sz="2000" b="1">
                <a:solidFill>
                  <a:schemeClr val="tx1"/>
                </a:solidFill>
                <a:latin typeface="Univers" pitchFamily="34" charset="0"/>
              </a:defRPr>
            </a:lvl1pPr>
            <a:lvl2pPr marL="742950" indent="-285750">
              <a:defRPr sz="2000" b="1">
                <a:solidFill>
                  <a:schemeClr val="tx1"/>
                </a:solidFill>
                <a:latin typeface="Univers" pitchFamily="34" charset="0"/>
              </a:defRPr>
            </a:lvl2pPr>
            <a:lvl3pPr marL="1143000" indent="-228600">
              <a:defRPr sz="2000" b="1">
                <a:solidFill>
                  <a:schemeClr val="tx1"/>
                </a:solidFill>
                <a:latin typeface="Univers" pitchFamily="34" charset="0"/>
              </a:defRPr>
            </a:lvl3pPr>
            <a:lvl4pPr marL="1600200" indent="-228600">
              <a:defRPr sz="2000" b="1">
                <a:solidFill>
                  <a:schemeClr val="tx1"/>
                </a:solidFill>
                <a:latin typeface="Univers" pitchFamily="34" charset="0"/>
              </a:defRPr>
            </a:lvl4pPr>
            <a:lvl5pPr marL="2057400" indent="-228600">
              <a:defRPr sz="2000" b="1">
                <a:solidFill>
                  <a:schemeClr val="tx1"/>
                </a:solidFill>
                <a:latin typeface="Univers" pitchFamily="34" charset="0"/>
              </a:defRPr>
            </a:lvl5pPr>
            <a:lvl6pPr marL="2514600" indent="-228600" eaLnBrk="0" fontAlgn="base" hangingPunct="0">
              <a:spcBef>
                <a:spcPct val="0"/>
              </a:spcBef>
              <a:spcAft>
                <a:spcPct val="0"/>
              </a:spcAft>
              <a:defRPr sz="2000" b="1">
                <a:solidFill>
                  <a:schemeClr val="tx1"/>
                </a:solidFill>
                <a:latin typeface="Univers" pitchFamily="34" charset="0"/>
              </a:defRPr>
            </a:lvl6pPr>
            <a:lvl7pPr marL="2971800" indent="-228600" eaLnBrk="0" fontAlgn="base" hangingPunct="0">
              <a:spcBef>
                <a:spcPct val="0"/>
              </a:spcBef>
              <a:spcAft>
                <a:spcPct val="0"/>
              </a:spcAft>
              <a:defRPr sz="2000" b="1">
                <a:solidFill>
                  <a:schemeClr val="tx1"/>
                </a:solidFill>
                <a:latin typeface="Univers" pitchFamily="34" charset="0"/>
              </a:defRPr>
            </a:lvl7pPr>
            <a:lvl8pPr marL="3429000" indent="-228600" eaLnBrk="0" fontAlgn="base" hangingPunct="0">
              <a:spcBef>
                <a:spcPct val="0"/>
              </a:spcBef>
              <a:spcAft>
                <a:spcPct val="0"/>
              </a:spcAft>
              <a:defRPr sz="2000" b="1">
                <a:solidFill>
                  <a:schemeClr val="tx1"/>
                </a:solidFill>
                <a:latin typeface="Univers" pitchFamily="34" charset="0"/>
              </a:defRPr>
            </a:lvl8pPr>
            <a:lvl9pPr marL="3886200" indent="-228600" eaLnBrk="0" fontAlgn="base" hangingPunct="0">
              <a:spcBef>
                <a:spcPct val="0"/>
              </a:spcBef>
              <a:spcAft>
                <a:spcPct val="0"/>
              </a:spcAft>
              <a:defRPr sz="2000" b="1">
                <a:solidFill>
                  <a:schemeClr val="tx1"/>
                </a:solidFill>
                <a:latin typeface="Univers" pitchFamily="34" charset="0"/>
              </a:defRPr>
            </a:lvl9pPr>
          </a:lstStyle>
          <a:p>
            <a:fld id="{E939A5A1-7F72-46B7-91CB-B91DDB798185}" type="slidenum">
              <a:rPr lang="it-IT" altLang="it-IT" sz="1200" smtClean="0"/>
              <a:pPr/>
              <a:t>66</a:t>
            </a:fld>
            <a:endParaRPr lang="it-IT" altLang="it-IT" sz="1200"/>
          </a:p>
        </p:txBody>
      </p:sp>
      <p:sp>
        <p:nvSpPr>
          <p:cNvPr id="167939" name="Rectangle 2"/>
          <p:cNvSpPr>
            <a:spLocks noGrp="1" noRot="1" noChangeAspect="1" noChangeArrowheads="1" noTextEdit="1"/>
          </p:cNvSpPr>
          <p:nvPr>
            <p:ph type="sldImg"/>
          </p:nvPr>
        </p:nvSpPr>
        <p:spPr>
          <a:ln/>
        </p:spPr>
      </p:sp>
      <p:sp>
        <p:nvSpPr>
          <p:cNvPr id="167940" name="Rectangle 3"/>
          <p:cNvSpPr>
            <a:spLocks noGrp="1" noChangeArrowheads="1"/>
          </p:cNvSpPr>
          <p:nvPr>
            <p:ph type="body" idx="1"/>
          </p:nvPr>
        </p:nvSpPr>
        <p:spPr>
          <a:noFill/>
        </p:spPr>
        <p:txBody>
          <a:bodyPr/>
          <a:lstStyle/>
          <a:p>
            <a:endParaRPr lang="it-IT" altLang="it-IT"/>
          </a:p>
        </p:txBody>
      </p:sp>
    </p:spTree>
    <p:extLst>
      <p:ext uri="{BB962C8B-B14F-4D97-AF65-F5344CB8AC3E}">
        <p14:creationId xmlns:p14="http://schemas.microsoft.com/office/powerpoint/2010/main" val="409822499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7"/>
          <p:cNvSpPr>
            <a:spLocks noGrp="1" noChangeArrowheads="1"/>
          </p:cNvSpPr>
          <p:nvPr>
            <p:ph type="sldNum" sz="quarter" idx="5"/>
          </p:nvPr>
        </p:nvSpPr>
        <p:spPr>
          <a:noFill/>
        </p:spPr>
        <p:txBody>
          <a:bodyPr/>
          <a:lstStyle>
            <a:lvl1pPr>
              <a:defRPr sz="2000" b="1">
                <a:solidFill>
                  <a:schemeClr val="tx1"/>
                </a:solidFill>
                <a:latin typeface="Univers" pitchFamily="34" charset="0"/>
              </a:defRPr>
            </a:lvl1pPr>
            <a:lvl2pPr marL="742950" indent="-285750">
              <a:defRPr sz="2000" b="1">
                <a:solidFill>
                  <a:schemeClr val="tx1"/>
                </a:solidFill>
                <a:latin typeface="Univers" pitchFamily="34" charset="0"/>
              </a:defRPr>
            </a:lvl2pPr>
            <a:lvl3pPr marL="1143000" indent="-228600">
              <a:defRPr sz="2000" b="1">
                <a:solidFill>
                  <a:schemeClr val="tx1"/>
                </a:solidFill>
                <a:latin typeface="Univers" pitchFamily="34" charset="0"/>
              </a:defRPr>
            </a:lvl3pPr>
            <a:lvl4pPr marL="1600200" indent="-228600">
              <a:defRPr sz="2000" b="1">
                <a:solidFill>
                  <a:schemeClr val="tx1"/>
                </a:solidFill>
                <a:latin typeface="Univers" pitchFamily="34" charset="0"/>
              </a:defRPr>
            </a:lvl4pPr>
            <a:lvl5pPr marL="2057400" indent="-228600">
              <a:defRPr sz="2000" b="1">
                <a:solidFill>
                  <a:schemeClr val="tx1"/>
                </a:solidFill>
                <a:latin typeface="Univers" pitchFamily="34" charset="0"/>
              </a:defRPr>
            </a:lvl5pPr>
            <a:lvl6pPr marL="2514600" indent="-228600" eaLnBrk="0" fontAlgn="base" hangingPunct="0">
              <a:spcBef>
                <a:spcPct val="0"/>
              </a:spcBef>
              <a:spcAft>
                <a:spcPct val="0"/>
              </a:spcAft>
              <a:defRPr sz="2000" b="1">
                <a:solidFill>
                  <a:schemeClr val="tx1"/>
                </a:solidFill>
                <a:latin typeface="Univers" pitchFamily="34" charset="0"/>
              </a:defRPr>
            </a:lvl6pPr>
            <a:lvl7pPr marL="2971800" indent="-228600" eaLnBrk="0" fontAlgn="base" hangingPunct="0">
              <a:spcBef>
                <a:spcPct val="0"/>
              </a:spcBef>
              <a:spcAft>
                <a:spcPct val="0"/>
              </a:spcAft>
              <a:defRPr sz="2000" b="1">
                <a:solidFill>
                  <a:schemeClr val="tx1"/>
                </a:solidFill>
                <a:latin typeface="Univers" pitchFamily="34" charset="0"/>
              </a:defRPr>
            </a:lvl7pPr>
            <a:lvl8pPr marL="3429000" indent="-228600" eaLnBrk="0" fontAlgn="base" hangingPunct="0">
              <a:spcBef>
                <a:spcPct val="0"/>
              </a:spcBef>
              <a:spcAft>
                <a:spcPct val="0"/>
              </a:spcAft>
              <a:defRPr sz="2000" b="1">
                <a:solidFill>
                  <a:schemeClr val="tx1"/>
                </a:solidFill>
                <a:latin typeface="Univers" pitchFamily="34" charset="0"/>
              </a:defRPr>
            </a:lvl8pPr>
            <a:lvl9pPr marL="3886200" indent="-228600" eaLnBrk="0" fontAlgn="base" hangingPunct="0">
              <a:spcBef>
                <a:spcPct val="0"/>
              </a:spcBef>
              <a:spcAft>
                <a:spcPct val="0"/>
              </a:spcAft>
              <a:defRPr sz="2000" b="1">
                <a:solidFill>
                  <a:schemeClr val="tx1"/>
                </a:solidFill>
                <a:latin typeface="Univers" pitchFamily="34" charset="0"/>
              </a:defRPr>
            </a:lvl9pPr>
          </a:lstStyle>
          <a:p>
            <a:fld id="{9E99A51F-015B-4FDB-8579-9FFF789777FB}" type="slidenum">
              <a:rPr lang="it-IT" altLang="it-IT" sz="1200" smtClean="0"/>
              <a:pPr/>
              <a:t>67</a:t>
            </a:fld>
            <a:endParaRPr lang="it-IT" altLang="it-IT" sz="1200"/>
          </a:p>
        </p:txBody>
      </p:sp>
      <p:sp>
        <p:nvSpPr>
          <p:cNvPr id="169987" name="Rectangle 2"/>
          <p:cNvSpPr>
            <a:spLocks noGrp="1" noRot="1" noChangeAspect="1" noChangeArrowheads="1" noTextEdit="1"/>
          </p:cNvSpPr>
          <p:nvPr>
            <p:ph type="sldImg"/>
          </p:nvPr>
        </p:nvSpPr>
        <p:spPr>
          <a:ln/>
        </p:spPr>
      </p:sp>
      <p:sp>
        <p:nvSpPr>
          <p:cNvPr id="169988" name="Rectangle 3"/>
          <p:cNvSpPr>
            <a:spLocks noGrp="1" noChangeArrowheads="1"/>
          </p:cNvSpPr>
          <p:nvPr>
            <p:ph type="body" idx="1"/>
          </p:nvPr>
        </p:nvSpPr>
        <p:spPr>
          <a:noFill/>
        </p:spPr>
        <p:txBody>
          <a:bodyPr/>
          <a:lstStyle/>
          <a:p>
            <a:endParaRPr lang="it-IT" altLang="it-IT"/>
          </a:p>
        </p:txBody>
      </p:sp>
    </p:spTree>
    <p:extLst>
      <p:ext uri="{BB962C8B-B14F-4D97-AF65-F5344CB8AC3E}">
        <p14:creationId xmlns:p14="http://schemas.microsoft.com/office/powerpoint/2010/main" val="20537108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7"/>
          <p:cNvSpPr>
            <a:spLocks noGrp="1" noChangeArrowheads="1"/>
          </p:cNvSpPr>
          <p:nvPr>
            <p:ph type="sldNum" sz="quarter" idx="5"/>
          </p:nvPr>
        </p:nvSpPr>
        <p:spPr>
          <a:noFill/>
        </p:spPr>
        <p:txBody>
          <a:bodyPr/>
          <a:lstStyle>
            <a:lvl1pPr>
              <a:defRPr sz="2000" b="1">
                <a:solidFill>
                  <a:schemeClr val="tx1"/>
                </a:solidFill>
                <a:latin typeface="Univers" pitchFamily="34" charset="0"/>
              </a:defRPr>
            </a:lvl1pPr>
            <a:lvl2pPr marL="742950" indent="-285750">
              <a:defRPr sz="2000" b="1">
                <a:solidFill>
                  <a:schemeClr val="tx1"/>
                </a:solidFill>
                <a:latin typeface="Univers" pitchFamily="34" charset="0"/>
              </a:defRPr>
            </a:lvl2pPr>
            <a:lvl3pPr marL="1143000" indent="-228600">
              <a:defRPr sz="2000" b="1">
                <a:solidFill>
                  <a:schemeClr val="tx1"/>
                </a:solidFill>
                <a:latin typeface="Univers" pitchFamily="34" charset="0"/>
              </a:defRPr>
            </a:lvl3pPr>
            <a:lvl4pPr marL="1600200" indent="-228600">
              <a:defRPr sz="2000" b="1">
                <a:solidFill>
                  <a:schemeClr val="tx1"/>
                </a:solidFill>
                <a:latin typeface="Univers" pitchFamily="34" charset="0"/>
              </a:defRPr>
            </a:lvl4pPr>
            <a:lvl5pPr marL="2057400" indent="-228600">
              <a:defRPr sz="2000" b="1">
                <a:solidFill>
                  <a:schemeClr val="tx1"/>
                </a:solidFill>
                <a:latin typeface="Univers" pitchFamily="34" charset="0"/>
              </a:defRPr>
            </a:lvl5pPr>
            <a:lvl6pPr marL="2514600" indent="-228600" eaLnBrk="0" fontAlgn="base" hangingPunct="0">
              <a:spcBef>
                <a:spcPct val="0"/>
              </a:spcBef>
              <a:spcAft>
                <a:spcPct val="0"/>
              </a:spcAft>
              <a:defRPr sz="2000" b="1">
                <a:solidFill>
                  <a:schemeClr val="tx1"/>
                </a:solidFill>
                <a:latin typeface="Univers" pitchFamily="34" charset="0"/>
              </a:defRPr>
            </a:lvl6pPr>
            <a:lvl7pPr marL="2971800" indent="-228600" eaLnBrk="0" fontAlgn="base" hangingPunct="0">
              <a:spcBef>
                <a:spcPct val="0"/>
              </a:spcBef>
              <a:spcAft>
                <a:spcPct val="0"/>
              </a:spcAft>
              <a:defRPr sz="2000" b="1">
                <a:solidFill>
                  <a:schemeClr val="tx1"/>
                </a:solidFill>
                <a:latin typeface="Univers" pitchFamily="34" charset="0"/>
              </a:defRPr>
            </a:lvl7pPr>
            <a:lvl8pPr marL="3429000" indent="-228600" eaLnBrk="0" fontAlgn="base" hangingPunct="0">
              <a:spcBef>
                <a:spcPct val="0"/>
              </a:spcBef>
              <a:spcAft>
                <a:spcPct val="0"/>
              </a:spcAft>
              <a:defRPr sz="2000" b="1">
                <a:solidFill>
                  <a:schemeClr val="tx1"/>
                </a:solidFill>
                <a:latin typeface="Univers" pitchFamily="34" charset="0"/>
              </a:defRPr>
            </a:lvl8pPr>
            <a:lvl9pPr marL="3886200" indent="-228600" eaLnBrk="0" fontAlgn="base" hangingPunct="0">
              <a:spcBef>
                <a:spcPct val="0"/>
              </a:spcBef>
              <a:spcAft>
                <a:spcPct val="0"/>
              </a:spcAft>
              <a:defRPr sz="2000" b="1">
                <a:solidFill>
                  <a:schemeClr val="tx1"/>
                </a:solidFill>
                <a:latin typeface="Univers" pitchFamily="34" charset="0"/>
              </a:defRPr>
            </a:lvl9pPr>
          </a:lstStyle>
          <a:p>
            <a:fld id="{FC71DB9B-286A-4D6F-A324-B6FD91289857}" type="slidenum">
              <a:rPr lang="it-IT" altLang="it-IT" sz="1200" smtClean="0"/>
              <a:pPr/>
              <a:t>68</a:t>
            </a:fld>
            <a:endParaRPr lang="it-IT" altLang="it-IT" sz="1200"/>
          </a:p>
        </p:txBody>
      </p:sp>
      <p:sp>
        <p:nvSpPr>
          <p:cNvPr id="172035" name="Rectangle 2"/>
          <p:cNvSpPr>
            <a:spLocks noGrp="1" noRot="1" noChangeAspect="1" noChangeArrowheads="1" noTextEdit="1"/>
          </p:cNvSpPr>
          <p:nvPr>
            <p:ph type="sldImg"/>
          </p:nvPr>
        </p:nvSpPr>
        <p:spPr>
          <a:ln/>
        </p:spPr>
      </p:sp>
      <p:sp>
        <p:nvSpPr>
          <p:cNvPr id="172036" name="Rectangle 3"/>
          <p:cNvSpPr>
            <a:spLocks noGrp="1" noChangeArrowheads="1"/>
          </p:cNvSpPr>
          <p:nvPr>
            <p:ph type="body" idx="1"/>
          </p:nvPr>
        </p:nvSpPr>
        <p:spPr>
          <a:noFill/>
        </p:spPr>
        <p:txBody>
          <a:bodyPr/>
          <a:lstStyle/>
          <a:p>
            <a:endParaRPr lang="it-IT" altLang="it-IT"/>
          </a:p>
        </p:txBody>
      </p:sp>
    </p:spTree>
    <p:extLst>
      <p:ext uri="{BB962C8B-B14F-4D97-AF65-F5344CB8AC3E}">
        <p14:creationId xmlns:p14="http://schemas.microsoft.com/office/powerpoint/2010/main" val="388977791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p:spPr>
        <p:txBody>
          <a:bodyPr/>
          <a:lstStyle>
            <a:lvl1pPr>
              <a:defRPr sz="2000" b="1">
                <a:solidFill>
                  <a:schemeClr val="tx1"/>
                </a:solidFill>
                <a:latin typeface="Univers" pitchFamily="34" charset="0"/>
              </a:defRPr>
            </a:lvl1pPr>
            <a:lvl2pPr marL="742950" indent="-285750">
              <a:defRPr sz="2000" b="1">
                <a:solidFill>
                  <a:schemeClr val="tx1"/>
                </a:solidFill>
                <a:latin typeface="Univers" pitchFamily="34" charset="0"/>
              </a:defRPr>
            </a:lvl2pPr>
            <a:lvl3pPr marL="1143000" indent="-228600">
              <a:defRPr sz="2000" b="1">
                <a:solidFill>
                  <a:schemeClr val="tx1"/>
                </a:solidFill>
                <a:latin typeface="Univers" pitchFamily="34" charset="0"/>
              </a:defRPr>
            </a:lvl3pPr>
            <a:lvl4pPr marL="1600200" indent="-228600">
              <a:defRPr sz="2000" b="1">
                <a:solidFill>
                  <a:schemeClr val="tx1"/>
                </a:solidFill>
                <a:latin typeface="Univers" pitchFamily="34" charset="0"/>
              </a:defRPr>
            </a:lvl4pPr>
            <a:lvl5pPr marL="2057400" indent="-228600">
              <a:defRPr sz="2000" b="1">
                <a:solidFill>
                  <a:schemeClr val="tx1"/>
                </a:solidFill>
                <a:latin typeface="Univers" pitchFamily="34" charset="0"/>
              </a:defRPr>
            </a:lvl5pPr>
            <a:lvl6pPr marL="2514600" indent="-228600" eaLnBrk="0" fontAlgn="base" hangingPunct="0">
              <a:spcBef>
                <a:spcPct val="0"/>
              </a:spcBef>
              <a:spcAft>
                <a:spcPct val="0"/>
              </a:spcAft>
              <a:defRPr sz="2000" b="1">
                <a:solidFill>
                  <a:schemeClr val="tx1"/>
                </a:solidFill>
                <a:latin typeface="Univers" pitchFamily="34" charset="0"/>
              </a:defRPr>
            </a:lvl6pPr>
            <a:lvl7pPr marL="2971800" indent="-228600" eaLnBrk="0" fontAlgn="base" hangingPunct="0">
              <a:spcBef>
                <a:spcPct val="0"/>
              </a:spcBef>
              <a:spcAft>
                <a:spcPct val="0"/>
              </a:spcAft>
              <a:defRPr sz="2000" b="1">
                <a:solidFill>
                  <a:schemeClr val="tx1"/>
                </a:solidFill>
                <a:latin typeface="Univers" pitchFamily="34" charset="0"/>
              </a:defRPr>
            </a:lvl7pPr>
            <a:lvl8pPr marL="3429000" indent="-228600" eaLnBrk="0" fontAlgn="base" hangingPunct="0">
              <a:spcBef>
                <a:spcPct val="0"/>
              </a:spcBef>
              <a:spcAft>
                <a:spcPct val="0"/>
              </a:spcAft>
              <a:defRPr sz="2000" b="1">
                <a:solidFill>
                  <a:schemeClr val="tx1"/>
                </a:solidFill>
                <a:latin typeface="Univers" pitchFamily="34" charset="0"/>
              </a:defRPr>
            </a:lvl8pPr>
            <a:lvl9pPr marL="3886200" indent="-228600" eaLnBrk="0" fontAlgn="base" hangingPunct="0">
              <a:spcBef>
                <a:spcPct val="0"/>
              </a:spcBef>
              <a:spcAft>
                <a:spcPct val="0"/>
              </a:spcAft>
              <a:defRPr sz="2000" b="1">
                <a:solidFill>
                  <a:schemeClr val="tx1"/>
                </a:solidFill>
                <a:latin typeface="Univers" pitchFamily="34" charset="0"/>
              </a:defRPr>
            </a:lvl9pPr>
          </a:lstStyle>
          <a:p>
            <a:fld id="{70723489-9740-4F0B-8AFE-480B244F9C70}" type="slidenum">
              <a:rPr lang="it-IT" altLang="it-IT" sz="1200" smtClean="0"/>
              <a:pPr/>
              <a:t>69</a:t>
            </a:fld>
            <a:endParaRPr lang="it-IT" altLang="it-IT" sz="1200"/>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noFill/>
        </p:spPr>
        <p:txBody>
          <a:bodyPr/>
          <a:lstStyle/>
          <a:p>
            <a:endParaRPr lang="it-IT" altLang="it-IT"/>
          </a:p>
        </p:txBody>
      </p:sp>
    </p:spTree>
    <p:extLst>
      <p:ext uri="{BB962C8B-B14F-4D97-AF65-F5344CB8AC3E}">
        <p14:creationId xmlns:p14="http://schemas.microsoft.com/office/powerpoint/2010/main" val="20103253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p:spPr>
        <p:txBody>
          <a:bodyPr/>
          <a:lstStyle>
            <a:lvl1pPr>
              <a:defRPr sz="2000" b="1">
                <a:solidFill>
                  <a:schemeClr val="tx1"/>
                </a:solidFill>
                <a:latin typeface="Univers" pitchFamily="34" charset="0"/>
              </a:defRPr>
            </a:lvl1pPr>
            <a:lvl2pPr marL="742950" indent="-285750">
              <a:defRPr sz="2000" b="1">
                <a:solidFill>
                  <a:schemeClr val="tx1"/>
                </a:solidFill>
                <a:latin typeface="Univers" pitchFamily="34" charset="0"/>
              </a:defRPr>
            </a:lvl2pPr>
            <a:lvl3pPr marL="1143000" indent="-228600">
              <a:defRPr sz="2000" b="1">
                <a:solidFill>
                  <a:schemeClr val="tx1"/>
                </a:solidFill>
                <a:latin typeface="Univers" pitchFamily="34" charset="0"/>
              </a:defRPr>
            </a:lvl3pPr>
            <a:lvl4pPr marL="1600200" indent="-228600">
              <a:defRPr sz="2000" b="1">
                <a:solidFill>
                  <a:schemeClr val="tx1"/>
                </a:solidFill>
                <a:latin typeface="Univers" pitchFamily="34" charset="0"/>
              </a:defRPr>
            </a:lvl4pPr>
            <a:lvl5pPr marL="2057400" indent="-228600">
              <a:defRPr sz="2000" b="1">
                <a:solidFill>
                  <a:schemeClr val="tx1"/>
                </a:solidFill>
                <a:latin typeface="Univers" pitchFamily="34" charset="0"/>
              </a:defRPr>
            </a:lvl5pPr>
            <a:lvl6pPr marL="2514600" indent="-228600" eaLnBrk="0" fontAlgn="base" hangingPunct="0">
              <a:spcBef>
                <a:spcPct val="0"/>
              </a:spcBef>
              <a:spcAft>
                <a:spcPct val="0"/>
              </a:spcAft>
              <a:defRPr sz="2000" b="1">
                <a:solidFill>
                  <a:schemeClr val="tx1"/>
                </a:solidFill>
                <a:latin typeface="Univers" pitchFamily="34" charset="0"/>
              </a:defRPr>
            </a:lvl6pPr>
            <a:lvl7pPr marL="2971800" indent="-228600" eaLnBrk="0" fontAlgn="base" hangingPunct="0">
              <a:spcBef>
                <a:spcPct val="0"/>
              </a:spcBef>
              <a:spcAft>
                <a:spcPct val="0"/>
              </a:spcAft>
              <a:defRPr sz="2000" b="1">
                <a:solidFill>
                  <a:schemeClr val="tx1"/>
                </a:solidFill>
                <a:latin typeface="Univers" pitchFamily="34" charset="0"/>
              </a:defRPr>
            </a:lvl7pPr>
            <a:lvl8pPr marL="3429000" indent="-228600" eaLnBrk="0" fontAlgn="base" hangingPunct="0">
              <a:spcBef>
                <a:spcPct val="0"/>
              </a:spcBef>
              <a:spcAft>
                <a:spcPct val="0"/>
              </a:spcAft>
              <a:defRPr sz="2000" b="1">
                <a:solidFill>
                  <a:schemeClr val="tx1"/>
                </a:solidFill>
                <a:latin typeface="Univers" pitchFamily="34" charset="0"/>
              </a:defRPr>
            </a:lvl8pPr>
            <a:lvl9pPr marL="3886200" indent="-228600" eaLnBrk="0" fontAlgn="base" hangingPunct="0">
              <a:spcBef>
                <a:spcPct val="0"/>
              </a:spcBef>
              <a:spcAft>
                <a:spcPct val="0"/>
              </a:spcAft>
              <a:defRPr sz="2000" b="1">
                <a:solidFill>
                  <a:schemeClr val="tx1"/>
                </a:solidFill>
                <a:latin typeface="Univers" pitchFamily="34" charset="0"/>
              </a:defRPr>
            </a:lvl9pPr>
          </a:lstStyle>
          <a:p>
            <a:fld id="{9C7B56FA-7A71-4622-B026-1B40637089C9}" type="slidenum">
              <a:rPr lang="it-IT" altLang="it-IT" sz="1200" smtClean="0"/>
              <a:pPr/>
              <a:t>12</a:t>
            </a:fld>
            <a:endParaRPr lang="it-IT" altLang="it-IT" sz="1200"/>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p:spPr>
        <p:txBody>
          <a:bodyPr/>
          <a:lstStyle/>
          <a:p>
            <a:endParaRPr lang="it-IT" altLang="it-IT"/>
          </a:p>
        </p:txBody>
      </p:sp>
    </p:spTree>
    <p:extLst>
      <p:ext uri="{BB962C8B-B14F-4D97-AF65-F5344CB8AC3E}">
        <p14:creationId xmlns:p14="http://schemas.microsoft.com/office/powerpoint/2010/main" val="161705297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p:spPr>
        <p:txBody>
          <a:bodyPr/>
          <a:lstStyle>
            <a:lvl1pPr>
              <a:defRPr sz="2000" b="1">
                <a:solidFill>
                  <a:schemeClr val="tx1"/>
                </a:solidFill>
                <a:latin typeface="Univers" pitchFamily="34" charset="0"/>
              </a:defRPr>
            </a:lvl1pPr>
            <a:lvl2pPr marL="742950" indent="-285750">
              <a:defRPr sz="2000" b="1">
                <a:solidFill>
                  <a:schemeClr val="tx1"/>
                </a:solidFill>
                <a:latin typeface="Univers" pitchFamily="34" charset="0"/>
              </a:defRPr>
            </a:lvl2pPr>
            <a:lvl3pPr marL="1143000" indent="-228600">
              <a:defRPr sz="2000" b="1">
                <a:solidFill>
                  <a:schemeClr val="tx1"/>
                </a:solidFill>
                <a:latin typeface="Univers" pitchFamily="34" charset="0"/>
              </a:defRPr>
            </a:lvl3pPr>
            <a:lvl4pPr marL="1600200" indent="-228600">
              <a:defRPr sz="2000" b="1">
                <a:solidFill>
                  <a:schemeClr val="tx1"/>
                </a:solidFill>
                <a:latin typeface="Univers" pitchFamily="34" charset="0"/>
              </a:defRPr>
            </a:lvl4pPr>
            <a:lvl5pPr marL="2057400" indent="-228600">
              <a:defRPr sz="2000" b="1">
                <a:solidFill>
                  <a:schemeClr val="tx1"/>
                </a:solidFill>
                <a:latin typeface="Univers" pitchFamily="34" charset="0"/>
              </a:defRPr>
            </a:lvl5pPr>
            <a:lvl6pPr marL="2514600" indent="-228600" eaLnBrk="0" fontAlgn="base" hangingPunct="0">
              <a:spcBef>
                <a:spcPct val="0"/>
              </a:spcBef>
              <a:spcAft>
                <a:spcPct val="0"/>
              </a:spcAft>
              <a:defRPr sz="2000" b="1">
                <a:solidFill>
                  <a:schemeClr val="tx1"/>
                </a:solidFill>
                <a:latin typeface="Univers" pitchFamily="34" charset="0"/>
              </a:defRPr>
            </a:lvl6pPr>
            <a:lvl7pPr marL="2971800" indent="-228600" eaLnBrk="0" fontAlgn="base" hangingPunct="0">
              <a:spcBef>
                <a:spcPct val="0"/>
              </a:spcBef>
              <a:spcAft>
                <a:spcPct val="0"/>
              </a:spcAft>
              <a:defRPr sz="2000" b="1">
                <a:solidFill>
                  <a:schemeClr val="tx1"/>
                </a:solidFill>
                <a:latin typeface="Univers" pitchFamily="34" charset="0"/>
              </a:defRPr>
            </a:lvl7pPr>
            <a:lvl8pPr marL="3429000" indent="-228600" eaLnBrk="0" fontAlgn="base" hangingPunct="0">
              <a:spcBef>
                <a:spcPct val="0"/>
              </a:spcBef>
              <a:spcAft>
                <a:spcPct val="0"/>
              </a:spcAft>
              <a:defRPr sz="2000" b="1">
                <a:solidFill>
                  <a:schemeClr val="tx1"/>
                </a:solidFill>
                <a:latin typeface="Univers" pitchFamily="34" charset="0"/>
              </a:defRPr>
            </a:lvl8pPr>
            <a:lvl9pPr marL="3886200" indent="-228600" eaLnBrk="0" fontAlgn="base" hangingPunct="0">
              <a:spcBef>
                <a:spcPct val="0"/>
              </a:spcBef>
              <a:spcAft>
                <a:spcPct val="0"/>
              </a:spcAft>
              <a:defRPr sz="2000" b="1">
                <a:solidFill>
                  <a:schemeClr val="tx1"/>
                </a:solidFill>
                <a:latin typeface="Univers" pitchFamily="34" charset="0"/>
              </a:defRPr>
            </a:lvl9pPr>
          </a:lstStyle>
          <a:p>
            <a:fld id="{5A4EED53-0F93-4290-AA61-3264FFB8FA24}" type="slidenum">
              <a:rPr lang="it-IT" altLang="it-IT" sz="1200" smtClean="0"/>
              <a:pPr/>
              <a:t>70</a:t>
            </a:fld>
            <a:endParaRPr lang="it-IT" altLang="it-IT" sz="1200"/>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noFill/>
        </p:spPr>
        <p:txBody>
          <a:bodyPr/>
          <a:lstStyle/>
          <a:p>
            <a:endParaRPr lang="it-IT" altLang="it-IT"/>
          </a:p>
        </p:txBody>
      </p:sp>
    </p:spTree>
    <p:extLst>
      <p:ext uri="{BB962C8B-B14F-4D97-AF65-F5344CB8AC3E}">
        <p14:creationId xmlns:p14="http://schemas.microsoft.com/office/powerpoint/2010/main" val="347411034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p:spPr>
        <p:txBody>
          <a:bodyPr/>
          <a:lstStyle>
            <a:lvl1pPr>
              <a:defRPr sz="2000" b="1">
                <a:solidFill>
                  <a:schemeClr val="tx1"/>
                </a:solidFill>
                <a:latin typeface="Univers" pitchFamily="34" charset="0"/>
              </a:defRPr>
            </a:lvl1pPr>
            <a:lvl2pPr marL="742950" indent="-285750">
              <a:defRPr sz="2000" b="1">
                <a:solidFill>
                  <a:schemeClr val="tx1"/>
                </a:solidFill>
                <a:latin typeface="Univers" pitchFamily="34" charset="0"/>
              </a:defRPr>
            </a:lvl2pPr>
            <a:lvl3pPr marL="1143000" indent="-228600">
              <a:defRPr sz="2000" b="1">
                <a:solidFill>
                  <a:schemeClr val="tx1"/>
                </a:solidFill>
                <a:latin typeface="Univers" pitchFamily="34" charset="0"/>
              </a:defRPr>
            </a:lvl3pPr>
            <a:lvl4pPr marL="1600200" indent="-228600">
              <a:defRPr sz="2000" b="1">
                <a:solidFill>
                  <a:schemeClr val="tx1"/>
                </a:solidFill>
                <a:latin typeface="Univers" pitchFamily="34" charset="0"/>
              </a:defRPr>
            </a:lvl4pPr>
            <a:lvl5pPr marL="2057400" indent="-228600">
              <a:defRPr sz="2000" b="1">
                <a:solidFill>
                  <a:schemeClr val="tx1"/>
                </a:solidFill>
                <a:latin typeface="Univers" pitchFamily="34" charset="0"/>
              </a:defRPr>
            </a:lvl5pPr>
            <a:lvl6pPr marL="2514600" indent="-228600" eaLnBrk="0" fontAlgn="base" hangingPunct="0">
              <a:spcBef>
                <a:spcPct val="0"/>
              </a:spcBef>
              <a:spcAft>
                <a:spcPct val="0"/>
              </a:spcAft>
              <a:defRPr sz="2000" b="1">
                <a:solidFill>
                  <a:schemeClr val="tx1"/>
                </a:solidFill>
                <a:latin typeface="Univers" pitchFamily="34" charset="0"/>
              </a:defRPr>
            </a:lvl6pPr>
            <a:lvl7pPr marL="2971800" indent="-228600" eaLnBrk="0" fontAlgn="base" hangingPunct="0">
              <a:spcBef>
                <a:spcPct val="0"/>
              </a:spcBef>
              <a:spcAft>
                <a:spcPct val="0"/>
              </a:spcAft>
              <a:defRPr sz="2000" b="1">
                <a:solidFill>
                  <a:schemeClr val="tx1"/>
                </a:solidFill>
                <a:latin typeface="Univers" pitchFamily="34" charset="0"/>
              </a:defRPr>
            </a:lvl7pPr>
            <a:lvl8pPr marL="3429000" indent="-228600" eaLnBrk="0" fontAlgn="base" hangingPunct="0">
              <a:spcBef>
                <a:spcPct val="0"/>
              </a:spcBef>
              <a:spcAft>
                <a:spcPct val="0"/>
              </a:spcAft>
              <a:defRPr sz="2000" b="1">
                <a:solidFill>
                  <a:schemeClr val="tx1"/>
                </a:solidFill>
                <a:latin typeface="Univers" pitchFamily="34" charset="0"/>
              </a:defRPr>
            </a:lvl8pPr>
            <a:lvl9pPr marL="3886200" indent="-228600" eaLnBrk="0" fontAlgn="base" hangingPunct="0">
              <a:spcBef>
                <a:spcPct val="0"/>
              </a:spcBef>
              <a:spcAft>
                <a:spcPct val="0"/>
              </a:spcAft>
              <a:defRPr sz="2000" b="1">
                <a:solidFill>
                  <a:schemeClr val="tx1"/>
                </a:solidFill>
                <a:latin typeface="Univers" pitchFamily="34" charset="0"/>
              </a:defRPr>
            </a:lvl9pPr>
          </a:lstStyle>
          <a:p>
            <a:fld id="{D21561B5-670B-4E1D-9A34-52A5D0D9782D}" type="slidenum">
              <a:rPr lang="it-IT" altLang="it-IT" sz="1200" smtClean="0"/>
              <a:pPr/>
              <a:t>71</a:t>
            </a:fld>
            <a:endParaRPr lang="it-IT" altLang="it-IT" sz="1200"/>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p:spPr>
        <p:txBody>
          <a:bodyPr/>
          <a:lstStyle/>
          <a:p>
            <a:endParaRPr lang="it-IT" altLang="it-IT"/>
          </a:p>
        </p:txBody>
      </p:sp>
    </p:spTree>
    <p:extLst>
      <p:ext uri="{BB962C8B-B14F-4D97-AF65-F5344CB8AC3E}">
        <p14:creationId xmlns:p14="http://schemas.microsoft.com/office/powerpoint/2010/main" val="217051452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p:spPr>
        <p:txBody>
          <a:bodyPr/>
          <a:lstStyle>
            <a:lvl1pPr>
              <a:defRPr sz="2000" b="1">
                <a:solidFill>
                  <a:schemeClr val="tx1"/>
                </a:solidFill>
                <a:latin typeface="Univers" pitchFamily="34" charset="0"/>
              </a:defRPr>
            </a:lvl1pPr>
            <a:lvl2pPr marL="742950" indent="-285750">
              <a:defRPr sz="2000" b="1">
                <a:solidFill>
                  <a:schemeClr val="tx1"/>
                </a:solidFill>
                <a:latin typeface="Univers" pitchFamily="34" charset="0"/>
              </a:defRPr>
            </a:lvl2pPr>
            <a:lvl3pPr marL="1143000" indent="-228600">
              <a:defRPr sz="2000" b="1">
                <a:solidFill>
                  <a:schemeClr val="tx1"/>
                </a:solidFill>
                <a:latin typeface="Univers" pitchFamily="34" charset="0"/>
              </a:defRPr>
            </a:lvl3pPr>
            <a:lvl4pPr marL="1600200" indent="-228600">
              <a:defRPr sz="2000" b="1">
                <a:solidFill>
                  <a:schemeClr val="tx1"/>
                </a:solidFill>
                <a:latin typeface="Univers" pitchFamily="34" charset="0"/>
              </a:defRPr>
            </a:lvl4pPr>
            <a:lvl5pPr marL="2057400" indent="-228600">
              <a:defRPr sz="2000" b="1">
                <a:solidFill>
                  <a:schemeClr val="tx1"/>
                </a:solidFill>
                <a:latin typeface="Univers" pitchFamily="34" charset="0"/>
              </a:defRPr>
            </a:lvl5pPr>
            <a:lvl6pPr marL="2514600" indent="-228600" eaLnBrk="0" fontAlgn="base" hangingPunct="0">
              <a:spcBef>
                <a:spcPct val="0"/>
              </a:spcBef>
              <a:spcAft>
                <a:spcPct val="0"/>
              </a:spcAft>
              <a:defRPr sz="2000" b="1">
                <a:solidFill>
                  <a:schemeClr val="tx1"/>
                </a:solidFill>
                <a:latin typeface="Univers" pitchFamily="34" charset="0"/>
              </a:defRPr>
            </a:lvl6pPr>
            <a:lvl7pPr marL="2971800" indent="-228600" eaLnBrk="0" fontAlgn="base" hangingPunct="0">
              <a:spcBef>
                <a:spcPct val="0"/>
              </a:spcBef>
              <a:spcAft>
                <a:spcPct val="0"/>
              </a:spcAft>
              <a:defRPr sz="2000" b="1">
                <a:solidFill>
                  <a:schemeClr val="tx1"/>
                </a:solidFill>
                <a:latin typeface="Univers" pitchFamily="34" charset="0"/>
              </a:defRPr>
            </a:lvl7pPr>
            <a:lvl8pPr marL="3429000" indent="-228600" eaLnBrk="0" fontAlgn="base" hangingPunct="0">
              <a:spcBef>
                <a:spcPct val="0"/>
              </a:spcBef>
              <a:spcAft>
                <a:spcPct val="0"/>
              </a:spcAft>
              <a:defRPr sz="2000" b="1">
                <a:solidFill>
                  <a:schemeClr val="tx1"/>
                </a:solidFill>
                <a:latin typeface="Univers" pitchFamily="34" charset="0"/>
              </a:defRPr>
            </a:lvl8pPr>
            <a:lvl9pPr marL="3886200" indent="-228600" eaLnBrk="0" fontAlgn="base" hangingPunct="0">
              <a:spcBef>
                <a:spcPct val="0"/>
              </a:spcBef>
              <a:spcAft>
                <a:spcPct val="0"/>
              </a:spcAft>
              <a:defRPr sz="2000" b="1">
                <a:solidFill>
                  <a:schemeClr val="tx1"/>
                </a:solidFill>
                <a:latin typeface="Univers" pitchFamily="34" charset="0"/>
              </a:defRPr>
            </a:lvl9pPr>
          </a:lstStyle>
          <a:p>
            <a:fld id="{476ACB20-0552-475F-AEE2-F73C62FF9403}" type="slidenum">
              <a:rPr lang="it-IT" altLang="it-IT" sz="1200" smtClean="0"/>
              <a:pPr/>
              <a:t>72</a:t>
            </a:fld>
            <a:endParaRPr lang="it-IT" altLang="it-IT" sz="1200"/>
          </a:p>
        </p:txBody>
      </p:sp>
      <p:sp>
        <p:nvSpPr>
          <p:cNvPr id="120835" name="Rectangle 2"/>
          <p:cNvSpPr>
            <a:spLocks noGrp="1" noRot="1" noChangeAspect="1" noChangeArrowheads="1" noTextEdit="1"/>
          </p:cNvSpPr>
          <p:nvPr>
            <p:ph type="sldImg"/>
          </p:nvPr>
        </p:nvSpPr>
        <p:spPr>
          <a:ln/>
        </p:spPr>
      </p:sp>
      <p:sp>
        <p:nvSpPr>
          <p:cNvPr id="120836" name="Rectangle 3"/>
          <p:cNvSpPr>
            <a:spLocks noGrp="1" noChangeArrowheads="1"/>
          </p:cNvSpPr>
          <p:nvPr>
            <p:ph type="body" idx="1"/>
          </p:nvPr>
        </p:nvSpPr>
        <p:spPr>
          <a:noFill/>
        </p:spPr>
        <p:txBody>
          <a:bodyPr/>
          <a:lstStyle/>
          <a:p>
            <a:endParaRPr lang="it-IT" altLang="it-IT"/>
          </a:p>
        </p:txBody>
      </p:sp>
    </p:spTree>
    <p:extLst>
      <p:ext uri="{BB962C8B-B14F-4D97-AF65-F5344CB8AC3E}">
        <p14:creationId xmlns:p14="http://schemas.microsoft.com/office/powerpoint/2010/main" val="329134260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p:spPr>
        <p:txBody>
          <a:bodyPr/>
          <a:lstStyle>
            <a:lvl1pPr>
              <a:defRPr sz="2000" b="1">
                <a:solidFill>
                  <a:schemeClr val="tx1"/>
                </a:solidFill>
                <a:latin typeface="Univers" pitchFamily="34" charset="0"/>
              </a:defRPr>
            </a:lvl1pPr>
            <a:lvl2pPr marL="742950" indent="-285750">
              <a:defRPr sz="2000" b="1">
                <a:solidFill>
                  <a:schemeClr val="tx1"/>
                </a:solidFill>
                <a:latin typeface="Univers" pitchFamily="34" charset="0"/>
              </a:defRPr>
            </a:lvl2pPr>
            <a:lvl3pPr marL="1143000" indent="-228600">
              <a:defRPr sz="2000" b="1">
                <a:solidFill>
                  <a:schemeClr val="tx1"/>
                </a:solidFill>
                <a:latin typeface="Univers" pitchFamily="34" charset="0"/>
              </a:defRPr>
            </a:lvl3pPr>
            <a:lvl4pPr marL="1600200" indent="-228600">
              <a:defRPr sz="2000" b="1">
                <a:solidFill>
                  <a:schemeClr val="tx1"/>
                </a:solidFill>
                <a:latin typeface="Univers" pitchFamily="34" charset="0"/>
              </a:defRPr>
            </a:lvl4pPr>
            <a:lvl5pPr marL="2057400" indent="-228600">
              <a:defRPr sz="2000" b="1">
                <a:solidFill>
                  <a:schemeClr val="tx1"/>
                </a:solidFill>
                <a:latin typeface="Univers" pitchFamily="34" charset="0"/>
              </a:defRPr>
            </a:lvl5pPr>
            <a:lvl6pPr marL="2514600" indent="-228600" eaLnBrk="0" fontAlgn="base" hangingPunct="0">
              <a:spcBef>
                <a:spcPct val="0"/>
              </a:spcBef>
              <a:spcAft>
                <a:spcPct val="0"/>
              </a:spcAft>
              <a:defRPr sz="2000" b="1">
                <a:solidFill>
                  <a:schemeClr val="tx1"/>
                </a:solidFill>
                <a:latin typeface="Univers" pitchFamily="34" charset="0"/>
              </a:defRPr>
            </a:lvl6pPr>
            <a:lvl7pPr marL="2971800" indent="-228600" eaLnBrk="0" fontAlgn="base" hangingPunct="0">
              <a:spcBef>
                <a:spcPct val="0"/>
              </a:spcBef>
              <a:spcAft>
                <a:spcPct val="0"/>
              </a:spcAft>
              <a:defRPr sz="2000" b="1">
                <a:solidFill>
                  <a:schemeClr val="tx1"/>
                </a:solidFill>
                <a:latin typeface="Univers" pitchFamily="34" charset="0"/>
              </a:defRPr>
            </a:lvl7pPr>
            <a:lvl8pPr marL="3429000" indent="-228600" eaLnBrk="0" fontAlgn="base" hangingPunct="0">
              <a:spcBef>
                <a:spcPct val="0"/>
              </a:spcBef>
              <a:spcAft>
                <a:spcPct val="0"/>
              </a:spcAft>
              <a:defRPr sz="2000" b="1">
                <a:solidFill>
                  <a:schemeClr val="tx1"/>
                </a:solidFill>
                <a:latin typeface="Univers" pitchFamily="34" charset="0"/>
              </a:defRPr>
            </a:lvl8pPr>
            <a:lvl9pPr marL="3886200" indent="-228600" eaLnBrk="0" fontAlgn="base" hangingPunct="0">
              <a:spcBef>
                <a:spcPct val="0"/>
              </a:spcBef>
              <a:spcAft>
                <a:spcPct val="0"/>
              </a:spcAft>
              <a:defRPr sz="2000" b="1">
                <a:solidFill>
                  <a:schemeClr val="tx1"/>
                </a:solidFill>
                <a:latin typeface="Univers" pitchFamily="34" charset="0"/>
              </a:defRPr>
            </a:lvl9pPr>
          </a:lstStyle>
          <a:p>
            <a:fld id="{4F593EB8-7819-45C8-B028-8555E15C1AE1}" type="slidenum">
              <a:rPr lang="it-IT" altLang="it-IT" sz="1200" smtClean="0"/>
              <a:pPr/>
              <a:t>73</a:t>
            </a:fld>
            <a:endParaRPr lang="it-IT" altLang="it-IT" sz="1200"/>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noFill/>
        </p:spPr>
        <p:txBody>
          <a:bodyPr/>
          <a:lstStyle/>
          <a:p>
            <a:endParaRPr lang="it-IT" altLang="it-IT"/>
          </a:p>
        </p:txBody>
      </p:sp>
    </p:spTree>
    <p:extLst>
      <p:ext uri="{BB962C8B-B14F-4D97-AF65-F5344CB8AC3E}">
        <p14:creationId xmlns:p14="http://schemas.microsoft.com/office/powerpoint/2010/main" val="89849596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p:spPr>
        <p:txBody>
          <a:bodyPr/>
          <a:lstStyle>
            <a:lvl1pPr>
              <a:defRPr sz="2000" b="1">
                <a:solidFill>
                  <a:schemeClr val="tx1"/>
                </a:solidFill>
                <a:latin typeface="Univers" pitchFamily="34" charset="0"/>
              </a:defRPr>
            </a:lvl1pPr>
            <a:lvl2pPr marL="742950" indent="-285750">
              <a:defRPr sz="2000" b="1">
                <a:solidFill>
                  <a:schemeClr val="tx1"/>
                </a:solidFill>
                <a:latin typeface="Univers" pitchFamily="34" charset="0"/>
              </a:defRPr>
            </a:lvl2pPr>
            <a:lvl3pPr marL="1143000" indent="-228600">
              <a:defRPr sz="2000" b="1">
                <a:solidFill>
                  <a:schemeClr val="tx1"/>
                </a:solidFill>
                <a:latin typeface="Univers" pitchFamily="34" charset="0"/>
              </a:defRPr>
            </a:lvl3pPr>
            <a:lvl4pPr marL="1600200" indent="-228600">
              <a:defRPr sz="2000" b="1">
                <a:solidFill>
                  <a:schemeClr val="tx1"/>
                </a:solidFill>
                <a:latin typeface="Univers" pitchFamily="34" charset="0"/>
              </a:defRPr>
            </a:lvl4pPr>
            <a:lvl5pPr marL="2057400" indent="-228600">
              <a:defRPr sz="2000" b="1">
                <a:solidFill>
                  <a:schemeClr val="tx1"/>
                </a:solidFill>
                <a:latin typeface="Univers" pitchFamily="34" charset="0"/>
              </a:defRPr>
            </a:lvl5pPr>
            <a:lvl6pPr marL="2514600" indent="-228600" eaLnBrk="0" fontAlgn="base" hangingPunct="0">
              <a:spcBef>
                <a:spcPct val="0"/>
              </a:spcBef>
              <a:spcAft>
                <a:spcPct val="0"/>
              </a:spcAft>
              <a:defRPr sz="2000" b="1">
                <a:solidFill>
                  <a:schemeClr val="tx1"/>
                </a:solidFill>
                <a:latin typeface="Univers" pitchFamily="34" charset="0"/>
              </a:defRPr>
            </a:lvl6pPr>
            <a:lvl7pPr marL="2971800" indent="-228600" eaLnBrk="0" fontAlgn="base" hangingPunct="0">
              <a:spcBef>
                <a:spcPct val="0"/>
              </a:spcBef>
              <a:spcAft>
                <a:spcPct val="0"/>
              </a:spcAft>
              <a:defRPr sz="2000" b="1">
                <a:solidFill>
                  <a:schemeClr val="tx1"/>
                </a:solidFill>
                <a:latin typeface="Univers" pitchFamily="34" charset="0"/>
              </a:defRPr>
            </a:lvl7pPr>
            <a:lvl8pPr marL="3429000" indent="-228600" eaLnBrk="0" fontAlgn="base" hangingPunct="0">
              <a:spcBef>
                <a:spcPct val="0"/>
              </a:spcBef>
              <a:spcAft>
                <a:spcPct val="0"/>
              </a:spcAft>
              <a:defRPr sz="2000" b="1">
                <a:solidFill>
                  <a:schemeClr val="tx1"/>
                </a:solidFill>
                <a:latin typeface="Univers" pitchFamily="34" charset="0"/>
              </a:defRPr>
            </a:lvl8pPr>
            <a:lvl9pPr marL="3886200" indent="-228600" eaLnBrk="0" fontAlgn="base" hangingPunct="0">
              <a:spcBef>
                <a:spcPct val="0"/>
              </a:spcBef>
              <a:spcAft>
                <a:spcPct val="0"/>
              </a:spcAft>
              <a:defRPr sz="2000" b="1">
                <a:solidFill>
                  <a:schemeClr val="tx1"/>
                </a:solidFill>
                <a:latin typeface="Univers" pitchFamily="34" charset="0"/>
              </a:defRPr>
            </a:lvl9pPr>
          </a:lstStyle>
          <a:p>
            <a:fld id="{BDF5E0C9-6A02-49A3-9FAF-589D08A8028B}" type="slidenum">
              <a:rPr lang="it-IT" altLang="it-IT" sz="1200" smtClean="0"/>
              <a:pPr/>
              <a:t>74</a:t>
            </a:fld>
            <a:endParaRPr lang="it-IT" altLang="it-IT" sz="1200"/>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noFill/>
        </p:spPr>
        <p:txBody>
          <a:bodyPr/>
          <a:lstStyle/>
          <a:p>
            <a:endParaRPr lang="it-IT" altLang="it-IT"/>
          </a:p>
        </p:txBody>
      </p:sp>
    </p:spTree>
    <p:extLst>
      <p:ext uri="{BB962C8B-B14F-4D97-AF65-F5344CB8AC3E}">
        <p14:creationId xmlns:p14="http://schemas.microsoft.com/office/powerpoint/2010/main" val="337574000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p:spPr>
        <p:txBody>
          <a:bodyPr/>
          <a:lstStyle>
            <a:lvl1pPr>
              <a:defRPr sz="2000" b="1">
                <a:solidFill>
                  <a:schemeClr val="tx1"/>
                </a:solidFill>
                <a:latin typeface="Univers" pitchFamily="34" charset="0"/>
              </a:defRPr>
            </a:lvl1pPr>
            <a:lvl2pPr marL="742950" indent="-285750">
              <a:defRPr sz="2000" b="1">
                <a:solidFill>
                  <a:schemeClr val="tx1"/>
                </a:solidFill>
                <a:latin typeface="Univers" pitchFamily="34" charset="0"/>
              </a:defRPr>
            </a:lvl2pPr>
            <a:lvl3pPr marL="1143000" indent="-228600">
              <a:defRPr sz="2000" b="1">
                <a:solidFill>
                  <a:schemeClr val="tx1"/>
                </a:solidFill>
                <a:latin typeface="Univers" pitchFamily="34" charset="0"/>
              </a:defRPr>
            </a:lvl3pPr>
            <a:lvl4pPr marL="1600200" indent="-228600">
              <a:defRPr sz="2000" b="1">
                <a:solidFill>
                  <a:schemeClr val="tx1"/>
                </a:solidFill>
                <a:latin typeface="Univers" pitchFamily="34" charset="0"/>
              </a:defRPr>
            </a:lvl4pPr>
            <a:lvl5pPr marL="2057400" indent="-228600">
              <a:defRPr sz="2000" b="1">
                <a:solidFill>
                  <a:schemeClr val="tx1"/>
                </a:solidFill>
                <a:latin typeface="Univers" pitchFamily="34" charset="0"/>
              </a:defRPr>
            </a:lvl5pPr>
            <a:lvl6pPr marL="2514600" indent="-228600" eaLnBrk="0" fontAlgn="base" hangingPunct="0">
              <a:spcBef>
                <a:spcPct val="0"/>
              </a:spcBef>
              <a:spcAft>
                <a:spcPct val="0"/>
              </a:spcAft>
              <a:defRPr sz="2000" b="1">
                <a:solidFill>
                  <a:schemeClr val="tx1"/>
                </a:solidFill>
                <a:latin typeface="Univers" pitchFamily="34" charset="0"/>
              </a:defRPr>
            </a:lvl6pPr>
            <a:lvl7pPr marL="2971800" indent="-228600" eaLnBrk="0" fontAlgn="base" hangingPunct="0">
              <a:spcBef>
                <a:spcPct val="0"/>
              </a:spcBef>
              <a:spcAft>
                <a:spcPct val="0"/>
              </a:spcAft>
              <a:defRPr sz="2000" b="1">
                <a:solidFill>
                  <a:schemeClr val="tx1"/>
                </a:solidFill>
                <a:latin typeface="Univers" pitchFamily="34" charset="0"/>
              </a:defRPr>
            </a:lvl7pPr>
            <a:lvl8pPr marL="3429000" indent="-228600" eaLnBrk="0" fontAlgn="base" hangingPunct="0">
              <a:spcBef>
                <a:spcPct val="0"/>
              </a:spcBef>
              <a:spcAft>
                <a:spcPct val="0"/>
              </a:spcAft>
              <a:defRPr sz="2000" b="1">
                <a:solidFill>
                  <a:schemeClr val="tx1"/>
                </a:solidFill>
                <a:latin typeface="Univers" pitchFamily="34" charset="0"/>
              </a:defRPr>
            </a:lvl8pPr>
            <a:lvl9pPr marL="3886200" indent="-228600" eaLnBrk="0" fontAlgn="base" hangingPunct="0">
              <a:spcBef>
                <a:spcPct val="0"/>
              </a:spcBef>
              <a:spcAft>
                <a:spcPct val="0"/>
              </a:spcAft>
              <a:defRPr sz="2000" b="1">
                <a:solidFill>
                  <a:schemeClr val="tx1"/>
                </a:solidFill>
                <a:latin typeface="Univers" pitchFamily="34" charset="0"/>
              </a:defRPr>
            </a:lvl9pPr>
          </a:lstStyle>
          <a:p>
            <a:fld id="{1B4C6B63-A400-4229-9D30-8659D1F32A77}" type="slidenum">
              <a:rPr lang="it-IT" altLang="it-IT" sz="1200" smtClean="0"/>
              <a:pPr/>
              <a:t>75</a:t>
            </a:fld>
            <a:endParaRPr lang="it-IT" altLang="it-IT" sz="1200"/>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p:spPr>
        <p:txBody>
          <a:bodyPr/>
          <a:lstStyle/>
          <a:p>
            <a:endParaRPr lang="it-IT" altLang="it-IT"/>
          </a:p>
        </p:txBody>
      </p:sp>
    </p:spTree>
    <p:extLst>
      <p:ext uri="{BB962C8B-B14F-4D97-AF65-F5344CB8AC3E}">
        <p14:creationId xmlns:p14="http://schemas.microsoft.com/office/powerpoint/2010/main" val="36836827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p:spPr>
        <p:txBody>
          <a:bodyPr/>
          <a:lstStyle>
            <a:lvl1pPr>
              <a:defRPr sz="2000" b="1">
                <a:solidFill>
                  <a:schemeClr val="tx1"/>
                </a:solidFill>
                <a:latin typeface="Univers" pitchFamily="34" charset="0"/>
              </a:defRPr>
            </a:lvl1pPr>
            <a:lvl2pPr marL="742950" indent="-285750">
              <a:defRPr sz="2000" b="1">
                <a:solidFill>
                  <a:schemeClr val="tx1"/>
                </a:solidFill>
                <a:latin typeface="Univers" pitchFamily="34" charset="0"/>
              </a:defRPr>
            </a:lvl2pPr>
            <a:lvl3pPr marL="1143000" indent="-228600">
              <a:defRPr sz="2000" b="1">
                <a:solidFill>
                  <a:schemeClr val="tx1"/>
                </a:solidFill>
                <a:latin typeface="Univers" pitchFamily="34" charset="0"/>
              </a:defRPr>
            </a:lvl3pPr>
            <a:lvl4pPr marL="1600200" indent="-228600">
              <a:defRPr sz="2000" b="1">
                <a:solidFill>
                  <a:schemeClr val="tx1"/>
                </a:solidFill>
                <a:latin typeface="Univers" pitchFamily="34" charset="0"/>
              </a:defRPr>
            </a:lvl4pPr>
            <a:lvl5pPr marL="2057400" indent="-228600">
              <a:defRPr sz="2000" b="1">
                <a:solidFill>
                  <a:schemeClr val="tx1"/>
                </a:solidFill>
                <a:latin typeface="Univers" pitchFamily="34" charset="0"/>
              </a:defRPr>
            </a:lvl5pPr>
            <a:lvl6pPr marL="2514600" indent="-228600" eaLnBrk="0" fontAlgn="base" hangingPunct="0">
              <a:spcBef>
                <a:spcPct val="0"/>
              </a:spcBef>
              <a:spcAft>
                <a:spcPct val="0"/>
              </a:spcAft>
              <a:defRPr sz="2000" b="1">
                <a:solidFill>
                  <a:schemeClr val="tx1"/>
                </a:solidFill>
                <a:latin typeface="Univers" pitchFamily="34" charset="0"/>
              </a:defRPr>
            </a:lvl6pPr>
            <a:lvl7pPr marL="2971800" indent="-228600" eaLnBrk="0" fontAlgn="base" hangingPunct="0">
              <a:spcBef>
                <a:spcPct val="0"/>
              </a:spcBef>
              <a:spcAft>
                <a:spcPct val="0"/>
              </a:spcAft>
              <a:defRPr sz="2000" b="1">
                <a:solidFill>
                  <a:schemeClr val="tx1"/>
                </a:solidFill>
                <a:latin typeface="Univers" pitchFamily="34" charset="0"/>
              </a:defRPr>
            </a:lvl7pPr>
            <a:lvl8pPr marL="3429000" indent="-228600" eaLnBrk="0" fontAlgn="base" hangingPunct="0">
              <a:spcBef>
                <a:spcPct val="0"/>
              </a:spcBef>
              <a:spcAft>
                <a:spcPct val="0"/>
              </a:spcAft>
              <a:defRPr sz="2000" b="1">
                <a:solidFill>
                  <a:schemeClr val="tx1"/>
                </a:solidFill>
                <a:latin typeface="Univers" pitchFamily="34" charset="0"/>
              </a:defRPr>
            </a:lvl8pPr>
            <a:lvl9pPr marL="3886200" indent="-228600" eaLnBrk="0" fontAlgn="base" hangingPunct="0">
              <a:spcBef>
                <a:spcPct val="0"/>
              </a:spcBef>
              <a:spcAft>
                <a:spcPct val="0"/>
              </a:spcAft>
              <a:defRPr sz="2000" b="1">
                <a:solidFill>
                  <a:schemeClr val="tx1"/>
                </a:solidFill>
                <a:latin typeface="Univers" pitchFamily="34" charset="0"/>
              </a:defRPr>
            </a:lvl9pPr>
          </a:lstStyle>
          <a:p>
            <a:fld id="{BFD81D4A-0AE9-411E-8290-29552AF32091}" type="slidenum">
              <a:rPr lang="it-IT" altLang="it-IT" sz="1200" smtClean="0"/>
              <a:pPr/>
              <a:t>76</a:t>
            </a:fld>
            <a:endParaRPr lang="it-IT" altLang="it-IT" sz="1200"/>
          </a:p>
        </p:txBody>
      </p:sp>
      <p:sp>
        <p:nvSpPr>
          <p:cNvPr id="129027" name="Rectangle 2"/>
          <p:cNvSpPr>
            <a:spLocks noGrp="1" noRot="1" noChangeAspect="1" noChangeArrowheads="1" noTextEdit="1"/>
          </p:cNvSpPr>
          <p:nvPr>
            <p:ph type="sldImg"/>
          </p:nvPr>
        </p:nvSpPr>
        <p:spPr>
          <a:ln/>
        </p:spPr>
      </p:sp>
      <p:sp>
        <p:nvSpPr>
          <p:cNvPr id="129028" name="Rectangle 3"/>
          <p:cNvSpPr>
            <a:spLocks noGrp="1" noChangeArrowheads="1"/>
          </p:cNvSpPr>
          <p:nvPr>
            <p:ph type="body" idx="1"/>
          </p:nvPr>
        </p:nvSpPr>
        <p:spPr>
          <a:noFill/>
        </p:spPr>
        <p:txBody>
          <a:bodyPr/>
          <a:lstStyle/>
          <a:p>
            <a:endParaRPr lang="it-IT" altLang="it-IT"/>
          </a:p>
        </p:txBody>
      </p:sp>
    </p:spTree>
    <p:extLst>
      <p:ext uri="{BB962C8B-B14F-4D97-AF65-F5344CB8AC3E}">
        <p14:creationId xmlns:p14="http://schemas.microsoft.com/office/powerpoint/2010/main" val="86628447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p:spPr>
        <p:txBody>
          <a:bodyPr/>
          <a:lstStyle>
            <a:lvl1pPr>
              <a:defRPr sz="2000" b="1">
                <a:solidFill>
                  <a:schemeClr val="tx1"/>
                </a:solidFill>
                <a:latin typeface="Univers" pitchFamily="34" charset="0"/>
              </a:defRPr>
            </a:lvl1pPr>
            <a:lvl2pPr marL="742950" indent="-285750">
              <a:defRPr sz="2000" b="1">
                <a:solidFill>
                  <a:schemeClr val="tx1"/>
                </a:solidFill>
                <a:latin typeface="Univers" pitchFamily="34" charset="0"/>
              </a:defRPr>
            </a:lvl2pPr>
            <a:lvl3pPr marL="1143000" indent="-228600">
              <a:defRPr sz="2000" b="1">
                <a:solidFill>
                  <a:schemeClr val="tx1"/>
                </a:solidFill>
                <a:latin typeface="Univers" pitchFamily="34" charset="0"/>
              </a:defRPr>
            </a:lvl3pPr>
            <a:lvl4pPr marL="1600200" indent="-228600">
              <a:defRPr sz="2000" b="1">
                <a:solidFill>
                  <a:schemeClr val="tx1"/>
                </a:solidFill>
                <a:latin typeface="Univers" pitchFamily="34" charset="0"/>
              </a:defRPr>
            </a:lvl4pPr>
            <a:lvl5pPr marL="2057400" indent="-228600">
              <a:defRPr sz="2000" b="1">
                <a:solidFill>
                  <a:schemeClr val="tx1"/>
                </a:solidFill>
                <a:latin typeface="Univers" pitchFamily="34" charset="0"/>
              </a:defRPr>
            </a:lvl5pPr>
            <a:lvl6pPr marL="2514600" indent="-228600" eaLnBrk="0" fontAlgn="base" hangingPunct="0">
              <a:spcBef>
                <a:spcPct val="0"/>
              </a:spcBef>
              <a:spcAft>
                <a:spcPct val="0"/>
              </a:spcAft>
              <a:defRPr sz="2000" b="1">
                <a:solidFill>
                  <a:schemeClr val="tx1"/>
                </a:solidFill>
                <a:latin typeface="Univers" pitchFamily="34" charset="0"/>
              </a:defRPr>
            </a:lvl6pPr>
            <a:lvl7pPr marL="2971800" indent="-228600" eaLnBrk="0" fontAlgn="base" hangingPunct="0">
              <a:spcBef>
                <a:spcPct val="0"/>
              </a:spcBef>
              <a:spcAft>
                <a:spcPct val="0"/>
              </a:spcAft>
              <a:defRPr sz="2000" b="1">
                <a:solidFill>
                  <a:schemeClr val="tx1"/>
                </a:solidFill>
                <a:latin typeface="Univers" pitchFamily="34" charset="0"/>
              </a:defRPr>
            </a:lvl7pPr>
            <a:lvl8pPr marL="3429000" indent="-228600" eaLnBrk="0" fontAlgn="base" hangingPunct="0">
              <a:spcBef>
                <a:spcPct val="0"/>
              </a:spcBef>
              <a:spcAft>
                <a:spcPct val="0"/>
              </a:spcAft>
              <a:defRPr sz="2000" b="1">
                <a:solidFill>
                  <a:schemeClr val="tx1"/>
                </a:solidFill>
                <a:latin typeface="Univers" pitchFamily="34" charset="0"/>
              </a:defRPr>
            </a:lvl8pPr>
            <a:lvl9pPr marL="3886200" indent="-228600" eaLnBrk="0" fontAlgn="base" hangingPunct="0">
              <a:spcBef>
                <a:spcPct val="0"/>
              </a:spcBef>
              <a:spcAft>
                <a:spcPct val="0"/>
              </a:spcAft>
              <a:defRPr sz="2000" b="1">
                <a:solidFill>
                  <a:schemeClr val="tx1"/>
                </a:solidFill>
                <a:latin typeface="Univers" pitchFamily="34" charset="0"/>
              </a:defRPr>
            </a:lvl9pPr>
          </a:lstStyle>
          <a:p>
            <a:fld id="{AA37BB59-1428-49A5-9721-93CF951B25B8}" type="slidenum">
              <a:rPr lang="it-IT" altLang="it-IT" sz="1200" smtClean="0"/>
              <a:pPr/>
              <a:t>77</a:t>
            </a:fld>
            <a:endParaRPr lang="it-IT" altLang="it-IT" sz="1200"/>
          </a:p>
        </p:txBody>
      </p:sp>
      <p:sp>
        <p:nvSpPr>
          <p:cNvPr id="131075" name="Rectangle 2"/>
          <p:cNvSpPr>
            <a:spLocks noGrp="1" noRot="1" noChangeAspect="1" noChangeArrowheads="1" noTextEdit="1"/>
          </p:cNvSpPr>
          <p:nvPr>
            <p:ph type="sldImg"/>
          </p:nvPr>
        </p:nvSpPr>
        <p:spPr>
          <a:ln/>
        </p:spPr>
      </p:sp>
      <p:sp>
        <p:nvSpPr>
          <p:cNvPr id="131076" name="Rectangle 3"/>
          <p:cNvSpPr>
            <a:spLocks noGrp="1" noChangeArrowheads="1"/>
          </p:cNvSpPr>
          <p:nvPr>
            <p:ph type="body" idx="1"/>
          </p:nvPr>
        </p:nvSpPr>
        <p:spPr>
          <a:noFill/>
        </p:spPr>
        <p:txBody>
          <a:bodyPr/>
          <a:lstStyle/>
          <a:p>
            <a:endParaRPr lang="it-IT" altLang="it-IT"/>
          </a:p>
        </p:txBody>
      </p:sp>
    </p:spTree>
    <p:extLst>
      <p:ext uri="{BB962C8B-B14F-4D97-AF65-F5344CB8AC3E}">
        <p14:creationId xmlns:p14="http://schemas.microsoft.com/office/powerpoint/2010/main" val="164830387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p:spPr>
        <p:txBody>
          <a:bodyPr/>
          <a:lstStyle>
            <a:lvl1pPr>
              <a:defRPr sz="2000" b="1">
                <a:solidFill>
                  <a:schemeClr val="tx1"/>
                </a:solidFill>
                <a:latin typeface="Univers" pitchFamily="34" charset="0"/>
              </a:defRPr>
            </a:lvl1pPr>
            <a:lvl2pPr marL="742950" indent="-285750">
              <a:defRPr sz="2000" b="1">
                <a:solidFill>
                  <a:schemeClr val="tx1"/>
                </a:solidFill>
                <a:latin typeface="Univers" pitchFamily="34" charset="0"/>
              </a:defRPr>
            </a:lvl2pPr>
            <a:lvl3pPr marL="1143000" indent="-228600">
              <a:defRPr sz="2000" b="1">
                <a:solidFill>
                  <a:schemeClr val="tx1"/>
                </a:solidFill>
                <a:latin typeface="Univers" pitchFamily="34" charset="0"/>
              </a:defRPr>
            </a:lvl3pPr>
            <a:lvl4pPr marL="1600200" indent="-228600">
              <a:defRPr sz="2000" b="1">
                <a:solidFill>
                  <a:schemeClr val="tx1"/>
                </a:solidFill>
                <a:latin typeface="Univers" pitchFamily="34" charset="0"/>
              </a:defRPr>
            </a:lvl4pPr>
            <a:lvl5pPr marL="2057400" indent="-228600">
              <a:defRPr sz="2000" b="1">
                <a:solidFill>
                  <a:schemeClr val="tx1"/>
                </a:solidFill>
                <a:latin typeface="Univers" pitchFamily="34" charset="0"/>
              </a:defRPr>
            </a:lvl5pPr>
            <a:lvl6pPr marL="2514600" indent="-228600" eaLnBrk="0" fontAlgn="base" hangingPunct="0">
              <a:spcBef>
                <a:spcPct val="0"/>
              </a:spcBef>
              <a:spcAft>
                <a:spcPct val="0"/>
              </a:spcAft>
              <a:defRPr sz="2000" b="1">
                <a:solidFill>
                  <a:schemeClr val="tx1"/>
                </a:solidFill>
                <a:latin typeface="Univers" pitchFamily="34" charset="0"/>
              </a:defRPr>
            </a:lvl6pPr>
            <a:lvl7pPr marL="2971800" indent="-228600" eaLnBrk="0" fontAlgn="base" hangingPunct="0">
              <a:spcBef>
                <a:spcPct val="0"/>
              </a:spcBef>
              <a:spcAft>
                <a:spcPct val="0"/>
              </a:spcAft>
              <a:defRPr sz="2000" b="1">
                <a:solidFill>
                  <a:schemeClr val="tx1"/>
                </a:solidFill>
                <a:latin typeface="Univers" pitchFamily="34" charset="0"/>
              </a:defRPr>
            </a:lvl7pPr>
            <a:lvl8pPr marL="3429000" indent="-228600" eaLnBrk="0" fontAlgn="base" hangingPunct="0">
              <a:spcBef>
                <a:spcPct val="0"/>
              </a:spcBef>
              <a:spcAft>
                <a:spcPct val="0"/>
              </a:spcAft>
              <a:defRPr sz="2000" b="1">
                <a:solidFill>
                  <a:schemeClr val="tx1"/>
                </a:solidFill>
                <a:latin typeface="Univers" pitchFamily="34" charset="0"/>
              </a:defRPr>
            </a:lvl8pPr>
            <a:lvl9pPr marL="3886200" indent="-228600" eaLnBrk="0" fontAlgn="base" hangingPunct="0">
              <a:spcBef>
                <a:spcPct val="0"/>
              </a:spcBef>
              <a:spcAft>
                <a:spcPct val="0"/>
              </a:spcAft>
              <a:defRPr sz="2000" b="1">
                <a:solidFill>
                  <a:schemeClr val="tx1"/>
                </a:solidFill>
                <a:latin typeface="Univers" pitchFamily="34" charset="0"/>
              </a:defRPr>
            </a:lvl9pPr>
          </a:lstStyle>
          <a:p>
            <a:fld id="{F1C86582-03EB-40BB-8E86-679F61EC7F19}" type="slidenum">
              <a:rPr lang="it-IT" altLang="it-IT" sz="1200" smtClean="0"/>
              <a:pPr/>
              <a:t>78</a:t>
            </a:fld>
            <a:endParaRPr lang="it-IT" altLang="it-IT" sz="1200"/>
          </a:p>
        </p:txBody>
      </p:sp>
      <p:sp>
        <p:nvSpPr>
          <p:cNvPr id="133123" name="Rectangle 2"/>
          <p:cNvSpPr>
            <a:spLocks noGrp="1" noRot="1" noChangeAspect="1" noChangeArrowheads="1" noTextEdit="1"/>
          </p:cNvSpPr>
          <p:nvPr>
            <p:ph type="sldImg"/>
          </p:nvPr>
        </p:nvSpPr>
        <p:spPr>
          <a:ln/>
        </p:spPr>
      </p:sp>
      <p:sp>
        <p:nvSpPr>
          <p:cNvPr id="133124" name="Rectangle 3"/>
          <p:cNvSpPr>
            <a:spLocks noGrp="1" noChangeArrowheads="1"/>
          </p:cNvSpPr>
          <p:nvPr>
            <p:ph type="body" idx="1"/>
          </p:nvPr>
        </p:nvSpPr>
        <p:spPr>
          <a:noFill/>
        </p:spPr>
        <p:txBody>
          <a:bodyPr/>
          <a:lstStyle/>
          <a:p>
            <a:endParaRPr lang="it-IT" altLang="it-IT"/>
          </a:p>
        </p:txBody>
      </p:sp>
    </p:spTree>
    <p:extLst>
      <p:ext uri="{BB962C8B-B14F-4D97-AF65-F5344CB8AC3E}">
        <p14:creationId xmlns:p14="http://schemas.microsoft.com/office/powerpoint/2010/main" val="20904480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lvl1pPr>
              <a:defRPr sz="2000" b="1">
                <a:solidFill>
                  <a:schemeClr val="tx1"/>
                </a:solidFill>
                <a:latin typeface="Univers" pitchFamily="34" charset="0"/>
              </a:defRPr>
            </a:lvl1pPr>
            <a:lvl2pPr marL="742950" indent="-285750">
              <a:defRPr sz="2000" b="1">
                <a:solidFill>
                  <a:schemeClr val="tx1"/>
                </a:solidFill>
                <a:latin typeface="Univers" pitchFamily="34" charset="0"/>
              </a:defRPr>
            </a:lvl2pPr>
            <a:lvl3pPr marL="1143000" indent="-228600">
              <a:defRPr sz="2000" b="1">
                <a:solidFill>
                  <a:schemeClr val="tx1"/>
                </a:solidFill>
                <a:latin typeface="Univers" pitchFamily="34" charset="0"/>
              </a:defRPr>
            </a:lvl3pPr>
            <a:lvl4pPr marL="1600200" indent="-228600">
              <a:defRPr sz="2000" b="1">
                <a:solidFill>
                  <a:schemeClr val="tx1"/>
                </a:solidFill>
                <a:latin typeface="Univers" pitchFamily="34" charset="0"/>
              </a:defRPr>
            </a:lvl4pPr>
            <a:lvl5pPr marL="2057400" indent="-228600">
              <a:defRPr sz="2000" b="1">
                <a:solidFill>
                  <a:schemeClr val="tx1"/>
                </a:solidFill>
                <a:latin typeface="Univers" pitchFamily="34" charset="0"/>
              </a:defRPr>
            </a:lvl5pPr>
            <a:lvl6pPr marL="2514600" indent="-228600" eaLnBrk="0" fontAlgn="base" hangingPunct="0">
              <a:spcBef>
                <a:spcPct val="0"/>
              </a:spcBef>
              <a:spcAft>
                <a:spcPct val="0"/>
              </a:spcAft>
              <a:defRPr sz="2000" b="1">
                <a:solidFill>
                  <a:schemeClr val="tx1"/>
                </a:solidFill>
                <a:latin typeface="Univers" pitchFamily="34" charset="0"/>
              </a:defRPr>
            </a:lvl6pPr>
            <a:lvl7pPr marL="2971800" indent="-228600" eaLnBrk="0" fontAlgn="base" hangingPunct="0">
              <a:spcBef>
                <a:spcPct val="0"/>
              </a:spcBef>
              <a:spcAft>
                <a:spcPct val="0"/>
              </a:spcAft>
              <a:defRPr sz="2000" b="1">
                <a:solidFill>
                  <a:schemeClr val="tx1"/>
                </a:solidFill>
                <a:latin typeface="Univers" pitchFamily="34" charset="0"/>
              </a:defRPr>
            </a:lvl7pPr>
            <a:lvl8pPr marL="3429000" indent="-228600" eaLnBrk="0" fontAlgn="base" hangingPunct="0">
              <a:spcBef>
                <a:spcPct val="0"/>
              </a:spcBef>
              <a:spcAft>
                <a:spcPct val="0"/>
              </a:spcAft>
              <a:defRPr sz="2000" b="1">
                <a:solidFill>
                  <a:schemeClr val="tx1"/>
                </a:solidFill>
                <a:latin typeface="Univers" pitchFamily="34" charset="0"/>
              </a:defRPr>
            </a:lvl8pPr>
            <a:lvl9pPr marL="3886200" indent="-228600" eaLnBrk="0" fontAlgn="base" hangingPunct="0">
              <a:spcBef>
                <a:spcPct val="0"/>
              </a:spcBef>
              <a:spcAft>
                <a:spcPct val="0"/>
              </a:spcAft>
              <a:defRPr sz="2000" b="1">
                <a:solidFill>
                  <a:schemeClr val="tx1"/>
                </a:solidFill>
                <a:latin typeface="Univers" pitchFamily="34" charset="0"/>
              </a:defRPr>
            </a:lvl9pPr>
          </a:lstStyle>
          <a:p>
            <a:fld id="{55AFCD02-4E55-40E1-9932-7B308F1E0199}" type="slidenum">
              <a:rPr lang="it-IT" altLang="it-IT" sz="1200" smtClean="0"/>
              <a:pPr/>
              <a:t>14</a:t>
            </a:fld>
            <a:endParaRPr lang="it-IT" altLang="it-IT" sz="1200"/>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p:spPr>
        <p:txBody>
          <a:bodyPr/>
          <a:lstStyle/>
          <a:p>
            <a:endParaRPr lang="it-IT" altLang="it-IT"/>
          </a:p>
        </p:txBody>
      </p:sp>
    </p:spTree>
    <p:extLst>
      <p:ext uri="{BB962C8B-B14F-4D97-AF65-F5344CB8AC3E}">
        <p14:creationId xmlns:p14="http://schemas.microsoft.com/office/powerpoint/2010/main" val="29089260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lvl1pPr>
              <a:defRPr sz="2000" b="1">
                <a:solidFill>
                  <a:schemeClr val="tx1"/>
                </a:solidFill>
                <a:latin typeface="Univers" pitchFamily="34" charset="0"/>
              </a:defRPr>
            </a:lvl1pPr>
            <a:lvl2pPr marL="742950" indent="-285750">
              <a:defRPr sz="2000" b="1">
                <a:solidFill>
                  <a:schemeClr val="tx1"/>
                </a:solidFill>
                <a:latin typeface="Univers" pitchFamily="34" charset="0"/>
              </a:defRPr>
            </a:lvl2pPr>
            <a:lvl3pPr marL="1143000" indent="-228600">
              <a:defRPr sz="2000" b="1">
                <a:solidFill>
                  <a:schemeClr val="tx1"/>
                </a:solidFill>
                <a:latin typeface="Univers" pitchFamily="34" charset="0"/>
              </a:defRPr>
            </a:lvl3pPr>
            <a:lvl4pPr marL="1600200" indent="-228600">
              <a:defRPr sz="2000" b="1">
                <a:solidFill>
                  <a:schemeClr val="tx1"/>
                </a:solidFill>
                <a:latin typeface="Univers" pitchFamily="34" charset="0"/>
              </a:defRPr>
            </a:lvl4pPr>
            <a:lvl5pPr marL="2057400" indent="-228600">
              <a:defRPr sz="2000" b="1">
                <a:solidFill>
                  <a:schemeClr val="tx1"/>
                </a:solidFill>
                <a:latin typeface="Univers" pitchFamily="34" charset="0"/>
              </a:defRPr>
            </a:lvl5pPr>
            <a:lvl6pPr marL="2514600" indent="-228600" eaLnBrk="0" fontAlgn="base" hangingPunct="0">
              <a:spcBef>
                <a:spcPct val="0"/>
              </a:spcBef>
              <a:spcAft>
                <a:spcPct val="0"/>
              </a:spcAft>
              <a:defRPr sz="2000" b="1">
                <a:solidFill>
                  <a:schemeClr val="tx1"/>
                </a:solidFill>
                <a:latin typeface="Univers" pitchFamily="34" charset="0"/>
              </a:defRPr>
            </a:lvl6pPr>
            <a:lvl7pPr marL="2971800" indent="-228600" eaLnBrk="0" fontAlgn="base" hangingPunct="0">
              <a:spcBef>
                <a:spcPct val="0"/>
              </a:spcBef>
              <a:spcAft>
                <a:spcPct val="0"/>
              </a:spcAft>
              <a:defRPr sz="2000" b="1">
                <a:solidFill>
                  <a:schemeClr val="tx1"/>
                </a:solidFill>
                <a:latin typeface="Univers" pitchFamily="34" charset="0"/>
              </a:defRPr>
            </a:lvl7pPr>
            <a:lvl8pPr marL="3429000" indent="-228600" eaLnBrk="0" fontAlgn="base" hangingPunct="0">
              <a:spcBef>
                <a:spcPct val="0"/>
              </a:spcBef>
              <a:spcAft>
                <a:spcPct val="0"/>
              </a:spcAft>
              <a:defRPr sz="2000" b="1">
                <a:solidFill>
                  <a:schemeClr val="tx1"/>
                </a:solidFill>
                <a:latin typeface="Univers" pitchFamily="34" charset="0"/>
              </a:defRPr>
            </a:lvl8pPr>
            <a:lvl9pPr marL="3886200" indent="-228600" eaLnBrk="0" fontAlgn="base" hangingPunct="0">
              <a:spcBef>
                <a:spcPct val="0"/>
              </a:spcBef>
              <a:spcAft>
                <a:spcPct val="0"/>
              </a:spcAft>
              <a:defRPr sz="2000" b="1">
                <a:solidFill>
                  <a:schemeClr val="tx1"/>
                </a:solidFill>
                <a:latin typeface="Univers" pitchFamily="34" charset="0"/>
              </a:defRPr>
            </a:lvl9pPr>
          </a:lstStyle>
          <a:p>
            <a:fld id="{B86B8169-5B7F-4BD8-A527-5165512F9E52}" type="slidenum">
              <a:rPr lang="it-IT" altLang="it-IT" sz="1200" smtClean="0"/>
              <a:pPr/>
              <a:t>17</a:t>
            </a:fld>
            <a:endParaRPr lang="it-IT" altLang="it-IT" sz="1200"/>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p:spPr>
        <p:txBody>
          <a:bodyPr/>
          <a:lstStyle/>
          <a:p>
            <a:endParaRPr lang="it-IT" altLang="it-IT"/>
          </a:p>
        </p:txBody>
      </p:sp>
    </p:spTree>
    <p:extLst>
      <p:ext uri="{BB962C8B-B14F-4D97-AF65-F5344CB8AC3E}">
        <p14:creationId xmlns:p14="http://schemas.microsoft.com/office/powerpoint/2010/main" val="25878564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lvl1pPr>
              <a:defRPr sz="2000" b="1">
                <a:solidFill>
                  <a:schemeClr val="tx1"/>
                </a:solidFill>
                <a:latin typeface="Univers" pitchFamily="34" charset="0"/>
              </a:defRPr>
            </a:lvl1pPr>
            <a:lvl2pPr marL="742950" indent="-285750">
              <a:defRPr sz="2000" b="1">
                <a:solidFill>
                  <a:schemeClr val="tx1"/>
                </a:solidFill>
                <a:latin typeface="Univers" pitchFamily="34" charset="0"/>
              </a:defRPr>
            </a:lvl2pPr>
            <a:lvl3pPr marL="1143000" indent="-228600">
              <a:defRPr sz="2000" b="1">
                <a:solidFill>
                  <a:schemeClr val="tx1"/>
                </a:solidFill>
                <a:latin typeface="Univers" pitchFamily="34" charset="0"/>
              </a:defRPr>
            </a:lvl3pPr>
            <a:lvl4pPr marL="1600200" indent="-228600">
              <a:defRPr sz="2000" b="1">
                <a:solidFill>
                  <a:schemeClr val="tx1"/>
                </a:solidFill>
                <a:latin typeface="Univers" pitchFamily="34" charset="0"/>
              </a:defRPr>
            </a:lvl4pPr>
            <a:lvl5pPr marL="2057400" indent="-228600">
              <a:defRPr sz="2000" b="1">
                <a:solidFill>
                  <a:schemeClr val="tx1"/>
                </a:solidFill>
                <a:latin typeface="Univers" pitchFamily="34" charset="0"/>
              </a:defRPr>
            </a:lvl5pPr>
            <a:lvl6pPr marL="2514600" indent="-228600" eaLnBrk="0" fontAlgn="base" hangingPunct="0">
              <a:spcBef>
                <a:spcPct val="0"/>
              </a:spcBef>
              <a:spcAft>
                <a:spcPct val="0"/>
              </a:spcAft>
              <a:defRPr sz="2000" b="1">
                <a:solidFill>
                  <a:schemeClr val="tx1"/>
                </a:solidFill>
                <a:latin typeface="Univers" pitchFamily="34" charset="0"/>
              </a:defRPr>
            </a:lvl6pPr>
            <a:lvl7pPr marL="2971800" indent="-228600" eaLnBrk="0" fontAlgn="base" hangingPunct="0">
              <a:spcBef>
                <a:spcPct val="0"/>
              </a:spcBef>
              <a:spcAft>
                <a:spcPct val="0"/>
              </a:spcAft>
              <a:defRPr sz="2000" b="1">
                <a:solidFill>
                  <a:schemeClr val="tx1"/>
                </a:solidFill>
                <a:latin typeface="Univers" pitchFamily="34" charset="0"/>
              </a:defRPr>
            </a:lvl7pPr>
            <a:lvl8pPr marL="3429000" indent="-228600" eaLnBrk="0" fontAlgn="base" hangingPunct="0">
              <a:spcBef>
                <a:spcPct val="0"/>
              </a:spcBef>
              <a:spcAft>
                <a:spcPct val="0"/>
              </a:spcAft>
              <a:defRPr sz="2000" b="1">
                <a:solidFill>
                  <a:schemeClr val="tx1"/>
                </a:solidFill>
                <a:latin typeface="Univers" pitchFamily="34" charset="0"/>
              </a:defRPr>
            </a:lvl8pPr>
            <a:lvl9pPr marL="3886200" indent="-228600" eaLnBrk="0" fontAlgn="base" hangingPunct="0">
              <a:spcBef>
                <a:spcPct val="0"/>
              </a:spcBef>
              <a:spcAft>
                <a:spcPct val="0"/>
              </a:spcAft>
              <a:defRPr sz="2000" b="1">
                <a:solidFill>
                  <a:schemeClr val="tx1"/>
                </a:solidFill>
                <a:latin typeface="Univers" pitchFamily="34" charset="0"/>
              </a:defRPr>
            </a:lvl9pPr>
          </a:lstStyle>
          <a:p>
            <a:fld id="{F13155DE-DA06-499A-8568-3E9E02719918}" type="slidenum">
              <a:rPr lang="it-IT" altLang="it-IT" sz="1200" smtClean="0"/>
              <a:pPr/>
              <a:t>20</a:t>
            </a:fld>
            <a:endParaRPr lang="it-IT" altLang="it-IT" sz="120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p:spPr>
        <p:txBody>
          <a:bodyPr/>
          <a:lstStyle/>
          <a:p>
            <a:endParaRPr lang="it-IT" altLang="it-IT"/>
          </a:p>
        </p:txBody>
      </p:sp>
    </p:spTree>
    <p:extLst>
      <p:ext uri="{BB962C8B-B14F-4D97-AF65-F5344CB8AC3E}">
        <p14:creationId xmlns:p14="http://schemas.microsoft.com/office/powerpoint/2010/main" val="33113882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lvl1pPr>
              <a:defRPr sz="2000" b="1">
                <a:solidFill>
                  <a:schemeClr val="tx1"/>
                </a:solidFill>
                <a:latin typeface="Univers" pitchFamily="34" charset="0"/>
              </a:defRPr>
            </a:lvl1pPr>
            <a:lvl2pPr marL="742950" indent="-285750">
              <a:defRPr sz="2000" b="1">
                <a:solidFill>
                  <a:schemeClr val="tx1"/>
                </a:solidFill>
                <a:latin typeface="Univers" pitchFamily="34" charset="0"/>
              </a:defRPr>
            </a:lvl2pPr>
            <a:lvl3pPr marL="1143000" indent="-228600">
              <a:defRPr sz="2000" b="1">
                <a:solidFill>
                  <a:schemeClr val="tx1"/>
                </a:solidFill>
                <a:latin typeface="Univers" pitchFamily="34" charset="0"/>
              </a:defRPr>
            </a:lvl3pPr>
            <a:lvl4pPr marL="1600200" indent="-228600">
              <a:defRPr sz="2000" b="1">
                <a:solidFill>
                  <a:schemeClr val="tx1"/>
                </a:solidFill>
                <a:latin typeface="Univers" pitchFamily="34" charset="0"/>
              </a:defRPr>
            </a:lvl4pPr>
            <a:lvl5pPr marL="2057400" indent="-228600">
              <a:defRPr sz="2000" b="1">
                <a:solidFill>
                  <a:schemeClr val="tx1"/>
                </a:solidFill>
                <a:latin typeface="Univers" pitchFamily="34" charset="0"/>
              </a:defRPr>
            </a:lvl5pPr>
            <a:lvl6pPr marL="2514600" indent="-228600" eaLnBrk="0" fontAlgn="base" hangingPunct="0">
              <a:spcBef>
                <a:spcPct val="0"/>
              </a:spcBef>
              <a:spcAft>
                <a:spcPct val="0"/>
              </a:spcAft>
              <a:defRPr sz="2000" b="1">
                <a:solidFill>
                  <a:schemeClr val="tx1"/>
                </a:solidFill>
                <a:latin typeface="Univers" pitchFamily="34" charset="0"/>
              </a:defRPr>
            </a:lvl6pPr>
            <a:lvl7pPr marL="2971800" indent="-228600" eaLnBrk="0" fontAlgn="base" hangingPunct="0">
              <a:spcBef>
                <a:spcPct val="0"/>
              </a:spcBef>
              <a:spcAft>
                <a:spcPct val="0"/>
              </a:spcAft>
              <a:defRPr sz="2000" b="1">
                <a:solidFill>
                  <a:schemeClr val="tx1"/>
                </a:solidFill>
                <a:latin typeface="Univers" pitchFamily="34" charset="0"/>
              </a:defRPr>
            </a:lvl7pPr>
            <a:lvl8pPr marL="3429000" indent="-228600" eaLnBrk="0" fontAlgn="base" hangingPunct="0">
              <a:spcBef>
                <a:spcPct val="0"/>
              </a:spcBef>
              <a:spcAft>
                <a:spcPct val="0"/>
              </a:spcAft>
              <a:defRPr sz="2000" b="1">
                <a:solidFill>
                  <a:schemeClr val="tx1"/>
                </a:solidFill>
                <a:latin typeface="Univers" pitchFamily="34" charset="0"/>
              </a:defRPr>
            </a:lvl8pPr>
            <a:lvl9pPr marL="3886200" indent="-228600" eaLnBrk="0" fontAlgn="base" hangingPunct="0">
              <a:spcBef>
                <a:spcPct val="0"/>
              </a:spcBef>
              <a:spcAft>
                <a:spcPct val="0"/>
              </a:spcAft>
              <a:defRPr sz="2000" b="1">
                <a:solidFill>
                  <a:schemeClr val="tx1"/>
                </a:solidFill>
                <a:latin typeface="Univers" pitchFamily="34" charset="0"/>
              </a:defRPr>
            </a:lvl9pPr>
          </a:lstStyle>
          <a:p>
            <a:fld id="{AACB1149-E311-4E3F-82B2-E86DA921C42A}" type="slidenum">
              <a:rPr lang="it-IT" altLang="it-IT" sz="1200" smtClean="0"/>
              <a:pPr/>
              <a:t>29</a:t>
            </a:fld>
            <a:endParaRPr lang="it-IT" altLang="it-IT" sz="1200"/>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p:spPr>
        <p:txBody>
          <a:bodyPr/>
          <a:lstStyle/>
          <a:p>
            <a:endParaRPr lang="it-IT" altLang="it-IT"/>
          </a:p>
        </p:txBody>
      </p:sp>
    </p:spTree>
    <p:extLst>
      <p:ext uri="{BB962C8B-B14F-4D97-AF65-F5344CB8AC3E}">
        <p14:creationId xmlns:p14="http://schemas.microsoft.com/office/powerpoint/2010/main" val="22379857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lvl1pPr>
              <a:defRPr sz="2000" b="1">
                <a:solidFill>
                  <a:schemeClr val="tx1"/>
                </a:solidFill>
                <a:latin typeface="Univers" pitchFamily="34" charset="0"/>
              </a:defRPr>
            </a:lvl1pPr>
            <a:lvl2pPr marL="742950" indent="-285750">
              <a:defRPr sz="2000" b="1">
                <a:solidFill>
                  <a:schemeClr val="tx1"/>
                </a:solidFill>
                <a:latin typeface="Univers" pitchFamily="34" charset="0"/>
              </a:defRPr>
            </a:lvl2pPr>
            <a:lvl3pPr marL="1143000" indent="-228600">
              <a:defRPr sz="2000" b="1">
                <a:solidFill>
                  <a:schemeClr val="tx1"/>
                </a:solidFill>
                <a:latin typeface="Univers" pitchFamily="34" charset="0"/>
              </a:defRPr>
            </a:lvl3pPr>
            <a:lvl4pPr marL="1600200" indent="-228600">
              <a:defRPr sz="2000" b="1">
                <a:solidFill>
                  <a:schemeClr val="tx1"/>
                </a:solidFill>
                <a:latin typeface="Univers" pitchFamily="34" charset="0"/>
              </a:defRPr>
            </a:lvl4pPr>
            <a:lvl5pPr marL="2057400" indent="-228600">
              <a:defRPr sz="2000" b="1">
                <a:solidFill>
                  <a:schemeClr val="tx1"/>
                </a:solidFill>
                <a:latin typeface="Univers" pitchFamily="34" charset="0"/>
              </a:defRPr>
            </a:lvl5pPr>
            <a:lvl6pPr marL="2514600" indent="-228600" eaLnBrk="0" fontAlgn="base" hangingPunct="0">
              <a:spcBef>
                <a:spcPct val="0"/>
              </a:spcBef>
              <a:spcAft>
                <a:spcPct val="0"/>
              </a:spcAft>
              <a:defRPr sz="2000" b="1">
                <a:solidFill>
                  <a:schemeClr val="tx1"/>
                </a:solidFill>
                <a:latin typeface="Univers" pitchFamily="34" charset="0"/>
              </a:defRPr>
            </a:lvl6pPr>
            <a:lvl7pPr marL="2971800" indent="-228600" eaLnBrk="0" fontAlgn="base" hangingPunct="0">
              <a:spcBef>
                <a:spcPct val="0"/>
              </a:spcBef>
              <a:spcAft>
                <a:spcPct val="0"/>
              </a:spcAft>
              <a:defRPr sz="2000" b="1">
                <a:solidFill>
                  <a:schemeClr val="tx1"/>
                </a:solidFill>
                <a:latin typeface="Univers" pitchFamily="34" charset="0"/>
              </a:defRPr>
            </a:lvl7pPr>
            <a:lvl8pPr marL="3429000" indent="-228600" eaLnBrk="0" fontAlgn="base" hangingPunct="0">
              <a:spcBef>
                <a:spcPct val="0"/>
              </a:spcBef>
              <a:spcAft>
                <a:spcPct val="0"/>
              </a:spcAft>
              <a:defRPr sz="2000" b="1">
                <a:solidFill>
                  <a:schemeClr val="tx1"/>
                </a:solidFill>
                <a:latin typeface="Univers" pitchFamily="34" charset="0"/>
              </a:defRPr>
            </a:lvl8pPr>
            <a:lvl9pPr marL="3886200" indent="-228600" eaLnBrk="0" fontAlgn="base" hangingPunct="0">
              <a:spcBef>
                <a:spcPct val="0"/>
              </a:spcBef>
              <a:spcAft>
                <a:spcPct val="0"/>
              </a:spcAft>
              <a:defRPr sz="2000" b="1">
                <a:solidFill>
                  <a:schemeClr val="tx1"/>
                </a:solidFill>
                <a:latin typeface="Univers" pitchFamily="34" charset="0"/>
              </a:defRPr>
            </a:lvl9pPr>
          </a:lstStyle>
          <a:p>
            <a:fld id="{B028C1ED-B505-4366-805B-BF26FEB6C47F}" type="slidenum">
              <a:rPr lang="it-IT" altLang="it-IT" sz="1200" smtClean="0"/>
              <a:pPr/>
              <a:t>33</a:t>
            </a:fld>
            <a:endParaRPr lang="it-IT" altLang="it-IT" sz="1200"/>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p:spPr>
        <p:txBody>
          <a:bodyPr/>
          <a:lstStyle/>
          <a:p>
            <a:endParaRPr lang="it-IT" altLang="it-IT"/>
          </a:p>
        </p:txBody>
      </p:sp>
    </p:spTree>
    <p:extLst>
      <p:ext uri="{BB962C8B-B14F-4D97-AF65-F5344CB8AC3E}">
        <p14:creationId xmlns:p14="http://schemas.microsoft.com/office/powerpoint/2010/main" val="6455408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a:t>
            </a:r>
          </a:p>
        </p:txBody>
      </p:sp>
      <p:sp>
        <p:nvSpPr>
          <p:cNvPr id="3" name="Sottotito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p:cNvSpPr>
            <a:spLocks noGrp="1"/>
          </p:cNvSpPr>
          <p:nvPr>
            <p:ph type="dt" sz="half" idx="10"/>
          </p:nvPr>
        </p:nvSpPr>
        <p:spPr/>
        <p:txBody>
          <a:bodyPr/>
          <a:lstStyle/>
          <a:p>
            <a:fld id="{0FBE6973-F1DB-4760-9154-3D647D1CCA51}" type="datetimeFigureOut">
              <a:rPr lang="it-IT" smtClean="0"/>
              <a:t>24/05/2024</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825CBA56-0725-4582-BE6C-46411FFF5790}" type="slidenum">
              <a:rPr lang="it-IT" smtClean="0"/>
              <a:t>‹N›</a:t>
            </a:fld>
            <a:endParaRPr lang="it-IT"/>
          </a:p>
        </p:txBody>
      </p:sp>
    </p:spTree>
    <p:extLst>
      <p:ext uri="{BB962C8B-B14F-4D97-AF65-F5344CB8AC3E}">
        <p14:creationId xmlns:p14="http://schemas.microsoft.com/office/powerpoint/2010/main" val="3862962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testo verticale 2"/>
          <p:cNvSpPr>
            <a:spLocks noGrp="1"/>
          </p:cNvSpPr>
          <p:nvPr>
            <p:ph type="body" orient="vert" idx="1"/>
          </p:nvPr>
        </p:nvSpPr>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0FBE6973-F1DB-4760-9154-3D647D1CCA51}" type="datetimeFigureOut">
              <a:rPr lang="it-IT" smtClean="0"/>
              <a:t>24/05/2024</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825CBA56-0725-4582-BE6C-46411FFF5790}" type="slidenum">
              <a:rPr lang="it-IT" smtClean="0"/>
              <a:t>‹N›</a:t>
            </a:fld>
            <a:endParaRPr lang="it-IT"/>
          </a:p>
        </p:txBody>
      </p:sp>
    </p:spTree>
    <p:extLst>
      <p:ext uri="{BB962C8B-B14F-4D97-AF65-F5344CB8AC3E}">
        <p14:creationId xmlns:p14="http://schemas.microsoft.com/office/powerpoint/2010/main" val="677203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8724900" y="365125"/>
            <a:ext cx="2628900" cy="5811838"/>
          </a:xfrm>
        </p:spPr>
        <p:txBody>
          <a:bodyPr vert="eaVert"/>
          <a:lstStyle/>
          <a:p>
            <a:r>
              <a:rPr lang="it-IT"/>
              <a:t>Fare clic per modificare lo stile del titolo</a:t>
            </a:r>
          </a:p>
        </p:txBody>
      </p:sp>
      <p:sp>
        <p:nvSpPr>
          <p:cNvPr id="3" name="Segnaposto testo verticale 2"/>
          <p:cNvSpPr>
            <a:spLocks noGrp="1"/>
          </p:cNvSpPr>
          <p:nvPr>
            <p:ph type="body" orient="vert" idx="1"/>
          </p:nvPr>
        </p:nvSpPr>
        <p:spPr>
          <a:xfrm>
            <a:off x="838200" y="365125"/>
            <a:ext cx="7734300" cy="5811838"/>
          </a:xfrm>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0FBE6973-F1DB-4760-9154-3D647D1CCA51}" type="datetimeFigureOut">
              <a:rPr lang="it-IT" smtClean="0"/>
              <a:t>24/05/2024</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825CBA56-0725-4582-BE6C-46411FFF5790}" type="slidenum">
              <a:rPr lang="it-IT" smtClean="0"/>
              <a:t>‹N›</a:t>
            </a:fld>
            <a:endParaRPr lang="it-IT"/>
          </a:p>
        </p:txBody>
      </p:sp>
    </p:spTree>
    <p:extLst>
      <p:ext uri="{BB962C8B-B14F-4D97-AF65-F5344CB8AC3E}">
        <p14:creationId xmlns:p14="http://schemas.microsoft.com/office/powerpoint/2010/main" val="9151061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5/24/2024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a:t>
            </a:fld>
            <a:endParaRPr/>
          </a:p>
        </p:txBody>
      </p:sp>
    </p:spTree>
    <p:extLst>
      <p:ext uri="{BB962C8B-B14F-4D97-AF65-F5344CB8AC3E}">
        <p14:creationId xmlns:p14="http://schemas.microsoft.com/office/powerpoint/2010/main" val="4913150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idx="1"/>
          </p:nvPr>
        </p:nvSpPr>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0FBE6973-F1DB-4760-9154-3D647D1CCA51}" type="datetimeFigureOut">
              <a:rPr lang="it-IT" smtClean="0"/>
              <a:t>24/05/2024</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825CBA56-0725-4582-BE6C-46411FFF5790}" type="slidenum">
              <a:rPr lang="it-IT" smtClean="0"/>
              <a:t>‹N›</a:t>
            </a:fld>
            <a:endParaRPr lang="it-IT"/>
          </a:p>
        </p:txBody>
      </p:sp>
    </p:spTree>
    <p:extLst>
      <p:ext uri="{BB962C8B-B14F-4D97-AF65-F5344CB8AC3E}">
        <p14:creationId xmlns:p14="http://schemas.microsoft.com/office/powerpoint/2010/main" val="10606073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a:t>
            </a:r>
          </a:p>
        </p:txBody>
      </p:sp>
      <p:sp>
        <p:nvSpPr>
          <p:cNvPr id="3" name="Segnaposto tes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Modifica gli stili del testo dello schema</a:t>
            </a:r>
          </a:p>
        </p:txBody>
      </p:sp>
      <p:sp>
        <p:nvSpPr>
          <p:cNvPr id="4" name="Segnaposto data 3"/>
          <p:cNvSpPr>
            <a:spLocks noGrp="1"/>
          </p:cNvSpPr>
          <p:nvPr>
            <p:ph type="dt" sz="half" idx="10"/>
          </p:nvPr>
        </p:nvSpPr>
        <p:spPr/>
        <p:txBody>
          <a:bodyPr/>
          <a:lstStyle/>
          <a:p>
            <a:fld id="{0FBE6973-F1DB-4760-9154-3D647D1CCA51}" type="datetimeFigureOut">
              <a:rPr lang="it-IT" smtClean="0"/>
              <a:t>24/05/2024</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825CBA56-0725-4582-BE6C-46411FFF5790}" type="slidenum">
              <a:rPr lang="it-IT" smtClean="0"/>
              <a:t>‹N›</a:t>
            </a:fld>
            <a:endParaRPr lang="it-IT"/>
          </a:p>
        </p:txBody>
      </p:sp>
    </p:spTree>
    <p:extLst>
      <p:ext uri="{BB962C8B-B14F-4D97-AF65-F5344CB8AC3E}">
        <p14:creationId xmlns:p14="http://schemas.microsoft.com/office/powerpoint/2010/main" val="25512903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sz="half" idx="1"/>
          </p:nvPr>
        </p:nvSpPr>
        <p:spPr>
          <a:xfrm>
            <a:off x="838200" y="1825625"/>
            <a:ext cx="5181600" cy="435133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p:cNvSpPr>
            <a:spLocks noGrp="1"/>
          </p:cNvSpPr>
          <p:nvPr>
            <p:ph sz="half" idx="2"/>
          </p:nvPr>
        </p:nvSpPr>
        <p:spPr>
          <a:xfrm>
            <a:off x="6172200" y="1825625"/>
            <a:ext cx="5181600" cy="435133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p:cNvSpPr>
            <a:spLocks noGrp="1"/>
          </p:cNvSpPr>
          <p:nvPr>
            <p:ph type="dt" sz="half" idx="10"/>
          </p:nvPr>
        </p:nvSpPr>
        <p:spPr/>
        <p:txBody>
          <a:bodyPr/>
          <a:lstStyle/>
          <a:p>
            <a:fld id="{0FBE6973-F1DB-4760-9154-3D647D1CCA51}" type="datetimeFigureOut">
              <a:rPr lang="it-IT" smtClean="0"/>
              <a:t>24/05/2024</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825CBA56-0725-4582-BE6C-46411FFF5790}" type="slidenum">
              <a:rPr lang="it-IT" smtClean="0"/>
              <a:t>‹N›</a:t>
            </a:fld>
            <a:endParaRPr lang="it-IT"/>
          </a:p>
        </p:txBody>
      </p:sp>
    </p:spTree>
    <p:extLst>
      <p:ext uri="{BB962C8B-B14F-4D97-AF65-F5344CB8AC3E}">
        <p14:creationId xmlns:p14="http://schemas.microsoft.com/office/powerpoint/2010/main" val="39898394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839788" y="365125"/>
            <a:ext cx="10515600" cy="1325563"/>
          </a:xfrm>
        </p:spPr>
        <p:txBody>
          <a:bodyPr/>
          <a:lstStyle/>
          <a:p>
            <a:r>
              <a:rPr lang="it-IT"/>
              <a:t>Fare clic per modificare lo stile del titolo</a:t>
            </a:r>
          </a:p>
        </p:txBody>
      </p:sp>
      <p:sp>
        <p:nvSpPr>
          <p:cNvPr id="3" name="Segnaposto tes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4" name="Segnaposto contenuto 3"/>
          <p:cNvSpPr>
            <a:spLocks noGrp="1"/>
          </p:cNvSpPr>
          <p:nvPr>
            <p:ph sz="half" idx="2"/>
          </p:nvPr>
        </p:nvSpPr>
        <p:spPr>
          <a:xfrm>
            <a:off x="839788" y="2505075"/>
            <a:ext cx="5157787" cy="368458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6" name="Segnaposto contenuto 5"/>
          <p:cNvSpPr>
            <a:spLocks noGrp="1"/>
          </p:cNvSpPr>
          <p:nvPr>
            <p:ph sz="quarter" idx="4"/>
          </p:nvPr>
        </p:nvSpPr>
        <p:spPr>
          <a:xfrm>
            <a:off x="6172200" y="2505075"/>
            <a:ext cx="5183188" cy="368458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p:cNvSpPr>
            <a:spLocks noGrp="1"/>
          </p:cNvSpPr>
          <p:nvPr>
            <p:ph type="dt" sz="half" idx="10"/>
          </p:nvPr>
        </p:nvSpPr>
        <p:spPr/>
        <p:txBody>
          <a:bodyPr/>
          <a:lstStyle/>
          <a:p>
            <a:fld id="{0FBE6973-F1DB-4760-9154-3D647D1CCA51}" type="datetimeFigureOut">
              <a:rPr lang="it-IT" smtClean="0"/>
              <a:t>24/05/2024</a:t>
            </a:fld>
            <a:endParaRPr lang="it-IT"/>
          </a:p>
        </p:txBody>
      </p:sp>
      <p:sp>
        <p:nvSpPr>
          <p:cNvPr id="8" name="Segnaposto piè di pagina 7"/>
          <p:cNvSpPr>
            <a:spLocks noGrp="1"/>
          </p:cNvSpPr>
          <p:nvPr>
            <p:ph type="ftr" sz="quarter" idx="11"/>
          </p:nvPr>
        </p:nvSpPr>
        <p:spPr/>
        <p:txBody>
          <a:bodyPr/>
          <a:lstStyle/>
          <a:p>
            <a:endParaRPr lang="it-IT"/>
          </a:p>
        </p:txBody>
      </p:sp>
      <p:sp>
        <p:nvSpPr>
          <p:cNvPr id="9" name="Segnaposto numero diapositiva 8"/>
          <p:cNvSpPr>
            <a:spLocks noGrp="1"/>
          </p:cNvSpPr>
          <p:nvPr>
            <p:ph type="sldNum" sz="quarter" idx="12"/>
          </p:nvPr>
        </p:nvSpPr>
        <p:spPr/>
        <p:txBody>
          <a:bodyPr/>
          <a:lstStyle/>
          <a:p>
            <a:fld id="{825CBA56-0725-4582-BE6C-46411FFF5790}" type="slidenum">
              <a:rPr lang="it-IT" smtClean="0"/>
              <a:t>‹N›</a:t>
            </a:fld>
            <a:endParaRPr lang="it-IT"/>
          </a:p>
        </p:txBody>
      </p:sp>
    </p:spTree>
    <p:extLst>
      <p:ext uri="{BB962C8B-B14F-4D97-AF65-F5344CB8AC3E}">
        <p14:creationId xmlns:p14="http://schemas.microsoft.com/office/powerpoint/2010/main" val="17447793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data 2"/>
          <p:cNvSpPr>
            <a:spLocks noGrp="1"/>
          </p:cNvSpPr>
          <p:nvPr>
            <p:ph type="dt" sz="half" idx="10"/>
          </p:nvPr>
        </p:nvSpPr>
        <p:spPr/>
        <p:txBody>
          <a:bodyPr/>
          <a:lstStyle/>
          <a:p>
            <a:fld id="{0FBE6973-F1DB-4760-9154-3D647D1CCA51}" type="datetimeFigureOut">
              <a:rPr lang="it-IT" smtClean="0"/>
              <a:t>24/05/2024</a:t>
            </a:fld>
            <a:endParaRPr lang="it-IT"/>
          </a:p>
        </p:txBody>
      </p:sp>
      <p:sp>
        <p:nvSpPr>
          <p:cNvPr id="4" name="Segnaposto piè di pagina 3"/>
          <p:cNvSpPr>
            <a:spLocks noGrp="1"/>
          </p:cNvSpPr>
          <p:nvPr>
            <p:ph type="ftr" sz="quarter" idx="11"/>
          </p:nvPr>
        </p:nvSpPr>
        <p:spPr/>
        <p:txBody>
          <a:bodyPr/>
          <a:lstStyle/>
          <a:p>
            <a:endParaRPr lang="it-IT"/>
          </a:p>
        </p:txBody>
      </p:sp>
      <p:sp>
        <p:nvSpPr>
          <p:cNvPr id="5" name="Segnaposto numero diapositiva 4"/>
          <p:cNvSpPr>
            <a:spLocks noGrp="1"/>
          </p:cNvSpPr>
          <p:nvPr>
            <p:ph type="sldNum" sz="quarter" idx="12"/>
          </p:nvPr>
        </p:nvSpPr>
        <p:spPr/>
        <p:txBody>
          <a:bodyPr/>
          <a:lstStyle/>
          <a:p>
            <a:fld id="{825CBA56-0725-4582-BE6C-46411FFF5790}" type="slidenum">
              <a:rPr lang="it-IT" smtClean="0"/>
              <a:t>‹N›</a:t>
            </a:fld>
            <a:endParaRPr lang="it-IT"/>
          </a:p>
        </p:txBody>
      </p:sp>
    </p:spTree>
    <p:extLst>
      <p:ext uri="{BB962C8B-B14F-4D97-AF65-F5344CB8AC3E}">
        <p14:creationId xmlns:p14="http://schemas.microsoft.com/office/powerpoint/2010/main" val="8705635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0FBE6973-F1DB-4760-9154-3D647D1CCA51}" type="datetimeFigureOut">
              <a:rPr lang="it-IT" smtClean="0"/>
              <a:t>24/05/2024</a:t>
            </a:fld>
            <a:endParaRPr lang="it-IT"/>
          </a:p>
        </p:txBody>
      </p:sp>
      <p:sp>
        <p:nvSpPr>
          <p:cNvPr id="3" name="Segnaposto piè di pagina 2"/>
          <p:cNvSpPr>
            <a:spLocks noGrp="1"/>
          </p:cNvSpPr>
          <p:nvPr>
            <p:ph type="ftr" sz="quarter" idx="11"/>
          </p:nvPr>
        </p:nvSpPr>
        <p:spPr/>
        <p:txBody>
          <a:bodyPr/>
          <a:lstStyle/>
          <a:p>
            <a:endParaRPr lang="it-IT"/>
          </a:p>
        </p:txBody>
      </p:sp>
      <p:sp>
        <p:nvSpPr>
          <p:cNvPr id="4" name="Segnaposto numero diapositiva 3"/>
          <p:cNvSpPr>
            <a:spLocks noGrp="1"/>
          </p:cNvSpPr>
          <p:nvPr>
            <p:ph type="sldNum" sz="quarter" idx="12"/>
          </p:nvPr>
        </p:nvSpPr>
        <p:spPr/>
        <p:txBody>
          <a:bodyPr/>
          <a:lstStyle/>
          <a:p>
            <a:fld id="{825CBA56-0725-4582-BE6C-46411FFF5790}" type="slidenum">
              <a:rPr lang="it-IT" smtClean="0"/>
              <a:t>‹N›</a:t>
            </a:fld>
            <a:endParaRPr lang="it-IT"/>
          </a:p>
        </p:txBody>
      </p:sp>
    </p:spTree>
    <p:extLst>
      <p:ext uri="{BB962C8B-B14F-4D97-AF65-F5344CB8AC3E}">
        <p14:creationId xmlns:p14="http://schemas.microsoft.com/office/powerpoint/2010/main" val="6853882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a:t>
            </a:r>
          </a:p>
        </p:txBody>
      </p:sp>
      <p:sp>
        <p:nvSpPr>
          <p:cNvPr id="3" name="Segnaposto contenut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Segnaposto data 4"/>
          <p:cNvSpPr>
            <a:spLocks noGrp="1"/>
          </p:cNvSpPr>
          <p:nvPr>
            <p:ph type="dt" sz="half" idx="10"/>
          </p:nvPr>
        </p:nvSpPr>
        <p:spPr/>
        <p:txBody>
          <a:bodyPr/>
          <a:lstStyle/>
          <a:p>
            <a:fld id="{0FBE6973-F1DB-4760-9154-3D647D1CCA51}" type="datetimeFigureOut">
              <a:rPr lang="it-IT" smtClean="0"/>
              <a:t>24/05/2024</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825CBA56-0725-4582-BE6C-46411FFF5790}" type="slidenum">
              <a:rPr lang="it-IT" smtClean="0"/>
              <a:t>‹N›</a:t>
            </a:fld>
            <a:endParaRPr lang="it-IT"/>
          </a:p>
        </p:txBody>
      </p:sp>
    </p:spTree>
    <p:extLst>
      <p:ext uri="{BB962C8B-B14F-4D97-AF65-F5344CB8AC3E}">
        <p14:creationId xmlns:p14="http://schemas.microsoft.com/office/powerpoint/2010/main" val="10165118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a:t>
            </a:r>
          </a:p>
        </p:txBody>
      </p:sp>
      <p:sp>
        <p:nvSpPr>
          <p:cNvPr id="3" name="Segnaposto immagin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Segnaposto data 4"/>
          <p:cNvSpPr>
            <a:spLocks noGrp="1"/>
          </p:cNvSpPr>
          <p:nvPr>
            <p:ph type="dt" sz="half" idx="10"/>
          </p:nvPr>
        </p:nvSpPr>
        <p:spPr/>
        <p:txBody>
          <a:bodyPr/>
          <a:lstStyle/>
          <a:p>
            <a:fld id="{0FBE6973-F1DB-4760-9154-3D647D1CCA51}" type="datetimeFigureOut">
              <a:rPr lang="it-IT" smtClean="0"/>
              <a:t>24/05/2024</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825CBA56-0725-4582-BE6C-46411FFF5790}" type="slidenum">
              <a:rPr lang="it-IT" smtClean="0"/>
              <a:t>‹N›</a:t>
            </a:fld>
            <a:endParaRPr lang="it-IT"/>
          </a:p>
        </p:txBody>
      </p:sp>
    </p:spTree>
    <p:extLst>
      <p:ext uri="{BB962C8B-B14F-4D97-AF65-F5344CB8AC3E}">
        <p14:creationId xmlns:p14="http://schemas.microsoft.com/office/powerpoint/2010/main" val="34958623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a:t>
            </a:r>
          </a:p>
        </p:txBody>
      </p:sp>
      <p:sp>
        <p:nvSpPr>
          <p:cNvPr id="3" name="Segnaposto tes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BE6973-F1DB-4760-9154-3D647D1CCA51}" type="datetimeFigureOut">
              <a:rPr lang="it-IT" smtClean="0"/>
              <a:t>24/05/2024</a:t>
            </a:fld>
            <a:endParaRPr lang="it-IT"/>
          </a:p>
        </p:txBody>
      </p:sp>
      <p:sp>
        <p:nvSpPr>
          <p:cNvPr id="5" name="Segnaposto piè di pa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5CBA56-0725-4582-BE6C-46411FFF5790}" type="slidenum">
              <a:rPr lang="it-IT" smtClean="0"/>
              <a:t>‹N›</a:t>
            </a:fld>
            <a:endParaRPr lang="it-IT"/>
          </a:p>
        </p:txBody>
      </p:sp>
    </p:spTree>
    <p:extLst>
      <p:ext uri="{BB962C8B-B14F-4D97-AF65-F5344CB8AC3E}">
        <p14:creationId xmlns:p14="http://schemas.microsoft.com/office/powerpoint/2010/main" val="10352789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4.wmf"/></Relationships>
</file>

<file path=ppt/slides/_rels/slide10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1.xml"/><Relationship Id="rId4" Type="http://schemas.openxmlformats.org/officeDocument/2006/relationships/image" Target="../media/image16.jpe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1.xml"/><Relationship Id="rId4" Type="http://schemas.openxmlformats.org/officeDocument/2006/relationships/image" Target="../media/image20.jpe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9.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2.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3.jpg"/><Relationship Id="rId1" Type="http://schemas.openxmlformats.org/officeDocument/2006/relationships/slideLayout" Target="../slideLayouts/slideLayout1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5.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emf"/><Relationship Id="rId1" Type="http://schemas.openxmlformats.org/officeDocument/2006/relationships/slideLayout" Target="../slideLayouts/slideLayout1.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0.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jpeg"/><Relationship Id="rId1" Type="http://schemas.openxmlformats.org/officeDocument/2006/relationships/slideLayout" Target="../slideLayouts/slideLayout1.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1.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1.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7.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1.xml"/></Relationships>
</file>

<file path=ppt/slides/_rels/slide148.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1.xml"/></Relationships>
</file>

<file path=ppt/slides/_rels/slide149.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50.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1.xml"/></Relationships>
</file>

<file path=ppt/slides/_rels/slide151.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1.xml"/></Relationships>
</file>

<file path=ppt/slides/_rels/slide152.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1.xml"/></Relationships>
</file>

<file path=ppt/slides/_rels/slide153.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1.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7.wmf"/></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openxmlformats.org/officeDocument/2006/relationships/image" Target="../media/image9.wmf"/></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notesSlide" Target="../notesSlides/notesSlide33.xml"/><Relationship Id="rId1" Type="http://schemas.openxmlformats.org/officeDocument/2006/relationships/slideLayout" Target="../slideLayouts/slideLayout7.xml"/><Relationship Id="rId4" Type="http://schemas.openxmlformats.org/officeDocument/2006/relationships/image" Target="../media/image10.wmf"/></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notesSlide" Target="../notesSlides/notesSlide35.xml"/><Relationship Id="rId1" Type="http://schemas.openxmlformats.org/officeDocument/2006/relationships/slideLayout" Target="../slideLayouts/slideLayout7.xml"/><Relationship Id="rId4" Type="http://schemas.openxmlformats.org/officeDocument/2006/relationships/image" Target="../media/image10.wmf"/></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notesSlide" Target="../notesSlides/notesSlide38.xml"/><Relationship Id="rId1" Type="http://schemas.openxmlformats.org/officeDocument/2006/relationships/slideLayout" Target="../slideLayouts/slideLayout7.xml"/><Relationship Id="rId4" Type="http://schemas.openxmlformats.org/officeDocument/2006/relationships/image" Target="../media/image10.wmf"/></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1524000" y="307733"/>
            <a:ext cx="9144000" cy="960194"/>
          </a:xfrm>
        </p:spPr>
        <p:txBody>
          <a:bodyPr/>
          <a:lstStyle/>
          <a:p>
            <a:r>
              <a:rPr lang="it-IT" dirty="0">
                <a:solidFill>
                  <a:srgbClr val="00B050"/>
                </a:solidFill>
              </a:rPr>
              <a:t>POLITECNICO DI MILANO</a:t>
            </a:r>
          </a:p>
        </p:txBody>
      </p:sp>
      <p:sp>
        <p:nvSpPr>
          <p:cNvPr id="3" name="Sottotitolo 2"/>
          <p:cNvSpPr>
            <a:spLocks noGrp="1"/>
          </p:cNvSpPr>
          <p:nvPr>
            <p:ph type="subTitle" idx="1"/>
          </p:nvPr>
        </p:nvSpPr>
        <p:spPr>
          <a:xfrm>
            <a:off x="571500" y="1267927"/>
            <a:ext cx="10096500" cy="4877895"/>
          </a:xfrm>
        </p:spPr>
        <p:txBody>
          <a:bodyPr>
            <a:normAutofit/>
          </a:bodyPr>
          <a:lstStyle/>
          <a:p>
            <a:endParaRPr lang="it-IT" dirty="0"/>
          </a:p>
          <a:p>
            <a:endParaRPr lang="it-IT" b="1" dirty="0"/>
          </a:p>
          <a:p>
            <a:endParaRPr lang="it-IT" b="1" dirty="0"/>
          </a:p>
          <a:p>
            <a:r>
              <a:rPr lang="it-IT" b="1" dirty="0"/>
              <a:t>CORSO DI PROBLEMI DI DIRITTO DELL’INFORMATICA-E INCIDENZE GIURIDICHE </a:t>
            </a:r>
          </a:p>
          <a:p>
            <a:endParaRPr lang="it-IT" b="1" dirty="0"/>
          </a:p>
          <a:p>
            <a:r>
              <a:rPr lang="it-IT" b="1" dirty="0"/>
              <a:t>IN AMBITO DI BLOCKCHAIN E DI INTELLIGENZA ARTIFICIALE E METAVERSO</a:t>
            </a:r>
          </a:p>
          <a:p>
            <a:endParaRPr lang="it-IT" dirty="0"/>
          </a:p>
          <a:p>
            <a:r>
              <a:rPr lang="it-IT" dirty="0"/>
              <a:t>Prof. Avv. Cesare Triberti</a:t>
            </a:r>
          </a:p>
          <a:p>
            <a:endParaRPr lang="it-IT" dirty="0">
              <a:solidFill>
                <a:srgbClr val="92D050"/>
              </a:solidFill>
            </a:endParaRPr>
          </a:p>
          <a:p>
            <a:r>
              <a:rPr lang="it-IT" dirty="0">
                <a:solidFill>
                  <a:srgbClr val="FF0000"/>
                </a:solidFill>
              </a:rPr>
              <a:t>ANNO </a:t>
            </a:r>
            <a:r>
              <a:rPr lang="it-IT">
                <a:solidFill>
                  <a:srgbClr val="FF0000"/>
                </a:solidFill>
              </a:rPr>
              <a:t>ACCADEMICO 2023-2024</a:t>
            </a:r>
            <a:endParaRPr lang="it-IT" dirty="0">
              <a:solidFill>
                <a:srgbClr val="FF0000"/>
              </a:solidFill>
            </a:endParaRPr>
          </a:p>
        </p:txBody>
      </p:sp>
    </p:spTree>
    <p:extLst>
      <p:ext uri="{BB962C8B-B14F-4D97-AF65-F5344CB8AC3E}">
        <p14:creationId xmlns:p14="http://schemas.microsoft.com/office/powerpoint/2010/main" val="11118115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266" name="Object 3"/>
          <p:cNvGraphicFramePr>
            <a:graphicFrameLocks noChangeAspect="1"/>
          </p:cNvGraphicFramePr>
          <p:nvPr/>
        </p:nvGraphicFramePr>
        <p:xfrm>
          <a:off x="1733550" y="1079501"/>
          <a:ext cx="8724900" cy="3814763"/>
        </p:xfrm>
        <a:graphic>
          <a:graphicData uri="http://schemas.openxmlformats.org/presentationml/2006/ole">
            <mc:AlternateContent xmlns:mc="http://schemas.openxmlformats.org/markup-compatibility/2006">
              <mc:Choice xmlns:v="urn:schemas-microsoft-com:vml" Requires="v">
                <p:oleObj name="MS Org Chart" r:id="rId3" imgW="6311880" imgH="1600200" progId="OrgPlusWOPX.4">
                  <p:embed followColorScheme="full"/>
                </p:oleObj>
              </mc:Choice>
              <mc:Fallback>
                <p:oleObj name="MS Org Chart" r:id="rId3" imgW="6311880" imgH="1600200" progId="OrgPlusWOPX.4">
                  <p:embed followColorScheme="full"/>
                  <p:pic>
                    <p:nvPicPr>
                      <p:cNvPr id="11266" name="Object 3"/>
                      <p:cNvPicPr>
                        <a:picLocks noChangeAspect="1" noChangeArrowheads="1"/>
                      </p:cNvPicPr>
                      <p:nvPr/>
                    </p:nvPicPr>
                    <p:blipFill>
                      <a:blip r:embed="rId4"/>
                      <a:srcRect/>
                      <a:stretch>
                        <a:fillRect/>
                      </a:stretch>
                    </p:blipFill>
                    <p:spPr bwMode="auto">
                      <a:xfrm>
                        <a:off x="1733550" y="1079501"/>
                        <a:ext cx="8724900" cy="3814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26959603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1524000" y="19870"/>
            <a:ext cx="9144000" cy="960194"/>
          </a:xfrm>
        </p:spPr>
        <p:txBody>
          <a:bodyPr>
            <a:normAutofit/>
          </a:bodyPr>
          <a:lstStyle/>
          <a:p>
            <a:r>
              <a:rPr lang="it-IT" sz="4000" dirty="0">
                <a:solidFill>
                  <a:srgbClr val="00B050"/>
                </a:solidFill>
              </a:rPr>
              <a:t>I.A. SISTEMI DI GUIDA AUTONOMA</a:t>
            </a:r>
          </a:p>
        </p:txBody>
      </p:sp>
      <p:sp>
        <p:nvSpPr>
          <p:cNvPr id="3" name="Sottotitolo 2"/>
          <p:cNvSpPr>
            <a:spLocks noGrp="1"/>
          </p:cNvSpPr>
          <p:nvPr>
            <p:ph type="subTitle" idx="1"/>
          </p:nvPr>
        </p:nvSpPr>
        <p:spPr>
          <a:xfrm>
            <a:off x="392783" y="1267927"/>
            <a:ext cx="11406433" cy="5359116"/>
          </a:xfrm>
        </p:spPr>
        <p:txBody>
          <a:bodyPr>
            <a:normAutofit/>
          </a:bodyPr>
          <a:lstStyle/>
          <a:p>
            <a:endParaRPr lang="it-IT" sz="2800" b="1" dirty="0"/>
          </a:p>
          <a:p>
            <a:endParaRPr lang="it-IT" sz="2800" b="1" dirty="0"/>
          </a:p>
          <a:p>
            <a:endParaRPr lang="it-IT" sz="2800" b="1" dirty="0"/>
          </a:p>
          <a:p>
            <a:endParaRPr lang="it-IT" sz="2800" b="1" dirty="0"/>
          </a:p>
        </p:txBody>
      </p:sp>
      <p:pic>
        <p:nvPicPr>
          <p:cNvPr id="2050" name="Picture 2" descr="Auto a guida autonoma, una rivoluzione in corso - AI4Business">
            <a:extLst>
              <a:ext uri="{FF2B5EF4-FFF2-40B4-BE49-F238E27FC236}">
                <a16:creationId xmlns:a16="http://schemas.microsoft.com/office/drawing/2014/main" id="{8D93C93E-8FF0-4F6C-8204-9ED0E3AAF7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9520" y="1773765"/>
            <a:ext cx="5012280" cy="373803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Le mappe hd fatte apposta per le auto a guida autonoma - Wired">
            <a:extLst>
              <a:ext uri="{FF2B5EF4-FFF2-40B4-BE49-F238E27FC236}">
                <a16:creationId xmlns:a16="http://schemas.microsoft.com/office/drawing/2014/main" id="{12DCC29C-90DB-4F69-A614-66D7A2AF75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78135" y="1267928"/>
            <a:ext cx="3642782" cy="260134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Auto a guida autonoma, una rivoluzione in corso - AI4Business">
            <a:extLst>
              <a:ext uri="{FF2B5EF4-FFF2-40B4-BE49-F238E27FC236}">
                <a16:creationId xmlns:a16="http://schemas.microsoft.com/office/drawing/2014/main" id="{6A89225C-3992-4958-915D-496D20A641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920" y="1926165"/>
            <a:ext cx="5012280" cy="373803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Auto a guida autonoma, una rivoluzione in corso - AI4Business">
            <a:extLst>
              <a:ext uri="{FF2B5EF4-FFF2-40B4-BE49-F238E27FC236}">
                <a16:creationId xmlns:a16="http://schemas.microsoft.com/office/drawing/2014/main" id="{F378D021-A3C9-4BDE-ABFC-671141D005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2720" y="1630204"/>
            <a:ext cx="4963287" cy="4067863"/>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Onu, la Santa Sede: “L'uso dei droni non sia una ipocrisia per nascondere  le responsabilità” - La Stampa">
            <a:extLst>
              <a:ext uri="{FF2B5EF4-FFF2-40B4-BE49-F238E27FC236}">
                <a16:creationId xmlns:a16="http://schemas.microsoft.com/office/drawing/2014/main" id="{AE206F97-EEC5-4237-8F8E-7A450636B9D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86550" y="4265127"/>
            <a:ext cx="4387849" cy="23619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8329255"/>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1524000" y="307733"/>
            <a:ext cx="9144000" cy="606667"/>
          </a:xfrm>
        </p:spPr>
        <p:txBody>
          <a:bodyPr>
            <a:normAutofit/>
          </a:bodyPr>
          <a:lstStyle/>
          <a:p>
            <a:r>
              <a:rPr lang="it-IT" sz="3600" dirty="0">
                <a:solidFill>
                  <a:srgbClr val="00B050"/>
                </a:solidFill>
              </a:rPr>
              <a:t>INTELLIGENZA ARTIFICIALE </a:t>
            </a:r>
          </a:p>
        </p:txBody>
      </p:sp>
      <p:sp>
        <p:nvSpPr>
          <p:cNvPr id="4" name="Rectangle 1">
            <a:extLst>
              <a:ext uri="{FF2B5EF4-FFF2-40B4-BE49-F238E27FC236}">
                <a16:creationId xmlns:a16="http://schemas.microsoft.com/office/drawing/2014/main" id="{7BE2CE63-95ED-4D24-9628-E61E2B2B8BC4}"/>
              </a:ext>
            </a:extLst>
          </p:cNvPr>
          <p:cNvSpPr>
            <a:spLocks noGrp="1" noChangeArrowheads="1"/>
          </p:cNvSpPr>
          <p:nvPr>
            <p:ph type="subTitle" idx="1"/>
          </p:nvPr>
        </p:nvSpPr>
        <p:spPr bwMode="auto">
          <a:xfrm>
            <a:off x="187124" y="872062"/>
            <a:ext cx="11817752"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it-IT" altLang="it-IT" dirty="0">
                <a:latin typeface="Calibri" panose="020F0502020204030204" pitchFamily="34" charset="0"/>
                <a:cs typeface="Calibri" panose="020F0502020204030204" pitchFamily="34" charset="0"/>
              </a:rPr>
              <a:t>Come detto, l</a:t>
            </a:r>
            <a:r>
              <a:rPr kumimoji="0" lang="it-IT" altLang="it-IT"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’I.A. sta avendo una sempre maggior incidenza nell’ambito di molteplici attività industriali o commerciali, creando ovviamente dubbi interpretativi dal punto di vista legale, alcuni riteniamo di non complessa soluzione, altri più difficili da inserire nell’usuale contesto giuridico .</a:t>
            </a:r>
          </a:p>
          <a:p>
            <a:pPr marL="0" marR="0" lvl="0" indent="0" algn="l" defTabSz="914400" rtl="0" eaLnBrk="0" fontAlgn="base" latinLnBrk="0" hangingPunct="0">
              <a:lnSpc>
                <a:spcPct val="100000"/>
              </a:lnSpc>
              <a:spcBef>
                <a:spcPct val="0"/>
              </a:spcBef>
              <a:spcAft>
                <a:spcPct val="0"/>
              </a:spcAft>
              <a:buClrTx/>
              <a:buSzTx/>
              <a:buFontTx/>
              <a:buNone/>
              <a:tabLst/>
            </a:pPr>
            <a:r>
              <a:rPr lang="it-IT" altLang="it-IT" dirty="0">
                <a:latin typeface="Calibri" panose="020F0502020204030204" pitchFamily="34" charset="0"/>
                <a:cs typeface="Calibri" panose="020F0502020204030204" pitchFamily="34" charset="0"/>
              </a:rPr>
              <a:t>Vediamo alcuni esempi di ambito di applicazione dell’I.A. :</a:t>
            </a: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b="0" i="0" u="none" strike="noStrike" cap="none" normalizeH="0" baseline="0" dirty="0">
                <a:ln>
                  <a:noFill/>
                </a:ln>
                <a:solidFill>
                  <a:srgbClr val="FF0000"/>
                </a:solidFill>
                <a:effectLst/>
                <a:latin typeface="Calibri" panose="020F0502020204030204" pitchFamily="34" charset="0"/>
                <a:cs typeface="Calibri" panose="020F0502020204030204" pitchFamily="34" charset="0"/>
              </a:rPr>
              <a:t>Sistemi di Guida Automatica ( ambito civile e militare )</a:t>
            </a:r>
          </a:p>
          <a:p>
            <a:pPr marL="0" marR="0" lvl="0" indent="0" algn="l" defTabSz="914400" rtl="0" eaLnBrk="0" fontAlgn="base" latinLnBrk="0" hangingPunct="0">
              <a:lnSpc>
                <a:spcPct val="100000"/>
              </a:lnSpc>
              <a:spcBef>
                <a:spcPct val="0"/>
              </a:spcBef>
              <a:spcAft>
                <a:spcPct val="0"/>
              </a:spcAft>
              <a:buClrTx/>
              <a:buSzTx/>
              <a:buFontTx/>
              <a:buNone/>
              <a:tabLst/>
            </a:pPr>
            <a:r>
              <a:rPr lang="it-IT" altLang="it-IT" dirty="0">
                <a:solidFill>
                  <a:srgbClr val="FF0000"/>
                </a:solidFill>
                <a:latin typeface="Calibri" panose="020F0502020204030204" pitchFamily="34" charset="0"/>
                <a:cs typeface="Calibri" panose="020F0502020204030204" pitchFamily="34" charset="0"/>
              </a:rPr>
              <a:t>Sistemi Robotizzati nella medicina interventistica e nella sperimentazione clinica</a:t>
            </a: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b="0" i="0" u="none" strike="noStrike" cap="none" normalizeH="0" baseline="0" dirty="0">
                <a:ln>
                  <a:noFill/>
                </a:ln>
                <a:solidFill>
                  <a:srgbClr val="FF0000"/>
                </a:solidFill>
                <a:effectLst/>
                <a:latin typeface="Calibri" panose="020F0502020204030204" pitchFamily="34" charset="0"/>
                <a:cs typeface="Calibri" panose="020F0502020204030204" pitchFamily="34" charset="0"/>
              </a:rPr>
              <a:t>Sistemi di identificazione facciale e biometrici</a:t>
            </a:r>
          </a:p>
          <a:p>
            <a:pPr marL="0" marR="0" lvl="0" indent="0" algn="l" defTabSz="914400" rtl="0" eaLnBrk="0" fontAlgn="base" latinLnBrk="0" hangingPunct="0">
              <a:lnSpc>
                <a:spcPct val="100000"/>
              </a:lnSpc>
              <a:spcBef>
                <a:spcPct val="0"/>
              </a:spcBef>
              <a:spcAft>
                <a:spcPct val="0"/>
              </a:spcAft>
              <a:buClrTx/>
              <a:buSzTx/>
              <a:buFontTx/>
              <a:buNone/>
              <a:tabLst/>
            </a:pPr>
            <a:endParaRPr lang="it-IT" altLang="it-IT" dirty="0">
              <a:latin typeface="Calibri" panose="020F0502020204030204" pitchFamily="34" charset="0"/>
              <a:cs typeface="Calibri" panose="020F0502020204030204" pitchFamily="34" charset="0"/>
            </a:endParaRPr>
          </a:p>
          <a:p>
            <a:pPr lvl="0" algn="l" eaLnBrk="0" fontAlgn="base" hangingPunct="0">
              <a:lnSpc>
                <a:spcPct val="100000"/>
              </a:lnSpc>
              <a:spcBef>
                <a:spcPct val="0"/>
              </a:spcBef>
              <a:spcAft>
                <a:spcPct val="0"/>
              </a:spcAft>
            </a:pPr>
            <a:r>
              <a:rPr lang="it-IT" altLang="it-IT" dirty="0">
                <a:latin typeface="Calibri" panose="020F0502020204030204" pitchFamily="34" charset="0"/>
                <a:cs typeface="Calibri" panose="020F0502020204030204" pitchFamily="34" charset="0"/>
              </a:rPr>
              <a:t>Preliminarmente all’esame di tali applicazioni occorre valutare quale sia la portata giuridica dell’I.A. in simili aree .</a:t>
            </a:r>
          </a:p>
          <a:p>
            <a:pPr lvl="0" algn="l" eaLnBrk="0" fontAlgn="base" hangingPunct="0">
              <a:lnSpc>
                <a:spcPct val="100000"/>
              </a:lnSpc>
              <a:spcBef>
                <a:spcPct val="0"/>
              </a:spcBef>
              <a:spcAft>
                <a:spcPct val="0"/>
              </a:spcAft>
            </a:pPr>
            <a:r>
              <a:rPr lang="it-IT" altLang="it-IT" dirty="0">
                <a:latin typeface="Calibri" panose="020F0502020204030204" pitchFamily="34" charset="0"/>
                <a:cs typeface="Calibri" panose="020F0502020204030204" pitchFamily="34" charset="0"/>
              </a:rPr>
              <a:t>Quindi, osserviamo che, dal punto di vista giuridico, tratteremo l’I.A. sia come </a:t>
            </a:r>
            <a:r>
              <a:rPr lang="it-IT" altLang="it-IT" b="1" dirty="0">
                <a:latin typeface="Calibri" panose="020F0502020204030204" pitchFamily="34" charset="0"/>
                <a:cs typeface="Calibri" panose="020F0502020204030204" pitchFamily="34" charset="0"/>
              </a:rPr>
              <a:t>sistema « autonomo»</a:t>
            </a:r>
            <a:r>
              <a:rPr lang="it-IT" altLang="it-IT" dirty="0">
                <a:latin typeface="Calibri" panose="020F0502020204030204" pitchFamily="34" charset="0"/>
                <a:cs typeface="Calibri" panose="020F0502020204030204" pitchFamily="34" charset="0"/>
              </a:rPr>
              <a:t> sia come </a:t>
            </a:r>
            <a:r>
              <a:rPr lang="it-IT" altLang="it-IT" b="1" dirty="0">
                <a:latin typeface="Calibri" panose="020F0502020204030204" pitchFamily="34" charset="0"/>
                <a:cs typeface="Calibri" panose="020F0502020204030204" pitchFamily="34" charset="0"/>
              </a:rPr>
              <a:t>«robotica» </a:t>
            </a:r>
            <a:r>
              <a:rPr lang="it-IT" altLang="it-IT" dirty="0">
                <a:latin typeface="Calibri" panose="020F0502020204030204" pitchFamily="34" charset="0"/>
                <a:cs typeface="Calibri" panose="020F0502020204030204" pitchFamily="34" charset="0"/>
              </a:rPr>
              <a:t>anche in relazione eventuale ai  diritti dei robot.</a:t>
            </a:r>
          </a:p>
          <a:p>
            <a:pPr lvl="0" algn="l" eaLnBrk="0" fontAlgn="base" hangingPunct="0">
              <a:lnSpc>
                <a:spcPct val="100000"/>
              </a:lnSpc>
              <a:spcBef>
                <a:spcPct val="0"/>
              </a:spcBef>
              <a:spcAft>
                <a:spcPct val="0"/>
              </a:spcAft>
            </a:pPr>
            <a:endParaRPr lang="it-IT" altLang="it-IT" dirty="0">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718350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1524000" y="307733"/>
            <a:ext cx="9144000" cy="960194"/>
          </a:xfrm>
        </p:spPr>
        <p:txBody>
          <a:bodyPr>
            <a:normAutofit/>
          </a:bodyPr>
          <a:lstStyle/>
          <a:p>
            <a:r>
              <a:rPr lang="it-IT" dirty="0">
                <a:solidFill>
                  <a:srgbClr val="00B050"/>
                </a:solidFill>
              </a:rPr>
              <a:t>INTELLIGENZA ARTIFICIALE </a:t>
            </a:r>
          </a:p>
        </p:txBody>
      </p:sp>
      <p:sp>
        <p:nvSpPr>
          <p:cNvPr id="4" name="Rectangle 1">
            <a:extLst>
              <a:ext uri="{FF2B5EF4-FFF2-40B4-BE49-F238E27FC236}">
                <a16:creationId xmlns:a16="http://schemas.microsoft.com/office/drawing/2014/main" id="{7BE2CE63-95ED-4D24-9628-E61E2B2B8BC4}"/>
              </a:ext>
            </a:extLst>
          </p:cNvPr>
          <p:cNvSpPr>
            <a:spLocks noGrp="1" noChangeArrowheads="1"/>
          </p:cNvSpPr>
          <p:nvPr>
            <p:ph type="subTitle" idx="1"/>
          </p:nvPr>
        </p:nvSpPr>
        <p:spPr bwMode="auto">
          <a:xfrm>
            <a:off x="289367" y="987809"/>
            <a:ext cx="11817752"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lang="it-IT" altLang="it-IT" dirty="0">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it-IT" altLang="it-IT" dirty="0">
                <a:latin typeface="Calibri" panose="020F0502020204030204" pitchFamily="34" charset="0"/>
                <a:cs typeface="Calibri" panose="020F0502020204030204" pitchFamily="34" charset="0"/>
              </a:rPr>
              <a:t>Quindi, osserviamo che, dal punto di vista giuridico, tratteremo l’I.A. sia come sistema « autonomo» sia come «robotica» anche in relazione eventuale ai  diritti dei robot.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it-IT" altLang="it-IT" dirty="0">
                <a:latin typeface="Calibri" panose="020F0502020204030204" pitchFamily="34" charset="0"/>
                <a:cs typeface="Calibri" panose="020F0502020204030204" pitchFamily="34" charset="0"/>
              </a:rPr>
              <a:t>I sistemi di I.A. </a:t>
            </a:r>
            <a:r>
              <a:rPr lang="it-IT" altLang="it-IT" dirty="0">
                <a:solidFill>
                  <a:srgbClr val="FF0000"/>
                </a:solidFill>
                <a:latin typeface="Calibri" panose="020F0502020204030204" pitchFamily="34" charset="0"/>
                <a:cs typeface="Calibri" panose="020F0502020204030204" pitchFamily="34" charset="0"/>
              </a:rPr>
              <a:t>inseriti in un più complesso gruppo di oggetti meccanici e/o software </a:t>
            </a:r>
            <a:r>
              <a:rPr lang="it-IT" altLang="it-IT" dirty="0">
                <a:latin typeface="Calibri" panose="020F0502020204030204" pitchFamily="34" charset="0"/>
                <a:cs typeface="Calibri" panose="020F0502020204030204" pitchFamily="34" charset="0"/>
              </a:rPr>
              <a:t>possono creare dubbi interpretativi soprattutto in presenza di malfunzionamenti o responsabilità, dovendosi distinguere la </a:t>
            </a:r>
            <a:r>
              <a:rPr lang="it-IT" altLang="it-IT" b="1" dirty="0">
                <a:latin typeface="Calibri" panose="020F0502020204030204" pitchFamily="34" charset="0"/>
                <a:cs typeface="Calibri" panose="020F0502020204030204" pitchFamily="34" charset="0"/>
              </a:rPr>
              <a:t>responsabilità del produttore del sistema di I.A. da quella del produttore del bene in cui è inserito il </a:t>
            </a:r>
            <a:r>
              <a:rPr lang="it-IT" altLang="it-IT" b="1" dirty="0" err="1">
                <a:latin typeface="Calibri" panose="020F0502020204030204" pitchFamily="34" charset="0"/>
                <a:cs typeface="Calibri" panose="020F0502020204030204" pitchFamily="34" charset="0"/>
              </a:rPr>
              <a:t>sw</a:t>
            </a:r>
            <a:r>
              <a:rPr lang="it-IT" altLang="it-IT" b="1" dirty="0">
                <a:latin typeface="Calibri" panose="020F0502020204030204" pitchFamily="34" charset="0"/>
                <a:cs typeface="Calibri" panose="020F0502020204030204" pitchFamily="34" charset="0"/>
              </a:rPr>
              <a:t> di I.A. </a:t>
            </a:r>
            <a:r>
              <a:rPr lang="it-IT" altLang="it-IT" dirty="0">
                <a:latin typeface="Calibri" panose="020F0502020204030204" pitchFamily="34" charset="0"/>
                <a:cs typeface="Calibri" panose="020F0502020204030204" pitchFamily="34" charset="0"/>
              </a:rPr>
              <a:t>senza scordare che si dovranno </a:t>
            </a:r>
            <a:r>
              <a:rPr lang="it-IT" altLang="it-IT" dirty="0">
                <a:solidFill>
                  <a:srgbClr val="FF0000"/>
                </a:solidFill>
                <a:latin typeface="Calibri" panose="020F0502020204030204" pitchFamily="34" charset="0"/>
                <a:cs typeface="Calibri" panose="020F0502020204030204" pitchFamily="34" charset="0"/>
              </a:rPr>
              <a:t>adeguare </a:t>
            </a:r>
            <a:r>
              <a:rPr lang="it-IT" altLang="it-IT" dirty="0">
                <a:latin typeface="Calibri" panose="020F0502020204030204" pitchFamily="34" charset="0"/>
                <a:cs typeface="Calibri" panose="020F0502020204030204" pitchFamily="34" charset="0"/>
              </a:rPr>
              <a:t>anche norme di legge alle nuove fattispecie che si concretizzano nella realtà pratica, come ad esempio, nel caso di I.A. applicata all’automazione di guida di veicoli stradali ( famoso è il caso Tesla, o situazioni di sistema di Google, esempi che vedremo nelle successive slides ): se si considera la guida autonoma come parte integrante del veicolo, e vista anche la concorrenza fra conducente umano e sistema automatizzato, </a:t>
            </a:r>
            <a:r>
              <a:rPr lang="it-IT" altLang="it-IT" dirty="0">
                <a:solidFill>
                  <a:srgbClr val="FF0000"/>
                </a:solidFill>
                <a:latin typeface="Calibri" panose="020F0502020204030204" pitchFamily="34" charset="0"/>
                <a:cs typeface="Calibri" panose="020F0502020204030204" pitchFamily="34" charset="0"/>
              </a:rPr>
              <a:t>occorrerà adeguare il codice della strada e per i paesi che hanno un sistema assicurativo di RCA</a:t>
            </a:r>
            <a:r>
              <a:rPr lang="it-IT" altLang="it-IT" dirty="0">
                <a:latin typeface="Calibri" panose="020F0502020204030204" pitchFamily="34" charset="0"/>
                <a:cs typeface="Calibri" panose="020F0502020204030204" pitchFamily="34" charset="0"/>
              </a:rPr>
              <a:t>, anche le polizze assicurative obbligatorie e le eventuali integrazioni e/o estensioni di polizza.</a:t>
            </a:r>
            <a:endParaRPr kumimoji="0" lang="it-IT" altLang="it-IT"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2148257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1524000" y="307733"/>
            <a:ext cx="9144000" cy="720967"/>
          </a:xfrm>
        </p:spPr>
        <p:txBody>
          <a:bodyPr>
            <a:normAutofit fontScale="90000"/>
          </a:bodyPr>
          <a:lstStyle/>
          <a:p>
            <a:r>
              <a:rPr lang="it-IT" sz="4800" dirty="0">
                <a:solidFill>
                  <a:srgbClr val="00B050"/>
                </a:solidFill>
              </a:rPr>
              <a:t>INTELLIGENZA ARTIFICIALE </a:t>
            </a:r>
          </a:p>
        </p:txBody>
      </p:sp>
      <p:sp>
        <p:nvSpPr>
          <p:cNvPr id="4" name="Rectangle 1">
            <a:extLst>
              <a:ext uri="{FF2B5EF4-FFF2-40B4-BE49-F238E27FC236}">
                <a16:creationId xmlns:a16="http://schemas.microsoft.com/office/drawing/2014/main" id="{7BE2CE63-95ED-4D24-9628-E61E2B2B8BC4}"/>
              </a:ext>
            </a:extLst>
          </p:cNvPr>
          <p:cNvSpPr>
            <a:spLocks noGrp="1" noChangeArrowheads="1"/>
          </p:cNvSpPr>
          <p:nvPr>
            <p:ph type="subTitle" idx="1"/>
          </p:nvPr>
        </p:nvSpPr>
        <p:spPr bwMode="auto">
          <a:xfrm>
            <a:off x="358815" y="975975"/>
            <a:ext cx="11748304"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it-IT" altLang="it-IT" b="0" i="0" u="none" strike="noStrike" cap="none" normalizeH="0" baseline="0" dirty="0">
                <a:ln>
                  <a:noFill/>
                </a:ln>
                <a:solidFill>
                  <a:srgbClr val="FF0000"/>
                </a:solidFill>
                <a:effectLst/>
                <a:latin typeface="Calibri" panose="020F0502020204030204" pitchFamily="34" charset="0"/>
                <a:cs typeface="Calibri" panose="020F0502020204030204" pitchFamily="34" charset="0"/>
              </a:rPr>
              <a:t>SISTEMI DI GUIDA AUTONOMA DI AUTOVEICOLI CIVILI E MILITARI </a:t>
            </a:r>
            <a:endParaRPr lang="it-IT" altLang="it-IT" dirty="0">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Iniziando dai più semplici ( dal punto di vista di possibilità di accesso alle informazioni ), cioè i sistemi di guida autonoma di </a:t>
            </a:r>
            <a:r>
              <a:rPr kumimoji="0" lang="it-IT" altLang="it-IT" b="0" i="0" u="none" strike="noStrike" cap="none" normalizeH="0" baseline="0" dirty="0">
                <a:ln>
                  <a:noFill/>
                </a:ln>
                <a:solidFill>
                  <a:srgbClr val="FF0000"/>
                </a:solidFill>
                <a:effectLst/>
                <a:latin typeface="Calibri" panose="020F0502020204030204" pitchFamily="34" charset="0"/>
                <a:cs typeface="Calibri" panose="020F0502020204030204" pitchFamily="34" charset="0"/>
              </a:rPr>
              <a:t>autoveicoli civili </a:t>
            </a:r>
            <a:r>
              <a:rPr kumimoji="0" lang="it-IT" altLang="it-IT"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osserviamo che vige, per ora…, la regola che il </a:t>
            </a:r>
            <a:r>
              <a:rPr kumimoji="0" lang="it-IT" altLang="it-IT"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produttore dell’auto sia responsabile nei confronti dei terzi, cioè del proprietario del veicoli, dei trasportati, dei terzi circolanti, pedoni o altri veicoli con o senza persone a bordo Il tutto sulla base della</a:t>
            </a:r>
            <a:r>
              <a:rPr kumimoji="0" lang="it-IT" altLang="it-IT" b="1" i="0" u="none" strike="noStrike" cap="none" normalizeH="0" baseline="0" dirty="0">
                <a:ln>
                  <a:noFill/>
                </a:ln>
                <a:solidFill>
                  <a:srgbClr val="FF0000"/>
                </a:solidFill>
                <a:effectLst/>
                <a:latin typeface="Calibri" panose="020F0502020204030204" pitchFamily="34" charset="0"/>
                <a:cs typeface="Calibri" panose="020F0502020204030204" pitchFamily="34" charset="0"/>
              </a:rPr>
              <a:t> responsabilità del produttore </a:t>
            </a:r>
            <a:r>
              <a:rPr kumimoji="0" lang="it-IT" altLang="it-IT"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t>
            </a:r>
            <a:r>
              <a:rPr kumimoji="0" lang="it-IT" altLang="it-IT"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l’I.A. è </a:t>
            </a:r>
            <a:r>
              <a:rPr kumimoji="0" lang="it-IT" altLang="it-IT" b="1" i="0" u="none" strike="noStrike" cap="none" normalizeH="0" baseline="0" dirty="0" err="1">
                <a:ln>
                  <a:noFill/>
                </a:ln>
                <a:solidFill>
                  <a:schemeClr val="tx1"/>
                </a:solidFill>
                <a:effectLst/>
                <a:latin typeface="Calibri" panose="020F0502020204030204" pitchFamily="34" charset="0"/>
                <a:cs typeface="Calibri" panose="020F0502020204030204" pitchFamily="34" charset="0"/>
              </a:rPr>
              <a:t>sw</a:t>
            </a:r>
            <a:r>
              <a:rPr kumimoji="0" lang="it-IT" altLang="it-IT"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e come tale è un prodotto non un servizio</a:t>
            </a:r>
            <a:r>
              <a:rPr kumimoji="0" lang="it-IT" altLang="it-IT"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 Potranno sussistere sicuramente concorsi di colpa, sia nella fabbricazione del veicolo sia di terzi coinvolti ( guidatore che interviene sul sistema di guida mentre questo è in funzione, altri veicoli e passanti coinvolti nell’incidente, con esclusione di loro colpa, o concorso di responsabilità).</a:t>
            </a:r>
          </a:p>
          <a:p>
            <a:pPr marL="0" marR="0" lvl="0" indent="0" algn="l" defTabSz="914400" rtl="0" eaLnBrk="0" fontAlgn="base" latinLnBrk="0" hangingPunct="0">
              <a:lnSpc>
                <a:spcPct val="100000"/>
              </a:lnSpc>
              <a:spcBef>
                <a:spcPct val="0"/>
              </a:spcBef>
              <a:spcAft>
                <a:spcPct val="0"/>
              </a:spcAft>
              <a:buClrTx/>
              <a:buSzTx/>
              <a:buFontTx/>
              <a:buNone/>
              <a:tabLst/>
            </a:pPr>
            <a:r>
              <a:rPr lang="it-IT" altLang="it-IT" dirty="0">
                <a:latin typeface="Calibri" panose="020F0502020204030204" pitchFamily="34" charset="0"/>
                <a:cs typeface="Calibri" panose="020F0502020204030204" pitchFamily="34" charset="0"/>
              </a:rPr>
              <a:t>Per </a:t>
            </a:r>
            <a:r>
              <a:rPr lang="it-IT" altLang="it-IT" dirty="0">
                <a:solidFill>
                  <a:srgbClr val="FF0000"/>
                </a:solidFill>
                <a:latin typeface="Calibri" panose="020F0502020204030204" pitchFamily="34" charset="0"/>
                <a:cs typeface="Calibri" panose="020F0502020204030204" pitchFamily="34" charset="0"/>
              </a:rPr>
              <a:t>l’ambito militare</a:t>
            </a:r>
            <a:r>
              <a:rPr lang="it-IT" altLang="it-IT" dirty="0">
                <a:latin typeface="Calibri" panose="020F0502020204030204" pitchFamily="34" charset="0"/>
                <a:cs typeface="Calibri" panose="020F0502020204030204" pitchFamily="34" charset="0"/>
              </a:rPr>
              <a:t>, varranno ovviamente limitazioni di accesso alle informazioni e di responsabilità penale in caso di uso autorizzato dalle competenti autorità militari o dai competenti Ministeri/Governi ( vedasi particolarmente l’uso di droni armati), mentre se si trattasse di aree di responsabilità civile ( esempio incidente stradale di un mezzo militare a guida autonoma, o caduta di un velivolo ) varranno le usuali disposizioni di legge</a:t>
            </a:r>
            <a:r>
              <a:rPr lang="it-IT" altLang="it-IT" sz="2000" dirty="0">
                <a:latin typeface="Calibri" panose="020F0502020204030204" pitchFamily="34" charset="0"/>
                <a:cs typeface="Calibri" panose="020F0502020204030204" pitchFamily="34" charset="0"/>
              </a:rPr>
              <a:t>.</a:t>
            </a:r>
            <a:endParaRPr kumimoji="0" lang="it-IT" altLang="it-IT"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8426222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1524000" y="307733"/>
            <a:ext cx="9144000" cy="960194"/>
          </a:xfrm>
        </p:spPr>
        <p:txBody>
          <a:bodyPr>
            <a:normAutofit/>
          </a:bodyPr>
          <a:lstStyle/>
          <a:p>
            <a:r>
              <a:rPr lang="it-IT" dirty="0">
                <a:solidFill>
                  <a:srgbClr val="00B050"/>
                </a:solidFill>
              </a:rPr>
              <a:t>INTELLIGENZA ARTIFICIALE </a:t>
            </a:r>
          </a:p>
        </p:txBody>
      </p:sp>
      <p:sp>
        <p:nvSpPr>
          <p:cNvPr id="4" name="Rectangle 1">
            <a:extLst>
              <a:ext uri="{FF2B5EF4-FFF2-40B4-BE49-F238E27FC236}">
                <a16:creationId xmlns:a16="http://schemas.microsoft.com/office/drawing/2014/main" id="{7BE2CE63-95ED-4D24-9628-E61E2B2B8BC4}"/>
              </a:ext>
            </a:extLst>
          </p:cNvPr>
          <p:cNvSpPr>
            <a:spLocks noGrp="1" noChangeArrowheads="1"/>
          </p:cNvSpPr>
          <p:nvPr>
            <p:ph type="subTitle" idx="1"/>
          </p:nvPr>
        </p:nvSpPr>
        <p:spPr bwMode="auto">
          <a:xfrm>
            <a:off x="289367" y="1172475"/>
            <a:ext cx="11817752"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lang="it-IT" altLang="it-IT" dirty="0">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it-IT" altLang="it-IT" dirty="0">
                <a:latin typeface="Calibri" panose="020F0502020204030204" pitchFamily="34" charset="0"/>
                <a:cs typeface="Calibri" panose="020F0502020204030204" pitchFamily="34" charset="0"/>
              </a:rPr>
              <a:t>Quindi, dal punto di vista giuridico, tratteremo l’I.A. sia come sistema « autonomo» sia come «robotica» anche in relazione eventuale ai  diritti dei robot.</a:t>
            </a:r>
            <a:endParaRPr kumimoji="0" lang="it-IT" altLang="it-IT"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it-IT" altLang="it-IT" dirty="0">
                <a:latin typeface="Calibri" panose="020F0502020204030204" pitchFamily="34" charset="0"/>
                <a:cs typeface="Calibri" panose="020F0502020204030204" pitchFamily="34" charset="0"/>
              </a:rPr>
              <a:t>I sistemi di I.A. </a:t>
            </a:r>
            <a:r>
              <a:rPr lang="it-IT" altLang="it-IT" dirty="0">
                <a:solidFill>
                  <a:srgbClr val="FF0000"/>
                </a:solidFill>
                <a:latin typeface="Calibri" panose="020F0502020204030204" pitchFamily="34" charset="0"/>
                <a:cs typeface="Calibri" panose="020F0502020204030204" pitchFamily="34" charset="0"/>
              </a:rPr>
              <a:t>inseriti in un più complesso gruppo di oggetti meccanici e/o software </a:t>
            </a:r>
            <a:r>
              <a:rPr lang="it-IT" altLang="it-IT" dirty="0">
                <a:latin typeface="Calibri" panose="020F0502020204030204" pitchFamily="34" charset="0"/>
                <a:cs typeface="Calibri" panose="020F0502020204030204" pitchFamily="34" charset="0"/>
              </a:rPr>
              <a:t>possono creare dubbi interpretativi soprattutto in presenza di malfunzionamenti o responsabilità, dovendosi distinguere la </a:t>
            </a:r>
            <a:r>
              <a:rPr lang="it-IT" altLang="it-IT" b="1" dirty="0">
                <a:latin typeface="Calibri" panose="020F0502020204030204" pitchFamily="34" charset="0"/>
                <a:cs typeface="Calibri" panose="020F0502020204030204" pitchFamily="34" charset="0"/>
              </a:rPr>
              <a:t>responsabilità del produttore del sistema di I.A. da quella del produttore del bene in cui è inserito il </a:t>
            </a:r>
            <a:r>
              <a:rPr lang="it-IT" altLang="it-IT" b="1" dirty="0" err="1">
                <a:latin typeface="Calibri" panose="020F0502020204030204" pitchFamily="34" charset="0"/>
                <a:cs typeface="Calibri" panose="020F0502020204030204" pitchFamily="34" charset="0"/>
              </a:rPr>
              <a:t>sw</a:t>
            </a:r>
            <a:r>
              <a:rPr lang="it-IT" altLang="it-IT" b="1" dirty="0">
                <a:latin typeface="Calibri" panose="020F0502020204030204" pitchFamily="34" charset="0"/>
                <a:cs typeface="Calibri" panose="020F0502020204030204" pitchFamily="34" charset="0"/>
              </a:rPr>
              <a:t> di I.A. </a:t>
            </a:r>
            <a:r>
              <a:rPr lang="it-IT" altLang="it-IT" dirty="0">
                <a:latin typeface="Calibri" panose="020F0502020204030204" pitchFamily="34" charset="0"/>
                <a:cs typeface="Calibri" panose="020F0502020204030204" pitchFamily="34" charset="0"/>
              </a:rPr>
              <a:t>senza scordare che si dovranno </a:t>
            </a:r>
            <a:r>
              <a:rPr lang="it-IT" altLang="it-IT" dirty="0">
                <a:solidFill>
                  <a:srgbClr val="FF0000"/>
                </a:solidFill>
                <a:latin typeface="Calibri" panose="020F0502020204030204" pitchFamily="34" charset="0"/>
                <a:cs typeface="Calibri" panose="020F0502020204030204" pitchFamily="34" charset="0"/>
              </a:rPr>
              <a:t>adeguare </a:t>
            </a:r>
            <a:r>
              <a:rPr lang="it-IT" altLang="it-IT" dirty="0">
                <a:latin typeface="Calibri" panose="020F0502020204030204" pitchFamily="34" charset="0"/>
                <a:cs typeface="Calibri" panose="020F0502020204030204" pitchFamily="34" charset="0"/>
              </a:rPr>
              <a:t>anche norme di legge alle nuove fattispecie che si concretizzano nella realtà pratica, come ad esempio, nel caso di I.A. applicata all’automazione di guida di veicoli stradali ( famoso è il caso Tesla, o situazioni di sistema di Google, esempi che vedremo nelle successive slides ): se si considera la guida autonoma come parte integrante del veicolo, e vista anche la concorrenza fra conducente umano e sistema automatizzato, </a:t>
            </a:r>
            <a:r>
              <a:rPr lang="it-IT" altLang="it-IT" dirty="0">
                <a:solidFill>
                  <a:srgbClr val="FF0000"/>
                </a:solidFill>
                <a:latin typeface="Calibri" panose="020F0502020204030204" pitchFamily="34" charset="0"/>
                <a:cs typeface="Calibri" panose="020F0502020204030204" pitchFamily="34" charset="0"/>
              </a:rPr>
              <a:t>occorrerà adeguare il codice della strada e per i paesi che hanno un sistema assicurativo di RCA</a:t>
            </a:r>
            <a:r>
              <a:rPr lang="it-IT" altLang="it-IT" dirty="0">
                <a:latin typeface="Calibri" panose="020F0502020204030204" pitchFamily="34" charset="0"/>
                <a:cs typeface="Calibri" panose="020F0502020204030204" pitchFamily="34" charset="0"/>
              </a:rPr>
              <a:t>, anche le polizze assicurative obbligatorie e le eventuali integrazioni e/o estensioni di polizza.</a:t>
            </a:r>
            <a:endParaRPr kumimoji="0" lang="it-IT" altLang="it-IT"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09927572"/>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1524000" y="307733"/>
            <a:ext cx="9144000" cy="960194"/>
          </a:xfrm>
        </p:spPr>
        <p:txBody>
          <a:bodyPr>
            <a:normAutofit/>
          </a:bodyPr>
          <a:lstStyle/>
          <a:p>
            <a:r>
              <a:rPr lang="it-IT" dirty="0">
                <a:solidFill>
                  <a:srgbClr val="00B050"/>
                </a:solidFill>
              </a:rPr>
              <a:t>INTELLIGENZA ARTIFICIALE </a:t>
            </a:r>
          </a:p>
        </p:txBody>
      </p:sp>
      <p:sp>
        <p:nvSpPr>
          <p:cNvPr id="4" name="Rectangle 1">
            <a:extLst>
              <a:ext uri="{FF2B5EF4-FFF2-40B4-BE49-F238E27FC236}">
                <a16:creationId xmlns:a16="http://schemas.microsoft.com/office/drawing/2014/main" id="{7BE2CE63-95ED-4D24-9628-E61E2B2B8BC4}"/>
              </a:ext>
            </a:extLst>
          </p:cNvPr>
          <p:cNvSpPr>
            <a:spLocks noGrp="1" noChangeArrowheads="1"/>
          </p:cNvSpPr>
          <p:nvPr>
            <p:ph type="subTitle" idx="1"/>
          </p:nvPr>
        </p:nvSpPr>
        <p:spPr bwMode="auto">
          <a:xfrm>
            <a:off x="289367" y="-2458257"/>
            <a:ext cx="11817752" cy="125244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l"/>
            <a:endParaRPr lang="it-IT" dirty="0"/>
          </a:p>
          <a:p>
            <a:pPr algn="l"/>
            <a:endParaRPr lang="it-IT" dirty="0"/>
          </a:p>
          <a:p>
            <a:pPr algn="l"/>
            <a:endParaRPr lang="it-IT" dirty="0"/>
          </a:p>
          <a:p>
            <a:pPr algn="l"/>
            <a:endParaRPr lang="it-IT" dirty="0"/>
          </a:p>
          <a:p>
            <a:pPr algn="l"/>
            <a:endParaRPr lang="it-IT" dirty="0"/>
          </a:p>
          <a:p>
            <a:pPr algn="l"/>
            <a:endParaRPr lang="it-IT" dirty="0"/>
          </a:p>
          <a:p>
            <a:pPr algn="l"/>
            <a:endParaRPr lang="it-IT" dirty="0"/>
          </a:p>
          <a:p>
            <a:pPr algn="l"/>
            <a:endParaRPr lang="it-IT" dirty="0"/>
          </a:p>
          <a:p>
            <a:pPr algn="l"/>
            <a:endParaRPr lang="it-IT" dirty="0"/>
          </a:p>
          <a:p>
            <a:pPr algn="l"/>
            <a:endParaRPr lang="it-IT" dirty="0"/>
          </a:p>
          <a:p>
            <a:pPr algn="l"/>
            <a:r>
              <a:rPr lang="it-IT" dirty="0"/>
              <a:t>Nel maggio 2010 la Commissione Europea aveva proposto la “Digital Agenda for Europe” in previsione del successivo decennio, in modo tale che la sfida economica tenesse conto delle molteplici opportunità (dalle politiche industriali all’inquinamento e, non ultima, la lotta contro gli incidenti stradali, in continua crescita, che causano non solo perdite di vite, ma incidono pesantemente in senso negativo sullo sviluppo dei singoli Paesi). In tale sfida, un grande aiuto è proprio offerto dalle tecnologie digitali.</a:t>
            </a:r>
          </a:p>
          <a:p>
            <a:pPr algn="l"/>
            <a:r>
              <a:rPr lang="it-IT" dirty="0"/>
              <a:t>Basti pensare che dal 2011 al 2017 l’</a:t>
            </a:r>
            <a:r>
              <a:rPr lang="it-IT" dirty="0" err="1"/>
              <a:t>European</a:t>
            </a:r>
            <a:r>
              <a:rPr lang="it-IT" dirty="0"/>
              <a:t> </a:t>
            </a:r>
            <a:r>
              <a:rPr lang="it-IT" dirty="0" err="1"/>
              <a:t>Patent</a:t>
            </a:r>
            <a:r>
              <a:rPr lang="it-IT" dirty="0"/>
              <a:t> Office ha registrato oltre 18.000 brevetti sulle auto a guida autonoma.</a:t>
            </a:r>
          </a:p>
          <a:p>
            <a:pPr algn="l"/>
            <a:r>
              <a:rPr lang="it-IT" dirty="0"/>
              <a:t>Però in tema di responsabilità nasce anche un’ulteriore osservazione: se tali veicoli hanno la capacità di auto-apprendere, si uscirebbe dalla responsabilità del produttore per rientrare in quella di cui all’art. 2051 c.c., in forza del quale il soggetto che detiene la cosa in custodia risponde del danno causato dalla stessa, salva la prova che il danno sia stato dovuto al “caso fortuito”.</a:t>
            </a:r>
          </a:p>
          <a:p>
            <a:r>
              <a:rPr lang="it-IT" dirty="0"/>
              <a:t>In realtà riteniamo che un’auto a guida autonoma, così com’è in progetto, non goda del requisito assoluto dell’</a:t>
            </a:r>
            <a:r>
              <a:rPr lang="it-IT" cap="small" dirty="0" err="1"/>
              <a:t>i.a</a:t>
            </a:r>
            <a:r>
              <a:rPr lang="it-IT" cap="small" dirty="0"/>
              <a:t>.</a:t>
            </a:r>
            <a:r>
              <a:rPr lang="it-IT" dirty="0"/>
              <a:t> dell’auto-apprendimento e auto-implementazione (su cui torneremo alla fine), mentre la programmazione del veicolo, pur avanzata, è seguita dalle regole di processo costruttivo dell’azienda di riferimento che, proprio tramite il test stradale, sperimenta tutte le soluzioni possibili, raccogliendo i dati e aggiornandoli di volta in volta. Va quindi a escludere i casi di intervento del guidatore che, se presente, aprirebbe un’ipotesi di accertamento e definizione della responsabilità con le inerenti ulteriori difficoltà di accertamento.</a:t>
            </a:r>
          </a:p>
          <a:p>
            <a:endParaRPr lang="it-IT" dirty="0"/>
          </a:p>
        </p:txBody>
      </p:sp>
    </p:spTree>
    <p:extLst>
      <p:ext uri="{BB962C8B-B14F-4D97-AF65-F5344CB8AC3E}">
        <p14:creationId xmlns:p14="http://schemas.microsoft.com/office/powerpoint/2010/main" val="2521839302"/>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1524000" y="307733"/>
            <a:ext cx="9144000" cy="478651"/>
          </a:xfrm>
        </p:spPr>
        <p:txBody>
          <a:bodyPr>
            <a:normAutofit/>
          </a:bodyPr>
          <a:lstStyle/>
          <a:p>
            <a:r>
              <a:rPr lang="it-IT" sz="2800" dirty="0">
                <a:solidFill>
                  <a:srgbClr val="00B050"/>
                </a:solidFill>
              </a:rPr>
              <a:t>INTELLIGENZA ARTIFICIALE </a:t>
            </a:r>
          </a:p>
        </p:txBody>
      </p:sp>
      <p:sp>
        <p:nvSpPr>
          <p:cNvPr id="4" name="Rectangle 1">
            <a:extLst>
              <a:ext uri="{FF2B5EF4-FFF2-40B4-BE49-F238E27FC236}">
                <a16:creationId xmlns:a16="http://schemas.microsoft.com/office/drawing/2014/main" id="{7BE2CE63-95ED-4D24-9628-E61E2B2B8BC4}"/>
              </a:ext>
            </a:extLst>
          </p:cNvPr>
          <p:cNvSpPr>
            <a:spLocks noGrp="1" noChangeArrowheads="1"/>
          </p:cNvSpPr>
          <p:nvPr>
            <p:ph type="subTitle" idx="1"/>
          </p:nvPr>
        </p:nvSpPr>
        <p:spPr bwMode="auto">
          <a:xfrm>
            <a:off x="289367" y="1110855"/>
            <a:ext cx="11817752" cy="4874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l"/>
            <a:r>
              <a:rPr lang="it-IT" dirty="0"/>
              <a:t>Però in tema di responsabilità nasce anche un’ulteriore osservazione: abbiamo trattato nella fase iniziale del presente lavoro il tema della responsabilità da prodotto, e per un pensiero indubbiamente interessante, pare difficile attribuire un simile principio alla guida autonoma. Infatti, se tali veicoli hanno la capacità di auto-apprendere, si uscirebbe dalla responsabilità del produttore per rientrare in quella di cui all’art. </a:t>
            </a:r>
            <a:r>
              <a:rPr lang="it-IT" dirty="0">
                <a:solidFill>
                  <a:srgbClr val="FF0000"/>
                </a:solidFill>
              </a:rPr>
              <a:t>2051 c.c., in forza del quale il soggetto che detiene la cosa in custodia risponde del danno causato dalla stessa, salva la prova che il danno sia stato dovuto al “caso fortuito”.</a:t>
            </a:r>
          </a:p>
          <a:p>
            <a:r>
              <a:rPr lang="it-IT" dirty="0"/>
              <a:t>In realtà riteniamo che un’auto a guida autonoma, così com’è in progetto, </a:t>
            </a:r>
            <a:r>
              <a:rPr lang="it-IT" b="1" dirty="0"/>
              <a:t>non </a:t>
            </a:r>
            <a:r>
              <a:rPr lang="it-IT" dirty="0"/>
              <a:t>goda del requisito assoluto dell’</a:t>
            </a:r>
            <a:r>
              <a:rPr lang="it-IT" cap="small" dirty="0" err="1"/>
              <a:t>i.a</a:t>
            </a:r>
            <a:r>
              <a:rPr lang="it-IT" cap="small" dirty="0"/>
              <a:t>.</a:t>
            </a:r>
            <a:r>
              <a:rPr lang="it-IT" dirty="0"/>
              <a:t> dell’auto-apprendimento e auto-implementazione mentre la programmazione del veicolo, pur avanzata, è seguita dalle </a:t>
            </a:r>
            <a:r>
              <a:rPr lang="it-IT" b="1" dirty="0"/>
              <a:t>regole di processo costruttivo </a:t>
            </a:r>
            <a:r>
              <a:rPr lang="it-IT" dirty="0"/>
              <a:t>dell’azienda di riferimento che, proprio tramite il test stradale, sperimenta tutte le soluzioni possibili, raccogliendo i dati e aggiornandoli di volta in volta. </a:t>
            </a:r>
            <a:r>
              <a:rPr lang="it-IT" dirty="0">
                <a:solidFill>
                  <a:srgbClr val="FF0000"/>
                </a:solidFill>
              </a:rPr>
              <a:t>Va quindi a escludere i casi di intervento del guidatore che, se presente, aprirebbe un’ipotesi di accertamento e definizione della responsabilità con le inerenti ulteriori difficoltà di accertamento.</a:t>
            </a:r>
          </a:p>
        </p:txBody>
      </p:sp>
    </p:spTree>
    <p:extLst>
      <p:ext uri="{BB962C8B-B14F-4D97-AF65-F5344CB8AC3E}">
        <p14:creationId xmlns:p14="http://schemas.microsoft.com/office/powerpoint/2010/main" val="3481912068"/>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1524000" y="307733"/>
            <a:ext cx="9144000" cy="570091"/>
          </a:xfrm>
        </p:spPr>
        <p:txBody>
          <a:bodyPr>
            <a:normAutofit/>
          </a:bodyPr>
          <a:lstStyle/>
          <a:p>
            <a:r>
              <a:rPr lang="it-IT" sz="2800" dirty="0">
                <a:solidFill>
                  <a:srgbClr val="00B050"/>
                </a:solidFill>
              </a:rPr>
              <a:t>INTELLIGENZA ARTIFICIALE </a:t>
            </a:r>
          </a:p>
        </p:txBody>
      </p:sp>
      <p:sp>
        <p:nvSpPr>
          <p:cNvPr id="4" name="Rectangle 1">
            <a:extLst>
              <a:ext uri="{FF2B5EF4-FFF2-40B4-BE49-F238E27FC236}">
                <a16:creationId xmlns:a16="http://schemas.microsoft.com/office/drawing/2014/main" id="{7BE2CE63-95ED-4D24-9628-E61E2B2B8BC4}"/>
              </a:ext>
            </a:extLst>
          </p:cNvPr>
          <p:cNvSpPr>
            <a:spLocks noGrp="1" noChangeArrowheads="1"/>
          </p:cNvSpPr>
          <p:nvPr>
            <p:ph type="subTitle" idx="1"/>
          </p:nvPr>
        </p:nvSpPr>
        <p:spPr bwMode="auto">
          <a:xfrm>
            <a:off x="187124" y="1685617"/>
            <a:ext cx="11817752" cy="4005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it-IT" dirty="0"/>
              <a:t>La casistica </a:t>
            </a:r>
            <a:r>
              <a:rPr lang="it-IT" cap="small" dirty="0"/>
              <a:t>usa</a:t>
            </a:r>
            <a:r>
              <a:rPr lang="it-IT" dirty="0"/>
              <a:t> è la più grave, e ricordiamo il sinistro avvenuto il 18 marzo 2018 a Tempe, nell’area metropolitana di Phoenix, Arizona, ove un veicolo a guida automatica della società </a:t>
            </a:r>
            <a:r>
              <a:rPr lang="it-IT" cap="small" dirty="0" err="1"/>
              <a:t>uber</a:t>
            </a:r>
            <a:r>
              <a:rPr lang="it-IT" dirty="0"/>
              <a:t>, in fase di </a:t>
            </a:r>
            <a:r>
              <a:rPr lang="it-IT" dirty="0" err="1"/>
              <a:t>testing</a:t>
            </a:r>
            <a:r>
              <a:rPr lang="it-IT" dirty="0"/>
              <a:t>, aveva travolto e ucciso una donna che stava attraversando la strada.</a:t>
            </a:r>
          </a:p>
          <a:p>
            <a:pPr algn="l"/>
            <a:r>
              <a:rPr lang="it-IT" dirty="0"/>
              <a:t>I risultati dell’indagine, da poco resi noti, hanno confermato una concorrente responsabilità della signora che stava attraversando la strada distratta dal cellulare e fuori dalle linee zebrate, e della “conducente di emergenza” presente sull’auto che, al momento del sinistro, era anche lei totalmente distratta dal suo cellulare e non è intervenuta né frenando né sterzando, come avrebbe dovuto fare in un simile caso.</a:t>
            </a:r>
          </a:p>
          <a:p>
            <a:pPr algn="l"/>
            <a:r>
              <a:rPr lang="it-IT" cap="small" dirty="0" err="1"/>
              <a:t>uber</a:t>
            </a:r>
            <a:r>
              <a:rPr lang="it-IT" dirty="0"/>
              <a:t> è stata scagionata, ma l’inchiesta dovrebbe proseguire: occorrerà accertare perché il sistema di guida automatico </a:t>
            </a:r>
            <a:r>
              <a:rPr lang="it-IT" b="1" dirty="0"/>
              <a:t>non </a:t>
            </a:r>
            <a:r>
              <a:rPr lang="it-IT" dirty="0"/>
              <a:t>abbia rilevato il pericolo del pedone lontano dal passaggio pedonale dedicato e </a:t>
            </a:r>
            <a:r>
              <a:rPr lang="it-IT" b="1" dirty="0"/>
              <a:t>nemmeno </a:t>
            </a:r>
            <a:r>
              <a:rPr lang="it-IT" dirty="0"/>
              <a:t>abbia abbozzato una sterzata.</a:t>
            </a:r>
          </a:p>
        </p:txBody>
      </p:sp>
    </p:spTree>
    <p:extLst>
      <p:ext uri="{BB962C8B-B14F-4D97-AF65-F5344CB8AC3E}">
        <p14:creationId xmlns:p14="http://schemas.microsoft.com/office/powerpoint/2010/main" val="3570226795"/>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1524000" y="1"/>
            <a:ext cx="9144000" cy="525812"/>
          </a:xfrm>
        </p:spPr>
        <p:txBody>
          <a:bodyPr>
            <a:normAutofit fontScale="90000"/>
          </a:bodyPr>
          <a:lstStyle/>
          <a:p>
            <a:r>
              <a:rPr lang="it-IT" sz="3600" dirty="0">
                <a:solidFill>
                  <a:srgbClr val="00B050"/>
                </a:solidFill>
              </a:rPr>
              <a:t>INTELLIGENZA ARTIFICIALE </a:t>
            </a:r>
          </a:p>
        </p:txBody>
      </p:sp>
      <p:sp>
        <p:nvSpPr>
          <p:cNvPr id="4" name="Rectangle 1">
            <a:extLst>
              <a:ext uri="{FF2B5EF4-FFF2-40B4-BE49-F238E27FC236}">
                <a16:creationId xmlns:a16="http://schemas.microsoft.com/office/drawing/2014/main" id="{7BE2CE63-95ED-4D24-9628-E61E2B2B8BC4}"/>
              </a:ext>
            </a:extLst>
          </p:cNvPr>
          <p:cNvSpPr>
            <a:spLocks noGrp="1" noChangeArrowheads="1"/>
          </p:cNvSpPr>
          <p:nvPr>
            <p:ph type="subTitle" idx="1"/>
          </p:nvPr>
        </p:nvSpPr>
        <p:spPr bwMode="auto">
          <a:xfrm>
            <a:off x="187124" y="525812"/>
            <a:ext cx="11817752" cy="6324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l"/>
            <a:r>
              <a:rPr lang="it-IT" sz="2000" dirty="0"/>
              <a:t>Abbiamo riflettuto sul fatto che un veicolo a guida autonoma, come altri beni legati all’uso dell’</a:t>
            </a:r>
            <a:r>
              <a:rPr lang="it-IT" sz="2000" cap="small" dirty="0" err="1"/>
              <a:t>i.a</a:t>
            </a:r>
            <a:r>
              <a:rPr lang="it-IT" sz="2000" cap="small" dirty="0"/>
              <a:t>.</a:t>
            </a:r>
            <a:r>
              <a:rPr lang="it-IT" sz="2000" dirty="0"/>
              <a:t>, risenta della normale disciplina da prodotto, perché di ciò si tratta.</a:t>
            </a:r>
          </a:p>
          <a:p>
            <a:pPr algn="l"/>
            <a:r>
              <a:rPr lang="it-IT" sz="2000" dirty="0"/>
              <a:t>Quindi, possiamo distinguere:</a:t>
            </a:r>
          </a:p>
          <a:p>
            <a:pPr marL="342900" lvl="0" indent="-342900" algn="l">
              <a:buFont typeface="Arial" panose="020B0604020202020204" pitchFamily="34" charset="0"/>
              <a:buChar char="•"/>
            </a:pPr>
            <a:r>
              <a:rPr lang="it-IT" sz="2000" b="1" dirty="0">
                <a:solidFill>
                  <a:srgbClr val="FF0000"/>
                </a:solidFill>
              </a:rPr>
              <a:t>danno alle persone;</a:t>
            </a:r>
          </a:p>
          <a:p>
            <a:pPr marL="342900" lvl="0" indent="-342900" algn="l">
              <a:buFont typeface="Arial" panose="020B0604020202020204" pitchFamily="34" charset="0"/>
              <a:buChar char="•"/>
            </a:pPr>
            <a:r>
              <a:rPr lang="it-IT" sz="2000" b="1" dirty="0">
                <a:solidFill>
                  <a:srgbClr val="FF0000"/>
                </a:solidFill>
              </a:rPr>
              <a:t>danno al conducente e trasportati;</a:t>
            </a:r>
          </a:p>
          <a:p>
            <a:pPr marL="342900" lvl="0" indent="-342900" algn="l">
              <a:buFont typeface="Arial" panose="020B0604020202020204" pitchFamily="34" charset="0"/>
              <a:buChar char="•"/>
            </a:pPr>
            <a:r>
              <a:rPr lang="it-IT" sz="2000" b="1" dirty="0">
                <a:solidFill>
                  <a:srgbClr val="FF0000"/>
                </a:solidFill>
              </a:rPr>
              <a:t>danno al conducente a trasportati e ad altre persone;</a:t>
            </a:r>
          </a:p>
          <a:p>
            <a:pPr marL="342900" lvl="0" indent="-342900" algn="l">
              <a:buFont typeface="Arial" panose="020B0604020202020204" pitchFamily="34" charset="0"/>
              <a:buChar char="•"/>
            </a:pPr>
            <a:r>
              <a:rPr lang="it-IT" sz="2000" b="1" dirty="0">
                <a:solidFill>
                  <a:srgbClr val="FF0000"/>
                </a:solidFill>
              </a:rPr>
              <a:t>danni a cose;</a:t>
            </a:r>
          </a:p>
          <a:p>
            <a:r>
              <a:rPr lang="it-IT" sz="2000" dirty="0"/>
              <a:t>e anche in ciascuna delle sovra indicate ipotesi occorrerà determinare se vi sia stata </a:t>
            </a:r>
            <a:r>
              <a:rPr lang="it-IT" sz="2000" b="1" dirty="0"/>
              <a:t>piena guida autonoma o vi sia stato un intervento umano.</a:t>
            </a:r>
          </a:p>
          <a:p>
            <a:pPr algn="l"/>
            <a:r>
              <a:rPr lang="it-IT" sz="2000" dirty="0"/>
              <a:t>Quest’ultima ipotesi è perfettamente ammissibile nei casi di guida </a:t>
            </a:r>
            <a:r>
              <a:rPr lang="it-IT" sz="2000" b="1" dirty="0"/>
              <a:t>solo parzialmente assistita o totalmente assistita,</a:t>
            </a:r>
            <a:r>
              <a:rPr lang="it-IT" sz="2000" dirty="0"/>
              <a:t> come indicato nei cinque livelli precedentemente richiamati.</a:t>
            </a:r>
          </a:p>
          <a:p>
            <a:r>
              <a:rPr lang="it-IT" sz="2000" dirty="0"/>
              <a:t>Nei </a:t>
            </a:r>
            <a:r>
              <a:rPr lang="it-IT" sz="2000" b="1" dirty="0"/>
              <a:t>primi quattro livelli </a:t>
            </a:r>
            <a:r>
              <a:rPr lang="it-IT" sz="2000" dirty="0"/>
              <a:t>dovrà valutarsi, anche con ricorso a sempre più evolute consulenze tecniche anch’esse basate sull’</a:t>
            </a:r>
            <a:r>
              <a:rPr lang="it-IT" sz="2000" cap="small" dirty="0" err="1"/>
              <a:t>i.a</a:t>
            </a:r>
            <a:r>
              <a:rPr lang="it-IT" sz="2000" cap="small" dirty="0"/>
              <a:t>.</a:t>
            </a:r>
            <a:r>
              <a:rPr lang="it-IT" sz="2000" dirty="0"/>
              <a:t>, se vi sia stata o meno una partecipazione diretta del conducente nella causazione del sinistro.</a:t>
            </a:r>
          </a:p>
          <a:p>
            <a:r>
              <a:rPr lang="it-IT" sz="2000" dirty="0"/>
              <a:t>Più complesso sarà il </a:t>
            </a:r>
            <a:r>
              <a:rPr lang="it-IT" sz="2000" b="1" dirty="0"/>
              <a:t>determinare come e in quale quantità vi sia stato il coinvolgimento del conducente umano </a:t>
            </a:r>
            <a:r>
              <a:rPr lang="it-IT" sz="2000" dirty="0"/>
              <a:t>nel caso in cui – dato per scontato che egli non abbia interagito minimamente con la vettura – ci si dovrà rivolgere al costruttore, che a sua volta potrà ricercare all’interno di suoi eventuali fornitori, ove sia stato compiuto il difetto di costruzione.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3240126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1524000" y="307733"/>
            <a:ext cx="9144000" cy="960194"/>
          </a:xfrm>
        </p:spPr>
        <p:txBody>
          <a:bodyPr/>
          <a:lstStyle/>
          <a:p>
            <a:r>
              <a:rPr lang="it-IT" dirty="0">
                <a:solidFill>
                  <a:srgbClr val="00B050"/>
                </a:solidFill>
              </a:rPr>
              <a:t>I.A. IN MEDICINA</a:t>
            </a:r>
          </a:p>
        </p:txBody>
      </p:sp>
      <p:sp>
        <p:nvSpPr>
          <p:cNvPr id="3" name="Sottotitolo 2"/>
          <p:cNvSpPr>
            <a:spLocks noGrp="1"/>
          </p:cNvSpPr>
          <p:nvPr>
            <p:ph type="subTitle" idx="1"/>
          </p:nvPr>
        </p:nvSpPr>
        <p:spPr>
          <a:xfrm>
            <a:off x="-6743627" y="1267926"/>
            <a:ext cx="18536560" cy="9770915"/>
          </a:xfrm>
        </p:spPr>
        <p:txBody>
          <a:bodyPr>
            <a:normAutofit/>
          </a:bodyPr>
          <a:lstStyle/>
          <a:p>
            <a:endParaRPr lang="it-IT" sz="2800" b="1" dirty="0"/>
          </a:p>
          <a:p>
            <a:endParaRPr lang="it-IT" sz="2800" b="1" dirty="0"/>
          </a:p>
          <a:p>
            <a:endParaRPr lang="it-IT" sz="2800" b="1" dirty="0"/>
          </a:p>
          <a:p>
            <a:endParaRPr lang="it-IT" sz="2800" b="1" dirty="0"/>
          </a:p>
        </p:txBody>
      </p:sp>
      <p:pic>
        <p:nvPicPr>
          <p:cNvPr id="1026" name="Picture 2" descr="Robot e medicina, il futuro passa di qui - Scuola di Robotica">
            <a:extLst>
              <a:ext uri="{FF2B5EF4-FFF2-40B4-BE49-F238E27FC236}">
                <a16:creationId xmlns:a16="http://schemas.microsoft.com/office/drawing/2014/main" id="{752CCCE7-62E8-48E3-8707-A4A303BBE0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1316" y="1855177"/>
            <a:ext cx="6977999" cy="42554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93833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1524000" y="307733"/>
            <a:ext cx="9144000" cy="960194"/>
          </a:xfrm>
        </p:spPr>
        <p:txBody>
          <a:bodyPr/>
          <a:lstStyle/>
          <a:p>
            <a:r>
              <a:rPr lang="it-IT" dirty="0">
                <a:solidFill>
                  <a:srgbClr val="00B050"/>
                </a:solidFill>
              </a:rPr>
              <a:t>Il Contratto </a:t>
            </a:r>
          </a:p>
        </p:txBody>
      </p:sp>
      <p:sp>
        <p:nvSpPr>
          <p:cNvPr id="3" name="Sottotitolo 2"/>
          <p:cNvSpPr>
            <a:spLocks noGrp="1"/>
          </p:cNvSpPr>
          <p:nvPr>
            <p:ph type="subTitle" idx="1"/>
          </p:nvPr>
        </p:nvSpPr>
        <p:spPr>
          <a:xfrm>
            <a:off x="571500" y="1267927"/>
            <a:ext cx="8102717" cy="4877895"/>
          </a:xfrm>
        </p:spPr>
        <p:txBody>
          <a:bodyPr>
            <a:normAutofit fontScale="92500" lnSpcReduction="10000"/>
          </a:bodyPr>
          <a:lstStyle/>
          <a:p>
            <a:r>
              <a:rPr lang="it-IT" sz="2800" b="1" dirty="0"/>
              <a:t>Definizione Generale </a:t>
            </a:r>
            <a:endParaRPr lang="it-IT" b="1" dirty="0"/>
          </a:p>
          <a:p>
            <a:r>
              <a:rPr lang="it-IT" dirty="0"/>
              <a:t>Quindi, rilevata l’assenza di una norma specifica , cioè tipica , nel codice civile, si è ritenuto che la nuova figura contrattuale potesse rientrare nell’ambito di quei contratti “ atipici” o “innominati” contemplati dall’art. 1322 c.c., richiamando, ove non specificate nel contratto, le clausole proprie della </a:t>
            </a:r>
            <a:r>
              <a:rPr lang="it-IT" b="1" dirty="0"/>
              <a:t>figura giuridica analogicamente simile, fra quelle tipiche.</a:t>
            </a:r>
          </a:p>
          <a:p>
            <a:r>
              <a:rPr lang="it-IT" dirty="0"/>
              <a:t>Nel caso in esame, quindi, varrà il richiamo delle norme tipiche della locazione di beni mobili, ricorrendo al principio “ </a:t>
            </a:r>
            <a:r>
              <a:rPr lang="it-IT" b="1" dirty="0"/>
              <a:t>analogico</a:t>
            </a:r>
            <a:r>
              <a:rPr lang="it-IT" dirty="0"/>
              <a:t>”, ossia al ricorso delle norme proprie del contratto tipico e nominato maggiormente simile alla fattispecie in esame.</a:t>
            </a:r>
          </a:p>
          <a:p>
            <a:r>
              <a:rPr lang="it-IT" dirty="0"/>
              <a:t>Ricordiamo che il principio del ricorso analogico </a:t>
            </a:r>
            <a:r>
              <a:rPr lang="it-IT" b="1" dirty="0"/>
              <a:t>NON</a:t>
            </a:r>
            <a:r>
              <a:rPr lang="it-IT" dirty="0"/>
              <a:t> è consentito </a:t>
            </a:r>
            <a:r>
              <a:rPr lang="it-IT" b="1" i="1" dirty="0"/>
              <a:t>in materia penale in forza dell’art.1 c.p.</a:t>
            </a:r>
            <a:r>
              <a:rPr lang="it-IT" dirty="0"/>
              <a:t> ( stesso principio per tutti gli ordinamenti, non solo per quello Italiano) in forza del quale «non può esservi pena per un fatto che non sia contemplato espressamente dal c.p. come reato»</a:t>
            </a:r>
          </a:p>
        </p:txBody>
      </p:sp>
      <p:pic>
        <p:nvPicPr>
          <p:cNvPr id="18434" name="Picture 2" descr="Contratto di apprendistato: come funziona e i dettagli da sapere">
            <a:extLst>
              <a:ext uri="{FF2B5EF4-FFF2-40B4-BE49-F238E27FC236}">
                <a16:creationId xmlns:a16="http://schemas.microsoft.com/office/drawing/2014/main" id="{715F8317-3B1A-ED73-CB05-0B3C2D6954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74217" y="2273417"/>
            <a:ext cx="3277915" cy="2239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5807651"/>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1524000" y="307733"/>
            <a:ext cx="9144000" cy="960194"/>
          </a:xfrm>
        </p:spPr>
        <p:txBody>
          <a:bodyPr>
            <a:normAutofit/>
          </a:bodyPr>
          <a:lstStyle/>
          <a:p>
            <a:r>
              <a:rPr lang="it-IT" dirty="0">
                <a:solidFill>
                  <a:srgbClr val="00B050"/>
                </a:solidFill>
              </a:rPr>
              <a:t>INTELLIGENZA ARTIFICIALE </a:t>
            </a:r>
          </a:p>
        </p:txBody>
      </p:sp>
      <p:sp>
        <p:nvSpPr>
          <p:cNvPr id="4" name="Rectangle 1">
            <a:extLst>
              <a:ext uri="{FF2B5EF4-FFF2-40B4-BE49-F238E27FC236}">
                <a16:creationId xmlns:a16="http://schemas.microsoft.com/office/drawing/2014/main" id="{7BE2CE63-95ED-4D24-9628-E61E2B2B8BC4}"/>
              </a:ext>
            </a:extLst>
          </p:cNvPr>
          <p:cNvSpPr>
            <a:spLocks noGrp="1" noChangeArrowheads="1"/>
          </p:cNvSpPr>
          <p:nvPr>
            <p:ph type="subTitle" idx="1"/>
          </p:nvPr>
        </p:nvSpPr>
        <p:spPr bwMode="auto">
          <a:xfrm>
            <a:off x="289367" y="1603362"/>
            <a:ext cx="11817752"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L’I.A. </a:t>
            </a:r>
            <a:r>
              <a:rPr kumimoji="0" lang="it-IT" altLang="it-IT" sz="2000" b="0" i="0" u="none" strike="noStrike" cap="none" normalizeH="0" baseline="0" dirty="0">
                <a:ln>
                  <a:noFill/>
                </a:ln>
                <a:solidFill>
                  <a:srgbClr val="FF0000"/>
                </a:solidFill>
                <a:effectLst/>
                <a:latin typeface="Calibri" panose="020F0502020204030204" pitchFamily="34" charset="0"/>
                <a:cs typeface="Calibri" panose="020F0502020204030204" pitchFamily="34" charset="0"/>
              </a:rPr>
              <a:t>nella medicina </a:t>
            </a:r>
            <a:r>
              <a:rPr kumimoji="0" lang="it-IT" altLang="it-IT"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qui intesa in senso lato per necessità di spazio e tempo ): il ricorso in ambito di </a:t>
            </a:r>
            <a:r>
              <a:rPr kumimoji="0" lang="it-IT" altLang="it-IT" sz="2000" b="0" i="0" u="none" strike="noStrike" cap="none" normalizeH="0" baseline="0" dirty="0">
                <a:ln>
                  <a:noFill/>
                </a:ln>
                <a:solidFill>
                  <a:srgbClr val="FF0000"/>
                </a:solidFill>
                <a:effectLst/>
                <a:latin typeface="Calibri" panose="020F0502020204030204" pitchFamily="34" charset="0"/>
                <a:cs typeface="Calibri" panose="020F0502020204030204" pitchFamily="34" charset="0"/>
              </a:rPr>
              <a:t>ricerca clinica</a:t>
            </a:r>
            <a:r>
              <a:rPr kumimoji="0" lang="it-IT" altLang="it-IT"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è oggi essenziale, soprattutto alla luce dell’urgenza di ricerca e produzione di vaccini a fronte della pandemia di Covid19, e, eventualmente, per fronteggiare altre emergenze.</a:t>
            </a:r>
          </a:p>
          <a:p>
            <a:pPr marL="0" marR="0" lvl="0" indent="0" algn="l" defTabSz="914400" rtl="0" eaLnBrk="0" fontAlgn="base" latinLnBrk="0" hangingPunct="0">
              <a:lnSpc>
                <a:spcPct val="100000"/>
              </a:lnSpc>
              <a:spcBef>
                <a:spcPct val="0"/>
              </a:spcBef>
              <a:spcAft>
                <a:spcPct val="0"/>
              </a:spcAft>
              <a:buClrTx/>
              <a:buSzTx/>
              <a:buFontTx/>
              <a:buNone/>
              <a:tabLst/>
            </a:pPr>
            <a:r>
              <a:rPr lang="it-IT" altLang="it-IT" sz="2000" dirty="0">
                <a:latin typeface="Calibri" panose="020F0502020204030204" pitchFamily="34" charset="0"/>
                <a:cs typeface="Calibri" panose="020F0502020204030204" pitchFamily="34" charset="0"/>
              </a:rPr>
              <a:t>L’I.A. sarà essenziale nell’utilizzo di </a:t>
            </a:r>
            <a:r>
              <a:rPr lang="it-IT" altLang="it-IT" sz="2000" dirty="0">
                <a:solidFill>
                  <a:srgbClr val="FF0000"/>
                </a:solidFill>
                <a:latin typeface="Calibri" panose="020F0502020204030204" pitchFamily="34" charset="0"/>
                <a:cs typeface="Calibri" panose="020F0502020204030204" pitchFamily="34" charset="0"/>
              </a:rPr>
              <a:t>data base, di comunicazioni fra enti di ricerca, governi, ospedali </a:t>
            </a:r>
            <a:r>
              <a:rPr lang="it-IT" altLang="it-IT" sz="2000" dirty="0">
                <a:latin typeface="Calibri" panose="020F0502020204030204" pitchFamily="34" charset="0"/>
                <a:cs typeface="Calibri" panose="020F0502020204030204" pitchFamily="34" charset="0"/>
              </a:rPr>
              <a:t>( sempre se vi sia correttezza di informazioni e del loro uso ). Basti rammentare che già nell’ottobre 2019 un’azienda americana che monitorava il mondo cinese ( la </a:t>
            </a:r>
            <a:r>
              <a:rPr lang="it-IT" altLang="it-IT" sz="2000" i="1" dirty="0" err="1">
                <a:latin typeface="Calibri" panose="020F0502020204030204" pitchFamily="34" charset="0"/>
                <a:cs typeface="Calibri" panose="020F0502020204030204" pitchFamily="34" charset="0"/>
              </a:rPr>
              <a:t>BlueDot</a:t>
            </a:r>
            <a:r>
              <a:rPr lang="it-IT" altLang="it-IT" sz="2000" dirty="0">
                <a:latin typeface="Calibri" panose="020F0502020204030204" pitchFamily="34" charset="0"/>
                <a:cs typeface="Calibri" panose="020F0502020204030204" pitchFamily="34" charset="0"/>
              </a:rPr>
              <a:t>), avvisò i propri clienti ( soggetti imprenditoriali che operavano in Cina e/o con la Cina) di un insolito incremento di casi di polmonite a Wuhan; o come altra azienda U.S.A. ( </a:t>
            </a:r>
            <a:r>
              <a:rPr lang="it-IT" altLang="it-IT" sz="2000" i="1" dirty="0" err="1">
                <a:latin typeface="Calibri" panose="020F0502020204030204" pitchFamily="34" charset="0"/>
                <a:cs typeface="Calibri" panose="020F0502020204030204" pitchFamily="34" charset="0"/>
              </a:rPr>
              <a:t>Apixio</a:t>
            </a:r>
            <a:r>
              <a:rPr lang="it-IT" altLang="it-IT" sz="2000" i="1" dirty="0">
                <a:latin typeface="Calibri" panose="020F0502020204030204" pitchFamily="34" charset="0"/>
                <a:cs typeface="Calibri" panose="020F0502020204030204" pitchFamily="34" charset="0"/>
              </a:rPr>
              <a:t> </a:t>
            </a:r>
            <a:r>
              <a:rPr lang="it-IT" altLang="it-IT" sz="2000" dirty="0">
                <a:latin typeface="Calibri" panose="020F0502020204030204" pitchFamily="34" charset="0"/>
                <a:cs typeface="Calibri" panose="020F0502020204030204" pitchFamily="34" charset="0"/>
              </a:rPr>
              <a:t>) sta usando l’I.A. per mettere in condivisione dei dati  delle cartelle cliniche dei pazienti degli Stati Uniti con possibilità di accertare possibili soggetti a rischio rispetto ad altri.</a:t>
            </a: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Per i </a:t>
            </a:r>
            <a:r>
              <a:rPr kumimoji="0" lang="it-IT" altLang="it-IT" sz="2000" b="0" i="0" u="none" strike="noStrike" cap="none" normalizeH="0" baseline="0" dirty="0">
                <a:ln>
                  <a:noFill/>
                </a:ln>
                <a:solidFill>
                  <a:srgbClr val="FF0000"/>
                </a:solidFill>
                <a:effectLst/>
                <a:latin typeface="Calibri" panose="020F0502020204030204" pitchFamily="34" charset="0"/>
                <a:cs typeface="Calibri" panose="020F0502020204030204" pitchFamily="34" charset="0"/>
              </a:rPr>
              <a:t>sistemi robotizzati in uso nelle sale chirurgiche </a:t>
            </a:r>
            <a:r>
              <a:rPr kumimoji="0" lang="it-IT" altLang="it-IT"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vedasi il diffusissimo Robot Da Vinci ) </a:t>
            </a:r>
            <a:r>
              <a:rPr lang="it-IT" altLang="it-IT" sz="2000" dirty="0">
                <a:latin typeface="Calibri" panose="020F0502020204030204" pitchFamily="34" charset="0"/>
                <a:cs typeface="Calibri" panose="020F0502020204030204" pitchFamily="34" charset="0"/>
              </a:rPr>
              <a:t>si rammenti che tali sistemi consentono al chirurgo ed alla sua equipe di effettuare, da remoto ( usando una consolle separata dal Robot sovrastante/vicino al letto chirurgico del paziente ) anche i più complessi interventi.</a:t>
            </a: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Ovviamente restano salve le norme in tema di responsabilità professionale per colpa e mancata diligenza dei medici o per responsabilità del produttore del robot.</a:t>
            </a:r>
          </a:p>
        </p:txBody>
      </p:sp>
    </p:spTree>
    <p:extLst>
      <p:ext uri="{BB962C8B-B14F-4D97-AF65-F5344CB8AC3E}">
        <p14:creationId xmlns:p14="http://schemas.microsoft.com/office/powerpoint/2010/main" val="144641637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1524000" y="137161"/>
            <a:ext cx="9144000" cy="393192"/>
          </a:xfrm>
        </p:spPr>
        <p:txBody>
          <a:bodyPr>
            <a:normAutofit fontScale="90000"/>
          </a:bodyPr>
          <a:lstStyle/>
          <a:p>
            <a:r>
              <a:rPr lang="it-IT" sz="3200" dirty="0">
                <a:solidFill>
                  <a:srgbClr val="00B050"/>
                </a:solidFill>
              </a:rPr>
              <a:t>INTELLIGENZA ARTIFICIALE </a:t>
            </a:r>
          </a:p>
        </p:txBody>
      </p:sp>
      <p:sp>
        <p:nvSpPr>
          <p:cNvPr id="4" name="Rectangle 1">
            <a:extLst>
              <a:ext uri="{FF2B5EF4-FFF2-40B4-BE49-F238E27FC236}">
                <a16:creationId xmlns:a16="http://schemas.microsoft.com/office/drawing/2014/main" id="{7BE2CE63-95ED-4D24-9628-E61E2B2B8BC4}"/>
              </a:ext>
            </a:extLst>
          </p:cNvPr>
          <p:cNvSpPr>
            <a:spLocks noGrp="1" noChangeArrowheads="1"/>
          </p:cNvSpPr>
          <p:nvPr>
            <p:ph type="subTitle" idx="1"/>
          </p:nvPr>
        </p:nvSpPr>
        <p:spPr bwMode="auto">
          <a:xfrm>
            <a:off x="384047" y="825618"/>
            <a:ext cx="11723071" cy="6460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l"/>
            <a:r>
              <a:rPr lang="it-IT" dirty="0"/>
              <a:t>Affrontiamo ora un interessante aspetto dell’applicazione dell’</a:t>
            </a:r>
            <a:r>
              <a:rPr lang="it-IT" cap="small" dirty="0" err="1"/>
              <a:t>i.a</a:t>
            </a:r>
            <a:r>
              <a:rPr lang="it-IT" dirty="0"/>
              <a:t>. nel mondo della salute, in senso di </a:t>
            </a:r>
            <a:r>
              <a:rPr lang="it-IT" b="1" dirty="0"/>
              <a:t>interazione con le varie procedure di fornitura di farmaci, di apparecchiature robotiche di assistenza all’attività chirurgica, di inserimento e utilizzo di protesi siano esse </a:t>
            </a:r>
            <a:r>
              <a:rPr lang="it-IT" b="1" dirty="0" err="1"/>
              <a:t>stent</a:t>
            </a:r>
            <a:r>
              <a:rPr lang="it-IT" b="1" dirty="0"/>
              <a:t> o veri e propri sostituti meccanici di organi o, nelle ultime applicazioni, di veri e propri impianti di esoscheletri.</a:t>
            </a:r>
          </a:p>
          <a:p>
            <a:pPr algn="l"/>
            <a:r>
              <a:rPr lang="it-IT" dirty="0"/>
              <a:t>È evidente che in un contesto così complesso per la differenziazione degli interventi, per l’incidenza sugli operatori medici e sui pazienti di destinazione, nonché per tutte le nuove problematiche legate a possibili difetti, erronea utilizzazione e presenza di danni, sia necessaria un’attenta riflessione sia da parte degli operatori tecnici, giuridici e, non ultimi, da parte degli enti pubblici funzionalmente destinati alla gestione e controllo di simili applicazioni</a:t>
            </a:r>
          </a:p>
          <a:p>
            <a:pPr algn="l"/>
            <a:r>
              <a:rPr lang="it-IT" dirty="0"/>
              <a:t>I sistemi di </a:t>
            </a:r>
            <a:r>
              <a:rPr lang="it-IT" dirty="0">
                <a:solidFill>
                  <a:srgbClr val="FF0000"/>
                </a:solidFill>
              </a:rPr>
              <a:t>Cognitive Computing </a:t>
            </a:r>
            <a:r>
              <a:rPr lang="it-IT" dirty="0"/>
              <a:t>tipici della </a:t>
            </a:r>
            <a:r>
              <a:rPr lang="it-IT" cap="small" dirty="0" err="1"/>
              <a:t>i.a</a:t>
            </a:r>
            <a:r>
              <a:rPr lang="it-IT" dirty="0"/>
              <a:t>. costituiscono uno strumento utile per la realizzazione di </a:t>
            </a:r>
            <a:r>
              <a:rPr lang="it-IT" dirty="0" err="1">
                <a:solidFill>
                  <a:srgbClr val="FF0000"/>
                </a:solidFill>
              </a:rPr>
              <a:t>Clinical</a:t>
            </a:r>
            <a:r>
              <a:rPr lang="it-IT" dirty="0">
                <a:solidFill>
                  <a:srgbClr val="FF0000"/>
                </a:solidFill>
              </a:rPr>
              <a:t> </a:t>
            </a:r>
            <a:r>
              <a:rPr lang="it-IT" dirty="0" err="1">
                <a:solidFill>
                  <a:srgbClr val="FF0000"/>
                </a:solidFill>
              </a:rPr>
              <a:t>Decision</a:t>
            </a:r>
            <a:r>
              <a:rPr lang="it-IT" dirty="0">
                <a:solidFill>
                  <a:srgbClr val="FF0000"/>
                </a:solidFill>
              </a:rPr>
              <a:t> </a:t>
            </a:r>
            <a:r>
              <a:rPr lang="it-IT" dirty="0" err="1">
                <a:solidFill>
                  <a:srgbClr val="FF0000"/>
                </a:solidFill>
              </a:rPr>
              <a:t>Support</a:t>
            </a:r>
            <a:r>
              <a:rPr lang="it-IT" dirty="0">
                <a:solidFill>
                  <a:srgbClr val="FF0000"/>
                </a:solidFill>
              </a:rPr>
              <a:t> System </a:t>
            </a:r>
            <a:r>
              <a:rPr lang="it-IT" dirty="0"/>
              <a:t>di nuova generazione che possono giocare un ruolo fondamentale nei processi di prevenzione, diagnosi e cura, nonché nella riduzione degli errori medici. Ad esempio l’</a:t>
            </a:r>
            <a:r>
              <a:rPr lang="it-IT" cap="small" dirty="0" err="1"/>
              <a:t>i.a</a:t>
            </a:r>
            <a:r>
              <a:rPr lang="it-IT" dirty="0"/>
              <a:t>. è già in grado oggi di identificare con grande precisione malattie (come i tumori) nelle immagini radiologiche, grazie alla possibilità di avere un accesso istantaneo a un patrimonio storico di dati non alla portata di un singolo medico.</a:t>
            </a:r>
          </a:p>
          <a:p>
            <a:pPr algn="l"/>
            <a:endParaRPr kumimoji="0" lang="it-IT" altLang="it-IT"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27270905"/>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1524000" y="210313"/>
            <a:ext cx="9144000" cy="530352"/>
          </a:xfrm>
        </p:spPr>
        <p:txBody>
          <a:bodyPr>
            <a:normAutofit/>
          </a:bodyPr>
          <a:lstStyle/>
          <a:p>
            <a:r>
              <a:rPr lang="it-IT" sz="2800" dirty="0">
                <a:solidFill>
                  <a:srgbClr val="00B050"/>
                </a:solidFill>
              </a:rPr>
              <a:t>INTELLIGENZA ARTIFICIALE </a:t>
            </a:r>
          </a:p>
        </p:txBody>
      </p:sp>
      <p:sp>
        <p:nvSpPr>
          <p:cNvPr id="4" name="Rectangle 1">
            <a:extLst>
              <a:ext uri="{FF2B5EF4-FFF2-40B4-BE49-F238E27FC236}">
                <a16:creationId xmlns:a16="http://schemas.microsoft.com/office/drawing/2014/main" id="{7BE2CE63-95ED-4D24-9628-E61E2B2B8BC4}"/>
              </a:ext>
            </a:extLst>
          </p:cNvPr>
          <p:cNvSpPr>
            <a:spLocks noGrp="1" noChangeArrowheads="1"/>
          </p:cNvSpPr>
          <p:nvPr>
            <p:ph type="subTitle" idx="1"/>
          </p:nvPr>
        </p:nvSpPr>
        <p:spPr bwMode="auto">
          <a:xfrm>
            <a:off x="374248" y="806736"/>
            <a:ext cx="11817752" cy="5573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l"/>
            <a:r>
              <a:rPr lang="x-none" dirty="0"/>
              <a:t>Ve</a:t>
            </a:r>
            <a:r>
              <a:rPr lang="x-none" sz="2000" dirty="0"/>
              <a:t>diamo dunque quale sia </a:t>
            </a:r>
            <a:r>
              <a:rPr lang="x-none" sz="2000" b="1" dirty="0"/>
              <a:t>l’ambito di un pratico intervento dell’</a:t>
            </a:r>
            <a:r>
              <a:rPr lang="x-none" sz="2000" b="1" cap="small" dirty="0"/>
              <a:t>i.a</a:t>
            </a:r>
            <a:r>
              <a:rPr lang="x-none" sz="2000" b="1" dirty="0"/>
              <a:t>. nella medicina</a:t>
            </a:r>
            <a:r>
              <a:rPr lang="x-none" sz="2000" dirty="0"/>
              <a:t>.</a:t>
            </a:r>
            <a:endParaRPr lang="it-IT" sz="2000" dirty="0"/>
          </a:p>
          <a:p>
            <a:pPr algn="l"/>
            <a:r>
              <a:rPr lang="x-none" sz="2000" dirty="0">
                <a:solidFill>
                  <a:srgbClr val="FF0000"/>
                </a:solidFill>
              </a:rPr>
              <a:t>In primo luogo </a:t>
            </a:r>
            <a:r>
              <a:rPr lang="x-none" sz="2000" dirty="0"/>
              <a:t>vi è un aumento delle dotazioni tecniche per i chirurghi e i medici in generale, sia di supporto all’interventistica propria (operazioni in sala chirurgica, acquisizione di nuovi strumenti quali gli </a:t>
            </a:r>
            <a:r>
              <a:rPr lang="x-none" sz="2000" b="1" i="1" dirty="0"/>
              <a:t>intelligent knife</a:t>
            </a:r>
            <a:r>
              <a:rPr lang="x-none" sz="2000" dirty="0"/>
              <a:t>, bisturi in grado di </a:t>
            </a:r>
            <a:r>
              <a:rPr lang="x-none" sz="2000" b="1" dirty="0"/>
              <a:t>analizzare in tempo reale la tipologia del tessuto umano su cui sta intervenendo il chirurgo, </a:t>
            </a:r>
            <a:r>
              <a:rPr lang="x-none" sz="2000" dirty="0"/>
              <a:t>rilevatori diagnostici per immagini ecc.) aiutando anche il medico chirurgo a superare sintomi di stanchezza che, soprattutto negli interventi di lunga durata, potrebbero causare tremori o movimenti di rilassamento con effetti negativi sulla dinamica dell’intervento.</a:t>
            </a:r>
            <a:endParaRPr lang="it-IT" sz="2000" dirty="0"/>
          </a:p>
          <a:p>
            <a:pPr algn="l"/>
            <a:r>
              <a:rPr lang="x-none" sz="2000" dirty="0"/>
              <a:t>Vi sarebbe, successivamente </a:t>
            </a:r>
            <a:r>
              <a:rPr lang="x-none" sz="2000" b="1" dirty="0"/>
              <a:t>all’aiuto diretto in sala operatoria o in corsia</a:t>
            </a:r>
            <a:r>
              <a:rPr lang="x-none" sz="2000" dirty="0"/>
              <a:t>, tutta la serie di utilizzo dei </a:t>
            </a:r>
            <a:r>
              <a:rPr lang="x-none" sz="2000" b="1" dirty="0"/>
              <a:t>dati direttamente legati al paziente, o di conoscenza comune </a:t>
            </a:r>
            <a:r>
              <a:rPr lang="x-none" sz="2000" dirty="0"/>
              <a:t>(database clinici ampi e internazionali) l’attività di proseguimento nella terapia post operatoria o post interventistica medica immediata (somministrazione di farmaci) per accompagnare il paziente nell’ultima fase di cure o nella riabilitazione.</a:t>
            </a:r>
            <a:endParaRPr lang="it-IT" sz="2000" dirty="0"/>
          </a:p>
          <a:p>
            <a:pPr algn="l"/>
            <a:r>
              <a:rPr lang="x-none" sz="2000" dirty="0"/>
              <a:t>Senza scordare gli innegabili benefici dell’intervento chirurgico in </a:t>
            </a:r>
            <a:r>
              <a:rPr lang="x-none" sz="2000" b="1" i="1" dirty="0"/>
              <a:t>tele medicina</a:t>
            </a:r>
            <a:r>
              <a:rPr lang="x-none" sz="2000" b="1" dirty="0"/>
              <a:t> </a:t>
            </a:r>
            <a:r>
              <a:rPr lang="x-none" sz="2000" dirty="0"/>
              <a:t>o comunque con </a:t>
            </a:r>
            <a:r>
              <a:rPr lang="x-none" sz="2000" b="1" dirty="0"/>
              <a:t>apparecchiature che ne consentano l’effettuazione a distanza</a:t>
            </a:r>
            <a:r>
              <a:rPr lang="x-none" sz="2000" dirty="0"/>
              <a:t>, permettendo così a strutture ospedaliere lontane – parimenti attrezzate o meno attrezzate tecnicamente e meno seguite da professionisti altamente specializzati in quel tipo di intervento – di ottenere i medesimi risultati dell’ospedale principale. E permettendo anche a ospedali o centri di intervento medico in zone remote o di guerra di poter accedere a dati, supporto medico online, confronto con altre realtà che abbiano già vissuto simili esperienze (anche epidemiologiche) con positivi risultati</a:t>
            </a:r>
            <a:r>
              <a:rPr lang="x-none" dirty="0"/>
              <a:t>.</a:t>
            </a:r>
            <a:endParaRPr lang="it-IT" dirty="0"/>
          </a:p>
        </p:txBody>
      </p:sp>
    </p:spTree>
    <p:extLst>
      <p:ext uri="{BB962C8B-B14F-4D97-AF65-F5344CB8AC3E}">
        <p14:creationId xmlns:p14="http://schemas.microsoft.com/office/powerpoint/2010/main" val="4000241356"/>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1524000" y="307733"/>
            <a:ext cx="9144000" cy="478651"/>
          </a:xfrm>
        </p:spPr>
        <p:txBody>
          <a:bodyPr>
            <a:normAutofit/>
          </a:bodyPr>
          <a:lstStyle/>
          <a:p>
            <a:r>
              <a:rPr lang="it-IT" sz="2800" dirty="0">
                <a:solidFill>
                  <a:srgbClr val="00B050"/>
                </a:solidFill>
              </a:rPr>
              <a:t>INTELLIGENZA ARTIFICIALE </a:t>
            </a:r>
          </a:p>
        </p:txBody>
      </p:sp>
      <p:sp>
        <p:nvSpPr>
          <p:cNvPr id="4" name="Rectangle 1">
            <a:extLst>
              <a:ext uri="{FF2B5EF4-FFF2-40B4-BE49-F238E27FC236}">
                <a16:creationId xmlns:a16="http://schemas.microsoft.com/office/drawing/2014/main" id="{7BE2CE63-95ED-4D24-9628-E61E2B2B8BC4}"/>
              </a:ext>
            </a:extLst>
          </p:cNvPr>
          <p:cNvSpPr>
            <a:spLocks noGrp="1" noChangeArrowheads="1"/>
          </p:cNvSpPr>
          <p:nvPr>
            <p:ph type="subTitle" idx="1"/>
          </p:nvPr>
        </p:nvSpPr>
        <p:spPr bwMode="auto">
          <a:xfrm>
            <a:off x="289367" y="830427"/>
            <a:ext cx="11817752" cy="4246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l"/>
            <a:r>
              <a:rPr lang="x-none" dirty="0"/>
              <a:t>Ovviamente, vista la fondamentale importanza di questa nuova area della medicina, sviluppatasi contemporaneamente e necessariamente alla crescita dei sistemi di </a:t>
            </a:r>
            <a:r>
              <a:rPr lang="x-none" cap="small" dirty="0"/>
              <a:t>i.a</a:t>
            </a:r>
            <a:r>
              <a:rPr lang="x-none" dirty="0"/>
              <a:t>. a essa applicabili, si è in un primo tempo accresciuto l’uso della </a:t>
            </a:r>
            <a:r>
              <a:rPr lang="x-none" b="1" dirty="0"/>
              <a:t>chirurgia minimamente invasiva</a:t>
            </a:r>
            <a:r>
              <a:rPr lang="x-none" dirty="0"/>
              <a:t>, per arrivare a </a:t>
            </a:r>
            <a:r>
              <a:rPr lang="x-none" b="1" dirty="0"/>
              <a:t>sistemi robotizzati di interventi</a:t>
            </a:r>
            <a:r>
              <a:rPr lang="x-none" dirty="0"/>
              <a:t>, anch’essi minimamente invasivi</a:t>
            </a:r>
            <a:r>
              <a:rPr lang="x-none" b="1" dirty="0"/>
              <a:t>, operanti su grandi lesioni (dai tumori, alle malformazioni cardiaco circolatorie e così via), </a:t>
            </a:r>
            <a:r>
              <a:rPr lang="x-none" dirty="0"/>
              <a:t>senza scordare il continuo apporto alla medicina interna, per la vastità dei dati di conoscenza e per l’accessibilità agli stessi dati, dal diabete alle malattie genetiche o rare.</a:t>
            </a:r>
            <a:endParaRPr lang="it-IT" dirty="0"/>
          </a:p>
          <a:p>
            <a:pPr algn="l"/>
            <a:r>
              <a:rPr lang="x-none" dirty="0"/>
              <a:t>In altre parole, aumentando l’utilizzo di sistemi di </a:t>
            </a:r>
            <a:r>
              <a:rPr lang="x-none" cap="small" dirty="0"/>
              <a:t>i.a</a:t>
            </a:r>
            <a:r>
              <a:rPr lang="x-none" dirty="0"/>
              <a:t>. o di supporto con l’</a:t>
            </a:r>
            <a:r>
              <a:rPr lang="x-none" cap="small" dirty="0"/>
              <a:t>i.a</a:t>
            </a:r>
            <a:r>
              <a:rPr lang="x-none" dirty="0"/>
              <a:t>., anche altre aree di intervento, tradizionalmente manuali, come l’ortopedia e la cura di lesioni agli arti, altamente disabilitanti, hanno goduto e stanno sempre più approfondendo gli strumenti per le cure nel loro settore.</a:t>
            </a:r>
            <a:endParaRPr lang="it-IT"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4584260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1524000" y="307733"/>
            <a:ext cx="9144000" cy="405499"/>
          </a:xfrm>
        </p:spPr>
        <p:txBody>
          <a:bodyPr>
            <a:normAutofit fontScale="90000"/>
          </a:bodyPr>
          <a:lstStyle/>
          <a:p>
            <a:r>
              <a:rPr lang="it-IT" sz="3200" dirty="0">
                <a:solidFill>
                  <a:srgbClr val="00B050"/>
                </a:solidFill>
              </a:rPr>
              <a:t>INTELLIGENZA ARTIFICIALE </a:t>
            </a:r>
          </a:p>
        </p:txBody>
      </p:sp>
      <p:sp>
        <p:nvSpPr>
          <p:cNvPr id="4" name="Rectangle 1">
            <a:extLst>
              <a:ext uri="{FF2B5EF4-FFF2-40B4-BE49-F238E27FC236}">
                <a16:creationId xmlns:a16="http://schemas.microsoft.com/office/drawing/2014/main" id="{7BE2CE63-95ED-4D24-9628-E61E2B2B8BC4}"/>
              </a:ext>
            </a:extLst>
          </p:cNvPr>
          <p:cNvSpPr>
            <a:spLocks noGrp="1" noChangeArrowheads="1"/>
          </p:cNvSpPr>
          <p:nvPr>
            <p:ph type="subTitle" idx="1"/>
          </p:nvPr>
        </p:nvSpPr>
        <p:spPr bwMode="auto">
          <a:xfrm>
            <a:off x="289367" y="1136569"/>
            <a:ext cx="11817752" cy="53347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l"/>
            <a:r>
              <a:rPr lang="it-IT" dirty="0"/>
              <a:t>E</a:t>
            </a:r>
            <a:r>
              <a:rPr lang="x-none" dirty="0"/>
              <a:t>saminiamo le possibili </a:t>
            </a:r>
            <a:r>
              <a:rPr lang="x-none" b="1" dirty="0"/>
              <a:t>graduazioni di responsabilità a tutela del paziente e di ogni altro eventuale interessato</a:t>
            </a:r>
            <a:r>
              <a:rPr lang="x-none" dirty="0"/>
              <a:t>; preliminarmente osserviamo come siano necessarie norme che disciplinino la responsabilità, al fine di incentivare la sicurezza e permettere una maggior diffusione delle nuove tecnologie per il miglioramento della qualità della vita. Esaminiamo la situazione corrente.</a:t>
            </a:r>
            <a:endParaRPr lang="it-IT" dirty="0"/>
          </a:p>
          <a:p>
            <a:pPr algn="l"/>
            <a:r>
              <a:rPr lang="x-none" dirty="0"/>
              <a:t>Abbiamo richiamato la Direttiva </a:t>
            </a:r>
            <a:r>
              <a:rPr lang="x-none" cap="small" dirty="0"/>
              <a:t>cee</a:t>
            </a:r>
            <a:r>
              <a:rPr lang="x-none" dirty="0"/>
              <a:t> 85/374, poi confluita nella 2007/47 sul “prodotto </a:t>
            </a:r>
            <a:r>
              <a:rPr lang="x-none" b="1" dirty="0"/>
              <a:t>difettoso</a:t>
            </a:r>
            <a:r>
              <a:rPr lang="x-none" dirty="0"/>
              <a:t>” e rileviamo come la stessa non sia divergente rispetto a quella </a:t>
            </a:r>
            <a:r>
              <a:rPr lang="x-none" cap="small" dirty="0"/>
              <a:t>usa</a:t>
            </a:r>
            <a:r>
              <a:rPr lang="x-none" dirty="0"/>
              <a:t> sui </a:t>
            </a:r>
            <a:r>
              <a:rPr lang="x-none" i="1" dirty="0"/>
              <a:t>torts</a:t>
            </a:r>
            <a:r>
              <a:rPr lang="x-none" dirty="0"/>
              <a:t>. Indubbiamente, a fronte di normative rigide, si dovrà anche prestare attenzione alla loro effettiva applicazione in un mondo di elevata tecnologia e ai costi in cui sarà opportuno integrare interventi statali (come la </a:t>
            </a:r>
            <a:r>
              <a:rPr lang="x-none" cap="small" dirty="0"/>
              <a:t>rca</a:t>
            </a:r>
            <a:r>
              <a:rPr lang="x-none" dirty="0"/>
              <a:t> italiana) con proposte assicurative ampie, promosse eventualmente dagli stessi produttori in presenza di un mercato stabilizzato e favorevole.</a:t>
            </a:r>
            <a:endParaRPr lang="it-IT" dirty="0"/>
          </a:p>
          <a:p>
            <a:pPr algn="l"/>
            <a:r>
              <a:rPr lang="it-IT" dirty="0"/>
              <a:t>Comunque ciò che interessa particolarmente alla presente ricerca è la posizione di responsabilità esclusiva o concorrente dei vari soggetti dell’intervento chirurgico: </a:t>
            </a:r>
            <a:r>
              <a:rPr lang="it-IT" dirty="0">
                <a:solidFill>
                  <a:srgbClr val="FF0000"/>
                </a:solidFill>
              </a:rPr>
              <a:t>il produttore del robot </a:t>
            </a:r>
            <a:r>
              <a:rPr lang="it-IT" dirty="0"/>
              <a:t>(tenendo conto che in futuro potrebbe esistere una responsabilità diretta dello stesso), </a:t>
            </a:r>
            <a:r>
              <a:rPr lang="it-IT" dirty="0">
                <a:solidFill>
                  <a:srgbClr val="FF0000"/>
                </a:solidFill>
              </a:rPr>
              <a:t>il chirurgo o i chirurghi</a:t>
            </a:r>
            <a:r>
              <a:rPr lang="it-IT" dirty="0"/>
              <a:t>, la loro </a:t>
            </a:r>
            <a:r>
              <a:rPr lang="it-IT" dirty="0">
                <a:solidFill>
                  <a:srgbClr val="FF0000"/>
                </a:solidFill>
              </a:rPr>
              <a:t>equipe</a:t>
            </a:r>
            <a:r>
              <a:rPr lang="it-IT" dirty="0"/>
              <a:t> e, non ultima, </a:t>
            </a:r>
            <a:r>
              <a:rPr lang="it-IT" dirty="0">
                <a:solidFill>
                  <a:srgbClr val="FF0000"/>
                </a:solidFill>
              </a:rPr>
              <a:t>la struttura ospedaliera</a:t>
            </a:r>
          </a:p>
        </p:txBody>
      </p:sp>
    </p:spTree>
    <p:extLst>
      <p:ext uri="{BB962C8B-B14F-4D97-AF65-F5344CB8AC3E}">
        <p14:creationId xmlns:p14="http://schemas.microsoft.com/office/powerpoint/2010/main" val="2446982117"/>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1524000" y="307733"/>
            <a:ext cx="9144000" cy="451219"/>
          </a:xfrm>
        </p:spPr>
        <p:txBody>
          <a:bodyPr>
            <a:normAutofit/>
          </a:bodyPr>
          <a:lstStyle/>
          <a:p>
            <a:r>
              <a:rPr lang="it-IT" sz="2400" dirty="0">
                <a:solidFill>
                  <a:srgbClr val="00B050"/>
                </a:solidFill>
              </a:rPr>
              <a:t>INTELLIGENZA ARTIFICIALE </a:t>
            </a:r>
          </a:p>
        </p:txBody>
      </p:sp>
      <p:sp>
        <p:nvSpPr>
          <p:cNvPr id="4" name="Rectangle 1">
            <a:extLst>
              <a:ext uri="{FF2B5EF4-FFF2-40B4-BE49-F238E27FC236}">
                <a16:creationId xmlns:a16="http://schemas.microsoft.com/office/drawing/2014/main" id="{7BE2CE63-95ED-4D24-9628-E61E2B2B8BC4}"/>
              </a:ext>
            </a:extLst>
          </p:cNvPr>
          <p:cNvSpPr>
            <a:spLocks noGrp="1" noChangeArrowheads="1"/>
          </p:cNvSpPr>
          <p:nvPr>
            <p:ph type="subTitle" idx="1"/>
          </p:nvPr>
        </p:nvSpPr>
        <p:spPr bwMode="auto">
          <a:xfrm>
            <a:off x="289367" y="1505902"/>
            <a:ext cx="11817752" cy="4596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l" eaLnBrk="0" fontAlgn="base" hangingPunct="0">
              <a:lnSpc>
                <a:spcPct val="100000"/>
              </a:lnSpc>
              <a:spcBef>
                <a:spcPct val="0"/>
              </a:spcBef>
              <a:spcAft>
                <a:spcPct val="0"/>
              </a:spcAft>
            </a:pPr>
            <a:r>
              <a:rPr lang="x-none" dirty="0"/>
              <a:t>Teniamo comunque ben presente che l</a:t>
            </a:r>
            <a:r>
              <a:rPr lang="x-none" dirty="0">
                <a:solidFill>
                  <a:srgbClr val="FF0000"/>
                </a:solidFill>
              </a:rPr>
              <a:t>’</a:t>
            </a:r>
            <a:r>
              <a:rPr lang="x-none" cap="small" dirty="0">
                <a:solidFill>
                  <a:srgbClr val="FF0000"/>
                </a:solidFill>
              </a:rPr>
              <a:t>i.a</a:t>
            </a:r>
            <a:r>
              <a:rPr lang="x-none" cap="small" dirty="0"/>
              <a:t>.</a:t>
            </a:r>
            <a:r>
              <a:rPr lang="x-none" dirty="0"/>
              <a:t> e i </a:t>
            </a:r>
            <a:r>
              <a:rPr lang="x-none" dirty="0">
                <a:solidFill>
                  <a:srgbClr val="FF0000"/>
                </a:solidFill>
              </a:rPr>
              <a:t>robot chirurgici non operano in maniera autonoma</a:t>
            </a:r>
            <a:r>
              <a:rPr lang="x-none" dirty="0"/>
              <a:t>, ma sono di supporto – come una volta era il ferro operatorio – al chirurgo, e quindi si dovrà sempre valutare attentamente la </a:t>
            </a:r>
            <a:r>
              <a:rPr lang="x-none" b="1" dirty="0"/>
              <a:t>graduazione degli eventi che hanno portato alla defin</a:t>
            </a:r>
            <a:r>
              <a:rPr lang="it-IT" b="1" dirty="0"/>
              <a:t>i</a:t>
            </a:r>
            <a:r>
              <a:rPr lang="x-none" b="1" dirty="0"/>
              <a:t>zione finale della responsabilità in sede giudiziaria</a:t>
            </a:r>
            <a:r>
              <a:rPr lang="x-none" dirty="0"/>
              <a:t>. Questo </a:t>
            </a:r>
            <a:r>
              <a:rPr lang="x-none" b="1" dirty="0"/>
              <a:t>salvo </a:t>
            </a:r>
            <a:r>
              <a:rPr lang="x-none" dirty="0"/>
              <a:t>che si tratti di un sistema totalmente automatico come la diagnostica per immagini, nella quale il supporto umano non sia tecnico ma funzionale all’uso della apparecchiatura (consista per esempio nel far accomodare il paziente sul lettino e schiacciare un bottone per azionare la macchina).</a:t>
            </a:r>
            <a:endParaRPr lang="it-IT" dirty="0"/>
          </a:p>
          <a:p>
            <a:pPr algn="l"/>
            <a:r>
              <a:rPr lang="x-none" dirty="0"/>
              <a:t>Un esempio è offerto dalla </a:t>
            </a:r>
            <a:r>
              <a:rPr lang="x-none" cap="small" dirty="0"/>
              <a:t>tac</a:t>
            </a:r>
            <a:r>
              <a:rPr lang="x-none" dirty="0"/>
              <a:t> (Tomografia Assiale Computerizzata) o dalla </a:t>
            </a:r>
            <a:r>
              <a:rPr lang="x-none" cap="small" dirty="0"/>
              <a:t>pet</a:t>
            </a:r>
            <a:r>
              <a:rPr lang="x-none" dirty="0"/>
              <a:t> (Tomografia a Emissione di Positroni) ampiamente utilizzata in medicina nucleare per la diagnosi di tumori, tramite la preventiva somministrazione di glucosio, metioni o dopamina via endovenosa, che rilevano un accumulo di queste sostanze nelle cellule tumorali, particolarmente avide.</a:t>
            </a:r>
            <a:endParaRPr lang="it-IT" dirty="0"/>
          </a:p>
          <a:p>
            <a:pPr algn="l"/>
            <a:r>
              <a:rPr lang="it-IT" dirty="0"/>
              <a:t>Entrambe queste apparecchiature possono essere anche fra loro integrate</a:t>
            </a:r>
            <a:endParaRPr kumimoji="0" lang="it-IT" altLang="it-IT"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3556080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1524000" y="307733"/>
            <a:ext cx="9144000" cy="204331"/>
          </a:xfrm>
        </p:spPr>
        <p:txBody>
          <a:bodyPr>
            <a:normAutofit fontScale="90000"/>
          </a:bodyPr>
          <a:lstStyle/>
          <a:p>
            <a:r>
              <a:rPr lang="it-IT" sz="2800" dirty="0">
                <a:solidFill>
                  <a:srgbClr val="00B050"/>
                </a:solidFill>
              </a:rPr>
              <a:t>INTELLIGENZA ARTIFICIALE </a:t>
            </a:r>
          </a:p>
        </p:txBody>
      </p:sp>
      <p:sp>
        <p:nvSpPr>
          <p:cNvPr id="4" name="Rectangle 1">
            <a:extLst>
              <a:ext uri="{FF2B5EF4-FFF2-40B4-BE49-F238E27FC236}">
                <a16:creationId xmlns:a16="http://schemas.microsoft.com/office/drawing/2014/main" id="{7BE2CE63-95ED-4D24-9628-E61E2B2B8BC4}"/>
              </a:ext>
            </a:extLst>
          </p:cNvPr>
          <p:cNvSpPr>
            <a:spLocks noGrp="1" noChangeArrowheads="1"/>
          </p:cNvSpPr>
          <p:nvPr>
            <p:ph type="subTitle" idx="1"/>
          </p:nvPr>
        </p:nvSpPr>
        <p:spPr bwMode="auto">
          <a:xfrm>
            <a:off x="289367" y="818984"/>
            <a:ext cx="11817752" cy="5037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l"/>
            <a:r>
              <a:rPr lang="it-IT" sz="2000" dirty="0"/>
              <a:t>La terminologia identifica le </a:t>
            </a:r>
            <a:r>
              <a:rPr lang="it-IT" sz="2000" dirty="0">
                <a:solidFill>
                  <a:srgbClr val="FF0000"/>
                </a:solidFill>
              </a:rPr>
              <a:t>protesi c</a:t>
            </a:r>
            <a:r>
              <a:rPr lang="it-IT" sz="2000" dirty="0"/>
              <a:t>ome dispositivi che possano sostituire fisicamente una parte del corpo venuta meno per cause fisiche, malattie o altri eventi.</a:t>
            </a:r>
          </a:p>
          <a:p>
            <a:pPr algn="l"/>
            <a:r>
              <a:rPr lang="it-IT" sz="2000" dirty="0"/>
              <a:t>Escludiamo dalla nostra ricerca le cosiddette protesi interne, come quelle del ginocchio o dell’anca. In tali casi, di difetti di fabbrica o di un inadeguato procedimento di inserimento nell’organo, si applica la normale disciplina risarcitoria.</a:t>
            </a:r>
          </a:p>
          <a:p>
            <a:pPr algn="l"/>
            <a:r>
              <a:rPr lang="it-IT" sz="2000" dirty="0"/>
              <a:t>L’“</a:t>
            </a:r>
            <a:r>
              <a:rPr lang="it-IT" sz="2000" dirty="0">
                <a:solidFill>
                  <a:srgbClr val="FF0000"/>
                </a:solidFill>
              </a:rPr>
              <a:t>esoscheletro</a:t>
            </a:r>
            <a:r>
              <a:rPr lang="it-IT" sz="2000" dirty="0"/>
              <a:t>” trae origine dal mondo degli insetti, caratterizzati in alcune specie da una struttura rigida e protettiva, trova identica collocazione sul corpo umano.</a:t>
            </a:r>
          </a:p>
          <a:p>
            <a:pPr algn="l"/>
            <a:r>
              <a:rPr lang="it-IT" sz="2000" dirty="0"/>
              <a:t>In presenza di sistemi robotici si evidenziano non solo quelli </a:t>
            </a:r>
            <a:r>
              <a:rPr lang="it-IT" sz="2000" b="1" dirty="0"/>
              <a:t>regolabili “passivamente</a:t>
            </a:r>
            <a:r>
              <a:rPr lang="it-IT" sz="2000" dirty="0"/>
              <a:t>” (ad esempio con sistemi elettrici o meccatronici), ma si deve estendere l’analisi ai dispositivi </a:t>
            </a:r>
            <a:r>
              <a:rPr lang="it-IT" sz="2000" b="1" dirty="0"/>
              <a:t>implicanti attuatori, sensori, microcontrollori gestiti da un sistema intelligente di </a:t>
            </a:r>
            <a:r>
              <a:rPr lang="it-IT" sz="2000" b="1" cap="small" dirty="0" err="1"/>
              <a:t>i.a</a:t>
            </a:r>
            <a:r>
              <a:rPr lang="it-IT" sz="2000" b="1" cap="small" dirty="0"/>
              <a:t>.</a:t>
            </a:r>
            <a:r>
              <a:rPr lang="it-IT" sz="2000" b="1" dirty="0"/>
              <a:t> che ne permette la piena funzionalità</a:t>
            </a:r>
            <a:r>
              <a:rPr lang="it-IT" sz="2000" dirty="0"/>
              <a:t>. Nemmeno va scordata la differenza fra le protesi in senso stretto, cioè elementi che vengo impiantati su un corpo per sostituire un arto o un organo fisicamente mancante, e le ortesi o gli esoscheletri che </a:t>
            </a:r>
            <a:r>
              <a:rPr lang="it-IT" sz="2000" b="1" dirty="0"/>
              <a:t>non</a:t>
            </a:r>
            <a:r>
              <a:rPr lang="it-IT" sz="2000" dirty="0"/>
              <a:t> sono destinati a sostituire una parte di un corpo, ma a migliorarne o replicare la sua funzione.</a:t>
            </a:r>
          </a:p>
          <a:p>
            <a:pPr algn="l"/>
            <a:r>
              <a:rPr lang="it-IT" sz="2000" dirty="0"/>
              <a:t>La definizione tecnica di </a:t>
            </a:r>
            <a:r>
              <a:rPr lang="it-IT" sz="2000" cap="small" dirty="0" err="1">
                <a:solidFill>
                  <a:srgbClr val="FF0000"/>
                </a:solidFill>
              </a:rPr>
              <a:t>hsb</a:t>
            </a:r>
            <a:r>
              <a:rPr lang="it-IT" sz="2000" dirty="0">
                <a:solidFill>
                  <a:srgbClr val="FF0000"/>
                </a:solidFill>
              </a:rPr>
              <a:t> (</a:t>
            </a:r>
            <a:r>
              <a:rPr lang="it-IT" sz="2000" dirty="0" err="1">
                <a:solidFill>
                  <a:srgbClr val="FF0000"/>
                </a:solidFill>
              </a:rPr>
              <a:t>Hybrid</a:t>
            </a:r>
            <a:r>
              <a:rPr lang="it-IT" sz="2000" dirty="0">
                <a:solidFill>
                  <a:srgbClr val="FF0000"/>
                </a:solidFill>
              </a:rPr>
              <a:t> </a:t>
            </a:r>
            <a:r>
              <a:rPr lang="it-IT" sz="2000" dirty="0" err="1">
                <a:solidFill>
                  <a:srgbClr val="FF0000"/>
                </a:solidFill>
              </a:rPr>
              <a:t>Bionic</a:t>
            </a:r>
            <a:r>
              <a:rPr lang="it-IT" sz="2000" dirty="0">
                <a:solidFill>
                  <a:srgbClr val="FF0000"/>
                </a:solidFill>
              </a:rPr>
              <a:t> Systems) </a:t>
            </a:r>
            <a:r>
              <a:rPr lang="it-IT" sz="2000" dirty="0"/>
              <a:t>indica un sistema costituito da una parte umana-biologica e una parte artificiale collegate tramite un’interfaccia di controllo, risultando così un sistema complesso e integrato nel quale la parte di </a:t>
            </a:r>
            <a:r>
              <a:rPr lang="it-IT" sz="2000" cap="small" dirty="0" err="1"/>
              <a:t>i.a</a:t>
            </a:r>
            <a:r>
              <a:rPr lang="it-IT" sz="2000" cap="small" dirty="0"/>
              <a:t>.</a:t>
            </a:r>
            <a:r>
              <a:rPr lang="it-IT" sz="2000" dirty="0"/>
              <a:t> avrà necessariamente un ruolo essenziale.</a:t>
            </a:r>
            <a:endParaRPr kumimoji="0" lang="it-IT" altLang="it-IT" sz="2000" b="1"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40241602"/>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1524000" y="307733"/>
            <a:ext cx="9144000" cy="204331"/>
          </a:xfrm>
        </p:spPr>
        <p:txBody>
          <a:bodyPr>
            <a:normAutofit fontScale="90000"/>
          </a:bodyPr>
          <a:lstStyle/>
          <a:p>
            <a:r>
              <a:rPr lang="it-IT" sz="2800" dirty="0">
                <a:solidFill>
                  <a:srgbClr val="00B050"/>
                </a:solidFill>
              </a:rPr>
              <a:t>INTELLIGENZA ARTIFICIALE </a:t>
            </a:r>
          </a:p>
        </p:txBody>
      </p:sp>
      <p:pic>
        <p:nvPicPr>
          <p:cNvPr id="1026" name="Picture 2" descr="L'esoscheletro per disabili in sedia a rotelle Phoenix">
            <a:extLst>
              <a:ext uri="{FF2B5EF4-FFF2-40B4-BE49-F238E27FC236}">
                <a16:creationId xmlns:a16="http://schemas.microsoft.com/office/drawing/2014/main" id="{CAF028CC-E40F-4A93-ADCA-77DF1D4F26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602" y="512065"/>
            <a:ext cx="4533177" cy="338860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Mano artificiale intelligente, elettrodi e sensori tattili | Articoli in  vendita, rubrica greenenergy">
            <a:extLst>
              <a:ext uri="{FF2B5EF4-FFF2-40B4-BE49-F238E27FC236}">
                <a16:creationId xmlns:a16="http://schemas.microsoft.com/office/drawing/2014/main" id="{D2279A9D-1BEC-4E6D-AFE3-63AB7F8CD0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80222" y="659755"/>
            <a:ext cx="4255565" cy="324091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Un chip neurale verra' installato in tutti i militari statunitensi? - Ogigia">
            <a:extLst>
              <a:ext uri="{FF2B5EF4-FFF2-40B4-BE49-F238E27FC236}">
                <a16:creationId xmlns:a16="http://schemas.microsoft.com/office/drawing/2014/main" id="{D84ABF29-3837-42E9-8FCE-D8F47DFC536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62499" y="4085859"/>
            <a:ext cx="3015687" cy="2260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4186279"/>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1524000" y="307733"/>
            <a:ext cx="9144000" cy="250051"/>
          </a:xfrm>
        </p:spPr>
        <p:txBody>
          <a:bodyPr>
            <a:normAutofit fontScale="90000"/>
          </a:bodyPr>
          <a:lstStyle/>
          <a:p>
            <a:r>
              <a:rPr lang="it-IT" sz="2000" dirty="0">
                <a:solidFill>
                  <a:srgbClr val="00B050"/>
                </a:solidFill>
              </a:rPr>
              <a:t>INTELLIGENZA ARTIFICIALE </a:t>
            </a:r>
          </a:p>
        </p:txBody>
      </p:sp>
      <p:sp>
        <p:nvSpPr>
          <p:cNvPr id="4" name="Rectangle 1">
            <a:extLst>
              <a:ext uri="{FF2B5EF4-FFF2-40B4-BE49-F238E27FC236}">
                <a16:creationId xmlns:a16="http://schemas.microsoft.com/office/drawing/2014/main" id="{7BE2CE63-95ED-4D24-9628-E61E2B2B8BC4}"/>
              </a:ext>
            </a:extLst>
          </p:cNvPr>
          <p:cNvSpPr>
            <a:spLocks noGrp="1" noChangeArrowheads="1"/>
          </p:cNvSpPr>
          <p:nvPr>
            <p:ph type="subTitle" idx="1"/>
          </p:nvPr>
        </p:nvSpPr>
        <p:spPr bwMode="auto">
          <a:xfrm>
            <a:off x="289367" y="1008327"/>
            <a:ext cx="11817752" cy="5591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l"/>
            <a:r>
              <a:rPr lang="it-IT" sz="2000" dirty="0"/>
              <a:t>Pertanto si rende necessaria </a:t>
            </a:r>
            <a:r>
              <a:rPr lang="it-IT" sz="2000" b="1" dirty="0"/>
              <a:t>un’analisi dal punto di vista giuridico al fine di determinare le conseguenze di possibili difetti “tecnici” e della loro possibile incidenza sul paziente portatore dell’impianto.</a:t>
            </a:r>
          </a:p>
          <a:p>
            <a:pPr algn="l"/>
            <a:r>
              <a:rPr lang="it-IT" sz="2000" dirty="0"/>
              <a:t>Tale analisi va distinta in base a due opposti rilievi: da un lato si discute sulle conseguenze di </a:t>
            </a:r>
            <a:r>
              <a:rPr lang="it-IT" sz="2000" b="1" dirty="0"/>
              <a:t>difetti di fabbricazione,</a:t>
            </a:r>
            <a:r>
              <a:rPr lang="it-IT" sz="2000" dirty="0"/>
              <a:t> rifacendosi alla disciplina europea consolidata in tema di responsabilità da prodotto difettoso per l’acquirente; dall’altro si discute in relazione alle </a:t>
            </a:r>
            <a:r>
              <a:rPr lang="it-IT" sz="2000" b="1" dirty="0"/>
              <a:t>conseguenze dirette dell’installazione dell’impianto sulla persona fisica.</a:t>
            </a:r>
          </a:p>
          <a:p>
            <a:pPr algn="l"/>
            <a:r>
              <a:rPr lang="it-IT" sz="2000" dirty="0"/>
              <a:t>I problemi appaiono </a:t>
            </a:r>
            <a:r>
              <a:rPr lang="it-IT" sz="2000" b="1" dirty="0"/>
              <a:t>ben distinti poiché nel primo caso il rapporto è fra produttore o venditore e la struttura ospedaliera che acquisisce la protesi e provvede a impiantarla sul paziente</a:t>
            </a:r>
            <a:r>
              <a:rPr lang="it-IT" sz="2000" dirty="0"/>
              <a:t>. Qualora si rivelasse difettosa, la struttura o lo studio abilitato potrà agire in base al Codice di Consumo o con l’azione contrattuale, invocando le garanzie poste a base del rapporto di acquisizione del prodotto.</a:t>
            </a:r>
          </a:p>
          <a:p>
            <a:pPr algn="l"/>
            <a:r>
              <a:rPr lang="it-IT" sz="2000" dirty="0"/>
              <a:t>Rispetto ai veicoli a guida autonoma, in queste ipotesi </a:t>
            </a:r>
            <a:r>
              <a:rPr lang="it-IT" sz="2000" b="1" dirty="0"/>
              <a:t>non</a:t>
            </a:r>
            <a:r>
              <a:rPr lang="it-IT" sz="2000" dirty="0"/>
              <a:t> dovrebbero inserirsi figure contrattuali tipiche dell’acquisizione del bene in solo uso, con un termine per la riconsegna (locazioni a lungo termine o locazioni finanziarie), in quanto il bene rientra nell’acquisizione delle usuali forniture ospedaliere (attenzione però a non confondere il punto “ protesi” dal precedente punto relativo alla apparecchiature con </a:t>
            </a:r>
            <a:r>
              <a:rPr lang="it-IT" sz="2000" cap="small" dirty="0" err="1"/>
              <a:t>i.a</a:t>
            </a:r>
            <a:r>
              <a:rPr lang="it-IT" sz="2000" cap="small" dirty="0"/>
              <a:t>.</a:t>
            </a:r>
            <a:r>
              <a:rPr lang="it-IT" sz="2000" dirty="0"/>
              <a:t> quali il sistema robotizzato da Vinci) pur se più complesse tecnicamente.</a:t>
            </a:r>
          </a:p>
          <a:p>
            <a:pPr algn="l"/>
            <a:r>
              <a:rPr lang="it-IT" sz="2000" dirty="0"/>
              <a:t>Si rientra pertanto, per detti beni, nella responsabilità da prodotto, più delicata è la questione </a:t>
            </a:r>
            <a:r>
              <a:rPr lang="it-IT" sz="2000" b="1" dirty="0"/>
              <a:t>di protesi complesse, come gli esoscheletri, </a:t>
            </a:r>
            <a:r>
              <a:rPr lang="it-IT" sz="2000" dirty="0"/>
              <a:t>che accoppiano al sistema meccanico medico ingegneristico anche i sistemi di </a:t>
            </a:r>
            <a:r>
              <a:rPr lang="it-IT" sz="2000" cap="small" dirty="0" err="1"/>
              <a:t>i.a</a:t>
            </a:r>
            <a:r>
              <a:rPr lang="it-IT" sz="2000" dirty="0"/>
              <a:t>. che ne permettono soprattutto la movimentazione e, quindi, possono evidenziarne i malfunzionamenti.</a:t>
            </a:r>
          </a:p>
        </p:txBody>
      </p:sp>
    </p:spTree>
    <p:extLst>
      <p:ext uri="{BB962C8B-B14F-4D97-AF65-F5344CB8AC3E}">
        <p14:creationId xmlns:p14="http://schemas.microsoft.com/office/powerpoint/2010/main" val="347816112"/>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1524000" y="307733"/>
            <a:ext cx="9144000" cy="960194"/>
          </a:xfrm>
        </p:spPr>
        <p:txBody>
          <a:bodyPr>
            <a:normAutofit fontScale="90000"/>
          </a:bodyPr>
          <a:lstStyle/>
          <a:p>
            <a:r>
              <a:rPr lang="it-IT" sz="4000" dirty="0">
                <a:solidFill>
                  <a:srgbClr val="00B050"/>
                </a:solidFill>
              </a:rPr>
              <a:t>I.A. SISTEMI DI IDENTIFICAZIONE BIOMETRICA</a:t>
            </a:r>
          </a:p>
        </p:txBody>
      </p:sp>
      <p:sp>
        <p:nvSpPr>
          <p:cNvPr id="3" name="Sottotitolo 2"/>
          <p:cNvSpPr>
            <a:spLocks noGrp="1"/>
          </p:cNvSpPr>
          <p:nvPr>
            <p:ph type="subTitle" idx="1"/>
          </p:nvPr>
        </p:nvSpPr>
        <p:spPr>
          <a:xfrm>
            <a:off x="386499" y="1267927"/>
            <a:ext cx="11406433" cy="5359116"/>
          </a:xfrm>
        </p:spPr>
        <p:txBody>
          <a:bodyPr>
            <a:normAutofit/>
          </a:bodyPr>
          <a:lstStyle/>
          <a:p>
            <a:endParaRPr lang="it-IT" sz="2800" b="1" dirty="0"/>
          </a:p>
          <a:p>
            <a:endParaRPr lang="it-IT" sz="2800" b="1" dirty="0"/>
          </a:p>
          <a:p>
            <a:endParaRPr lang="it-IT" sz="2800" b="1" dirty="0"/>
          </a:p>
          <a:p>
            <a:endParaRPr lang="it-IT" sz="2800" b="1" dirty="0"/>
          </a:p>
        </p:txBody>
      </p:sp>
      <p:pic>
        <p:nvPicPr>
          <p:cNvPr id="6146" name="Picture 2" descr="Termoscanner e sistemi biometrici: quando è necessaria la DPIA - Mondo  Privacy">
            <a:extLst>
              <a:ext uri="{FF2B5EF4-FFF2-40B4-BE49-F238E27FC236}">
                <a16:creationId xmlns:a16="http://schemas.microsoft.com/office/drawing/2014/main" id="{A5A8D504-4741-4EA2-ABE2-1A8DD4DA0E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000" y="1862666"/>
            <a:ext cx="5428271" cy="3903133"/>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La tua faccia non ti appartiene più - Sidney Fussell - Internazionale">
            <a:extLst>
              <a:ext uri="{FF2B5EF4-FFF2-40B4-BE49-F238E27FC236}">
                <a16:creationId xmlns:a16="http://schemas.microsoft.com/office/drawing/2014/main" id="{F8CC12B9-D439-4C4C-821F-A2E530AC9F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62136" y="2006602"/>
            <a:ext cx="5350931" cy="37591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72026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314" name="Group 42"/>
          <p:cNvGrpSpPr>
            <a:grpSpLocks/>
          </p:cNvGrpSpPr>
          <p:nvPr/>
        </p:nvGrpSpPr>
        <p:grpSpPr bwMode="auto">
          <a:xfrm>
            <a:off x="1752600" y="228600"/>
            <a:ext cx="8686800" cy="6400800"/>
            <a:chOff x="144" y="144"/>
            <a:chExt cx="5472" cy="4032"/>
          </a:xfrm>
        </p:grpSpPr>
        <p:sp>
          <p:nvSpPr>
            <p:cNvPr id="13315" name="Rectangle 2"/>
            <p:cNvSpPr>
              <a:spLocks noChangeArrowheads="1"/>
            </p:cNvSpPr>
            <p:nvPr/>
          </p:nvSpPr>
          <p:spPr bwMode="auto">
            <a:xfrm>
              <a:off x="144" y="144"/>
              <a:ext cx="5472" cy="4032"/>
            </a:xfrm>
            <a:prstGeom prst="rect">
              <a:avLst/>
            </a:prstGeom>
            <a:noFill/>
            <a:ln w="28575">
              <a:solidFill>
                <a:schemeClr val="tx1"/>
              </a:solidFill>
              <a:miter lim="800000"/>
              <a:headEnd/>
              <a:tailEnd/>
            </a:ln>
            <a:effectLst>
              <a:outerShdw dist="107763" dir="2700000" algn="ctr" rotWithShape="0">
                <a:schemeClr val="bg2"/>
              </a:outerShdw>
            </a:effectLst>
            <a:extLst>
              <a:ext uri="{909E8E84-426E-40DD-AFC4-6F175D3DCCD1}">
                <a14:hiddenFill xmlns:a14="http://schemas.microsoft.com/office/drawing/2010/main">
                  <a:solidFill>
                    <a:schemeClr val="bg1"/>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it-IT" altLang="it-IT" sz="2400"/>
            </a:p>
          </p:txBody>
        </p:sp>
        <p:sp>
          <p:nvSpPr>
            <p:cNvPr id="13316" name="Rectangle 5"/>
            <p:cNvSpPr>
              <a:spLocks noChangeArrowheads="1"/>
            </p:cNvSpPr>
            <p:nvPr/>
          </p:nvSpPr>
          <p:spPr bwMode="auto">
            <a:xfrm>
              <a:off x="1248" y="240"/>
              <a:ext cx="3408" cy="76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it-IT" altLang="it-IT" sz="2800">
                  <a:solidFill>
                    <a:srgbClr val="FF3300"/>
                  </a:solidFill>
                  <a:latin typeface="Univers" pitchFamily="34" charset="0"/>
                </a:rPr>
                <a:t>CONTRATTI INNOMINATI </a:t>
              </a:r>
            </a:p>
            <a:p>
              <a:pPr algn="ctr">
                <a:spcBef>
                  <a:spcPct val="0"/>
                </a:spcBef>
                <a:buFontTx/>
                <a:buNone/>
              </a:pPr>
              <a:r>
                <a:rPr lang="it-IT" altLang="it-IT" sz="2800">
                  <a:solidFill>
                    <a:srgbClr val="FF3300"/>
                  </a:solidFill>
                  <a:latin typeface="Univers" pitchFamily="34" charset="0"/>
                </a:rPr>
                <a:t>ART. 1322</a:t>
              </a:r>
            </a:p>
          </p:txBody>
        </p:sp>
        <p:sp>
          <p:nvSpPr>
            <p:cNvPr id="13317" name="Rectangle 10"/>
            <p:cNvSpPr>
              <a:spLocks noChangeArrowheads="1"/>
            </p:cNvSpPr>
            <p:nvPr/>
          </p:nvSpPr>
          <p:spPr bwMode="auto">
            <a:xfrm>
              <a:off x="864" y="1296"/>
              <a:ext cx="1680" cy="48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it-IT" altLang="it-IT" sz="2600">
                  <a:latin typeface="Univers" pitchFamily="34" charset="0"/>
                </a:rPr>
                <a:t>TIPICI</a:t>
              </a:r>
            </a:p>
          </p:txBody>
        </p:sp>
        <p:sp>
          <p:nvSpPr>
            <p:cNvPr id="13318" name="Rectangle 11"/>
            <p:cNvSpPr>
              <a:spLocks noChangeArrowheads="1"/>
            </p:cNvSpPr>
            <p:nvPr/>
          </p:nvSpPr>
          <p:spPr bwMode="auto">
            <a:xfrm>
              <a:off x="3648" y="1296"/>
              <a:ext cx="1680" cy="48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it-IT" altLang="it-IT" sz="2600">
                  <a:latin typeface="Univers" pitchFamily="34" charset="0"/>
                </a:rPr>
                <a:t>ATIPICI</a:t>
              </a:r>
            </a:p>
          </p:txBody>
        </p:sp>
        <p:sp>
          <p:nvSpPr>
            <p:cNvPr id="13319" name="Rectangle 14"/>
            <p:cNvSpPr>
              <a:spLocks noChangeArrowheads="1"/>
            </p:cNvSpPr>
            <p:nvPr/>
          </p:nvSpPr>
          <p:spPr bwMode="auto">
            <a:xfrm>
              <a:off x="192" y="2160"/>
              <a:ext cx="1344" cy="52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it-IT" altLang="it-IT" sz="2200">
                  <a:latin typeface="Univers" pitchFamily="34" charset="0"/>
                </a:rPr>
                <a:t>LEASING</a:t>
              </a:r>
            </a:p>
          </p:txBody>
        </p:sp>
        <p:sp>
          <p:nvSpPr>
            <p:cNvPr id="13320" name="Rectangle 15"/>
            <p:cNvSpPr>
              <a:spLocks noChangeArrowheads="1"/>
            </p:cNvSpPr>
            <p:nvPr/>
          </p:nvSpPr>
          <p:spPr bwMode="auto">
            <a:xfrm>
              <a:off x="1824" y="2160"/>
              <a:ext cx="1344" cy="52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it-IT" altLang="it-IT" sz="2200">
                  <a:latin typeface="Univers" pitchFamily="34" charset="0"/>
                </a:rPr>
                <a:t>BODY RENTAL</a:t>
              </a:r>
            </a:p>
          </p:txBody>
        </p:sp>
        <p:sp>
          <p:nvSpPr>
            <p:cNvPr id="13321" name="Rectangle 16"/>
            <p:cNvSpPr>
              <a:spLocks noChangeArrowheads="1"/>
            </p:cNvSpPr>
            <p:nvPr/>
          </p:nvSpPr>
          <p:spPr bwMode="auto">
            <a:xfrm>
              <a:off x="672" y="3408"/>
              <a:ext cx="2016" cy="52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it-IT" altLang="it-IT" sz="2200">
                  <a:latin typeface="Univers" pitchFamily="34" charset="0"/>
                </a:rPr>
                <a:t>LICENZA D’USO SW.</a:t>
              </a:r>
            </a:p>
          </p:txBody>
        </p:sp>
        <p:sp>
          <p:nvSpPr>
            <p:cNvPr id="13322" name="Rectangle 17"/>
            <p:cNvSpPr>
              <a:spLocks noChangeArrowheads="1"/>
            </p:cNvSpPr>
            <p:nvPr/>
          </p:nvSpPr>
          <p:spPr bwMode="auto">
            <a:xfrm>
              <a:off x="3456" y="3408"/>
              <a:ext cx="2016" cy="52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it-IT" altLang="it-IT" sz="2200">
                  <a:latin typeface="Univers" pitchFamily="34" charset="0"/>
                </a:rPr>
                <a:t>JOINT VENTURE</a:t>
              </a:r>
            </a:p>
          </p:txBody>
        </p:sp>
        <p:sp>
          <p:nvSpPr>
            <p:cNvPr id="13323" name="Line 24"/>
            <p:cNvSpPr>
              <a:spLocks noChangeShapeType="1"/>
            </p:cNvSpPr>
            <p:nvPr/>
          </p:nvSpPr>
          <p:spPr bwMode="auto">
            <a:xfrm>
              <a:off x="1680" y="1776"/>
              <a:ext cx="0" cy="16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3324" name="Line 27"/>
            <p:cNvSpPr>
              <a:spLocks noChangeShapeType="1"/>
            </p:cNvSpPr>
            <p:nvPr/>
          </p:nvSpPr>
          <p:spPr bwMode="auto">
            <a:xfrm>
              <a:off x="864" y="1920"/>
              <a:ext cx="168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3325" name="Line 28"/>
            <p:cNvSpPr>
              <a:spLocks noChangeShapeType="1"/>
            </p:cNvSpPr>
            <p:nvPr/>
          </p:nvSpPr>
          <p:spPr bwMode="auto">
            <a:xfrm>
              <a:off x="2544" y="1920"/>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3326" name="Line 29"/>
            <p:cNvSpPr>
              <a:spLocks noChangeShapeType="1"/>
            </p:cNvSpPr>
            <p:nvPr/>
          </p:nvSpPr>
          <p:spPr bwMode="auto">
            <a:xfrm>
              <a:off x="864" y="1920"/>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3327" name="Line 30"/>
            <p:cNvSpPr>
              <a:spLocks noChangeShapeType="1"/>
            </p:cNvSpPr>
            <p:nvPr/>
          </p:nvSpPr>
          <p:spPr bwMode="auto">
            <a:xfrm>
              <a:off x="4512" y="1776"/>
              <a:ext cx="0" cy="16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3328" name="Line 32"/>
            <p:cNvSpPr>
              <a:spLocks noChangeShapeType="1"/>
            </p:cNvSpPr>
            <p:nvPr/>
          </p:nvSpPr>
          <p:spPr bwMode="auto">
            <a:xfrm>
              <a:off x="1680" y="1152"/>
              <a:ext cx="28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3329" name="Line 33"/>
            <p:cNvSpPr>
              <a:spLocks noChangeShapeType="1"/>
            </p:cNvSpPr>
            <p:nvPr/>
          </p:nvSpPr>
          <p:spPr bwMode="auto">
            <a:xfrm>
              <a:off x="1680" y="1152"/>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3330" name="Line 34"/>
            <p:cNvSpPr>
              <a:spLocks noChangeShapeType="1"/>
            </p:cNvSpPr>
            <p:nvPr/>
          </p:nvSpPr>
          <p:spPr bwMode="auto">
            <a:xfrm>
              <a:off x="4512" y="1152"/>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3331" name="Line 35"/>
            <p:cNvSpPr>
              <a:spLocks noChangeShapeType="1"/>
            </p:cNvSpPr>
            <p:nvPr/>
          </p:nvSpPr>
          <p:spPr bwMode="auto">
            <a:xfrm flipV="1">
              <a:off x="3024" y="1008"/>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3332" name="Line 37"/>
            <p:cNvSpPr>
              <a:spLocks noChangeShapeType="1"/>
            </p:cNvSpPr>
            <p:nvPr/>
          </p:nvSpPr>
          <p:spPr bwMode="auto">
            <a:xfrm>
              <a:off x="2544" y="1536"/>
              <a:ext cx="720" cy="0"/>
            </a:xfrm>
            <a:prstGeom prst="line">
              <a:avLst/>
            </a:prstGeom>
            <a:noFill/>
            <a:ln w="28575">
              <a:solidFill>
                <a:srgbClr val="FF33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3333" name="Line 40"/>
            <p:cNvSpPr>
              <a:spLocks noChangeShapeType="1"/>
            </p:cNvSpPr>
            <p:nvPr/>
          </p:nvSpPr>
          <p:spPr bwMode="auto">
            <a:xfrm>
              <a:off x="3264" y="1536"/>
              <a:ext cx="0" cy="2160"/>
            </a:xfrm>
            <a:prstGeom prst="line">
              <a:avLst/>
            </a:prstGeom>
            <a:noFill/>
            <a:ln w="28575">
              <a:solidFill>
                <a:srgbClr val="FF33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3334" name="Line 41"/>
            <p:cNvSpPr>
              <a:spLocks noChangeShapeType="1"/>
            </p:cNvSpPr>
            <p:nvPr/>
          </p:nvSpPr>
          <p:spPr bwMode="auto">
            <a:xfrm>
              <a:off x="3264" y="3696"/>
              <a:ext cx="192" cy="0"/>
            </a:xfrm>
            <a:prstGeom prst="line">
              <a:avLst/>
            </a:prstGeom>
            <a:noFill/>
            <a:ln w="28575">
              <a:solidFill>
                <a:srgbClr val="FF33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grpSp>
    </p:spTree>
    <p:extLst>
      <p:ext uri="{BB962C8B-B14F-4D97-AF65-F5344CB8AC3E}">
        <p14:creationId xmlns:p14="http://schemas.microsoft.com/office/powerpoint/2010/main" val="763599808"/>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1524000" y="118873"/>
            <a:ext cx="9144000" cy="411480"/>
          </a:xfrm>
        </p:spPr>
        <p:txBody>
          <a:bodyPr>
            <a:normAutofit fontScale="90000"/>
          </a:bodyPr>
          <a:lstStyle/>
          <a:p>
            <a:r>
              <a:rPr lang="it-IT" sz="2400" dirty="0">
                <a:solidFill>
                  <a:srgbClr val="00B050"/>
                </a:solidFill>
              </a:rPr>
              <a:t>INTELLIGENZA ARTIFICIALE </a:t>
            </a:r>
          </a:p>
        </p:txBody>
      </p:sp>
      <p:sp>
        <p:nvSpPr>
          <p:cNvPr id="4" name="Rectangle 1">
            <a:extLst>
              <a:ext uri="{FF2B5EF4-FFF2-40B4-BE49-F238E27FC236}">
                <a16:creationId xmlns:a16="http://schemas.microsoft.com/office/drawing/2014/main" id="{7BE2CE63-95ED-4D24-9628-E61E2B2B8BC4}"/>
              </a:ext>
            </a:extLst>
          </p:cNvPr>
          <p:cNvSpPr>
            <a:spLocks noGrp="1" noChangeArrowheads="1"/>
          </p:cNvSpPr>
          <p:nvPr>
            <p:ph type="subTitle" idx="1"/>
          </p:nvPr>
        </p:nvSpPr>
        <p:spPr bwMode="auto">
          <a:xfrm>
            <a:off x="289367" y="1172475"/>
            <a:ext cx="11817752"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I Sistemi di I.A. per </a:t>
            </a:r>
            <a:r>
              <a:rPr kumimoji="0" lang="it-IT" altLang="it-IT"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l’identificazione facciale biometrica </a:t>
            </a:r>
            <a:r>
              <a:rPr kumimoji="0" lang="it-IT" altLang="it-IT"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hanno avuto un improvviso ed enorme incremento proprio a seguito della Pandemia da Covid19: un esempio è offerto dai sistemi di identificazione che avevano avuto prime applicazioni in ambito aereoportuale per identificare i passeggeri autorizzati ad accedere ai voli, semplificando le procedure di ingresso nell’aeroporto, il controllo biglietti e l’avio al gate di imbraco, nonché alla gestione bagagli.</a:t>
            </a:r>
          </a:p>
          <a:p>
            <a:pPr marL="0" marR="0" lvl="0" indent="0" algn="l" defTabSz="914400" rtl="0" eaLnBrk="0" fontAlgn="base" latinLnBrk="0" hangingPunct="0">
              <a:lnSpc>
                <a:spcPct val="100000"/>
              </a:lnSpc>
              <a:spcBef>
                <a:spcPct val="0"/>
              </a:spcBef>
              <a:spcAft>
                <a:spcPct val="0"/>
              </a:spcAft>
              <a:buClrTx/>
              <a:buSzTx/>
              <a:buFontTx/>
              <a:buNone/>
              <a:tabLst/>
            </a:pPr>
            <a:r>
              <a:rPr lang="it-IT" altLang="it-IT" dirty="0">
                <a:latin typeface="Calibri" panose="020F0502020204030204" pitchFamily="34" charset="0"/>
                <a:cs typeface="Calibri" panose="020F0502020204030204" pitchFamily="34" charset="0"/>
              </a:rPr>
              <a:t>Con la Pandemia ( usata in alcuni </a:t>
            </a:r>
            <a:r>
              <a:rPr lang="it-IT" altLang="it-IT" dirty="0" err="1">
                <a:latin typeface="Calibri" panose="020F0502020204030204" pitchFamily="34" charset="0"/>
                <a:cs typeface="Calibri" panose="020F0502020204030204" pitchFamily="34" charset="0"/>
              </a:rPr>
              <a:t>csi</a:t>
            </a:r>
            <a:r>
              <a:rPr lang="it-IT" altLang="it-IT" dirty="0">
                <a:latin typeface="Calibri" panose="020F0502020204030204" pitchFamily="34" charset="0"/>
                <a:cs typeface="Calibri" panose="020F0502020204030204" pitchFamily="34" charset="0"/>
              </a:rPr>
              <a:t> anche come giustificativo di « strette politiche ai diritti di libertà individuale» ) si è avuto un incremento quantitativo e qualitativo di simili sistemi.</a:t>
            </a: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Ad esempio l’azienda </a:t>
            </a:r>
            <a:r>
              <a:rPr kumimoji="0" lang="it-IT" altLang="it-IT" b="0" i="1" u="none" strike="noStrike" cap="none" normalizeH="0" baseline="0" dirty="0" err="1">
                <a:ln>
                  <a:noFill/>
                </a:ln>
                <a:solidFill>
                  <a:srgbClr val="FF0000"/>
                </a:solidFill>
                <a:effectLst/>
                <a:latin typeface="Calibri" panose="020F0502020204030204" pitchFamily="34" charset="0"/>
                <a:cs typeface="Calibri" panose="020F0502020204030204" pitchFamily="34" charset="0"/>
              </a:rPr>
              <a:t>Tencent</a:t>
            </a:r>
            <a:r>
              <a:rPr kumimoji="0" lang="it-IT" altLang="it-IT"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 della R.P.C.) ha sviluppato un modello di I.A: in grado di identificare attraverso una TAC, in tempo prossimo al reale, se un paziente sia affetto o meno da Coronavirus.</a:t>
            </a:r>
          </a:p>
          <a:p>
            <a:pPr marL="0" marR="0" lvl="0" indent="0" algn="l" defTabSz="914400" rtl="0" eaLnBrk="0" fontAlgn="base" latinLnBrk="0" hangingPunct="0">
              <a:lnSpc>
                <a:spcPct val="100000"/>
              </a:lnSpc>
              <a:spcBef>
                <a:spcPct val="0"/>
              </a:spcBef>
              <a:spcAft>
                <a:spcPct val="0"/>
              </a:spcAft>
              <a:buClrTx/>
              <a:buSzTx/>
              <a:buFontTx/>
              <a:buNone/>
              <a:tabLst/>
            </a:pPr>
            <a:r>
              <a:rPr lang="it-IT" altLang="it-IT" dirty="0">
                <a:latin typeface="Calibri" panose="020F0502020204030204" pitchFamily="34" charset="0"/>
                <a:cs typeface="Calibri" panose="020F0502020204030204" pitchFamily="34" charset="0"/>
              </a:rPr>
              <a:t>O come l’azienda </a:t>
            </a:r>
            <a:r>
              <a:rPr lang="it-IT" altLang="it-IT" dirty="0" err="1">
                <a:solidFill>
                  <a:srgbClr val="FF0000"/>
                </a:solidFill>
                <a:latin typeface="Calibri" panose="020F0502020204030204" pitchFamily="34" charset="0"/>
                <a:cs typeface="Calibri" panose="020F0502020204030204" pitchFamily="34" charset="0"/>
              </a:rPr>
              <a:t>SenseTime</a:t>
            </a:r>
            <a:r>
              <a:rPr lang="it-IT" altLang="it-IT" dirty="0">
                <a:latin typeface="Calibri" panose="020F0502020204030204" pitchFamily="34" charset="0"/>
                <a:cs typeface="Calibri" panose="020F0502020204030204" pitchFamily="34" charset="0"/>
              </a:rPr>
              <a:t>, sempre della Repubblica Popolare Cinese, ha sviluppato il proprio sistema software di rilevamento della temperatura contactless nelle stazioni della metropolitana, nelle scuole e i centri pubblici di Pechino, Shangai e Shenzen, potendosi scansionare i volti anche se coperti da mascherine chirurgiche o anti contagio,</a:t>
            </a:r>
            <a:endParaRPr kumimoji="0" lang="it-IT" altLang="it-IT"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77250935"/>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1524000" y="307733"/>
            <a:ext cx="9144000" cy="323203"/>
          </a:xfrm>
        </p:spPr>
        <p:txBody>
          <a:bodyPr>
            <a:normAutofit fontScale="90000"/>
          </a:bodyPr>
          <a:lstStyle/>
          <a:p>
            <a:r>
              <a:rPr lang="it-IT" sz="2400" dirty="0">
                <a:solidFill>
                  <a:srgbClr val="00B050"/>
                </a:solidFill>
              </a:rPr>
              <a:t>INTELLIGENZA ARTIFICIALE </a:t>
            </a:r>
          </a:p>
        </p:txBody>
      </p:sp>
      <p:sp>
        <p:nvSpPr>
          <p:cNvPr id="4" name="Rectangle 1">
            <a:extLst>
              <a:ext uri="{FF2B5EF4-FFF2-40B4-BE49-F238E27FC236}">
                <a16:creationId xmlns:a16="http://schemas.microsoft.com/office/drawing/2014/main" id="{7BE2CE63-95ED-4D24-9628-E61E2B2B8BC4}"/>
              </a:ext>
            </a:extLst>
          </p:cNvPr>
          <p:cNvSpPr>
            <a:spLocks noGrp="1" noChangeArrowheads="1"/>
          </p:cNvSpPr>
          <p:nvPr>
            <p:ph type="subTitle" idx="1"/>
          </p:nvPr>
        </p:nvSpPr>
        <p:spPr bwMode="auto">
          <a:xfrm>
            <a:off x="548640" y="401126"/>
            <a:ext cx="11405937" cy="8093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l" eaLnBrk="0" fontAlgn="base" hangingPunct="0">
              <a:lnSpc>
                <a:spcPct val="100000"/>
              </a:lnSpc>
              <a:spcBef>
                <a:spcPct val="0"/>
              </a:spcBef>
              <a:spcAft>
                <a:spcPct val="0"/>
              </a:spcAft>
            </a:pPr>
            <a:r>
              <a:rPr lang="it-IT" sz="2000" dirty="0"/>
              <a:t>Indubbiamente sorgono spunti critici sull’uso di una simile tecnologia e in seguito esamineremo le incidenze di essa sui sistemi “sociali” interessanti anche i diritti umani e sulla privacy, ma è altrettanto vero che milioni di passeggeri stiano utilizzando soddisfacentemente tali sistemi biometrici per snellire le procedure aeroportuali.</a:t>
            </a:r>
          </a:p>
          <a:p>
            <a:pPr algn="l"/>
            <a:r>
              <a:rPr lang="x-none" sz="2000" dirty="0"/>
              <a:t>Ai fini delle possibili garanzie giuridiche esamineremo, per sinteticità, tre aree: la video sorveglianza in generale, l’uso di identificazione diretta tramite </a:t>
            </a:r>
            <a:r>
              <a:rPr lang="x-none" sz="2000" cap="small" dirty="0"/>
              <a:t>i.a.</a:t>
            </a:r>
            <a:r>
              <a:rPr lang="x-none" sz="2000" dirty="0"/>
              <a:t> su droni o apparecchiature similari, e infine l’impatto con il </a:t>
            </a:r>
            <a:r>
              <a:rPr lang="x-none" sz="2000" cap="small" dirty="0"/>
              <a:t>gdpr</a:t>
            </a:r>
            <a:r>
              <a:rPr lang="x-none" sz="2000" dirty="0"/>
              <a:t> europeo.</a:t>
            </a:r>
            <a:endParaRPr lang="it-IT" sz="2000" dirty="0"/>
          </a:p>
          <a:p>
            <a:pPr algn="l"/>
            <a:r>
              <a:rPr lang="x-none" sz="2000" dirty="0"/>
              <a:t>I problemi potrebbero essere solo di tipo </a:t>
            </a:r>
            <a:r>
              <a:rPr lang="x-none" sz="2000" b="1" dirty="0"/>
              <a:t>autorizzativo iniziale</a:t>
            </a:r>
            <a:r>
              <a:rPr lang="x-none" sz="2000" dirty="0"/>
              <a:t>, cioè di permesso di installazione delle telecamere e del loro utilizzo, che assorbe i diritti dei singoli alla loro privacy.</a:t>
            </a:r>
            <a:endParaRPr lang="it-IT" sz="2000" dirty="0"/>
          </a:p>
          <a:p>
            <a:pPr algn="l"/>
            <a:r>
              <a:rPr lang="x-none" sz="2000" dirty="0"/>
              <a:t>Un problema di responsabilità potrebbe sorgere in caso di </a:t>
            </a:r>
            <a:r>
              <a:rPr lang="x-none" sz="2000" b="1" dirty="0"/>
              <a:t>mancato regolare funzionamento del sistema</a:t>
            </a:r>
            <a:r>
              <a:rPr lang="x-none" sz="2000" dirty="0"/>
              <a:t>, in modo che un soggetto erroneamente identificato e sottoposto a misure restrittive o comunque di danno di immagine avrà diritto a reagire nei confronti di chi abbia utilizzato l’identificatore biometrico, ferma restando la possibilità di quest’ultimo di agire a sua volta nei confronti del fornitore del sistema.</a:t>
            </a:r>
            <a:endParaRPr lang="it-IT" sz="2000" dirty="0"/>
          </a:p>
          <a:p>
            <a:pPr algn="l"/>
            <a:r>
              <a:rPr lang="it-IT" sz="2000" dirty="0"/>
              <a:t>La t</a:t>
            </a:r>
            <a:r>
              <a:rPr lang="x-none" sz="2000" dirty="0"/>
              <a:t>erza sfera di analisi, </a:t>
            </a:r>
            <a:r>
              <a:rPr lang="it-IT" sz="2000" dirty="0"/>
              <a:t>è </a:t>
            </a:r>
            <a:r>
              <a:rPr lang="x-none" sz="2000" dirty="0"/>
              <a:t>quella relativa all’impatto di sistemi di rilievo biometrico con </a:t>
            </a:r>
            <a:r>
              <a:rPr lang="x-none" sz="2000" b="1" dirty="0"/>
              <a:t>le regole sulla privacy</a:t>
            </a:r>
            <a:r>
              <a:rPr lang="x-none" sz="2000" dirty="0"/>
              <a:t>.</a:t>
            </a:r>
            <a:endParaRPr lang="it-IT" sz="2000" dirty="0"/>
          </a:p>
          <a:p>
            <a:pPr algn="l"/>
            <a:r>
              <a:rPr lang="x-none" sz="2000" dirty="0"/>
              <a:t>Dobbiamo fare riferimento al </a:t>
            </a:r>
            <a:r>
              <a:rPr lang="x-none" sz="2000" cap="small" dirty="0"/>
              <a:t>gdpr</a:t>
            </a:r>
            <a:r>
              <a:rPr lang="x-none" sz="2000" dirty="0"/>
              <a:t> (General Data Protection Regulation), stabilito dal Regolamento Europeo in tema di protezione de dati personali, n. 679/2016, in vigore in Italia dal 25 maggio 2018, e già ampiamente gestito, ai fini del suo rispetto presso le aziende, dal gruppo della </a:t>
            </a:r>
            <a:r>
              <a:rPr lang="x-none" sz="2000" cap="small" dirty="0"/>
              <a:t>g</a:t>
            </a:r>
            <a:r>
              <a:rPr lang="x-none" sz="2000" dirty="0"/>
              <a:t>d</a:t>
            </a:r>
            <a:r>
              <a:rPr lang="x-none" sz="2000" cap="small" dirty="0"/>
              <a:t>f</a:t>
            </a:r>
            <a:r>
              <a:rPr lang="x-none" sz="2000" dirty="0"/>
              <a:t> assegnata al garante della privacy.</a:t>
            </a:r>
            <a:endParaRPr lang="it-IT" sz="2000" dirty="0"/>
          </a:p>
          <a:p>
            <a:pPr algn="l"/>
            <a:endParaRPr lang="it-IT" sz="2000" dirty="0"/>
          </a:p>
          <a:p>
            <a:pPr algn="l"/>
            <a:endParaRPr lang="it-IT" dirty="0"/>
          </a:p>
          <a:p>
            <a:pPr algn="l" eaLnBrk="0" fontAlgn="base" hangingPunct="0">
              <a:lnSpc>
                <a:spcPct val="100000"/>
              </a:lnSpc>
              <a:spcBef>
                <a:spcPct val="0"/>
              </a:spcBef>
              <a:spcAft>
                <a:spcPct val="0"/>
              </a:spcAft>
            </a:pPr>
            <a:endParaRPr lang="it-IT" dirty="0"/>
          </a:p>
          <a:p>
            <a:pPr algn="l" eaLnBrk="0" fontAlgn="base" hangingPunct="0">
              <a:lnSpc>
                <a:spcPct val="100000"/>
              </a:lnSpc>
              <a:spcBef>
                <a:spcPct val="0"/>
              </a:spcBef>
              <a:spcAft>
                <a:spcPct val="0"/>
              </a:spcAft>
            </a:pPr>
            <a:endParaRPr lang="it-IT"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40763688"/>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297239" y="1596825"/>
            <a:ext cx="5223027" cy="3931909"/>
          </a:xfrm>
          <a:prstGeom prst="rect">
            <a:avLst/>
          </a:prstGeom>
          <a:blipFill>
            <a:blip r:embed="rId2" cstate="print"/>
            <a:stretch>
              <a:fillRect/>
            </a:stretch>
          </a:blipFill>
        </p:spPr>
        <p:txBody>
          <a:bodyPr wrap="square" lIns="0" tIns="0" rIns="0" bIns="0" rtlCol="0"/>
          <a:lstStyle/>
          <a:p>
            <a:endParaRPr sz="1092"/>
          </a:p>
        </p:txBody>
      </p:sp>
      <p:sp>
        <p:nvSpPr>
          <p:cNvPr id="8" name="object 4">
            <a:extLst>
              <a:ext uri="{FF2B5EF4-FFF2-40B4-BE49-F238E27FC236}">
                <a16:creationId xmlns:a16="http://schemas.microsoft.com/office/drawing/2014/main" id="{DA98743F-475A-44A5-81D5-DD898C07F8BF}"/>
              </a:ext>
            </a:extLst>
          </p:cNvPr>
          <p:cNvSpPr/>
          <p:nvPr/>
        </p:nvSpPr>
        <p:spPr>
          <a:xfrm>
            <a:off x="6517003" y="3429000"/>
            <a:ext cx="4752130" cy="2734731"/>
          </a:xfrm>
          <a:prstGeom prst="rect">
            <a:avLst/>
          </a:prstGeom>
          <a:blipFill>
            <a:blip r:embed="rId3" cstate="print"/>
            <a:stretch>
              <a:fillRect/>
            </a:stretch>
          </a:blipFill>
        </p:spPr>
        <p:txBody>
          <a:bodyPr wrap="square" lIns="0" tIns="0" rIns="0" bIns="0" rtlCol="0"/>
          <a:lstStyle/>
          <a:p>
            <a:endParaRPr sz="1092"/>
          </a:p>
        </p:txBody>
      </p:sp>
      <p:sp>
        <p:nvSpPr>
          <p:cNvPr id="10" name="CasellaDiTesto 9">
            <a:extLst>
              <a:ext uri="{FF2B5EF4-FFF2-40B4-BE49-F238E27FC236}">
                <a16:creationId xmlns:a16="http://schemas.microsoft.com/office/drawing/2014/main" id="{DA826904-7281-459E-8B8A-75A8F1B0600A}"/>
              </a:ext>
            </a:extLst>
          </p:cNvPr>
          <p:cNvSpPr txBox="1"/>
          <p:nvPr/>
        </p:nvSpPr>
        <p:spPr>
          <a:xfrm>
            <a:off x="3674533" y="357196"/>
            <a:ext cx="6096000" cy="646331"/>
          </a:xfrm>
          <a:prstGeom prst="rect">
            <a:avLst/>
          </a:prstGeom>
          <a:noFill/>
        </p:spPr>
        <p:txBody>
          <a:bodyPr wrap="square">
            <a:spAutoFit/>
          </a:bodyPr>
          <a:lstStyle/>
          <a:p>
            <a:r>
              <a:rPr lang="it-IT" sz="3600" dirty="0">
                <a:solidFill>
                  <a:srgbClr val="00B050"/>
                </a:solidFill>
              </a:rPr>
              <a:t>I.A.  ROBOT ANTROPOMORFI</a:t>
            </a:r>
            <a:endParaRPr lang="it-IT" sz="3600" dirty="0"/>
          </a:p>
        </p:txBody>
      </p:sp>
    </p:spTree>
    <p:extLst>
      <p:ext uri="{BB962C8B-B14F-4D97-AF65-F5344CB8AC3E}">
        <p14:creationId xmlns:p14="http://schemas.microsoft.com/office/powerpoint/2010/main" val="2839954004"/>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1524000" y="307733"/>
            <a:ext cx="9144000" cy="960194"/>
          </a:xfrm>
        </p:spPr>
        <p:txBody>
          <a:bodyPr>
            <a:normAutofit/>
          </a:bodyPr>
          <a:lstStyle/>
          <a:p>
            <a:r>
              <a:rPr lang="it-IT" dirty="0">
                <a:solidFill>
                  <a:srgbClr val="00B050"/>
                </a:solidFill>
              </a:rPr>
              <a:t>INTELLIGENZA ARTIFICIALE </a:t>
            </a:r>
          </a:p>
        </p:txBody>
      </p:sp>
      <p:sp>
        <p:nvSpPr>
          <p:cNvPr id="4" name="Rectangle 1">
            <a:extLst>
              <a:ext uri="{FF2B5EF4-FFF2-40B4-BE49-F238E27FC236}">
                <a16:creationId xmlns:a16="http://schemas.microsoft.com/office/drawing/2014/main" id="{7BE2CE63-95ED-4D24-9628-E61E2B2B8BC4}"/>
              </a:ext>
            </a:extLst>
          </p:cNvPr>
          <p:cNvSpPr>
            <a:spLocks noGrp="1" noChangeArrowheads="1"/>
          </p:cNvSpPr>
          <p:nvPr>
            <p:ph type="subTitle" idx="1"/>
          </p:nvPr>
        </p:nvSpPr>
        <p:spPr bwMode="auto">
          <a:xfrm>
            <a:off x="289367" y="1387918"/>
            <a:ext cx="11817752" cy="4832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Ultima osservazione: l’incremento dei Sistemi di I.A. specialmente se inseriti in </a:t>
            </a:r>
            <a:r>
              <a:rPr kumimoji="0" lang="it-IT" altLang="it-IT" sz="2800" b="0" i="0" u="none" strike="noStrike" cap="none" normalizeH="0" baseline="0" dirty="0">
                <a:ln>
                  <a:noFill/>
                </a:ln>
                <a:solidFill>
                  <a:srgbClr val="FF0000"/>
                </a:solidFill>
                <a:effectLst/>
                <a:latin typeface="Calibri" panose="020F0502020204030204" pitchFamily="34" charset="0"/>
                <a:cs typeface="Calibri" panose="020F0502020204030204" pitchFamily="34" charset="0"/>
              </a:rPr>
              <a:t>Robot antropomorfi</a:t>
            </a:r>
            <a:r>
              <a:rPr kumimoji="0" lang="it-IT" altLang="it-IT"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potrebbe ( se non gi</a:t>
            </a:r>
            <a:r>
              <a:rPr lang="it-IT" altLang="it-IT" sz="2800" dirty="0">
                <a:latin typeface="Calibri" panose="020F0502020204030204" pitchFamily="34" charset="0"/>
                <a:cs typeface="Calibri" panose="020F0502020204030204" pitchFamily="34" charset="0"/>
              </a:rPr>
              <a:t>à, ha creato) possibili contrasti fra  i diritti consolidati dei lavoratori umani e l’applicazione industriale di robot nella produzione industriale o commerciale , vista la possibilità di contrasto fra norme di diritto del lavoro/sindacali, con la concorrenza robotica nelle catene di produzione.</a:t>
            </a: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Infine, se come riteniamo</a:t>
            </a:r>
            <a:r>
              <a:rPr lang="it-IT" altLang="it-IT" sz="2800" dirty="0">
                <a:latin typeface="Calibri" panose="020F0502020204030204" pitchFamily="34" charset="0"/>
                <a:cs typeface="Calibri" panose="020F0502020204030204" pitchFamily="34" charset="0"/>
              </a:rPr>
              <a:t>, in futuro vi fosse un’evoluzione estrema dell’I.A: diretta alla nascita di una vera e propria autocoscienza dei Robot ( sia Asimov che Turing già negli anni ‘40 del secolo scorso ne avevano prospettato la possibilità ) sorgerà anche la necessità di stabilire se vi siano e in che misura dei « diritti dei robot» sulla stregua dei « diritti umani».</a:t>
            </a:r>
            <a:endParaRPr kumimoji="0" lang="it-IT" altLang="it-IT"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96805872"/>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1524000" y="307733"/>
            <a:ext cx="9144000" cy="960194"/>
          </a:xfrm>
        </p:spPr>
        <p:txBody>
          <a:bodyPr/>
          <a:lstStyle/>
          <a:p>
            <a:r>
              <a:rPr lang="it-IT" dirty="0">
                <a:solidFill>
                  <a:srgbClr val="00B050"/>
                </a:solidFill>
              </a:rPr>
              <a:t>BLOCKCHAIN</a:t>
            </a:r>
          </a:p>
        </p:txBody>
      </p:sp>
      <p:sp>
        <p:nvSpPr>
          <p:cNvPr id="3" name="Sottotitolo 2"/>
          <p:cNvSpPr>
            <a:spLocks noGrp="1"/>
          </p:cNvSpPr>
          <p:nvPr>
            <p:ph type="subTitle" idx="1"/>
          </p:nvPr>
        </p:nvSpPr>
        <p:spPr>
          <a:xfrm>
            <a:off x="1524000" y="1267927"/>
            <a:ext cx="9144000" cy="4877895"/>
          </a:xfrm>
        </p:spPr>
        <p:txBody>
          <a:bodyPr>
            <a:normAutofit/>
          </a:bodyPr>
          <a:lstStyle/>
          <a:p>
            <a:endParaRPr lang="it-IT" sz="2800" b="1" dirty="0">
              <a:solidFill>
                <a:srgbClr val="FF0000"/>
              </a:solidFill>
            </a:endParaRPr>
          </a:p>
          <a:p>
            <a:endParaRPr lang="it-IT" sz="2800" b="1" dirty="0">
              <a:solidFill>
                <a:srgbClr val="FF0000"/>
              </a:solidFill>
            </a:endParaRPr>
          </a:p>
          <a:p>
            <a:r>
              <a:rPr lang="it-IT" sz="8800" b="1" dirty="0">
                <a:solidFill>
                  <a:srgbClr val="FF0000"/>
                </a:solidFill>
              </a:rPr>
              <a:t>BLOCKCHAIN</a:t>
            </a:r>
          </a:p>
          <a:p>
            <a:r>
              <a:rPr lang="it-IT" sz="8800" b="1" dirty="0">
                <a:solidFill>
                  <a:srgbClr val="FF0000"/>
                </a:solidFill>
              </a:rPr>
              <a:t>SMART CONTRACTS</a:t>
            </a:r>
          </a:p>
        </p:txBody>
      </p:sp>
    </p:spTree>
    <p:extLst>
      <p:ext uri="{BB962C8B-B14F-4D97-AF65-F5344CB8AC3E}">
        <p14:creationId xmlns:p14="http://schemas.microsoft.com/office/powerpoint/2010/main" val="4131048018"/>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1524000" y="307733"/>
            <a:ext cx="9144000" cy="960194"/>
          </a:xfrm>
        </p:spPr>
        <p:txBody>
          <a:bodyPr>
            <a:normAutofit/>
          </a:bodyPr>
          <a:lstStyle/>
          <a:p>
            <a:r>
              <a:rPr lang="it-IT" sz="4000" dirty="0">
                <a:solidFill>
                  <a:srgbClr val="00B050"/>
                </a:solidFill>
              </a:rPr>
              <a:t>BLOCKCHAIN</a:t>
            </a:r>
          </a:p>
        </p:txBody>
      </p:sp>
      <p:sp>
        <p:nvSpPr>
          <p:cNvPr id="3" name="Sottotitolo 2"/>
          <p:cNvSpPr>
            <a:spLocks noGrp="1"/>
          </p:cNvSpPr>
          <p:nvPr>
            <p:ph type="subTitle" idx="1"/>
          </p:nvPr>
        </p:nvSpPr>
        <p:spPr>
          <a:xfrm>
            <a:off x="386499" y="1267927"/>
            <a:ext cx="11406433" cy="5359116"/>
          </a:xfrm>
        </p:spPr>
        <p:txBody>
          <a:bodyPr>
            <a:normAutofit/>
          </a:bodyPr>
          <a:lstStyle/>
          <a:p>
            <a:endParaRPr lang="it-IT" sz="2800" b="1" dirty="0"/>
          </a:p>
          <a:p>
            <a:endParaRPr lang="it-IT" sz="2800" b="1" dirty="0"/>
          </a:p>
          <a:p>
            <a:endParaRPr lang="it-IT" sz="2800" b="1" dirty="0"/>
          </a:p>
          <a:p>
            <a:endParaRPr lang="it-IT" sz="2800" b="1" dirty="0"/>
          </a:p>
        </p:txBody>
      </p:sp>
      <p:pic>
        <p:nvPicPr>
          <p:cNvPr id="8196" name="Picture 4" descr="Come sfruttare la blockchain per nuove opportunità di business - Wired">
            <a:extLst>
              <a:ext uri="{FF2B5EF4-FFF2-40B4-BE49-F238E27FC236}">
                <a16:creationId xmlns:a16="http://schemas.microsoft.com/office/drawing/2014/main" id="{89F915C0-2255-4465-940D-3FBE96FEB5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15467" y="1490134"/>
            <a:ext cx="6350000" cy="4427006"/>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descr="Blockchain e ortofrutta, un'opportunità da non perdere - Italiafruit News">
            <a:extLst>
              <a:ext uri="{FF2B5EF4-FFF2-40B4-BE49-F238E27FC236}">
                <a16:creationId xmlns:a16="http://schemas.microsoft.com/office/drawing/2014/main" id="{6CF36B2B-B83D-4E06-94BE-784EF6E785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599" y="1439334"/>
            <a:ext cx="4461933" cy="44947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5800612"/>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1524000" y="147474"/>
            <a:ext cx="9144000" cy="898901"/>
          </a:xfrm>
        </p:spPr>
        <p:txBody>
          <a:bodyPr>
            <a:normAutofit fontScale="90000"/>
          </a:bodyPr>
          <a:lstStyle/>
          <a:p>
            <a:r>
              <a:rPr lang="it-IT" dirty="0">
                <a:solidFill>
                  <a:srgbClr val="00B050"/>
                </a:solidFill>
              </a:rPr>
              <a:t>Smart </a:t>
            </a:r>
            <a:r>
              <a:rPr lang="it-IT" dirty="0" err="1">
                <a:solidFill>
                  <a:srgbClr val="00B050"/>
                </a:solidFill>
              </a:rPr>
              <a:t>Contract</a:t>
            </a:r>
            <a:endParaRPr lang="it-IT" dirty="0">
              <a:solidFill>
                <a:srgbClr val="00B050"/>
              </a:solidFill>
            </a:endParaRPr>
          </a:p>
        </p:txBody>
      </p:sp>
      <p:sp>
        <p:nvSpPr>
          <p:cNvPr id="3" name="Sottotitolo 2"/>
          <p:cNvSpPr>
            <a:spLocks noGrp="1"/>
          </p:cNvSpPr>
          <p:nvPr>
            <p:ph type="subTitle" idx="1"/>
          </p:nvPr>
        </p:nvSpPr>
        <p:spPr>
          <a:xfrm>
            <a:off x="347120" y="1046375"/>
            <a:ext cx="11717517" cy="5689055"/>
          </a:xfrm>
        </p:spPr>
        <p:txBody>
          <a:bodyPr>
            <a:normAutofit fontScale="92500" lnSpcReduction="20000"/>
          </a:bodyPr>
          <a:lstStyle/>
          <a:p>
            <a:r>
              <a:rPr lang="it-IT" sz="2000" b="1" dirty="0">
                <a:solidFill>
                  <a:srgbClr val="FF0000"/>
                </a:solidFill>
              </a:rPr>
              <a:t>LA GARANZIA DELLA BLOCKCHAIN : L’IMMUTABILITA’ E LA “DATA CERTA” DEL MARCATORE TEMPORALE E IL CONSENSO</a:t>
            </a:r>
          </a:p>
          <a:p>
            <a:r>
              <a:rPr lang="it-IT" dirty="0"/>
              <a:t>Sappiamo che la </a:t>
            </a:r>
            <a:r>
              <a:rPr lang="it-IT" dirty="0" err="1"/>
              <a:t>Blockchain</a:t>
            </a:r>
            <a:r>
              <a:rPr lang="it-IT" dirty="0"/>
              <a:t> è un protocollo di comunicazione, che identifica una tecnologia basata sulla logica del database distribuito e quindi implica la presenza di più macchine collegate fra loro e creanti i così detti nodi.</a:t>
            </a:r>
          </a:p>
          <a:p>
            <a:r>
              <a:rPr lang="it-IT" dirty="0"/>
              <a:t>In presenza di una serie di blocchi su cui insistono le transazioni validate e correlate da un Marcatore Temporale (</a:t>
            </a:r>
            <a:r>
              <a:rPr lang="it-IT" b="1" dirty="0" err="1"/>
              <a:t>Timestamp</a:t>
            </a:r>
            <a:r>
              <a:rPr lang="it-IT" dirty="0"/>
              <a:t>). Ciascun blocco è identificato in modo univoco e viene collegato al blocco precedente tramite la identificazione di quest’ultimo.</a:t>
            </a:r>
          </a:p>
          <a:p>
            <a:r>
              <a:rPr lang="it-IT" dirty="0"/>
              <a:t>Così la transazione risulta la composta da tutti i dati inclusi nella negoziazione, oggetti e valori di scambio degli stessi, e che saranno oggetto di verifica da parte di tutti i nodi e se accettate, risulteranno definitivamente archiviate.</a:t>
            </a:r>
          </a:p>
          <a:p>
            <a:r>
              <a:rPr lang="it-IT" dirty="0"/>
              <a:t>Ogni modifica non potrà avvenire singolarmente, ma ciascuna proposta o accordo precedentemente raggiunto fra le parti, necessiterà di un ulteriore approvazione comune di tutti gli altri collegati e così, sostituendosi alla precedente acquisterà caratteristica di immutabilità e identificazione temporale.</a:t>
            </a:r>
          </a:p>
          <a:p>
            <a:r>
              <a:rPr lang="it-IT" b="1" dirty="0"/>
              <a:t>Siamo difronte al medesimo principio regolatore dei contratti usuali, non da </a:t>
            </a:r>
            <a:r>
              <a:rPr lang="it-IT" b="1" dirty="0" err="1"/>
              <a:t>Blockchain</a:t>
            </a:r>
            <a:r>
              <a:rPr lang="it-IT" b="1" dirty="0"/>
              <a:t> per intenderci, che godono di immutabilità e priorità temporale e che, per ogni modifica di tali requisiti implicano il coordinamento e la coincidenza delle volontà di tutte le parti, offrendo il principio di correttezza e certezza negoziale, offrendosi in tal senso, la riprova dell’identità sostanziale fra “ contratti” e “ </a:t>
            </a:r>
            <a:r>
              <a:rPr lang="it-IT" b="1" dirty="0" err="1"/>
              <a:t>smart</a:t>
            </a:r>
            <a:r>
              <a:rPr lang="it-IT" b="1" dirty="0"/>
              <a:t> </a:t>
            </a:r>
            <a:r>
              <a:rPr lang="it-IT" b="1" dirty="0" err="1"/>
              <a:t>contracts</a:t>
            </a:r>
            <a:r>
              <a:rPr lang="it-IT" b="1" dirty="0"/>
              <a:t>”. </a:t>
            </a:r>
          </a:p>
          <a:p>
            <a:endParaRPr lang="it-IT" sz="2800" b="1" dirty="0"/>
          </a:p>
        </p:txBody>
      </p:sp>
    </p:spTree>
    <p:extLst>
      <p:ext uri="{BB962C8B-B14F-4D97-AF65-F5344CB8AC3E}">
        <p14:creationId xmlns:p14="http://schemas.microsoft.com/office/powerpoint/2010/main" val="3639289875"/>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a:xfrm>
            <a:off x="1816328" y="927653"/>
            <a:ext cx="8069794" cy="5418414"/>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just">
              <a:buNone/>
            </a:pPr>
            <a:r>
              <a:rPr lang="it-IT" sz="2700" b="1" dirty="0"/>
              <a:t>5 CONCETTI FONDAMENTALI:</a:t>
            </a:r>
          </a:p>
          <a:p>
            <a:pPr marL="0" indent="0" algn="just">
              <a:buNone/>
            </a:pPr>
            <a:endParaRPr lang="it-IT" sz="2700" b="1" dirty="0"/>
          </a:p>
        </p:txBody>
      </p:sp>
      <p:sp>
        <p:nvSpPr>
          <p:cNvPr id="13" name="CasellaDiTesto 12"/>
          <p:cNvSpPr txBox="1"/>
          <p:nvPr/>
        </p:nvSpPr>
        <p:spPr>
          <a:xfrm>
            <a:off x="2609088" y="192144"/>
            <a:ext cx="5862413" cy="553998"/>
          </a:xfrm>
          <a:prstGeom prst="rect">
            <a:avLst/>
          </a:prstGeom>
          <a:noFill/>
        </p:spPr>
        <p:txBody>
          <a:bodyPr wrap="square" rtlCol="0">
            <a:spAutoFit/>
          </a:bodyPr>
          <a:lstStyle/>
          <a:p>
            <a:pPr algn="ctr"/>
            <a:r>
              <a:rPr lang="it-IT" sz="3000" b="1" dirty="0">
                <a:solidFill>
                  <a:srgbClr val="00B050"/>
                </a:solidFill>
              </a:rPr>
              <a:t>          BLOCKCHAIN</a:t>
            </a:r>
          </a:p>
        </p:txBody>
      </p:sp>
      <p:pic>
        <p:nvPicPr>
          <p:cNvPr id="14" name="Immagine 13"/>
          <p:cNvPicPr>
            <a:picLocks noChangeAspect="1"/>
          </p:cNvPicPr>
          <p:nvPr/>
        </p:nvPicPr>
        <p:blipFill>
          <a:blip r:embed="rId2"/>
          <a:stretch>
            <a:fillRect/>
          </a:stretch>
        </p:blipFill>
        <p:spPr>
          <a:xfrm>
            <a:off x="4772595" y="6304117"/>
            <a:ext cx="2652673" cy="315794"/>
          </a:xfrm>
          <a:prstGeom prst="rect">
            <a:avLst/>
          </a:prstGeom>
        </p:spPr>
      </p:pic>
      <p:pic>
        <p:nvPicPr>
          <p:cNvPr id="7" name="Immagine 6">
            <a:extLst>
              <a:ext uri="{FF2B5EF4-FFF2-40B4-BE49-F238E27FC236}">
                <a16:creationId xmlns:a16="http://schemas.microsoft.com/office/drawing/2014/main" id="{DCFC37D3-8DAF-4D48-8221-65A4A2CD0FFD}"/>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16329" y="1864361"/>
            <a:ext cx="7845831" cy="4065987"/>
          </a:xfrm>
          <a:prstGeom prst="rect">
            <a:avLst/>
          </a:prstGeom>
          <a:noFill/>
        </p:spPr>
      </p:pic>
    </p:spTree>
    <p:extLst>
      <p:ext uri="{BB962C8B-B14F-4D97-AF65-F5344CB8AC3E}">
        <p14:creationId xmlns:p14="http://schemas.microsoft.com/office/powerpoint/2010/main" val="4237857173"/>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1524000" y="307733"/>
            <a:ext cx="9144000" cy="960194"/>
          </a:xfrm>
        </p:spPr>
        <p:txBody>
          <a:bodyPr/>
          <a:lstStyle/>
          <a:p>
            <a:r>
              <a:rPr lang="it-IT" dirty="0">
                <a:solidFill>
                  <a:srgbClr val="00B050"/>
                </a:solidFill>
              </a:rPr>
              <a:t>Smart </a:t>
            </a:r>
            <a:r>
              <a:rPr lang="it-IT" dirty="0" err="1">
                <a:solidFill>
                  <a:srgbClr val="00B050"/>
                </a:solidFill>
              </a:rPr>
              <a:t>Contract</a:t>
            </a:r>
            <a:endParaRPr lang="it-IT" dirty="0">
              <a:solidFill>
                <a:srgbClr val="00B050"/>
              </a:solidFill>
            </a:endParaRPr>
          </a:p>
        </p:txBody>
      </p:sp>
      <p:sp>
        <p:nvSpPr>
          <p:cNvPr id="3" name="Sottotitolo 2"/>
          <p:cNvSpPr>
            <a:spLocks noGrp="1"/>
          </p:cNvSpPr>
          <p:nvPr>
            <p:ph type="subTitle" idx="1"/>
          </p:nvPr>
        </p:nvSpPr>
        <p:spPr>
          <a:xfrm>
            <a:off x="1524000" y="1267927"/>
            <a:ext cx="9144000" cy="4877895"/>
          </a:xfrm>
        </p:spPr>
        <p:txBody>
          <a:bodyPr>
            <a:normAutofit lnSpcReduction="10000"/>
          </a:bodyPr>
          <a:lstStyle/>
          <a:p>
            <a:r>
              <a:rPr lang="it-IT" sz="2800" b="1" dirty="0"/>
              <a:t>Definizione Generale </a:t>
            </a:r>
          </a:p>
          <a:p>
            <a:pPr algn="just"/>
            <a:r>
              <a:rPr lang="it-IT" sz="2800" dirty="0"/>
              <a:t>Gli </a:t>
            </a:r>
            <a:r>
              <a:rPr lang="it-IT" sz="2800" b="1" dirty="0">
                <a:solidFill>
                  <a:srgbClr val="FF0000"/>
                </a:solidFill>
              </a:rPr>
              <a:t>Smart </a:t>
            </a:r>
            <a:r>
              <a:rPr lang="it-IT" sz="2800" b="1" dirty="0" err="1">
                <a:solidFill>
                  <a:srgbClr val="FF0000"/>
                </a:solidFill>
              </a:rPr>
              <a:t>Contract</a:t>
            </a:r>
            <a:r>
              <a:rPr lang="it-IT" sz="2800" b="1" dirty="0">
                <a:solidFill>
                  <a:srgbClr val="FF0000"/>
                </a:solidFill>
              </a:rPr>
              <a:t> </a:t>
            </a:r>
            <a:r>
              <a:rPr lang="it-IT" sz="2800" dirty="0"/>
              <a:t>sono protocolli informatici che facilitano, verificano, o fanno rispettare, la negoziazione o l'esecuzione di un contratto, permettendo talvolta la parziale o la totale esclusione di una clausola contrattuale. Gli </a:t>
            </a:r>
            <a:r>
              <a:rPr lang="it-IT" sz="2800" dirty="0">
                <a:solidFill>
                  <a:srgbClr val="FF0000"/>
                </a:solidFill>
              </a:rPr>
              <a:t>Smart </a:t>
            </a:r>
            <a:r>
              <a:rPr lang="it-IT" sz="2800" dirty="0" err="1">
                <a:solidFill>
                  <a:srgbClr val="FF0000"/>
                </a:solidFill>
              </a:rPr>
              <a:t>Contract</a:t>
            </a:r>
            <a:r>
              <a:rPr lang="it-IT" sz="2800" dirty="0"/>
              <a:t>, di solito, hanno anche un'interfaccia utente e spesso simulano la logica delle clausole contrattuali. I sostenitori degli </a:t>
            </a:r>
            <a:r>
              <a:rPr lang="it-IT" sz="2800" dirty="0">
                <a:solidFill>
                  <a:srgbClr val="FF0000"/>
                </a:solidFill>
              </a:rPr>
              <a:t>Smart</a:t>
            </a:r>
            <a:r>
              <a:rPr lang="it-IT" sz="2800" dirty="0"/>
              <a:t> </a:t>
            </a:r>
            <a:r>
              <a:rPr lang="it-IT" sz="2800" dirty="0" err="1">
                <a:solidFill>
                  <a:srgbClr val="FF0000"/>
                </a:solidFill>
              </a:rPr>
              <a:t>Contract</a:t>
            </a:r>
            <a:r>
              <a:rPr lang="it-IT" sz="2800" dirty="0"/>
              <a:t> affermano che molti tipi di clausole contrattuali possono quindi essere rese parzialmente o integralmente automatizzate, auto-ottemperanti, o entrambe le cose. Gli </a:t>
            </a:r>
            <a:r>
              <a:rPr lang="it-IT" sz="2800" dirty="0">
                <a:solidFill>
                  <a:srgbClr val="FF0000"/>
                </a:solidFill>
              </a:rPr>
              <a:t>Smart </a:t>
            </a:r>
            <a:r>
              <a:rPr lang="it-IT" sz="2800" dirty="0" err="1">
                <a:solidFill>
                  <a:srgbClr val="FF0000"/>
                </a:solidFill>
              </a:rPr>
              <a:t>Contract</a:t>
            </a:r>
            <a:r>
              <a:rPr lang="it-IT" sz="2800" dirty="0">
                <a:solidFill>
                  <a:srgbClr val="FF0000"/>
                </a:solidFill>
              </a:rPr>
              <a:t> </a:t>
            </a:r>
            <a:r>
              <a:rPr lang="it-IT" sz="2800" dirty="0"/>
              <a:t>aspirano quindi ad assicurare una sicurezza superiore alla contrattualistica esistente e di ridurre i costi di transazione associati alla contrattazione.</a:t>
            </a:r>
          </a:p>
          <a:p>
            <a:endParaRPr lang="it-IT" dirty="0"/>
          </a:p>
        </p:txBody>
      </p:sp>
    </p:spTree>
    <p:extLst>
      <p:ext uri="{BB962C8B-B14F-4D97-AF65-F5344CB8AC3E}">
        <p14:creationId xmlns:p14="http://schemas.microsoft.com/office/powerpoint/2010/main" val="814740848"/>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1524000" y="307733"/>
            <a:ext cx="9144000" cy="960194"/>
          </a:xfrm>
        </p:spPr>
        <p:txBody>
          <a:bodyPr/>
          <a:lstStyle/>
          <a:p>
            <a:r>
              <a:rPr lang="it-IT" dirty="0">
                <a:solidFill>
                  <a:srgbClr val="00B050"/>
                </a:solidFill>
              </a:rPr>
              <a:t>Smart </a:t>
            </a:r>
            <a:r>
              <a:rPr lang="it-IT" dirty="0" err="1">
                <a:solidFill>
                  <a:srgbClr val="00B050"/>
                </a:solidFill>
              </a:rPr>
              <a:t>Contract</a:t>
            </a:r>
            <a:endParaRPr lang="it-IT" dirty="0">
              <a:solidFill>
                <a:srgbClr val="00B050"/>
              </a:solidFill>
            </a:endParaRPr>
          </a:p>
        </p:txBody>
      </p:sp>
      <p:sp>
        <p:nvSpPr>
          <p:cNvPr id="3" name="Sottotitolo 2"/>
          <p:cNvSpPr>
            <a:spLocks noGrp="1"/>
          </p:cNvSpPr>
          <p:nvPr>
            <p:ph type="subTitle" idx="1"/>
          </p:nvPr>
        </p:nvSpPr>
        <p:spPr>
          <a:xfrm>
            <a:off x="1647092" y="1514111"/>
            <a:ext cx="9144000" cy="4877895"/>
          </a:xfrm>
        </p:spPr>
        <p:txBody>
          <a:bodyPr>
            <a:normAutofit fontScale="25000" lnSpcReduction="20000"/>
          </a:bodyPr>
          <a:lstStyle/>
          <a:p>
            <a:r>
              <a:rPr lang="it-IT" sz="6400" b="1" dirty="0"/>
              <a:t>Definizione Generale</a:t>
            </a:r>
          </a:p>
          <a:p>
            <a:pPr algn="just"/>
            <a:r>
              <a:rPr lang="it-IT" sz="8000" dirty="0"/>
              <a:t>In letteratura si trovano due distinti tipi di definizioni di </a:t>
            </a:r>
            <a:r>
              <a:rPr lang="it-IT" sz="8000" dirty="0" err="1">
                <a:solidFill>
                  <a:srgbClr val="FF0000"/>
                </a:solidFill>
              </a:rPr>
              <a:t>smart</a:t>
            </a:r>
            <a:r>
              <a:rPr lang="it-IT" sz="8000" dirty="0">
                <a:solidFill>
                  <a:srgbClr val="FF0000"/>
                </a:solidFill>
              </a:rPr>
              <a:t> </a:t>
            </a:r>
            <a:r>
              <a:rPr lang="it-IT" sz="8000" dirty="0" err="1">
                <a:solidFill>
                  <a:srgbClr val="FF0000"/>
                </a:solidFill>
              </a:rPr>
              <a:t>contract</a:t>
            </a:r>
            <a:r>
              <a:rPr lang="it-IT" sz="8000" dirty="0"/>
              <a:t>: </a:t>
            </a:r>
          </a:p>
          <a:p>
            <a:pPr lvl="0" algn="just" fontAlgn="base"/>
            <a:r>
              <a:rPr lang="it-IT" sz="8000" b="1" dirty="0"/>
              <a:t>Smart Legal </a:t>
            </a:r>
            <a:r>
              <a:rPr lang="it-IT" sz="8000" b="1" dirty="0" err="1"/>
              <a:t>contract</a:t>
            </a:r>
            <a:r>
              <a:rPr lang="it-IT" sz="8000" dirty="0"/>
              <a:t>: questa definizione  ha un forte attinenza con il mondo legale. È qui che il termine 'Smart </a:t>
            </a:r>
            <a:r>
              <a:rPr lang="it-IT" sz="8000" dirty="0" err="1"/>
              <a:t>contract</a:t>
            </a:r>
            <a:r>
              <a:rPr lang="it-IT" sz="8000" dirty="0"/>
              <a:t>' è usato per riferirsi a contratti legali, o elementi di contratti legali, rappresentati ed eseguiti dal software. </a:t>
            </a:r>
          </a:p>
          <a:p>
            <a:pPr lvl="0" algn="just" fontAlgn="base"/>
            <a:r>
              <a:rPr lang="it-IT" sz="8000" b="1" dirty="0"/>
              <a:t>Smart </a:t>
            </a:r>
            <a:r>
              <a:rPr lang="it-IT" sz="8000" b="1" dirty="0" err="1"/>
              <a:t>Contract</a:t>
            </a:r>
            <a:r>
              <a:rPr lang="it-IT" sz="8000" b="1" dirty="0"/>
              <a:t> Code</a:t>
            </a:r>
            <a:r>
              <a:rPr lang="it-IT" sz="8000" dirty="0"/>
              <a:t>:  questa definizione si riferisce al mondo prevalentemente informatico definendosi così i contratti che appaiono  meno leggibili ad avvocati e sono simili ad una parte di codice SW, progettato per eseguire determinati compiti se siano soddisfatte le condizioni predefinite. </a:t>
            </a:r>
          </a:p>
          <a:p>
            <a:pPr algn="just"/>
            <a:r>
              <a:rPr lang="it-IT" sz="8000" dirty="0"/>
              <a:t>Le distinzioni  sopra richiamate possono causare difficoltà interpretative  quando viene discusso il tema </a:t>
            </a:r>
            <a:r>
              <a:rPr lang="it-IT" sz="8000" dirty="0" err="1"/>
              <a:t>smart</a:t>
            </a:r>
            <a:r>
              <a:rPr lang="it-IT" sz="8000" dirty="0"/>
              <a:t> </a:t>
            </a:r>
            <a:r>
              <a:rPr lang="it-IT" sz="8000" dirty="0" err="1"/>
              <a:t>contract</a:t>
            </a:r>
            <a:r>
              <a:rPr lang="it-IT" sz="8000" dirty="0"/>
              <a:t>, e vi è il rischio che avvocati e informatici interagiscano parlando con linguaggi fra loro  non compatibili.</a:t>
            </a:r>
          </a:p>
          <a:p>
            <a:pPr algn="just"/>
            <a:r>
              <a:rPr lang="it-IT" sz="8000" dirty="0"/>
              <a:t>Tuttavia, piuttosto che intendere  Smart Legal </a:t>
            </a:r>
            <a:r>
              <a:rPr lang="it-IT" sz="8000" dirty="0" err="1"/>
              <a:t>contract</a:t>
            </a:r>
            <a:r>
              <a:rPr lang="it-IT" sz="8000" dirty="0"/>
              <a:t> e Smart </a:t>
            </a:r>
            <a:r>
              <a:rPr lang="it-IT" sz="8000" dirty="0" err="1"/>
              <a:t>Contract</a:t>
            </a:r>
            <a:r>
              <a:rPr lang="it-IT" sz="8000" dirty="0"/>
              <a:t> Code come due domini separati, occorre evidenziare che esiste una relazione tra loro. Affinché uno Smart Legal </a:t>
            </a:r>
            <a:r>
              <a:rPr lang="it-IT" sz="8000" dirty="0" err="1"/>
              <a:t>contract</a:t>
            </a:r>
            <a:r>
              <a:rPr lang="it-IT" sz="8000" dirty="0"/>
              <a:t> possa essere implementato, sarà necessario incorporare una o più parti di codice progettate per eseguire determinate attività nel caso in cui vengono soddisfatte le condizioni predefinite, ovvero pezzi di Smart </a:t>
            </a:r>
            <a:r>
              <a:rPr lang="it-IT" sz="8000" dirty="0" err="1"/>
              <a:t>Contract</a:t>
            </a:r>
            <a:r>
              <a:rPr lang="it-IT" sz="8000" dirty="0"/>
              <a:t> Code. Di conseguenza, è possibile affermare che ogni Smart Legal </a:t>
            </a:r>
            <a:r>
              <a:rPr lang="it-IT" sz="8000" dirty="0" err="1"/>
              <a:t>Contract</a:t>
            </a:r>
            <a:r>
              <a:rPr lang="it-IT" sz="8000" dirty="0"/>
              <a:t> contenga uno o più Smart </a:t>
            </a:r>
            <a:r>
              <a:rPr lang="it-IT" sz="8000" dirty="0" err="1"/>
              <a:t>Contract</a:t>
            </a:r>
            <a:r>
              <a:rPr lang="it-IT" sz="8000" dirty="0"/>
              <a:t> Code, ma non tutti gli Smart </a:t>
            </a:r>
            <a:r>
              <a:rPr lang="it-IT" sz="8000" dirty="0" err="1"/>
              <a:t>Contract</a:t>
            </a:r>
            <a:r>
              <a:rPr lang="it-IT" sz="8000" dirty="0"/>
              <a:t> Code comprendono uno Smart Legal </a:t>
            </a:r>
            <a:r>
              <a:rPr lang="it-IT" sz="8000" dirty="0" err="1"/>
              <a:t>Contract</a:t>
            </a:r>
            <a:r>
              <a:rPr lang="it-IT" sz="8000" dirty="0"/>
              <a:t>. </a:t>
            </a:r>
          </a:p>
        </p:txBody>
      </p:sp>
    </p:spTree>
    <p:extLst>
      <p:ext uri="{BB962C8B-B14F-4D97-AF65-F5344CB8AC3E}">
        <p14:creationId xmlns:p14="http://schemas.microsoft.com/office/powerpoint/2010/main" val="14433713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1524000" y="307733"/>
            <a:ext cx="9144000" cy="960194"/>
          </a:xfrm>
        </p:spPr>
        <p:txBody>
          <a:bodyPr/>
          <a:lstStyle/>
          <a:p>
            <a:r>
              <a:rPr lang="it-IT" dirty="0">
                <a:solidFill>
                  <a:srgbClr val="00B050"/>
                </a:solidFill>
              </a:rPr>
              <a:t>Il Contratto </a:t>
            </a:r>
          </a:p>
        </p:txBody>
      </p:sp>
      <p:sp>
        <p:nvSpPr>
          <p:cNvPr id="3" name="Sottotitolo 2"/>
          <p:cNvSpPr>
            <a:spLocks noGrp="1"/>
          </p:cNvSpPr>
          <p:nvPr>
            <p:ph type="subTitle" idx="1"/>
          </p:nvPr>
        </p:nvSpPr>
        <p:spPr>
          <a:xfrm>
            <a:off x="571500" y="1267927"/>
            <a:ext cx="10096500" cy="4877895"/>
          </a:xfrm>
        </p:spPr>
        <p:txBody>
          <a:bodyPr>
            <a:normAutofit/>
          </a:bodyPr>
          <a:lstStyle/>
          <a:p>
            <a:r>
              <a:rPr lang="it-IT" sz="2800" b="1" dirty="0"/>
              <a:t>Definizione Generale </a:t>
            </a:r>
          </a:p>
          <a:p>
            <a:r>
              <a:rPr lang="it-IT" dirty="0"/>
              <a:t>Fra l’altro, vista la diffusione di simili contratti, e vista la identità di oggetto ( solo diritto di uso del software concesso) si può asserire che oggi, la licenza d’uso di software non sia nemmeno più un contratto “ atipico” ma possa identificarsi come “ tipico” per uso e tradizione.</a:t>
            </a:r>
          </a:p>
          <a:p>
            <a:r>
              <a:rPr lang="it-IT" dirty="0"/>
              <a:t>Comunque, la figura è ampiamente disciplinata e guidata da norme uniformi.</a:t>
            </a:r>
          </a:p>
          <a:p>
            <a:r>
              <a:rPr lang="it-IT" dirty="0"/>
              <a:t>Ciò permette di comprendere come si riesca, nei fatti, ad adeguare il passo dell’ordinamento giuridico al passo di sviluppo della prassi produttiva aziendale e commerciale.</a:t>
            </a:r>
          </a:p>
          <a:p>
            <a:r>
              <a:rPr lang="it-IT" dirty="0"/>
              <a:t>Ai contratti atipici si applicano, per espressa previsione di legge (articolo 1323 c.c.), le regole dettate dalla legge per i contratti tipici.</a:t>
            </a:r>
          </a:p>
        </p:txBody>
      </p:sp>
    </p:spTree>
    <p:extLst>
      <p:ext uri="{BB962C8B-B14F-4D97-AF65-F5344CB8AC3E}">
        <p14:creationId xmlns:p14="http://schemas.microsoft.com/office/powerpoint/2010/main" val="1342423757"/>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1524000" y="307733"/>
            <a:ext cx="9144000" cy="571498"/>
          </a:xfrm>
        </p:spPr>
        <p:txBody>
          <a:bodyPr>
            <a:normAutofit fontScale="90000"/>
          </a:bodyPr>
          <a:lstStyle/>
          <a:p>
            <a:r>
              <a:rPr lang="it-IT" sz="4000" dirty="0">
                <a:solidFill>
                  <a:srgbClr val="00B050"/>
                </a:solidFill>
              </a:rPr>
              <a:t>SMART CONTRACT</a:t>
            </a:r>
          </a:p>
        </p:txBody>
      </p:sp>
      <p:sp>
        <p:nvSpPr>
          <p:cNvPr id="3" name="Sottotitolo 2"/>
          <p:cNvSpPr>
            <a:spLocks noGrp="1"/>
          </p:cNvSpPr>
          <p:nvPr>
            <p:ph type="subTitle" idx="1"/>
          </p:nvPr>
        </p:nvSpPr>
        <p:spPr>
          <a:xfrm>
            <a:off x="-12415609" y="1267926"/>
            <a:ext cx="24208542" cy="9979709"/>
          </a:xfrm>
        </p:spPr>
        <p:txBody>
          <a:bodyPr>
            <a:normAutofit/>
          </a:bodyPr>
          <a:lstStyle/>
          <a:p>
            <a:endParaRPr lang="it-IT" sz="2800" b="1" dirty="0"/>
          </a:p>
          <a:p>
            <a:endParaRPr lang="it-IT" sz="2800" b="1" dirty="0"/>
          </a:p>
          <a:p>
            <a:endParaRPr lang="it-IT" sz="2800" b="1" dirty="0"/>
          </a:p>
          <a:p>
            <a:endParaRPr lang="it-IT" sz="2800" b="1" dirty="0"/>
          </a:p>
        </p:txBody>
      </p:sp>
      <p:pic>
        <p:nvPicPr>
          <p:cNvPr id="9218" name="Picture 2" descr="What are Smart Contracts? - Innovation &amp; Technology Blog">
            <a:extLst>
              <a:ext uri="{FF2B5EF4-FFF2-40B4-BE49-F238E27FC236}">
                <a16:creationId xmlns:a16="http://schemas.microsoft.com/office/drawing/2014/main" id="{8197982D-5BD9-4FE7-9479-FA8290271E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054" y="1429481"/>
            <a:ext cx="5545997" cy="3371117"/>
          </a:xfrm>
          <a:prstGeom prst="rect">
            <a:avLst/>
          </a:prstGeom>
          <a:noFill/>
          <a:extLst>
            <a:ext uri="{909E8E84-426E-40DD-AFC4-6F175D3DCCD1}">
              <a14:hiddenFill xmlns:a14="http://schemas.microsoft.com/office/drawing/2010/main">
                <a:solidFill>
                  <a:srgbClr val="FFFFFF"/>
                </a:solidFill>
              </a14:hiddenFill>
            </a:ext>
          </a:extLst>
        </p:spPr>
      </p:pic>
      <p:pic>
        <p:nvPicPr>
          <p:cNvPr id="12290" name="Picture 2" descr="Cosa sono gli smart contract e perché adottarli">
            <a:extLst>
              <a:ext uri="{FF2B5EF4-FFF2-40B4-BE49-F238E27FC236}">
                <a16:creationId xmlns:a16="http://schemas.microsoft.com/office/drawing/2014/main" id="{2FBCD4A9-A0A7-4450-9F87-678FE3994E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42491" y="3059723"/>
            <a:ext cx="6079882" cy="34905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1277503"/>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1524000" y="307733"/>
            <a:ext cx="9144000" cy="960194"/>
          </a:xfrm>
        </p:spPr>
        <p:txBody>
          <a:bodyPr/>
          <a:lstStyle/>
          <a:p>
            <a:r>
              <a:rPr lang="it-IT" dirty="0">
                <a:solidFill>
                  <a:srgbClr val="00B050"/>
                </a:solidFill>
              </a:rPr>
              <a:t>Smart </a:t>
            </a:r>
            <a:r>
              <a:rPr lang="it-IT" dirty="0" err="1">
                <a:solidFill>
                  <a:srgbClr val="00B050"/>
                </a:solidFill>
              </a:rPr>
              <a:t>Contract</a:t>
            </a:r>
            <a:endParaRPr lang="it-IT" dirty="0">
              <a:solidFill>
                <a:srgbClr val="00B050"/>
              </a:solidFill>
            </a:endParaRPr>
          </a:p>
        </p:txBody>
      </p:sp>
      <p:sp>
        <p:nvSpPr>
          <p:cNvPr id="3" name="Sottotitolo 2"/>
          <p:cNvSpPr>
            <a:spLocks noGrp="1"/>
          </p:cNvSpPr>
          <p:nvPr>
            <p:ph type="subTitle" idx="1"/>
          </p:nvPr>
        </p:nvSpPr>
        <p:spPr>
          <a:xfrm>
            <a:off x="1524000" y="1267927"/>
            <a:ext cx="9144000" cy="4877895"/>
          </a:xfrm>
        </p:spPr>
        <p:txBody>
          <a:bodyPr>
            <a:normAutofit fontScale="92500" lnSpcReduction="10000"/>
          </a:bodyPr>
          <a:lstStyle/>
          <a:p>
            <a:r>
              <a:rPr lang="it-IT" sz="2800" b="1" dirty="0" err="1"/>
              <a:t>DefinizioneParticolare</a:t>
            </a:r>
            <a:endParaRPr lang="it-IT" sz="2800" b="1" dirty="0"/>
          </a:p>
          <a:p>
            <a:pPr algn="just"/>
            <a:r>
              <a:rPr lang="it-IT" sz="2800" dirty="0"/>
              <a:t>Riconoscendo che non esiste un'unica definizione universalmente accettata ed applicabile, è comunque utile ricercare una descrizione di base che cerchi di presentare una visione unificata di ciò che il termine «contratto intelligente» racchiude. </a:t>
            </a:r>
          </a:p>
          <a:p>
            <a:pPr algn="just"/>
            <a:r>
              <a:rPr lang="it-IT" sz="2800" dirty="0"/>
              <a:t>Una di queste definizioni è quella di </a:t>
            </a:r>
            <a:r>
              <a:rPr lang="it-IT" sz="2800" dirty="0" err="1"/>
              <a:t>Clack</a:t>
            </a:r>
            <a:r>
              <a:rPr lang="it-IT" sz="2800" dirty="0"/>
              <a:t>, </a:t>
            </a:r>
            <a:r>
              <a:rPr lang="it-IT" sz="2800" dirty="0" err="1"/>
              <a:t>Bakshi</a:t>
            </a:r>
            <a:r>
              <a:rPr lang="it-IT" sz="2800" dirty="0"/>
              <a:t> e </a:t>
            </a:r>
            <a:r>
              <a:rPr lang="it-IT" sz="2800" dirty="0" err="1"/>
              <a:t>Braine</a:t>
            </a:r>
            <a:r>
              <a:rPr lang="it-IT" sz="2800" dirty="0"/>
              <a:t>: "</a:t>
            </a:r>
            <a:r>
              <a:rPr lang="it-IT" sz="2800" i="1" dirty="0">
                <a:solidFill>
                  <a:srgbClr val="FF0000"/>
                </a:solidFill>
              </a:rPr>
              <a:t>Uno </a:t>
            </a:r>
            <a:r>
              <a:rPr lang="it-IT" sz="2800" i="1" dirty="0" err="1">
                <a:solidFill>
                  <a:srgbClr val="FF0000"/>
                </a:solidFill>
              </a:rPr>
              <a:t>smart</a:t>
            </a:r>
            <a:r>
              <a:rPr lang="it-IT" sz="2800" i="1" dirty="0">
                <a:solidFill>
                  <a:srgbClr val="FF0000"/>
                </a:solidFill>
              </a:rPr>
              <a:t> </a:t>
            </a:r>
            <a:r>
              <a:rPr lang="it-IT" sz="2800" i="1" dirty="0" err="1">
                <a:solidFill>
                  <a:srgbClr val="FF0000"/>
                </a:solidFill>
              </a:rPr>
              <a:t>contract</a:t>
            </a:r>
            <a:r>
              <a:rPr lang="it-IT" sz="2800" i="1" dirty="0">
                <a:solidFill>
                  <a:srgbClr val="FF0000"/>
                </a:solidFill>
              </a:rPr>
              <a:t> è un accordo automatizzabile e applicabile. Automatizzato da computer, sebbene alcune parti possano richiedere input e controllo umani. Applicabile mediante l'applicazione legale di diritti e doveri o tramite l'esecuzione di codice informatico a prova di manomissione</a:t>
            </a:r>
            <a:r>
              <a:rPr lang="it-IT" sz="2800" dirty="0">
                <a:solidFill>
                  <a:srgbClr val="FF0000"/>
                </a:solidFill>
              </a:rPr>
              <a:t>.</a:t>
            </a:r>
            <a:r>
              <a:rPr lang="it-IT" sz="2800" dirty="0"/>
              <a:t>" La descrizione di cui sopra ha il vantaggio di essere sufficientemente ampia da coprire entrambi le accezioni sopra riportate.</a:t>
            </a:r>
          </a:p>
          <a:p>
            <a:endParaRPr lang="it-IT" sz="2800" dirty="0"/>
          </a:p>
        </p:txBody>
      </p:sp>
    </p:spTree>
    <p:extLst>
      <p:ext uri="{BB962C8B-B14F-4D97-AF65-F5344CB8AC3E}">
        <p14:creationId xmlns:p14="http://schemas.microsoft.com/office/powerpoint/2010/main" val="582158082"/>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1524000" y="140681"/>
            <a:ext cx="9144000" cy="960194"/>
          </a:xfrm>
        </p:spPr>
        <p:txBody>
          <a:bodyPr/>
          <a:lstStyle/>
          <a:p>
            <a:r>
              <a:rPr lang="it-IT" dirty="0">
                <a:solidFill>
                  <a:srgbClr val="00B050"/>
                </a:solidFill>
              </a:rPr>
              <a:t>Smart </a:t>
            </a:r>
            <a:r>
              <a:rPr lang="it-IT" dirty="0" err="1">
                <a:solidFill>
                  <a:srgbClr val="00B050"/>
                </a:solidFill>
              </a:rPr>
              <a:t>Contract</a:t>
            </a:r>
            <a:endParaRPr lang="it-IT" dirty="0">
              <a:solidFill>
                <a:srgbClr val="00B050"/>
              </a:solidFill>
            </a:endParaRPr>
          </a:p>
        </p:txBody>
      </p:sp>
      <p:sp>
        <p:nvSpPr>
          <p:cNvPr id="3" name="Sottotitolo 2"/>
          <p:cNvSpPr>
            <a:spLocks noGrp="1"/>
          </p:cNvSpPr>
          <p:nvPr>
            <p:ph type="subTitle" idx="1"/>
          </p:nvPr>
        </p:nvSpPr>
        <p:spPr>
          <a:xfrm>
            <a:off x="668215" y="1171215"/>
            <a:ext cx="11271739" cy="5590073"/>
          </a:xfrm>
        </p:spPr>
        <p:txBody>
          <a:bodyPr>
            <a:noAutofit/>
          </a:bodyPr>
          <a:lstStyle/>
          <a:p>
            <a:r>
              <a:rPr lang="it-IT" b="1" dirty="0"/>
              <a:t>Definizione Particolare</a:t>
            </a:r>
          </a:p>
          <a:p>
            <a:pPr algn="just"/>
            <a:r>
              <a:rPr lang="it-IT" sz="2000" b="1" dirty="0"/>
              <a:t>Vediamo da dove nascono</a:t>
            </a:r>
          </a:p>
          <a:p>
            <a:pPr algn="just"/>
            <a:r>
              <a:rPr lang="it-IT" sz="2000" dirty="0"/>
              <a:t>Gli Smart </a:t>
            </a:r>
            <a:r>
              <a:rPr lang="it-IT" sz="2000" dirty="0" err="1"/>
              <a:t>Contract</a:t>
            </a:r>
            <a:r>
              <a:rPr lang="it-IT" sz="2000" dirty="0"/>
              <a:t> sono stati sperimentati fin dagli anni ’90 quando le tecnologie hanno permesso di attuare l’idea di Contratto Intelligente che risale, come idea, alla metà degli Anni ’70. </a:t>
            </a:r>
          </a:p>
          <a:p>
            <a:pPr algn="just"/>
            <a:r>
              <a:rPr lang="it-IT" sz="2000" dirty="0"/>
              <a:t>Le necessità erano basilari, semplici, concrete: si doveva, ad esempio, gestire la attivazione o disattivazione di una licenza software in funzione di alcune condizioni, quali il numero di utenti acquistati e le date di rinnovo, tutto questo tramite un codice digitale che permettesse il funzionamento del software nel caso in cui cliente avesse pagato la licenza e ne cessi il funzionamento alla data di scadenza del contratto.</a:t>
            </a:r>
          </a:p>
          <a:p>
            <a:pPr algn="just"/>
            <a:r>
              <a:rPr lang="it-IT" sz="2000" b="1" dirty="0"/>
              <a:t>Cosa sono e a cosa servono </a:t>
            </a:r>
          </a:p>
          <a:p>
            <a:pPr algn="just"/>
            <a:r>
              <a:rPr lang="it-IT" sz="2000" dirty="0"/>
              <a:t>Uno Smart </a:t>
            </a:r>
            <a:r>
              <a:rPr lang="it-IT" sz="2000" dirty="0" err="1"/>
              <a:t>Contract</a:t>
            </a:r>
            <a:r>
              <a:rPr lang="it-IT" sz="2000" dirty="0"/>
              <a:t> è la </a:t>
            </a:r>
            <a:r>
              <a:rPr lang="it-IT" sz="2000" dirty="0">
                <a:solidFill>
                  <a:srgbClr val="FF0000"/>
                </a:solidFill>
              </a:rPr>
              <a:t>riscrittura in </a:t>
            </a:r>
            <a:r>
              <a:rPr lang="it-IT" sz="2000" i="1" dirty="0">
                <a:solidFill>
                  <a:srgbClr val="FF0000"/>
                </a:solidFill>
              </a:rPr>
              <a:t>Software </a:t>
            </a:r>
            <a:r>
              <a:rPr lang="it-IT" sz="2000" dirty="0"/>
              <a:t>di un contratto basato su un programma che </a:t>
            </a:r>
            <a:r>
              <a:rPr lang="it-IT" sz="2000" i="1" dirty="0"/>
              <a:t>sappia riconoscere</a:t>
            </a:r>
            <a:r>
              <a:rPr lang="it-IT" sz="2000" dirty="0"/>
              <a:t> le clausole che sono state concordate sul contratto, le condizioni operative secondo le quali devono verificarsi le condizioni concordate il tutto per poter esser eseguito automaticamente (o </a:t>
            </a:r>
            <a:r>
              <a:rPr lang="it-IT" sz="2000" dirty="0" err="1"/>
              <a:t>autoeseguito</a:t>
            </a:r>
            <a:r>
              <a:rPr lang="it-IT" sz="2000" dirty="0"/>
              <a:t>) nel momento in cui i si verifichino le clausole contrattuali mettendo in atto le condizioni operative definite nel contratto stesso.</a:t>
            </a:r>
          </a:p>
          <a:p>
            <a:endParaRPr lang="it-IT" dirty="0"/>
          </a:p>
        </p:txBody>
      </p:sp>
    </p:spTree>
    <p:extLst>
      <p:ext uri="{BB962C8B-B14F-4D97-AF65-F5344CB8AC3E}">
        <p14:creationId xmlns:p14="http://schemas.microsoft.com/office/powerpoint/2010/main" val="342656693"/>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1524000" y="307733"/>
            <a:ext cx="9144000" cy="960194"/>
          </a:xfrm>
        </p:spPr>
        <p:txBody>
          <a:bodyPr/>
          <a:lstStyle/>
          <a:p>
            <a:r>
              <a:rPr lang="it-IT" dirty="0">
                <a:solidFill>
                  <a:srgbClr val="00B050"/>
                </a:solidFill>
              </a:rPr>
              <a:t>Smart </a:t>
            </a:r>
            <a:r>
              <a:rPr lang="it-IT" dirty="0" err="1">
                <a:solidFill>
                  <a:srgbClr val="00B050"/>
                </a:solidFill>
              </a:rPr>
              <a:t>Contract</a:t>
            </a:r>
            <a:endParaRPr lang="it-IT" dirty="0">
              <a:solidFill>
                <a:srgbClr val="00B050"/>
              </a:solidFill>
            </a:endParaRPr>
          </a:p>
        </p:txBody>
      </p:sp>
      <p:sp>
        <p:nvSpPr>
          <p:cNvPr id="3" name="Sottotitolo 2"/>
          <p:cNvSpPr>
            <a:spLocks noGrp="1"/>
          </p:cNvSpPr>
          <p:nvPr>
            <p:ph type="subTitle" idx="1"/>
          </p:nvPr>
        </p:nvSpPr>
        <p:spPr>
          <a:xfrm>
            <a:off x="342900" y="1267927"/>
            <a:ext cx="11849100" cy="5326304"/>
          </a:xfrm>
        </p:spPr>
        <p:txBody>
          <a:bodyPr>
            <a:normAutofit fontScale="92500" lnSpcReduction="20000"/>
          </a:bodyPr>
          <a:lstStyle/>
          <a:p>
            <a:r>
              <a:rPr lang="it-IT" sz="2800" b="1" dirty="0"/>
              <a:t>Definizione Particolare</a:t>
            </a:r>
          </a:p>
          <a:p>
            <a:pPr algn="just"/>
            <a:r>
              <a:rPr lang="it-IT" dirty="0"/>
              <a:t>Essendo il contratto scritto come codice di un programma, il risultato dell’esecuzione del contratto (che a sua volta è l’esecuzione di un codice SW) è assolutamente deterministico: a fronte di un set di dati in ingresso, senza possibilità di diversa interpretazione, il risultato è prevedibile e sempre uguale, ed in parole “semplicemente informatiche” </a:t>
            </a:r>
            <a:r>
              <a:rPr lang="it-IT" i="1" dirty="0"/>
              <a:t>se gli input sono gli stessi i risultati saranno identici.</a:t>
            </a:r>
            <a:r>
              <a:rPr lang="it-IT" dirty="0"/>
              <a:t> Questo garantisce la certezza del giudizio oggettivo, ma sposta l’accento e grande responsabilità sul lavoro di programmazione.</a:t>
            </a:r>
          </a:p>
          <a:p>
            <a:pPr algn="just"/>
            <a:r>
              <a:rPr lang="it-IT" dirty="0"/>
              <a:t>Lo Smart </a:t>
            </a:r>
            <a:r>
              <a:rPr lang="it-IT" dirty="0" err="1"/>
              <a:t>Contract</a:t>
            </a:r>
            <a:r>
              <a:rPr lang="it-IT" dirty="0"/>
              <a:t> inoltre </a:t>
            </a:r>
            <a:r>
              <a:rPr lang="it-IT" b="1" dirty="0"/>
              <a:t>deve garantire: </a:t>
            </a:r>
            <a:r>
              <a:rPr lang="it-IT" dirty="0"/>
              <a:t> </a:t>
            </a:r>
          </a:p>
          <a:p>
            <a:pPr lvl="0" algn="just" fontAlgn="base"/>
            <a:r>
              <a:rPr lang="it-IT" i="1" dirty="0">
                <a:solidFill>
                  <a:srgbClr val="FF0000"/>
                </a:solidFill>
              </a:rPr>
              <a:t>Che il codice con cui è stato scritto non possa essere modificato</a:t>
            </a:r>
            <a:r>
              <a:rPr lang="it-IT" dirty="0">
                <a:solidFill>
                  <a:srgbClr val="FF0000"/>
                </a:solidFill>
              </a:rPr>
              <a:t>, </a:t>
            </a:r>
          </a:p>
          <a:p>
            <a:pPr lvl="0" algn="just" fontAlgn="base"/>
            <a:r>
              <a:rPr lang="it-IT" i="1" dirty="0">
                <a:solidFill>
                  <a:srgbClr val="FF0000"/>
                </a:solidFill>
              </a:rPr>
              <a:t>che le fonti di dati che determinano le condizioni di applicazione siano certificati e affidabili, </a:t>
            </a:r>
            <a:endParaRPr lang="it-IT" dirty="0">
              <a:solidFill>
                <a:srgbClr val="FF0000"/>
              </a:solidFill>
            </a:endParaRPr>
          </a:p>
          <a:p>
            <a:pPr lvl="0" algn="just" fontAlgn="base"/>
            <a:r>
              <a:rPr lang="it-IT" i="1" dirty="0">
                <a:solidFill>
                  <a:srgbClr val="FF0000"/>
                </a:solidFill>
              </a:rPr>
              <a:t>che le modalità di lettura e controllo di queste fonti sia a sua volta certificato. </a:t>
            </a:r>
            <a:endParaRPr lang="it-IT" dirty="0">
              <a:solidFill>
                <a:srgbClr val="FF0000"/>
              </a:solidFill>
            </a:endParaRPr>
          </a:p>
          <a:p>
            <a:pPr algn="just"/>
            <a:r>
              <a:rPr lang="it-IT" dirty="0"/>
              <a:t>Lo Smart </a:t>
            </a:r>
            <a:r>
              <a:rPr lang="it-IT" dirty="0" err="1"/>
              <a:t>Contract</a:t>
            </a:r>
            <a:r>
              <a:rPr lang="it-IT" dirty="0"/>
              <a:t> deve essere </a:t>
            </a:r>
            <a:r>
              <a:rPr lang="it-IT" dirty="0">
                <a:solidFill>
                  <a:srgbClr val="FF0000"/>
                </a:solidFill>
              </a:rPr>
              <a:t>preciso sia nella sua stesura sia nella gestione delle regole </a:t>
            </a:r>
            <a:r>
              <a:rPr lang="it-IT" dirty="0"/>
              <a:t>che ne determinano l’applicazione e delle regole che devono governarne le eventuali anomalie.</a:t>
            </a:r>
          </a:p>
          <a:p>
            <a:pPr algn="just"/>
            <a:r>
              <a:rPr lang="it-IT" dirty="0"/>
              <a:t>Gli Smart </a:t>
            </a:r>
            <a:r>
              <a:rPr lang="it-IT" dirty="0" err="1"/>
              <a:t>Contract</a:t>
            </a:r>
            <a:r>
              <a:rPr lang="it-IT" dirty="0"/>
              <a:t> hanno bisogno della </a:t>
            </a:r>
            <a:r>
              <a:rPr lang="it-IT" dirty="0" err="1">
                <a:solidFill>
                  <a:srgbClr val="FF0000"/>
                </a:solidFill>
              </a:rPr>
              <a:t>blockchain</a:t>
            </a:r>
            <a:r>
              <a:rPr lang="it-IT" dirty="0">
                <a:solidFill>
                  <a:srgbClr val="FF0000"/>
                </a:solidFill>
              </a:rPr>
              <a:t> per garantire quel “trust” nei rapporti </a:t>
            </a:r>
            <a:r>
              <a:rPr lang="it-IT" dirty="0"/>
              <a:t>tra le varie parti che non arriva più da una “terza parte” centralizzata, ma dalla comunità stessa dei partecipanti alla Rete. </a:t>
            </a:r>
          </a:p>
        </p:txBody>
      </p:sp>
    </p:spTree>
    <p:extLst>
      <p:ext uri="{BB962C8B-B14F-4D97-AF65-F5344CB8AC3E}">
        <p14:creationId xmlns:p14="http://schemas.microsoft.com/office/powerpoint/2010/main" val="115524311"/>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1524000" y="307733"/>
            <a:ext cx="9144000" cy="960194"/>
          </a:xfrm>
        </p:spPr>
        <p:txBody>
          <a:bodyPr/>
          <a:lstStyle/>
          <a:p>
            <a:r>
              <a:rPr lang="it-IT" dirty="0">
                <a:solidFill>
                  <a:srgbClr val="00B050"/>
                </a:solidFill>
              </a:rPr>
              <a:t>Smart </a:t>
            </a:r>
            <a:r>
              <a:rPr lang="it-IT" dirty="0" err="1">
                <a:solidFill>
                  <a:srgbClr val="00B050"/>
                </a:solidFill>
              </a:rPr>
              <a:t>Contract</a:t>
            </a:r>
            <a:endParaRPr lang="it-IT" dirty="0">
              <a:solidFill>
                <a:srgbClr val="00B050"/>
              </a:solidFill>
            </a:endParaRPr>
          </a:p>
        </p:txBody>
      </p:sp>
      <p:sp>
        <p:nvSpPr>
          <p:cNvPr id="3" name="Sottotitolo 2"/>
          <p:cNvSpPr>
            <a:spLocks noGrp="1"/>
          </p:cNvSpPr>
          <p:nvPr>
            <p:ph type="subTitle" idx="1"/>
          </p:nvPr>
        </p:nvSpPr>
        <p:spPr>
          <a:xfrm>
            <a:off x="801278" y="1267927"/>
            <a:ext cx="11019933" cy="4877895"/>
          </a:xfrm>
        </p:spPr>
        <p:txBody>
          <a:bodyPr>
            <a:normAutofit lnSpcReduction="10000"/>
          </a:bodyPr>
          <a:lstStyle/>
          <a:p>
            <a:r>
              <a:rPr lang="it-IT" sz="2800" b="1" dirty="0"/>
              <a:t>Definizione Particolare</a:t>
            </a:r>
          </a:p>
          <a:p>
            <a:pPr algn="just"/>
            <a:r>
              <a:rPr lang="it-IT" dirty="0"/>
              <a:t>Prima di analizzare </a:t>
            </a:r>
            <a:r>
              <a:rPr lang="it-IT" b="1" dirty="0"/>
              <a:t>l’aspetto squisitamente giuridico </a:t>
            </a:r>
            <a:r>
              <a:rPr lang="it-IT" dirty="0"/>
              <a:t>degli </a:t>
            </a:r>
            <a:r>
              <a:rPr lang="it-IT" dirty="0" err="1"/>
              <a:t>smart</a:t>
            </a:r>
            <a:r>
              <a:rPr lang="it-IT" dirty="0"/>
              <a:t> </a:t>
            </a:r>
            <a:r>
              <a:rPr lang="it-IT" dirty="0" err="1"/>
              <a:t>contracts</a:t>
            </a:r>
            <a:r>
              <a:rPr lang="it-IT" dirty="0"/>
              <a:t> proviamo a riprendere, pur con minor chiarezza, gli aspetti salienti, dal nostro punto di vista, delle regole proprie dei contratti nella </a:t>
            </a:r>
            <a:r>
              <a:rPr lang="it-IT" dirty="0" err="1"/>
              <a:t>blockchain</a:t>
            </a:r>
            <a:r>
              <a:rPr lang="it-IT" dirty="0"/>
              <a:t>.</a:t>
            </a:r>
          </a:p>
          <a:p>
            <a:pPr algn="just"/>
            <a:r>
              <a:rPr lang="it-IT" dirty="0"/>
              <a:t>Richiamiamo quindi schematicamente le “parti” essenziali dalla </a:t>
            </a:r>
            <a:r>
              <a:rPr lang="it-IT" dirty="0" err="1"/>
              <a:t>blockchain</a:t>
            </a:r>
            <a:r>
              <a:rPr lang="it-IT" dirty="0"/>
              <a:t> stessa, esaminandole a “ blocchi” in modo da evidenziare per ciascun aspetto collegabile alla natura giuridica dei contratti.</a:t>
            </a:r>
          </a:p>
          <a:p>
            <a:pPr algn="just"/>
            <a:r>
              <a:rPr lang="it-IT" dirty="0"/>
              <a:t>Per definizione acquisita e comune, la </a:t>
            </a:r>
            <a:r>
              <a:rPr lang="it-IT" dirty="0" err="1"/>
              <a:t>blockchain</a:t>
            </a:r>
            <a:r>
              <a:rPr lang="it-IT" dirty="0"/>
              <a:t> consiste in un protocollo di comunicazione che consente di gestire un immenso data base , caratterizzato dalla sua decentralizzazione ( non esiste più un server centrale ) e dalla partecipazione di tutti coloro che sono collegati, permettendo così la gestione di un’infinita serie di “ blocchi” che contengono le varie transazioni.</a:t>
            </a:r>
          </a:p>
          <a:p>
            <a:pPr algn="just"/>
            <a:r>
              <a:rPr lang="it-IT" dirty="0"/>
              <a:t>Siamo innanzi ad un fenomeno che non può, né deve essere confuso con Internet e di ciò i legali devono essere ben consci.</a:t>
            </a:r>
          </a:p>
        </p:txBody>
      </p:sp>
    </p:spTree>
    <p:extLst>
      <p:ext uri="{BB962C8B-B14F-4D97-AF65-F5344CB8AC3E}">
        <p14:creationId xmlns:p14="http://schemas.microsoft.com/office/powerpoint/2010/main" val="2997053099"/>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1524000" y="307733"/>
            <a:ext cx="9144000" cy="960194"/>
          </a:xfrm>
        </p:spPr>
        <p:txBody>
          <a:bodyPr/>
          <a:lstStyle/>
          <a:p>
            <a:r>
              <a:rPr lang="it-IT" dirty="0">
                <a:solidFill>
                  <a:srgbClr val="00B050"/>
                </a:solidFill>
              </a:rPr>
              <a:t>Smart </a:t>
            </a:r>
            <a:r>
              <a:rPr lang="it-IT" dirty="0" err="1">
                <a:solidFill>
                  <a:srgbClr val="00B050"/>
                </a:solidFill>
              </a:rPr>
              <a:t>Contract</a:t>
            </a:r>
            <a:endParaRPr lang="it-IT" dirty="0">
              <a:solidFill>
                <a:srgbClr val="00B050"/>
              </a:solidFill>
            </a:endParaRPr>
          </a:p>
        </p:txBody>
      </p:sp>
      <p:sp>
        <p:nvSpPr>
          <p:cNvPr id="3" name="Sottotitolo 2"/>
          <p:cNvSpPr>
            <a:spLocks noGrp="1"/>
          </p:cNvSpPr>
          <p:nvPr>
            <p:ph type="subTitle" idx="1"/>
          </p:nvPr>
        </p:nvSpPr>
        <p:spPr>
          <a:xfrm>
            <a:off x="395926" y="1267927"/>
            <a:ext cx="11660956" cy="4877895"/>
          </a:xfrm>
        </p:spPr>
        <p:txBody>
          <a:bodyPr>
            <a:normAutofit lnSpcReduction="10000"/>
          </a:bodyPr>
          <a:lstStyle/>
          <a:p>
            <a:r>
              <a:rPr lang="it-IT" sz="2800" b="1" dirty="0"/>
              <a:t>Definizione Particolare</a:t>
            </a:r>
          </a:p>
          <a:p>
            <a:pPr algn="just"/>
            <a:r>
              <a:rPr lang="it-IT" sz="2800" dirty="0"/>
              <a:t>La </a:t>
            </a:r>
            <a:r>
              <a:rPr lang="it-IT" sz="2800" dirty="0" err="1"/>
              <a:t>blockchain</a:t>
            </a:r>
            <a:r>
              <a:rPr lang="it-IT" sz="2800" dirty="0"/>
              <a:t> ha </a:t>
            </a:r>
            <a:r>
              <a:rPr lang="it-IT" sz="2800" dirty="0">
                <a:solidFill>
                  <a:srgbClr val="FF0000"/>
                </a:solidFill>
              </a:rPr>
              <a:t>sostituito il trasferimento di informazioni proprie di internet, con il trasferimento di</a:t>
            </a:r>
            <a:r>
              <a:rPr lang="it-IT" sz="2800" b="1" dirty="0">
                <a:solidFill>
                  <a:srgbClr val="FF0000"/>
                </a:solidFill>
              </a:rPr>
              <a:t> transazioni crittografate</a:t>
            </a:r>
            <a:r>
              <a:rPr lang="it-IT" sz="2800" dirty="0"/>
              <a:t>, condivisibili fra più nodi della rete, offrendo quindi alla funzionalità economica una serie completa di garanzie innate e connaturate con la sua struttura, quali la decentralizzazione, la sicurezza e l’immutabilità se non a fronte di un intervento comune a tutti gli interessati, la determinazione temporale ( il </a:t>
            </a:r>
            <a:r>
              <a:rPr lang="it-IT" sz="2800" dirty="0" err="1"/>
              <a:t>Timestamp</a:t>
            </a:r>
            <a:r>
              <a:rPr lang="it-IT" sz="2800" dirty="0"/>
              <a:t> ) e l’immediato aggiornamento fra tutti i clienti che partecipano.  </a:t>
            </a:r>
          </a:p>
          <a:p>
            <a:pPr algn="just"/>
            <a:r>
              <a:rPr lang="it-IT" sz="2800" dirty="0"/>
              <a:t>Quindi, a maggior ragione, si devono considerare gli aspetti normativi/legali che ne permettono lo sviluppo e l’esistenza e di tale realtà fanno parte integrante e sostanziale proprio  gli “ </a:t>
            </a:r>
            <a:r>
              <a:rPr lang="it-IT" sz="2800" b="1" dirty="0" err="1"/>
              <a:t>smart</a:t>
            </a:r>
            <a:r>
              <a:rPr lang="it-IT" sz="2800" b="1" dirty="0"/>
              <a:t> </a:t>
            </a:r>
            <a:r>
              <a:rPr lang="it-IT" sz="2800" b="1" dirty="0" err="1"/>
              <a:t>contracts</a:t>
            </a:r>
            <a:r>
              <a:rPr lang="it-IT" sz="2800" dirty="0"/>
              <a:t>»  nella loro incidenza giuridica.</a:t>
            </a:r>
            <a:endParaRPr lang="it-IT" sz="2800" b="1" dirty="0"/>
          </a:p>
        </p:txBody>
      </p:sp>
    </p:spTree>
    <p:extLst>
      <p:ext uri="{BB962C8B-B14F-4D97-AF65-F5344CB8AC3E}">
        <p14:creationId xmlns:p14="http://schemas.microsoft.com/office/powerpoint/2010/main" val="3457928009"/>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1524000" y="307733"/>
            <a:ext cx="9144000" cy="960194"/>
          </a:xfrm>
        </p:spPr>
        <p:txBody>
          <a:bodyPr/>
          <a:lstStyle/>
          <a:p>
            <a:r>
              <a:rPr lang="it-IT" dirty="0">
                <a:solidFill>
                  <a:srgbClr val="00B050"/>
                </a:solidFill>
              </a:rPr>
              <a:t>Smart </a:t>
            </a:r>
            <a:r>
              <a:rPr lang="it-IT" dirty="0" err="1">
                <a:solidFill>
                  <a:srgbClr val="00B050"/>
                </a:solidFill>
              </a:rPr>
              <a:t>Contract</a:t>
            </a:r>
            <a:endParaRPr lang="it-IT" dirty="0">
              <a:solidFill>
                <a:srgbClr val="00B050"/>
              </a:solidFill>
            </a:endParaRPr>
          </a:p>
        </p:txBody>
      </p:sp>
      <p:sp>
        <p:nvSpPr>
          <p:cNvPr id="3" name="Sottotitolo 2"/>
          <p:cNvSpPr>
            <a:spLocks noGrp="1"/>
          </p:cNvSpPr>
          <p:nvPr>
            <p:ph type="subTitle" idx="1"/>
          </p:nvPr>
        </p:nvSpPr>
        <p:spPr>
          <a:xfrm>
            <a:off x="235670" y="1267927"/>
            <a:ext cx="11679810" cy="5264848"/>
          </a:xfrm>
        </p:spPr>
        <p:txBody>
          <a:bodyPr>
            <a:normAutofit/>
          </a:bodyPr>
          <a:lstStyle/>
          <a:p>
            <a:r>
              <a:rPr lang="it-IT" sz="2800" b="1" dirty="0"/>
              <a:t>Definizione Particolare</a:t>
            </a:r>
          </a:p>
          <a:p>
            <a:pPr algn="just"/>
            <a:r>
              <a:rPr lang="it-IT" dirty="0"/>
              <a:t>Pertanto, oggi il termine </a:t>
            </a:r>
            <a:r>
              <a:rPr lang="it-IT" b="1" dirty="0" err="1"/>
              <a:t>smart</a:t>
            </a:r>
            <a:r>
              <a:rPr lang="it-IT" b="1" dirty="0"/>
              <a:t> </a:t>
            </a:r>
            <a:r>
              <a:rPr lang="it-IT" b="1" dirty="0" err="1"/>
              <a:t>contracts</a:t>
            </a:r>
            <a:r>
              <a:rPr lang="it-IT" b="1" dirty="0"/>
              <a:t> </a:t>
            </a:r>
            <a:r>
              <a:rPr lang="it-IT" dirty="0"/>
              <a:t>è abbinato a quello della  </a:t>
            </a:r>
            <a:r>
              <a:rPr lang="it-IT" b="1" dirty="0" err="1"/>
              <a:t>blockchain</a:t>
            </a:r>
            <a:r>
              <a:rPr lang="it-IT" dirty="0"/>
              <a:t>, e  tendenzialmente viene dai tecnici diviso in varie parti procedendo dal principio che si tratti di un contratto sotto forma di codice.</a:t>
            </a:r>
          </a:p>
          <a:p>
            <a:pPr algn="just"/>
            <a:r>
              <a:rPr lang="it-IT" dirty="0"/>
              <a:t>Il </a:t>
            </a:r>
            <a:r>
              <a:rPr lang="it-IT" b="1" dirty="0"/>
              <a:t>codice diventa quindi una indicazione di logica contrattuale che riceve e invia messaggi implicanti le operabilità desiderate</a:t>
            </a:r>
            <a:r>
              <a:rPr lang="it-IT" dirty="0"/>
              <a:t>.</a:t>
            </a:r>
          </a:p>
          <a:p>
            <a:pPr algn="just"/>
            <a:r>
              <a:rPr lang="it-IT" dirty="0"/>
              <a:t>Dal nostro punto di vista occorre </a:t>
            </a:r>
            <a:r>
              <a:rPr lang="it-IT" b="1" dirty="0"/>
              <a:t>separare il mezzo dal contenuto</a:t>
            </a:r>
            <a:r>
              <a:rPr lang="it-IT" dirty="0"/>
              <a:t>, e precisamente: il programma  crea un algoritmo informatico che mappa una stringa </a:t>
            </a:r>
            <a:r>
              <a:rPr lang="it-IT" dirty="0" err="1"/>
              <a:t>caraterizzandola</a:t>
            </a:r>
            <a:r>
              <a:rPr lang="it-IT" dirty="0"/>
              <a:t> in una lunghezza </a:t>
            </a:r>
            <a:r>
              <a:rPr lang="it-IT" dirty="0" err="1"/>
              <a:t>pre</a:t>
            </a:r>
            <a:r>
              <a:rPr lang="it-IT" dirty="0"/>
              <a:t>- definita. </a:t>
            </a:r>
          </a:p>
          <a:p>
            <a:pPr algn="just"/>
            <a:r>
              <a:rPr lang="it-IT" dirty="0"/>
              <a:t>Quindi </a:t>
            </a:r>
            <a:r>
              <a:rPr lang="it-IT" b="1" dirty="0"/>
              <a:t>possiamo definire che tale algoritmo/stringa</a:t>
            </a:r>
            <a:r>
              <a:rPr lang="it-IT" dirty="0"/>
              <a:t>, unico come un’impronta digitale del testo, e che consente di crittografare il messaggio e renderlo unico, </a:t>
            </a:r>
            <a:r>
              <a:rPr lang="it-IT" b="1" dirty="0">
                <a:solidFill>
                  <a:srgbClr val="FF0000"/>
                </a:solidFill>
              </a:rPr>
              <a:t>sia la “ forma” propria in cui verranno stese le specifiche contrattuali contenenti le transazioni, in modo che ciascuna transazione compresa in un blocco possa essere immediatamente trasferita a tutti gli altri blocchi della rete.</a:t>
            </a:r>
            <a:endParaRPr lang="it-IT" sz="2800" b="1" dirty="0">
              <a:solidFill>
                <a:srgbClr val="FF0000"/>
              </a:solidFill>
            </a:endParaRPr>
          </a:p>
        </p:txBody>
      </p:sp>
    </p:spTree>
    <p:extLst>
      <p:ext uri="{BB962C8B-B14F-4D97-AF65-F5344CB8AC3E}">
        <p14:creationId xmlns:p14="http://schemas.microsoft.com/office/powerpoint/2010/main" val="1512707789"/>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1524000" y="307733"/>
            <a:ext cx="9144000" cy="960194"/>
          </a:xfrm>
        </p:spPr>
        <p:txBody>
          <a:bodyPr/>
          <a:lstStyle/>
          <a:p>
            <a:r>
              <a:rPr lang="it-IT" dirty="0">
                <a:solidFill>
                  <a:srgbClr val="00B050"/>
                </a:solidFill>
              </a:rPr>
              <a:t>Smart </a:t>
            </a:r>
            <a:r>
              <a:rPr lang="it-IT" dirty="0" err="1">
                <a:solidFill>
                  <a:srgbClr val="00B050"/>
                </a:solidFill>
              </a:rPr>
              <a:t>Contract</a:t>
            </a:r>
            <a:endParaRPr lang="it-IT" dirty="0">
              <a:solidFill>
                <a:srgbClr val="00B050"/>
              </a:solidFill>
            </a:endParaRPr>
          </a:p>
        </p:txBody>
      </p:sp>
      <p:sp>
        <p:nvSpPr>
          <p:cNvPr id="3" name="Sottotitolo 2"/>
          <p:cNvSpPr>
            <a:spLocks noGrp="1"/>
          </p:cNvSpPr>
          <p:nvPr>
            <p:ph type="subTitle" idx="1"/>
          </p:nvPr>
        </p:nvSpPr>
        <p:spPr>
          <a:xfrm>
            <a:off x="443060" y="1267927"/>
            <a:ext cx="11651530" cy="5053741"/>
          </a:xfrm>
        </p:spPr>
        <p:txBody>
          <a:bodyPr>
            <a:normAutofit lnSpcReduction="10000"/>
          </a:bodyPr>
          <a:lstStyle/>
          <a:p>
            <a:r>
              <a:rPr lang="it-IT" b="1" dirty="0"/>
              <a:t>Definizione Particolare</a:t>
            </a:r>
            <a:endParaRPr lang="it-IT" dirty="0"/>
          </a:p>
          <a:p>
            <a:pPr algn="just"/>
            <a:r>
              <a:rPr lang="it-IT" sz="2800" dirty="0"/>
              <a:t>Nello stesso tempo, l’algoritmo </a:t>
            </a:r>
            <a:r>
              <a:rPr lang="it-IT" sz="2800" b="1" dirty="0">
                <a:solidFill>
                  <a:srgbClr val="FF0000"/>
                </a:solidFill>
              </a:rPr>
              <a:t>non</a:t>
            </a:r>
            <a:r>
              <a:rPr lang="it-IT" sz="2800" dirty="0">
                <a:solidFill>
                  <a:srgbClr val="FF0000"/>
                </a:solidFill>
              </a:rPr>
              <a:t> </a:t>
            </a:r>
            <a:r>
              <a:rPr lang="it-IT" sz="2800" dirty="0"/>
              <a:t>consente di leggere il contenuto del testo, ma trasmette il contenuto della transazione.</a:t>
            </a:r>
          </a:p>
          <a:p>
            <a:pPr algn="just"/>
            <a:r>
              <a:rPr lang="it-IT" sz="2800" dirty="0"/>
              <a:t>Accedendo dal proprio </a:t>
            </a:r>
            <a:r>
              <a:rPr lang="it-IT" sz="2800" dirty="0" err="1"/>
              <a:t>accout</a:t>
            </a:r>
            <a:r>
              <a:rPr lang="it-IT" sz="2800" dirty="0"/>
              <a:t> </a:t>
            </a:r>
            <a:r>
              <a:rPr lang="it-IT" sz="2800" dirty="0" err="1"/>
              <a:t>blockchain</a:t>
            </a:r>
            <a:r>
              <a:rPr lang="it-IT" sz="2800" dirty="0"/>
              <a:t>, si invia la transazione al blocco, la transazione verrà validata e resa inalterabile, completandosi l’operazione.</a:t>
            </a:r>
          </a:p>
          <a:p>
            <a:pPr algn="just"/>
            <a:r>
              <a:rPr lang="it-IT" sz="2800" dirty="0"/>
              <a:t>Come noto, le transazioni entrano in un Libro Mastro (Ledger) di cui tutti i partecipanti hanno copia e possibilità di consultazione, e, sotto rispetto delle regole della governance della Blockchain, tutti possono  assentire o meno alle modifiche .</a:t>
            </a:r>
          </a:p>
          <a:p>
            <a:pPr algn="just"/>
            <a:r>
              <a:rPr lang="it-IT" sz="2800" dirty="0"/>
              <a:t>E così emerge  la </a:t>
            </a:r>
            <a:r>
              <a:rPr lang="it-IT" sz="2800" b="1" dirty="0"/>
              <a:t>posizione</a:t>
            </a:r>
            <a:r>
              <a:rPr lang="it-IT" sz="2800" dirty="0"/>
              <a:t> dei </a:t>
            </a:r>
            <a:r>
              <a:rPr lang="it-IT" sz="2800" b="1" i="1" dirty="0" err="1"/>
              <a:t>Miners</a:t>
            </a:r>
            <a:r>
              <a:rPr lang="it-IT" sz="2800" dirty="0"/>
              <a:t> che provvedono alla creazione degli algoritmi per formare ciascun blocco, che verrà così controllato, validato e crittografato.</a:t>
            </a:r>
          </a:p>
          <a:p>
            <a:endParaRPr lang="it-IT" sz="2800" dirty="0"/>
          </a:p>
        </p:txBody>
      </p:sp>
    </p:spTree>
    <p:extLst>
      <p:ext uri="{BB962C8B-B14F-4D97-AF65-F5344CB8AC3E}">
        <p14:creationId xmlns:p14="http://schemas.microsoft.com/office/powerpoint/2010/main" val="2043962524"/>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1524000" y="307733"/>
            <a:ext cx="9144000" cy="960194"/>
          </a:xfrm>
        </p:spPr>
        <p:txBody>
          <a:bodyPr/>
          <a:lstStyle/>
          <a:p>
            <a:r>
              <a:rPr lang="it-IT" dirty="0">
                <a:solidFill>
                  <a:srgbClr val="00B050"/>
                </a:solidFill>
              </a:rPr>
              <a:t>Smart </a:t>
            </a:r>
            <a:r>
              <a:rPr lang="it-IT" dirty="0" err="1">
                <a:solidFill>
                  <a:srgbClr val="00B050"/>
                </a:solidFill>
              </a:rPr>
              <a:t>Contract</a:t>
            </a:r>
            <a:endParaRPr lang="it-IT" dirty="0">
              <a:solidFill>
                <a:srgbClr val="00B050"/>
              </a:solidFill>
            </a:endParaRPr>
          </a:p>
        </p:txBody>
      </p:sp>
      <p:sp>
        <p:nvSpPr>
          <p:cNvPr id="3" name="Sottotitolo 2"/>
          <p:cNvSpPr>
            <a:spLocks noGrp="1"/>
          </p:cNvSpPr>
          <p:nvPr>
            <p:ph type="subTitle" idx="1"/>
          </p:nvPr>
        </p:nvSpPr>
        <p:spPr>
          <a:xfrm>
            <a:off x="216816" y="1267927"/>
            <a:ext cx="11887200" cy="4877895"/>
          </a:xfrm>
        </p:spPr>
        <p:txBody>
          <a:bodyPr>
            <a:normAutofit fontScale="92500" lnSpcReduction="20000"/>
          </a:bodyPr>
          <a:lstStyle/>
          <a:p>
            <a:r>
              <a:rPr lang="it-IT" sz="2800" b="1" dirty="0"/>
              <a:t>Definizione Particolare</a:t>
            </a:r>
          </a:p>
          <a:p>
            <a:pPr algn="just"/>
            <a:r>
              <a:rPr lang="it-IT" sz="3000" dirty="0">
                <a:solidFill>
                  <a:srgbClr val="FF0000"/>
                </a:solidFill>
              </a:rPr>
              <a:t>Quindi potremmo ritenere che l’operazione di crittografia, controllo e validazione, sia la “ </a:t>
            </a:r>
            <a:r>
              <a:rPr lang="it-IT" sz="3000" b="1" dirty="0">
                <a:solidFill>
                  <a:srgbClr val="FF0000"/>
                </a:solidFill>
              </a:rPr>
              <a:t>forma</a:t>
            </a:r>
            <a:r>
              <a:rPr lang="it-IT" sz="3000" dirty="0">
                <a:solidFill>
                  <a:srgbClr val="FF0000"/>
                </a:solidFill>
              </a:rPr>
              <a:t>” necessaria per aversi la transazione inserita nel blocco, transazione che costituisce un autonomo rapporto rispetto a quello fra richiedente l’inserimento/creazione del blocco al </a:t>
            </a:r>
            <a:r>
              <a:rPr lang="it-IT" sz="3000" dirty="0" err="1">
                <a:solidFill>
                  <a:srgbClr val="FF0000"/>
                </a:solidFill>
              </a:rPr>
              <a:t>miner</a:t>
            </a:r>
            <a:r>
              <a:rPr lang="it-IT" sz="3000" dirty="0">
                <a:solidFill>
                  <a:srgbClr val="FF0000"/>
                </a:solidFill>
              </a:rPr>
              <a:t> .</a:t>
            </a:r>
          </a:p>
          <a:p>
            <a:pPr algn="just"/>
            <a:r>
              <a:rPr lang="it-IT" sz="3000" dirty="0"/>
              <a:t>Infatti se, ad esempio, si desiderasse vendere un bene, da Tizio a Caio, senza l’intervento materiale, e quindi formale del </a:t>
            </a:r>
            <a:r>
              <a:rPr lang="it-IT" sz="3000" dirty="0" err="1"/>
              <a:t>Miner</a:t>
            </a:r>
            <a:r>
              <a:rPr lang="it-IT" sz="3000" dirty="0"/>
              <a:t> non si potrebbe accedere ad un nuovo blocco, che dovrebbe essere legato alla catena, e quindi non si potrebbero stabilire i termini, modo e condizioni delle transazioni.</a:t>
            </a:r>
          </a:p>
          <a:p>
            <a:pPr algn="just"/>
            <a:r>
              <a:rPr lang="it-IT" sz="3000" dirty="0"/>
              <a:t>L’intervento del </a:t>
            </a:r>
            <a:r>
              <a:rPr lang="it-IT" sz="3000" dirty="0" err="1"/>
              <a:t>Miner</a:t>
            </a:r>
            <a:r>
              <a:rPr lang="it-IT" sz="3000" dirty="0"/>
              <a:t> assume così una duplice caratteristica: </a:t>
            </a:r>
            <a:r>
              <a:rPr lang="it-IT" sz="3000" b="1" dirty="0"/>
              <a:t>offre </a:t>
            </a:r>
            <a:r>
              <a:rPr lang="it-IT" sz="3000" dirty="0"/>
              <a:t>un service al cliente (per l’intera operazione di </a:t>
            </a:r>
            <a:r>
              <a:rPr lang="it-IT" sz="3000" dirty="0" err="1"/>
              <a:t>Blockchain</a:t>
            </a:r>
            <a:r>
              <a:rPr lang="it-IT" sz="3000" dirty="0"/>
              <a:t>) e indirettamente, ma sostanzialmente, </a:t>
            </a:r>
            <a:r>
              <a:rPr lang="it-IT" sz="3000" b="1" dirty="0"/>
              <a:t>stabilisce </a:t>
            </a:r>
            <a:r>
              <a:rPr lang="it-IT" sz="3000" dirty="0"/>
              <a:t>che solo tramite il suo processo creativo si potrà dar seguito, perfezionare, l’operazione.</a:t>
            </a:r>
          </a:p>
        </p:txBody>
      </p:sp>
    </p:spTree>
    <p:extLst>
      <p:ext uri="{BB962C8B-B14F-4D97-AF65-F5344CB8AC3E}">
        <p14:creationId xmlns:p14="http://schemas.microsoft.com/office/powerpoint/2010/main" val="1486987718"/>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1524000" y="307733"/>
            <a:ext cx="9144000" cy="960194"/>
          </a:xfrm>
        </p:spPr>
        <p:txBody>
          <a:bodyPr/>
          <a:lstStyle/>
          <a:p>
            <a:r>
              <a:rPr lang="it-IT" dirty="0">
                <a:solidFill>
                  <a:srgbClr val="00B050"/>
                </a:solidFill>
              </a:rPr>
              <a:t>Smart </a:t>
            </a:r>
            <a:r>
              <a:rPr lang="it-IT" dirty="0" err="1">
                <a:solidFill>
                  <a:srgbClr val="00B050"/>
                </a:solidFill>
              </a:rPr>
              <a:t>Contract</a:t>
            </a:r>
            <a:endParaRPr lang="it-IT" dirty="0">
              <a:solidFill>
                <a:srgbClr val="00B050"/>
              </a:solidFill>
            </a:endParaRPr>
          </a:p>
        </p:txBody>
      </p:sp>
      <p:sp>
        <p:nvSpPr>
          <p:cNvPr id="3" name="Sottotitolo 2"/>
          <p:cNvSpPr>
            <a:spLocks noGrp="1"/>
          </p:cNvSpPr>
          <p:nvPr>
            <p:ph type="subTitle" idx="1"/>
          </p:nvPr>
        </p:nvSpPr>
        <p:spPr>
          <a:xfrm>
            <a:off x="339365" y="1267927"/>
            <a:ext cx="11745798" cy="4877895"/>
          </a:xfrm>
        </p:spPr>
        <p:txBody>
          <a:bodyPr>
            <a:normAutofit lnSpcReduction="10000"/>
          </a:bodyPr>
          <a:lstStyle/>
          <a:p>
            <a:r>
              <a:rPr lang="it-IT" sz="2800" b="1" dirty="0"/>
              <a:t>Definizione Particolare</a:t>
            </a:r>
          </a:p>
          <a:p>
            <a:pPr algn="just"/>
            <a:r>
              <a:rPr lang="it-IT" sz="3200" dirty="0"/>
              <a:t>Quindi la </a:t>
            </a:r>
            <a:r>
              <a:rPr lang="it-IT" sz="3200" dirty="0">
                <a:solidFill>
                  <a:srgbClr val="FF0000"/>
                </a:solidFill>
              </a:rPr>
              <a:t>stringa creata</a:t>
            </a:r>
            <a:r>
              <a:rPr lang="it-IT" sz="3200" dirty="0"/>
              <a:t>, che permetterà di inserire il contenuto, </a:t>
            </a:r>
            <a:r>
              <a:rPr lang="it-IT" sz="3200" dirty="0">
                <a:solidFill>
                  <a:srgbClr val="FF0000"/>
                </a:solidFill>
              </a:rPr>
              <a:t>è il requisito essenziale di “ forma” pur se atipica</a:t>
            </a:r>
            <a:r>
              <a:rPr lang="it-IT" sz="3200" dirty="0"/>
              <a:t>, rispetto alle forme tipiche del codice, per determinati contratti, come ad esempio, la vendita immobiliare ( tralasciamo per ora la funzione ulteriore della trascrizione ai fini “ erga </a:t>
            </a:r>
            <a:r>
              <a:rPr lang="it-IT" sz="3200" dirty="0" err="1"/>
              <a:t>omnes</a:t>
            </a:r>
            <a:r>
              <a:rPr lang="it-IT" sz="3200" dirty="0"/>
              <a:t>” , potendo trovare  essa perfezionamento nel </a:t>
            </a:r>
            <a:r>
              <a:rPr lang="it-IT" sz="3200" dirty="0" err="1"/>
              <a:t>Ledger</a:t>
            </a:r>
            <a:r>
              <a:rPr lang="it-IT" sz="3200" dirty="0"/>
              <a:t>).</a:t>
            </a:r>
          </a:p>
          <a:p>
            <a:pPr algn="just"/>
            <a:r>
              <a:rPr lang="it-IT" sz="3200" dirty="0"/>
              <a:t>Dopo di che </a:t>
            </a:r>
            <a:r>
              <a:rPr lang="it-IT" sz="3200" b="1" dirty="0"/>
              <a:t>esaminiamo la natura del due rapporti emersi</a:t>
            </a:r>
            <a:r>
              <a:rPr lang="it-IT" sz="3200" dirty="0"/>
              <a:t>: il </a:t>
            </a:r>
            <a:r>
              <a:rPr lang="it-IT" sz="3200" b="1" dirty="0"/>
              <a:t>primo,</a:t>
            </a:r>
            <a:r>
              <a:rPr lang="it-IT" sz="3200" dirty="0"/>
              <a:t> abbiamo detto,  fra il “cliente” e il </a:t>
            </a:r>
            <a:r>
              <a:rPr lang="it-IT" sz="3200" dirty="0" err="1"/>
              <a:t>Miner</a:t>
            </a:r>
            <a:r>
              <a:rPr lang="it-IT" sz="3200" dirty="0"/>
              <a:t> e il </a:t>
            </a:r>
            <a:r>
              <a:rPr lang="it-IT" sz="3200" b="1" dirty="0"/>
              <a:t>secondo,</a:t>
            </a:r>
            <a:r>
              <a:rPr lang="it-IT" sz="3200" dirty="0"/>
              <a:t> vedremo, riguarderà la necessità di interventi legislativi che aiutino a utilizzare compiutamente gli </a:t>
            </a:r>
            <a:r>
              <a:rPr lang="it-IT" sz="3200" dirty="0" err="1"/>
              <a:t>smart</a:t>
            </a:r>
            <a:r>
              <a:rPr lang="it-IT" sz="3200" dirty="0"/>
              <a:t> </a:t>
            </a:r>
            <a:r>
              <a:rPr lang="it-IT" sz="3200" dirty="0" err="1"/>
              <a:t>contracts</a:t>
            </a:r>
            <a:r>
              <a:rPr lang="it-IT" sz="3200" dirty="0"/>
              <a:t>.</a:t>
            </a:r>
          </a:p>
          <a:p>
            <a:pPr algn="just"/>
            <a:endParaRPr lang="it-IT" sz="3200" b="1" dirty="0"/>
          </a:p>
        </p:txBody>
      </p:sp>
    </p:spTree>
    <p:extLst>
      <p:ext uri="{BB962C8B-B14F-4D97-AF65-F5344CB8AC3E}">
        <p14:creationId xmlns:p14="http://schemas.microsoft.com/office/powerpoint/2010/main" val="40693639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
          <p:cNvSpPr>
            <a:spLocks noChangeArrowheads="1"/>
          </p:cNvSpPr>
          <p:nvPr/>
        </p:nvSpPr>
        <p:spPr bwMode="auto">
          <a:xfrm>
            <a:off x="1866900" y="552329"/>
            <a:ext cx="8077200" cy="1263650"/>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it-IT" altLang="it-IT" sz="3600" dirty="0">
                <a:solidFill>
                  <a:srgbClr val="FF0000"/>
                </a:solidFill>
                <a:latin typeface="Univers" pitchFamily="34" charset="0"/>
              </a:rPr>
              <a:t>ATTIVITA’ PRELIMINARE</a:t>
            </a:r>
          </a:p>
        </p:txBody>
      </p:sp>
      <p:sp>
        <p:nvSpPr>
          <p:cNvPr id="5123" name="Rectangle 5"/>
          <p:cNvSpPr>
            <a:spLocks noChangeArrowheads="1"/>
          </p:cNvSpPr>
          <p:nvPr/>
        </p:nvSpPr>
        <p:spPr bwMode="auto">
          <a:xfrm>
            <a:off x="2133600" y="5286375"/>
            <a:ext cx="8077200" cy="1106488"/>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it-IT" altLang="it-IT" sz="3600">
                <a:solidFill>
                  <a:srgbClr val="FF0000"/>
                </a:solidFill>
                <a:latin typeface="Univers" pitchFamily="34" charset="0"/>
              </a:rPr>
              <a:t>CONTRATTO</a:t>
            </a:r>
          </a:p>
        </p:txBody>
      </p:sp>
      <p:sp>
        <p:nvSpPr>
          <p:cNvPr id="5124" name="AutoShape 6"/>
          <p:cNvSpPr>
            <a:spLocks noChangeArrowheads="1"/>
          </p:cNvSpPr>
          <p:nvPr/>
        </p:nvSpPr>
        <p:spPr bwMode="auto">
          <a:xfrm>
            <a:off x="4874847" y="2005807"/>
            <a:ext cx="1828800" cy="790575"/>
          </a:xfrm>
          <a:prstGeom prst="downArrow">
            <a:avLst>
              <a:gd name="adj1" fmla="val 50000"/>
              <a:gd name="adj2" fmla="val 25000"/>
            </a:avLst>
          </a:prstGeom>
          <a:solidFill>
            <a:schemeClr val="hlink"/>
          </a:solidFill>
          <a:ln w="28575">
            <a:solidFill>
              <a:schemeClr val="hlink"/>
            </a:solidFill>
            <a:miter lim="800000"/>
            <a:headEnd/>
            <a:tailEnd/>
          </a:ln>
          <a:effectLst>
            <a:outerShdw dist="107763" dir="2700000" algn="ctr" rotWithShape="0">
              <a:schemeClr val="bg2"/>
            </a:outerShdw>
          </a:effec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it-IT" altLang="it-IT" sz="2000">
              <a:latin typeface="Univers" pitchFamily="34" charset="0"/>
            </a:endParaRPr>
          </a:p>
        </p:txBody>
      </p:sp>
      <p:sp>
        <p:nvSpPr>
          <p:cNvPr id="5125" name="AutoShape 7"/>
          <p:cNvSpPr>
            <a:spLocks noChangeArrowheads="1"/>
          </p:cNvSpPr>
          <p:nvPr/>
        </p:nvSpPr>
        <p:spPr bwMode="auto">
          <a:xfrm>
            <a:off x="5029200" y="4179889"/>
            <a:ext cx="1752600" cy="947737"/>
          </a:xfrm>
          <a:prstGeom prst="upArrow">
            <a:avLst>
              <a:gd name="adj1" fmla="val 50000"/>
              <a:gd name="adj2" fmla="val 25000"/>
            </a:avLst>
          </a:prstGeom>
          <a:solidFill>
            <a:schemeClr val="hlink"/>
          </a:solidFill>
          <a:ln w="28575">
            <a:solidFill>
              <a:schemeClr val="hlink"/>
            </a:solidFill>
            <a:miter lim="800000"/>
            <a:headEnd/>
            <a:tailEnd/>
          </a:ln>
          <a:effectLst>
            <a:outerShdw dist="107763" dir="2700000" algn="ctr" rotWithShape="0">
              <a:schemeClr val="bg2"/>
            </a:outerShdw>
          </a:effec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it-IT" altLang="it-IT" sz="2400">
              <a:solidFill>
                <a:srgbClr val="FF5050"/>
              </a:solidFill>
            </a:endParaRPr>
          </a:p>
        </p:txBody>
      </p:sp>
      <p:sp>
        <p:nvSpPr>
          <p:cNvPr id="5126" name="AutoShape 8"/>
          <p:cNvSpPr>
            <a:spLocks noChangeArrowheads="1"/>
          </p:cNvSpPr>
          <p:nvPr/>
        </p:nvSpPr>
        <p:spPr bwMode="auto">
          <a:xfrm>
            <a:off x="3200400" y="2914650"/>
            <a:ext cx="6096000" cy="1028700"/>
          </a:xfrm>
          <a:prstGeom prst="cloudCallout">
            <a:avLst>
              <a:gd name="adj1" fmla="val -43750"/>
              <a:gd name="adj2" fmla="val 70000"/>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it-IT" altLang="it-IT" sz="2800" dirty="0">
                <a:solidFill>
                  <a:srgbClr val="FF0000"/>
                </a:solidFill>
                <a:latin typeface="Univers" pitchFamily="34" charset="0"/>
              </a:rPr>
              <a:t>PUNTO DI INCIDENZA</a:t>
            </a:r>
            <a:r>
              <a:rPr lang="it-IT" altLang="it-IT" sz="2800" dirty="0">
                <a:solidFill>
                  <a:schemeClr val="accent2"/>
                </a:solidFill>
                <a:latin typeface="Tahoma" panose="020B0604030504040204" pitchFamily="34" charset="0"/>
              </a:rPr>
              <a:t> </a:t>
            </a:r>
            <a:endParaRPr lang="it-IT" altLang="it-IT" sz="2400" dirty="0">
              <a:solidFill>
                <a:schemeClr val="accent2"/>
              </a:solidFill>
            </a:endParaRPr>
          </a:p>
        </p:txBody>
      </p:sp>
      <p:sp>
        <p:nvSpPr>
          <p:cNvPr id="7" name="AutoShape 6"/>
          <p:cNvSpPr>
            <a:spLocks noChangeArrowheads="1"/>
          </p:cNvSpPr>
          <p:nvPr/>
        </p:nvSpPr>
        <p:spPr bwMode="auto">
          <a:xfrm>
            <a:off x="5027247" y="2158207"/>
            <a:ext cx="1828800" cy="790575"/>
          </a:xfrm>
          <a:prstGeom prst="downArrow">
            <a:avLst>
              <a:gd name="adj1" fmla="val 50000"/>
              <a:gd name="adj2" fmla="val 25000"/>
            </a:avLst>
          </a:prstGeom>
          <a:solidFill>
            <a:schemeClr val="hlink"/>
          </a:solidFill>
          <a:ln w="28575">
            <a:solidFill>
              <a:schemeClr val="hlink"/>
            </a:solidFill>
            <a:miter lim="800000"/>
            <a:headEnd/>
            <a:tailEnd/>
          </a:ln>
          <a:effectLst>
            <a:outerShdw dist="107763" dir="2700000" algn="ctr" rotWithShape="0">
              <a:schemeClr val="bg2"/>
            </a:outerShdw>
          </a:effec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it-IT" altLang="it-IT" sz="2000">
              <a:latin typeface="Univers" pitchFamily="34" charset="0"/>
            </a:endParaRPr>
          </a:p>
        </p:txBody>
      </p:sp>
    </p:spTree>
    <p:extLst>
      <p:ext uri="{BB962C8B-B14F-4D97-AF65-F5344CB8AC3E}">
        <p14:creationId xmlns:p14="http://schemas.microsoft.com/office/powerpoint/2010/main" val="1903957036"/>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1524000" y="307733"/>
            <a:ext cx="9144000" cy="960194"/>
          </a:xfrm>
        </p:spPr>
        <p:txBody>
          <a:bodyPr/>
          <a:lstStyle/>
          <a:p>
            <a:r>
              <a:rPr lang="it-IT" dirty="0">
                <a:solidFill>
                  <a:srgbClr val="00B050"/>
                </a:solidFill>
              </a:rPr>
              <a:t>Smart </a:t>
            </a:r>
            <a:r>
              <a:rPr lang="it-IT" dirty="0" err="1">
                <a:solidFill>
                  <a:srgbClr val="00B050"/>
                </a:solidFill>
              </a:rPr>
              <a:t>Contract</a:t>
            </a:r>
            <a:endParaRPr lang="it-IT" dirty="0">
              <a:solidFill>
                <a:srgbClr val="00B050"/>
              </a:solidFill>
            </a:endParaRPr>
          </a:p>
        </p:txBody>
      </p:sp>
      <p:sp>
        <p:nvSpPr>
          <p:cNvPr id="3" name="Sottotitolo 2"/>
          <p:cNvSpPr>
            <a:spLocks noGrp="1"/>
          </p:cNvSpPr>
          <p:nvPr>
            <p:ph type="subTitle" idx="1"/>
          </p:nvPr>
        </p:nvSpPr>
        <p:spPr>
          <a:xfrm>
            <a:off x="339365" y="1267927"/>
            <a:ext cx="11698663" cy="5236568"/>
          </a:xfrm>
        </p:spPr>
        <p:txBody>
          <a:bodyPr>
            <a:normAutofit lnSpcReduction="10000"/>
          </a:bodyPr>
          <a:lstStyle/>
          <a:p>
            <a:r>
              <a:rPr lang="it-IT" sz="2800" b="1" dirty="0"/>
              <a:t>Definizione Particolare</a:t>
            </a:r>
          </a:p>
          <a:p>
            <a:pPr algn="just"/>
            <a:r>
              <a:rPr lang="it-IT" dirty="0"/>
              <a:t>Pertanto, pur restando il </a:t>
            </a:r>
            <a:r>
              <a:rPr lang="it-IT" b="1" dirty="0">
                <a:solidFill>
                  <a:srgbClr val="FF0000"/>
                </a:solidFill>
              </a:rPr>
              <a:t>rapporto fra cliente e </a:t>
            </a:r>
            <a:r>
              <a:rPr lang="it-IT" b="1" dirty="0" err="1">
                <a:solidFill>
                  <a:srgbClr val="FF0000"/>
                </a:solidFill>
              </a:rPr>
              <a:t>Miner</a:t>
            </a:r>
            <a:r>
              <a:rPr lang="it-IT" b="1" dirty="0">
                <a:solidFill>
                  <a:srgbClr val="FF0000"/>
                </a:solidFill>
              </a:rPr>
              <a:t> un appalto </a:t>
            </a:r>
            <a:r>
              <a:rPr lang="it-IT" dirty="0">
                <a:solidFill>
                  <a:srgbClr val="FF0000"/>
                </a:solidFill>
              </a:rPr>
              <a:t>(service) tipico</a:t>
            </a:r>
            <a:r>
              <a:rPr lang="it-IT" dirty="0"/>
              <a:t>, il </a:t>
            </a:r>
            <a:r>
              <a:rPr lang="it-IT" dirty="0" err="1"/>
              <a:t>Miner</a:t>
            </a:r>
            <a:r>
              <a:rPr lang="it-IT" dirty="0"/>
              <a:t> può essere richiesto di effettuare </a:t>
            </a:r>
            <a:r>
              <a:rPr lang="it-IT" dirty="0">
                <a:solidFill>
                  <a:srgbClr val="FF0000"/>
                </a:solidFill>
              </a:rPr>
              <a:t>plurimi interventi</a:t>
            </a:r>
            <a:r>
              <a:rPr lang="it-IT" dirty="0"/>
              <a:t>, che verranno incorporati in un unico intervento o in più interventi fra loro collegati.</a:t>
            </a:r>
          </a:p>
          <a:p>
            <a:pPr algn="just"/>
            <a:r>
              <a:rPr lang="it-IT" dirty="0"/>
              <a:t>Il tutto, ripetiamo </a:t>
            </a:r>
            <a:r>
              <a:rPr lang="it-IT" b="1" dirty="0"/>
              <a:t>indipendentemente, dall’oggetto delle transazione che il cliente vorrà porre in essere attraverso il Blocco</a:t>
            </a:r>
            <a:r>
              <a:rPr lang="it-IT" dirty="0"/>
              <a:t>.</a:t>
            </a:r>
          </a:p>
          <a:p>
            <a:pPr algn="just"/>
            <a:r>
              <a:rPr lang="it-IT" b="1" dirty="0">
                <a:solidFill>
                  <a:srgbClr val="FF0000"/>
                </a:solidFill>
              </a:rPr>
              <a:t>Infatti, a sua volta il cliente, a fronte dell’adempimento del </a:t>
            </a:r>
            <a:r>
              <a:rPr lang="it-IT" b="1" dirty="0" err="1">
                <a:solidFill>
                  <a:srgbClr val="FF0000"/>
                </a:solidFill>
              </a:rPr>
              <a:t>Miner</a:t>
            </a:r>
            <a:r>
              <a:rPr lang="it-IT" b="1" dirty="0">
                <a:solidFill>
                  <a:srgbClr val="FF0000"/>
                </a:solidFill>
              </a:rPr>
              <a:t>, seguirà nel suo processo di negoziazione e creerà i suoi rapporti giuridici con gli altri contraenti, come in qualsiasi rapporto contrattuale usuale</a:t>
            </a:r>
            <a:r>
              <a:rPr lang="it-IT" dirty="0">
                <a:solidFill>
                  <a:srgbClr val="FF0000"/>
                </a:solidFill>
              </a:rPr>
              <a:t>.</a:t>
            </a:r>
          </a:p>
          <a:p>
            <a:pPr algn="just"/>
            <a:r>
              <a:rPr lang="it-IT" dirty="0"/>
              <a:t>E a tali interventi si applicherà la disciplina </a:t>
            </a:r>
            <a:r>
              <a:rPr lang="it-IT" dirty="0" err="1"/>
              <a:t>codicistica</a:t>
            </a:r>
            <a:r>
              <a:rPr lang="it-IT" dirty="0"/>
              <a:t> senza alcuna lacuna o modifica.</a:t>
            </a:r>
          </a:p>
          <a:p>
            <a:pPr algn="just"/>
            <a:r>
              <a:rPr lang="it-IT" b="1" dirty="0"/>
              <a:t>A sua volta, il service del </a:t>
            </a:r>
            <a:r>
              <a:rPr lang="it-IT" b="1" dirty="0" err="1"/>
              <a:t>Miner</a:t>
            </a:r>
            <a:r>
              <a:rPr lang="it-IT" b="1" dirty="0"/>
              <a:t>, assume autonoma valenza giuridica e si applicheranno ad esso le usuale regole di adempimento proprie dell’appalto, ferma la peculiarità che il risultato dell’opera del </a:t>
            </a:r>
            <a:r>
              <a:rPr lang="it-IT" b="1" dirty="0" err="1"/>
              <a:t>Miner</a:t>
            </a:r>
            <a:r>
              <a:rPr lang="it-IT" b="1" dirty="0"/>
              <a:t> costituirà il requisito formale per il perfezionamento delle transazioni volute.</a:t>
            </a:r>
          </a:p>
          <a:p>
            <a:pPr algn="just"/>
            <a:endParaRPr lang="it-IT" sz="2800" b="1" dirty="0"/>
          </a:p>
        </p:txBody>
      </p:sp>
    </p:spTree>
    <p:extLst>
      <p:ext uri="{BB962C8B-B14F-4D97-AF65-F5344CB8AC3E}">
        <p14:creationId xmlns:p14="http://schemas.microsoft.com/office/powerpoint/2010/main" val="3903752550"/>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1524000" y="307733"/>
            <a:ext cx="9144000" cy="720967"/>
          </a:xfrm>
        </p:spPr>
        <p:txBody>
          <a:bodyPr>
            <a:normAutofit/>
          </a:bodyPr>
          <a:lstStyle/>
          <a:p>
            <a:r>
              <a:rPr lang="it-IT" sz="4000" dirty="0">
                <a:solidFill>
                  <a:srgbClr val="00B050"/>
                </a:solidFill>
              </a:rPr>
              <a:t>SMART CONTRACT</a:t>
            </a:r>
          </a:p>
        </p:txBody>
      </p:sp>
      <p:sp>
        <p:nvSpPr>
          <p:cNvPr id="3" name="Sottotitolo 2"/>
          <p:cNvSpPr>
            <a:spLocks noGrp="1"/>
          </p:cNvSpPr>
          <p:nvPr>
            <p:ph type="subTitle" idx="1"/>
          </p:nvPr>
        </p:nvSpPr>
        <p:spPr>
          <a:xfrm>
            <a:off x="-12415609" y="1267926"/>
            <a:ext cx="24208542" cy="9979709"/>
          </a:xfrm>
        </p:spPr>
        <p:txBody>
          <a:bodyPr>
            <a:normAutofit/>
          </a:bodyPr>
          <a:lstStyle/>
          <a:p>
            <a:endParaRPr lang="it-IT" sz="2800" b="1" dirty="0"/>
          </a:p>
          <a:p>
            <a:endParaRPr lang="it-IT" sz="2800" b="1" dirty="0"/>
          </a:p>
          <a:p>
            <a:endParaRPr lang="it-IT" sz="2800" b="1" dirty="0"/>
          </a:p>
          <a:p>
            <a:endParaRPr lang="it-IT" sz="2800" b="1" dirty="0"/>
          </a:p>
        </p:txBody>
      </p:sp>
      <p:pic>
        <p:nvPicPr>
          <p:cNvPr id="9220" name="Picture 4" descr="Smart contract e blockchain - Class action - Studio Legale Carta">
            <a:extLst>
              <a:ext uri="{FF2B5EF4-FFF2-40B4-BE49-F238E27FC236}">
                <a16:creationId xmlns:a16="http://schemas.microsoft.com/office/drawing/2014/main" id="{74913167-8091-45D4-B9BE-DDEE51AEC4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1938" y="1573823"/>
            <a:ext cx="8853854" cy="45456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1868559"/>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1524000" y="307733"/>
            <a:ext cx="9144000" cy="960194"/>
          </a:xfrm>
        </p:spPr>
        <p:txBody>
          <a:bodyPr/>
          <a:lstStyle/>
          <a:p>
            <a:r>
              <a:rPr lang="it-IT" dirty="0">
                <a:solidFill>
                  <a:srgbClr val="00B050"/>
                </a:solidFill>
              </a:rPr>
              <a:t>Smart </a:t>
            </a:r>
            <a:r>
              <a:rPr lang="it-IT" dirty="0" err="1">
                <a:solidFill>
                  <a:srgbClr val="00B050"/>
                </a:solidFill>
              </a:rPr>
              <a:t>Contract</a:t>
            </a:r>
            <a:endParaRPr lang="it-IT" dirty="0">
              <a:solidFill>
                <a:srgbClr val="00B050"/>
              </a:solidFill>
            </a:endParaRPr>
          </a:p>
        </p:txBody>
      </p:sp>
      <p:sp>
        <p:nvSpPr>
          <p:cNvPr id="3" name="Sottotitolo 2"/>
          <p:cNvSpPr>
            <a:spLocks noGrp="1"/>
          </p:cNvSpPr>
          <p:nvPr>
            <p:ph type="subTitle" idx="1"/>
          </p:nvPr>
        </p:nvSpPr>
        <p:spPr>
          <a:xfrm>
            <a:off x="1524000" y="1267927"/>
            <a:ext cx="9144000" cy="4877895"/>
          </a:xfrm>
        </p:spPr>
        <p:txBody>
          <a:bodyPr>
            <a:normAutofit lnSpcReduction="10000"/>
          </a:bodyPr>
          <a:lstStyle/>
          <a:p>
            <a:r>
              <a:rPr lang="it-IT" sz="2800" b="1" dirty="0"/>
              <a:t>Definizione Particolare</a:t>
            </a:r>
          </a:p>
          <a:p>
            <a:pPr algn="just"/>
            <a:r>
              <a:rPr lang="it-IT" dirty="0"/>
              <a:t>Si può quindi ritenere che: </a:t>
            </a:r>
            <a:r>
              <a:rPr lang="it-IT" b="1" dirty="0"/>
              <a:t>a)</a:t>
            </a:r>
            <a:r>
              <a:rPr lang="it-IT" dirty="0"/>
              <a:t> il ricorso al </a:t>
            </a:r>
            <a:r>
              <a:rPr lang="it-IT" dirty="0" err="1"/>
              <a:t>Miner</a:t>
            </a:r>
            <a:r>
              <a:rPr lang="it-IT" dirty="0"/>
              <a:t> per la richiesta di un algoritmo possa essere formulata anche </a:t>
            </a:r>
            <a:r>
              <a:rPr lang="it-IT" dirty="0">
                <a:solidFill>
                  <a:srgbClr val="FF0000"/>
                </a:solidFill>
              </a:rPr>
              <a:t>senza una rituale forma scritta </a:t>
            </a:r>
            <a:r>
              <a:rPr lang="it-IT" dirty="0"/>
              <a:t>( salvo disposizioni di Associazioni o di Categorie di Utenti che impegnino gli iscritti a tale obbligo formale) e d'altronde il contratto di service con il </a:t>
            </a:r>
            <a:r>
              <a:rPr lang="it-IT" dirty="0" err="1"/>
              <a:t>Miner</a:t>
            </a:r>
            <a:r>
              <a:rPr lang="it-IT" dirty="0"/>
              <a:t> non richiede forma scritta; </a:t>
            </a:r>
            <a:r>
              <a:rPr lang="it-IT" b="1" dirty="0"/>
              <a:t>b) </a:t>
            </a:r>
            <a:r>
              <a:rPr lang="it-IT" dirty="0"/>
              <a:t>concluso l’accordo, la realizzazione dell’</a:t>
            </a:r>
            <a:r>
              <a:rPr lang="it-IT" dirty="0" err="1"/>
              <a:t>algoritimo</a:t>
            </a:r>
            <a:r>
              <a:rPr lang="it-IT" dirty="0"/>
              <a:t> e la sua consegna deve rispettare le </a:t>
            </a:r>
            <a:r>
              <a:rPr lang="it-IT" dirty="0">
                <a:solidFill>
                  <a:srgbClr val="FF0000"/>
                </a:solidFill>
              </a:rPr>
              <a:t>regole della Legge sul D.A: per cui gli atti di trasferimento di natura economica richiedono la forma scritta ad </a:t>
            </a:r>
            <a:r>
              <a:rPr lang="it-IT" dirty="0" err="1">
                <a:solidFill>
                  <a:srgbClr val="FF0000"/>
                </a:solidFill>
              </a:rPr>
              <a:t>probationem</a:t>
            </a:r>
            <a:r>
              <a:rPr lang="it-IT" dirty="0"/>
              <a:t>, e tale sarà la consegna dell’algoritmo e dei servizi annessi se compresi; </a:t>
            </a:r>
            <a:r>
              <a:rPr lang="it-IT" b="1" dirty="0"/>
              <a:t>c)</a:t>
            </a:r>
            <a:r>
              <a:rPr lang="it-IT" dirty="0"/>
              <a:t> la trasposizione sull’algoritmo dei patti e condizioni costituenti la volontà dei contraenti, indicano la scelta che può essere anche espressa in quella sede o ritenuta implicita,  di quella specifica “ </a:t>
            </a:r>
            <a:r>
              <a:rPr lang="it-IT" dirty="0">
                <a:solidFill>
                  <a:srgbClr val="FF0000"/>
                </a:solidFill>
              </a:rPr>
              <a:t>forma per la esistenza del negozio giuridico</a:t>
            </a:r>
            <a:r>
              <a:rPr lang="it-IT" dirty="0"/>
              <a:t>” e quindi per la sua validità;</a:t>
            </a:r>
            <a:endParaRPr lang="it-IT" sz="2800" b="1" dirty="0"/>
          </a:p>
        </p:txBody>
      </p:sp>
    </p:spTree>
    <p:extLst>
      <p:ext uri="{BB962C8B-B14F-4D97-AF65-F5344CB8AC3E}">
        <p14:creationId xmlns:p14="http://schemas.microsoft.com/office/powerpoint/2010/main" val="1063600926"/>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1524000" y="307733"/>
            <a:ext cx="9144000" cy="960194"/>
          </a:xfrm>
        </p:spPr>
        <p:txBody>
          <a:bodyPr/>
          <a:lstStyle/>
          <a:p>
            <a:r>
              <a:rPr lang="it-IT" dirty="0">
                <a:solidFill>
                  <a:srgbClr val="00B050"/>
                </a:solidFill>
              </a:rPr>
              <a:t>Smart </a:t>
            </a:r>
            <a:r>
              <a:rPr lang="it-IT" dirty="0" err="1">
                <a:solidFill>
                  <a:srgbClr val="00B050"/>
                </a:solidFill>
              </a:rPr>
              <a:t>Contract</a:t>
            </a:r>
            <a:endParaRPr lang="it-IT" dirty="0">
              <a:solidFill>
                <a:srgbClr val="00B050"/>
              </a:solidFill>
            </a:endParaRPr>
          </a:p>
        </p:txBody>
      </p:sp>
      <p:sp>
        <p:nvSpPr>
          <p:cNvPr id="3" name="Sottotitolo 2"/>
          <p:cNvSpPr>
            <a:spLocks noGrp="1"/>
          </p:cNvSpPr>
          <p:nvPr>
            <p:ph type="subTitle" idx="1"/>
          </p:nvPr>
        </p:nvSpPr>
        <p:spPr>
          <a:xfrm>
            <a:off x="386499" y="1267927"/>
            <a:ext cx="11406433" cy="5359116"/>
          </a:xfrm>
        </p:spPr>
        <p:txBody>
          <a:bodyPr>
            <a:normAutofit lnSpcReduction="10000"/>
          </a:bodyPr>
          <a:lstStyle/>
          <a:p>
            <a:endParaRPr lang="it-IT" sz="2800" b="1" dirty="0"/>
          </a:p>
          <a:p>
            <a:r>
              <a:rPr lang="it-IT" b="1" dirty="0"/>
              <a:t>RESPONSABILITA’ CONTRATTUALE</a:t>
            </a:r>
            <a:r>
              <a:rPr lang="it-IT" b="1" i="1" dirty="0"/>
              <a:t> </a:t>
            </a:r>
            <a:r>
              <a:rPr lang="it-IT" b="1" dirty="0"/>
              <a:t>ADEMPIMENTO E INADEMPIMENTO</a:t>
            </a:r>
            <a:endParaRPr lang="it-IT" b="1" i="1" dirty="0"/>
          </a:p>
          <a:p>
            <a:r>
              <a:rPr lang="it-IT" dirty="0"/>
              <a:t>Appare così chiaro che in ambito della </a:t>
            </a:r>
            <a:r>
              <a:rPr lang="it-IT" dirty="0" err="1"/>
              <a:t>Blockchain</a:t>
            </a:r>
            <a:r>
              <a:rPr lang="it-IT" dirty="0"/>
              <a:t> </a:t>
            </a:r>
            <a:r>
              <a:rPr lang="it-IT" b="1" dirty="0"/>
              <a:t>valgono le regole usuali in tema di adempimento e inadempimento, proprie di tutti i rapporti contrattuali,</a:t>
            </a:r>
            <a:r>
              <a:rPr lang="it-IT" dirty="0"/>
              <a:t> considerandosi che in tale materia, il trasferimento o la creazione dei diritti, il  determinarsi della loro titolarità, gli eventuali diritti protetti dalla Legge sul Diritto di Autore, o dalla Privativa Industriale, non subiscono uno stravolgimento di sostanza e forma.</a:t>
            </a:r>
          </a:p>
          <a:p>
            <a:r>
              <a:rPr lang="it-IT" i="1" dirty="0"/>
              <a:t>In questo nuovo mondo tecnologicamente avanzato, ma pur sempre legato al mondo economico e finanziario, la natura delle negoziazioni rimane immutata e solo il veicolo con cui sono attuate e impresse nei </a:t>
            </a:r>
            <a:r>
              <a:rPr lang="it-IT" i="1" dirty="0" err="1"/>
              <a:t>Ledgers</a:t>
            </a:r>
            <a:r>
              <a:rPr lang="it-IT" i="1" dirty="0"/>
              <a:t>, è la nuova realtà della </a:t>
            </a:r>
            <a:r>
              <a:rPr lang="it-IT" i="1" dirty="0" err="1"/>
              <a:t>Blockchain</a:t>
            </a:r>
            <a:r>
              <a:rPr lang="it-IT" dirty="0"/>
              <a:t>.</a:t>
            </a:r>
          </a:p>
          <a:p>
            <a:r>
              <a:rPr lang="it-IT" b="1" dirty="0"/>
              <a:t>Quindi varranno tutti i principi giuridici noti</a:t>
            </a:r>
            <a:r>
              <a:rPr lang="it-IT" dirty="0"/>
              <a:t>.</a:t>
            </a:r>
          </a:p>
          <a:p>
            <a:r>
              <a:rPr lang="it-IT" dirty="0"/>
              <a:t>A maggior ragione, vista la necessità del consenso di tutti i partecipanti ad ogni modifica e vista la possibilità per tutti di aver conoscenza, è richiesta da un lato una approfondita conoscenza delle regole di creazione delle figure negoziali e dall’altro la miglior correttezza e buona fede.</a:t>
            </a:r>
          </a:p>
          <a:p>
            <a:endParaRPr lang="it-IT" b="1" i="1" dirty="0"/>
          </a:p>
          <a:p>
            <a:endParaRPr lang="it-IT" sz="2800" b="1" dirty="0"/>
          </a:p>
        </p:txBody>
      </p:sp>
    </p:spTree>
    <p:extLst>
      <p:ext uri="{BB962C8B-B14F-4D97-AF65-F5344CB8AC3E}">
        <p14:creationId xmlns:p14="http://schemas.microsoft.com/office/powerpoint/2010/main" val="1866299965"/>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ttotitolo 2"/>
          <p:cNvSpPr>
            <a:spLocks noGrp="1"/>
          </p:cNvSpPr>
          <p:nvPr>
            <p:ph type="subTitle" idx="1"/>
          </p:nvPr>
        </p:nvSpPr>
        <p:spPr>
          <a:xfrm>
            <a:off x="386499" y="355600"/>
            <a:ext cx="11406433" cy="6271443"/>
          </a:xfrm>
        </p:spPr>
        <p:txBody>
          <a:bodyPr>
            <a:normAutofit lnSpcReduction="10000"/>
          </a:bodyPr>
          <a:lstStyle/>
          <a:p>
            <a:endParaRPr lang="it-IT" sz="2800" b="1" dirty="0"/>
          </a:p>
          <a:p>
            <a:r>
              <a:rPr lang="it-IT" sz="7200" b="1" dirty="0">
                <a:solidFill>
                  <a:srgbClr val="FF0000"/>
                </a:solidFill>
              </a:rPr>
              <a:t>NFT</a:t>
            </a:r>
          </a:p>
          <a:p>
            <a:r>
              <a:rPr lang="it-IT" sz="3600" b="1" dirty="0"/>
              <a:t>Possiamo definire un NFT come un mezzo che consente la trasmissione  di « diritti» su un bene digitale attribuito alla titolarità/riconoscibilità del venditore.</a:t>
            </a:r>
          </a:p>
          <a:p>
            <a:r>
              <a:rPr lang="it-IT" sz="3600" b="1" dirty="0"/>
              <a:t>Chi acquista un NFT acquista una serie di bit inseriti in un vero e proprio contratto che segue un preciso </a:t>
            </a:r>
            <a:r>
              <a:rPr lang="it-IT" sz="3600" b="1" dirty="0" err="1"/>
              <a:t>standart</a:t>
            </a:r>
            <a:r>
              <a:rPr lang="it-IT" sz="3600" b="1" dirty="0"/>
              <a:t> tecnologico.</a:t>
            </a:r>
          </a:p>
          <a:p>
            <a:r>
              <a:rPr lang="it-IT" sz="3600" b="1" dirty="0"/>
              <a:t>Quindi la serie di bit oggetto del contratto rimanda solitamente con una funzione </a:t>
            </a:r>
            <a:r>
              <a:rPr lang="it-IT" sz="3600" b="1" dirty="0" err="1"/>
              <a:t>hash</a:t>
            </a:r>
            <a:r>
              <a:rPr lang="it-IT" sz="3600" b="1" dirty="0"/>
              <a:t> ad un contenuto preciso</a:t>
            </a:r>
          </a:p>
        </p:txBody>
      </p:sp>
    </p:spTree>
    <p:extLst>
      <p:ext uri="{BB962C8B-B14F-4D97-AF65-F5344CB8AC3E}">
        <p14:creationId xmlns:p14="http://schemas.microsoft.com/office/powerpoint/2010/main" val="1461802296"/>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ttotitolo 2"/>
          <p:cNvSpPr>
            <a:spLocks noGrp="1"/>
          </p:cNvSpPr>
          <p:nvPr>
            <p:ph type="subTitle" idx="1"/>
          </p:nvPr>
        </p:nvSpPr>
        <p:spPr>
          <a:xfrm>
            <a:off x="386499" y="355600"/>
            <a:ext cx="11406433" cy="6271443"/>
          </a:xfrm>
        </p:spPr>
        <p:txBody>
          <a:bodyPr>
            <a:normAutofit lnSpcReduction="10000"/>
          </a:bodyPr>
          <a:lstStyle/>
          <a:p>
            <a:r>
              <a:rPr lang="it-IT" sz="2800" b="1" dirty="0"/>
              <a:t>L’opera ovviamente </a:t>
            </a:r>
            <a:r>
              <a:rPr lang="it-IT" sz="2800" b="1" dirty="0">
                <a:solidFill>
                  <a:srgbClr val="FF0000"/>
                </a:solidFill>
              </a:rPr>
              <a:t>non </a:t>
            </a:r>
            <a:r>
              <a:rPr lang="it-IT" sz="2800" b="1" dirty="0"/>
              <a:t>è inclusa nell’NFT, e il contratto quindi include solo un rinvio preciso all’opera originaria che potrà eventualmente essere conservata altrove nella rete, ad esempio con sistemi sicuri come  gli indirizzi IFPS (  </a:t>
            </a:r>
            <a:r>
              <a:rPr lang="it-IT" sz="2800" b="1" dirty="0" err="1"/>
              <a:t>InterPlanetary</a:t>
            </a:r>
            <a:r>
              <a:rPr lang="it-IT" sz="2800" b="1" dirty="0"/>
              <a:t> File System ).</a:t>
            </a:r>
          </a:p>
          <a:p>
            <a:endParaRPr lang="it-IT" sz="2800" b="1" dirty="0"/>
          </a:p>
          <a:p>
            <a:r>
              <a:rPr lang="it-IT" sz="2800" b="1" dirty="0"/>
              <a:t>Tuttavia l’NFT potrebbe anche nascondere il contenuto dell’opera trasferita in modo che si possano trasferire così anche i diritti di proprietà intellettuale che al momento non possa ancora essere reso pubblico, come ad esempio, un’opera letteraria in bozza, e quindi non ancora definitiva.</a:t>
            </a:r>
          </a:p>
          <a:p>
            <a:endParaRPr lang="it-IT" sz="2800" b="1" dirty="0"/>
          </a:p>
          <a:p>
            <a:r>
              <a:rPr lang="it-IT" sz="2800" b="1" dirty="0"/>
              <a:t>Quindi la garanzia che il primo soggetto contrattuale fosse il creatore/autore dell’opera in quel momento ed il secondo soggetto ha acquistato i relativi diritti sempre a quella data, è offerta dalla </a:t>
            </a:r>
            <a:r>
              <a:rPr lang="it-IT" sz="2800" b="1" dirty="0" err="1"/>
              <a:t>blockchain</a:t>
            </a:r>
            <a:r>
              <a:rPr lang="it-IT" sz="2800" b="1" dirty="0"/>
              <a:t>, e l’uso degli </a:t>
            </a:r>
            <a:r>
              <a:rPr lang="it-IT" sz="2800" b="1" dirty="0" err="1"/>
              <a:t>smart</a:t>
            </a:r>
            <a:r>
              <a:rPr lang="it-IT" sz="2800" b="1" dirty="0"/>
              <a:t> </a:t>
            </a:r>
            <a:r>
              <a:rPr lang="it-IT" sz="2800" b="1" dirty="0" err="1"/>
              <a:t>contract</a:t>
            </a:r>
            <a:r>
              <a:rPr lang="it-IT" sz="2800" b="1" dirty="0"/>
              <a:t> dedicati agli NFT costituisce una forma evoluta di uso contrattuale tramite la </a:t>
            </a:r>
            <a:r>
              <a:rPr lang="it-IT" sz="2800" b="1" dirty="0" err="1"/>
              <a:t>blockchain</a:t>
            </a:r>
            <a:endParaRPr lang="it-IT" sz="2800" b="1" dirty="0"/>
          </a:p>
        </p:txBody>
      </p:sp>
    </p:spTree>
    <p:extLst>
      <p:ext uri="{BB962C8B-B14F-4D97-AF65-F5344CB8AC3E}">
        <p14:creationId xmlns:p14="http://schemas.microsoft.com/office/powerpoint/2010/main" val="3258890125"/>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ttotitolo 2"/>
          <p:cNvSpPr>
            <a:spLocks noGrp="1"/>
          </p:cNvSpPr>
          <p:nvPr>
            <p:ph type="subTitle" idx="1"/>
          </p:nvPr>
        </p:nvSpPr>
        <p:spPr>
          <a:xfrm>
            <a:off x="386499" y="355600"/>
            <a:ext cx="11406433" cy="6271443"/>
          </a:xfrm>
        </p:spPr>
        <p:txBody>
          <a:bodyPr>
            <a:normAutofit/>
          </a:bodyPr>
          <a:lstStyle/>
          <a:p>
            <a:r>
              <a:rPr lang="it-IT" sz="2800" dirty="0"/>
              <a:t>Quindi avremo:</a:t>
            </a:r>
          </a:p>
          <a:p>
            <a:pPr marL="514350" indent="-514350">
              <a:buAutoNum type="alphaUcParenR"/>
            </a:pPr>
            <a:r>
              <a:rPr lang="it-IT" sz="2800" dirty="0"/>
              <a:t>Un oggetto contrattuale costituito da una serie di bit;</a:t>
            </a:r>
          </a:p>
          <a:p>
            <a:r>
              <a:rPr lang="it-IT" sz="2800" dirty="0"/>
              <a:t>B) L’indirizzo da cui proviene la serie di bit;</a:t>
            </a:r>
          </a:p>
          <a:p>
            <a:r>
              <a:rPr lang="it-IT" sz="2800" dirty="0"/>
              <a:t>C) Le regole che ne disciplinano alcuni aspetti tecnici;</a:t>
            </a:r>
          </a:p>
          <a:p>
            <a:r>
              <a:rPr lang="it-IT" sz="2800" dirty="0"/>
              <a:t>D) L’indirizzo del destinatario della serie di bit;</a:t>
            </a:r>
          </a:p>
          <a:p>
            <a:endParaRPr lang="it-IT" sz="2800" dirty="0"/>
          </a:p>
          <a:p>
            <a:r>
              <a:rPr lang="it-IT" sz="2800" dirty="0"/>
              <a:t>Rispetto alla regola «principe» della </a:t>
            </a:r>
            <a:r>
              <a:rPr lang="it-IT" sz="2800" dirty="0" err="1"/>
              <a:t>blockchain</a:t>
            </a:r>
            <a:r>
              <a:rPr lang="it-IT" sz="2800" dirty="0"/>
              <a:t>, ossia «</a:t>
            </a:r>
            <a:r>
              <a:rPr lang="it-IT" sz="2800" dirty="0">
                <a:solidFill>
                  <a:srgbClr val="FF0000"/>
                </a:solidFill>
              </a:rPr>
              <a:t>l’anonimato</a:t>
            </a:r>
            <a:r>
              <a:rPr lang="it-IT" sz="2800" dirty="0"/>
              <a:t>», infatti con gli NFT occorre indicare il collegamento fra l’autore dell’opera  l’account da cui questa proviene.</a:t>
            </a:r>
          </a:p>
          <a:p>
            <a:r>
              <a:rPr lang="it-IT" sz="2800" dirty="0"/>
              <a:t>E’ la provenienza dell’opera da un determinato account che le conferirà valore, e la catena della </a:t>
            </a:r>
            <a:r>
              <a:rPr lang="it-IT" sz="2800" dirty="0" err="1"/>
              <a:t>blockchian</a:t>
            </a:r>
            <a:r>
              <a:rPr lang="it-IT" sz="2800" dirty="0"/>
              <a:t> consentirà di poter risalire la catena delle cessioni a ritroso, fino ad accertarne il titolare originario senza possibilità di dubbio o errore.</a:t>
            </a:r>
          </a:p>
        </p:txBody>
      </p:sp>
    </p:spTree>
    <p:extLst>
      <p:ext uri="{BB962C8B-B14F-4D97-AF65-F5344CB8AC3E}">
        <p14:creationId xmlns:p14="http://schemas.microsoft.com/office/powerpoint/2010/main" val="3159148613"/>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ttotitolo 2"/>
          <p:cNvSpPr>
            <a:spLocks noGrp="1"/>
          </p:cNvSpPr>
          <p:nvPr>
            <p:ph type="subTitle" idx="1"/>
          </p:nvPr>
        </p:nvSpPr>
        <p:spPr>
          <a:xfrm>
            <a:off x="386501" y="355601"/>
            <a:ext cx="8757500" cy="6129090"/>
          </a:xfrm>
        </p:spPr>
        <p:txBody>
          <a:bodyPr>
            <a:normAutofit/>
          </a:bodyPr>
          <a:lstStyle/>
          <a:p>
            <a:r>
              <a:rPr lang="it-IT" sz="3600" b="1" dirty="0">
                <a:solidFill>
                  <a:srgbClr val="FF0000"/>
                </a:solidFill>
              </a:rPr>
              <a:t>METAVERSO</a:t>
            </a:r>
          </a:p>
          <a:p>
            <a:endParaRPr lang="it-IT" sz="3200" dirty="0"/>
          </a:p>
          <a:p>
            <a:r>
              <a:rPr lang="it-IT" sz="3200" dirty="0"/>
              <a:t>Il termine </a:t>
            </a:r>
            <a:r>
              <a:rPr lang="it-IT" sz="3200" dirty="0">
                <a:solidFill>
                  <a:srgbClr val="FF0000"/>
                </a:solidFill>
              </a:rPr>
              <a:t>METAVERSO</a:t>
            </a:r>
            <a:r>
              <a:rPr lang="it-IT" sz="3200" dirty="0"/>
              <a:t> (creato nel 1992 da Neal Stephenson nel libro Snow Crash come una specie di realtà virtuale condivisa tramite internet, dove si è rappresentati tridimensionalmente tramite un avatar ) indica un universo digitale frutto di più elementi tecnologici ( realtà virtuale, video, realtà aumentata ) cui si accede tramite visori3D, simili elementi tecnologici o piattaforme.</a:t>
            </a:r>
          </a:p>
          <a:p>
            <a:r>
              <a:rPr lang="it-IT" sz="3200" dirty="0"/>
              <a:t>Un vero e proprio cyberspazio, un universo creato e alimentato dalle reti globali di comunicazione.</a:t>
            </a:r>
          </a:p>
        </p:txBody>
      </p:sp>
      <p:pic>
        <p:nvPicPr>
          <p:cNvPr id="8194" name="Picture 2" descr="Metaverso: la realtà virtuale pensata da Zuckerberg fa le prime «vittime»-  Corriere.it">
            <a:extLst>
              <a:ext uri="{FF2B5EF4-FFF2-40B4-BE49-F238E27FC236}">
                <a16:creationId xmlns:a16="http://schemas.microsoft.com/office/drawing/2014/main" id="{6C651356-7352-57EF-1425-3325593DD3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03391" y="2505074"/>
            <a:ext cx="2791049" cy="2561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7429614"/>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ttotitolo 2"/>
          <p:cNvSpPr>
            <a:spLocks noGrp="1"/>
          </p:cNvSpPr>
          <p:nvPr>
            <p:ph type="subTitle" idx="1"/>
          </p:nvPr>
        </p:nvSpPr>
        <p:spPr>
          <a:xfrm>
            <a:off x="1" y="355599"/>
            <a:ext cx="8347045" cy="6271443"/>
          </a:xfrm>
        </p:spPr>
        <p:txBody>
          <a:bodyPr>
            <a:normAutofit/>
          </a:bodyPr>
          <a:lstStyle/>
          <a:p>
            <a:r>
              <a:rPr lang="it-IT" dirty="0">
                <a:cs typeface="Times New Roman" panose="02020603050405020304" pitchFamily="18" charset="0"/>
              </a:rPr>
              <a:t>Per accedere al METAVERSO occorrono solo alcuni strumenti quali:</a:t>
            </a:r>
          </a:p>
          <a:p>
            <a:r>
              <a:rPr lang="it-IT" dirty="0">
                <a:cs typeface="Times New Roman" panose="02020603050405020304" pitchFamily="18" charset="0"/>
              </a:rPr>
              <a:t>1- un computer o uno </a:t>
            </a:r>
            <a:r>
              <a:rPr lang="it-IT" dirty="0" err="1">
                <a:cs typeface="Times New Roman" panose="02020603050405020304" pitchFamily="18" charset="0"/>
              </a:rPr>
              <a:t>smart</a:t>
            </a:r>
            <a:r>
              <a:rPr lang="it-IT" dirty="0">
                <a:cs typeface="Times New Roman" panose="02020603050405020304" pitchFamily="18" charset="0"/>
              </a:rPr>
              <a:t> </a:t>
            </a:r>
            <a:r>
              <a:rPr lang="it-IT" dirty="0" err="1">
                <a:cs typeface="Times New Roman" panose="02020603050405020304" pitchFamily="18" charset="0"/>
              </a:rPr>
              <a:t>phone</a:t>
            </a:r>
            <a:r>
              <a:rPr lang="it-IT" dirty="0">
                <a:cs typeface="Times New Roman" panose="02020603050405020304" pitchFamily="18" charset="0"/>
              </a:rPr>
              <a:t>;</a:t>
            </a:r>
          </a:p>
          <a:p>
            <a:r>
              <a:rPr lang="it-IT" dirty="0">
                <a:cs typeface="Times New Roman" panose="02020603050405020304" pitchFamily="18" charset="0"/>
              </a:rPr>
              <a:t>2- una connessione internet per interagire con il mondo del web;</a:t>
            </a:r>
          </a:p>
          <a:p>
            <a:r>
              <a:rPr lang="it-IT" dirty="0">
                <a:cs typeface="Times New Roman" panose="02020603050405020304" pitchFamily="18" charset="0"/>
              </a:rPr>
              <a:t>3- un account su una delle piattaforme del mondo virtuale </a:t>
            </a:r>
            <a:r>
              <a:rPr lang="it-IT" dirty="0" err="1">
                <a:cs typeface="Times New Roman" panose="02020603050405020304" pitchFamily="18" charset="0"/>
              </a:rPr>
              <a:t>Metaverso</a:t>
            </a:r>
            <a:r>
              <a:rPr lang="it-IT" dirty="0">
                <a:cs typeface="Times New Roman" panose="02020603050405020304" pitchFamily="18" charset="0"/>
              </a:rPr>
              <a:t>;</a:t>
            </a:r>
          </a:p>
          <a:p>
            <a:r>
              <a:rPr lang="it-IT" dirty="0">
                <a:cs typeface="Times New Roman" panose="02020603050405020304" pitchFamily="18" charset="0"/>
              </a:rPr>
              <a:t>4- utilizzo eventuale di visori di realtà aumentata per rendere un’esperienza maggiormente immersiva;</a:t>
            </a:r>
          </a:p>
          <a:p>
            <a:r>
              <a:rPr lang="it-IT" dirty="0">
                <a:cs typeface="Times New Roman" panose="02020603050405020304" pitchFamily="18" charset="0"/>
              </a:rPr>
              <a:t>Vi sono attualmente già molte piattaforme per entrare nel </a:t>
            </a:r>
            <a:r>
              <a:rPr lang="it-IT" dirty="0" err="1">
                <a:cs typeface="Times New Roman" panose="02020603050405020304" pitchFamily="18" charset="0"/>
              </a:rPr>
              <a:t>Metaverso</a:t>
            </a:r>
            <a:r>
              <a:rPr lang="it-IT" dirty="0">
                <a:cs typeface="Times New Roman" panose="02020603050405020304" pitchFamily="18" charset="0"/>
              </a:rPr>
              <a:t>, quali ad esempio </a:t>
            </a:r>
            <a:r>
              <a:rPr lang="it-IT" dirty="0" err="1">
                <a:cs typeface="Times New Roman" panose="02020603050405020304" pitchFamily="18" charset="0"/>
              </a:rPr>
              <a:t>Decentraland</a:t>
            </a:r>
            <a:r>
              <a:rPr lang="it-IT" dirty="0">
                <a:cs typeface="Times New Roman" panose="02020603050405020304" pitchFamily="18" charset="0"/>
              </a:rPr>
              <a:t>, Sandbox, </a:t>
            </a:r>
            <a:r>
              <a:rPr lang="it-IT" dirty="0" err="1">
                <a:cs typeface="Times New Roman" panose="02020603050405020304" pitchFamily="18" charset="0"/>
              </a:rPr>
              <a:t>Stageverse</a:t>
            </a:r>
            <a:endParaRPr lang="it-IT" dirty="0">
              <a:cs typeface="Times New Roman" panose="02020603050405020304" pitchFamily="18" charset="0"/>
            </a:endParaRPr>
          </a:p>
          <a:p>
            <a:r>
              <a:rPr lang="it-IT" dirty="0">
                <a:cs typeface="Times New Roman" panose="02020603050405020304" pitchFamily="18" charset="0"/>
              </a:rPr>
              <a:t>Alcuni esempi di Ambiti:</a:t>
            </a:r>
          </a:p>
          <a:p>
            <a:pPr marL="514350" indent="-514350">
              <a:buAutoNum type="alphaLcParenR"/>
            </a:pPr>
            <a:r>
              <a:rPr lang="it-IT" dirty="0">
                <a:cs typeface="Times New Roman" panose="02020603050405020304" pitchFamily="18" charset="0"/>
              </a:rPr>
              <a:t>entertainment, </a:t>
            </a:r>
            <a:r>
              <a:rPr lang="it-IT" dirty="0" err="1">
                <a:cs typeface="Times New Roman" panose="02020603050405020304" pitchFamily="18" charset="0"/>
              </a:rPr>
              <a:t>gaming</a:t>
            </a:r>
            <a:r>
              <a:rPr lang="it-IT" dirty="0">
                <a:cs typeface="Times New Roman" panose="02020603050405020304" pitchFamily="18" charset="0"/>
              </a:rPr>
              <a:t>;</a:t>
            </a:r>
          </a:p>
          <a:p>
            <a:pPr marL="514350" indent="-514350">
              <a:buAutoNum type="alphaLcParenR"/>
            </a:pPr>
            <a:r>
              <a:rPr lang="it-IT" dirty="0">
                <a:cs typeface="Times New Roman" panose="02020603050405020304" pitchFamily="18" charset="0"/>
              </a:rPr>
              <a:t>Arte e moda;</a:t>
            </a:r>
          </a:p>
          <a:p>
            <a:pPr marL="514350" indent="-514350">
              <a:buAutoNum type="alphaLcParenR"/>
            </a:pPr>
            <a:r>
              <a:rPr lang="it-IT" dirty="0">
                <a:cs typeface="Times New Roman" panose="02020603050405020304" pitchFamily="18" charset="0"/>
              </a:rPr>
              <a:t>Teatro, Architettura, </a:t>
            </a:r>
            <a:r>
              <a:rPr lang="it-IT" dirty="0" err="1">
                <a:cs typeface="Times New Roman" panose="02020603050405020304" pitchFamily="18" charset="0"/>
              </a:rPr>
              <a:t>designe</a:t>
            </a:r>
            <a:r>
              <a:rPr lang="it-IT" dirty="0">
                <a:cs typeface="Times New Roman" panose="02020603050405020304" pitchFamily="18" charset="0"/>
              </a:rPr>
              <a:t>, marketing, advertising;</a:t>
            </a:r>
          </a:p>
          <a:p>
            <a:pPr marL="514350" indent="-514350">
              <a:buAutoNum type="alphaLcParenR"/>
            </a:pPr>
            <a:endParaRPr lang="it-IT" b="1" dirty="0">
              <a:cs typeface="Times New Roman" panose="02020603050405020304" pitchFamily="18" charset="0"/>
            </a:endParaRPr>
          </a:p>
          <a:p>
            <a:pPr marL="514350" indent="-514350">
              <a:buAutoNum type="alphaLcParenR"/>
            </a:pPr>
            <a:endParaRPr lang="it-IT" b="1" dirty="0"/>
          </a:p>
          <a:p>
            <a:endParaRPr lang="it-IT" sz="2800" b="1" dirty="0"/>
          </a:p>
        </p:txBody>
      </p:sp>
      <p:pic>
        <p:nvPicPr>
          <p:cNvPr id="9218" name="Picture 2" descr="Lavorare nel Metaverso: Figure e Opportunità Future">
            <a:extLst>
              <a:ext uri="{FF2B5EF4-FFF2-40B4-BE49-F238E27FC236}">
                <a16:creationId xmlns:a16="http://schemas.microsoft.com/office/drawing/2014/main" id="{44618F45-C899-E4F2-D0DB-5AF1F09834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04854" y="846106"/>
            <a:ext cx="3231344" cy="24402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6928042"/>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ttotitolo 2"/>
          <p:cNvSpPr>
            <a:spLocks noGrp="1"/>
          </p:cNvSpPr>
          <p:nvPr>
            <p:ph type="subTitle" idx="1"/>
          </p:nvPr>
        </p:nvSpPr>
        <p:spPr>
          <a:xfrm>
            <a:off x="621391" y="355600"/>
            <a:ext cx="8388385" cy="6271443"/>
          </a:xfrm>
        </p:spPr>
        <p:txBody>
          <a:bodyPr>
            <a:normAutofit fontScale="92500" lnSpcReduction="10000"/>
          </a:bodyPr>
          <a:lstStyle/>
          <a:p>
            <a:r>
              <a:rPr lang="it-IT" sz="2800" b="1" dirty="0"/>
              <a:t>d) Smart </a:t>
            </a:r>
            <a:r>
              <a:rPr lang="it-IT" sz="2800" b="1" dirty="0" err="1"/>
              <a:t>working</a:t>
            </a:r>
            <a:r>
              <a:rPr lang="it-IT" sz="2800" b="1" dirty="0"/>
              <a:t>, uffici virtuali;</a:t>
            </a:r>
          </a:p>
          <a:p>
            <a:r>
              <a:rPr lang="it-IT" sz="2800" b="1" dirty="0"/>
              <a:t>e) Real estate; shopping</a:t>
            </a:r>
          </a:p>
          <a:p>
            <a:endParaRPr lang="it-IT" sz="2800" b="1" dirty="0"/>
          </a:p>
          <a:p>
            <a:r>
              <a:rPr lang="it-IT" sz="2800" b="1" dirty="0">
                <a:solidFill>
                  <a:srgbClr val="FF0000"/>
                </a:solidFill>
              </a:rPr>
              <a:t>N.B. </a:t>
            </a:r>
            <a:r>
              <a:rPr lang="it-IT" sz="2800" b="1" dirty="0"/>
              <a:t>la Realtà Virtuale non sostituisce il Word Wide Web , il Metaverso costituisce l’attuazione di una società stessa in un mondo </a:t>
            </a:r>
            <a:r>
              <a:rPr lang="it-IT" sz="2800" b="1" dirty="0" err="1"/>
              <a:t>cybertecnologico</a:t>
            </a:r>
            <a:r>
              <a:rPr lang="it-IT" sz="2800" b="1" dirty="0"/>
              <a:t>.</a:t>
            </a:r>
          </a:p>
          <a:p>
            <a:r>
              <a:rPr lang="it-IT" sz="2800" b="1" dirty="0"/>
              <a:t>Vi è una netta distinzione fra Metaverso e Realtà Virtuale , Realtà Virtuale che sarà una tecnologia importante per la fruizione del Metaverso in quanto offre un maggior senso di prossimità e presenza, mentre il Metaverso ( definizione del Ceo di </a:t>
            </a:r>
            <a:r>
              <a:rPr lang="it-IT" sz="2800" b="1" dirty="0" err="1"/>
              <a:t>facebook</a:t>
            </a:r>
            <a:r>
              <a:rPr lang="it-IT" sz="2800" b="1" dirty="0"/>
              <a:t> Mark Zuckerberg) sarà « accessibile non solo tramite la realtà virtuale e aumentata, ma anche attraverso il computer, i dispositivi mobili e le console di gaming».</a:t>
            </a:r>
          </a:p>
          <a:p>
            <a:r>
              <a:rPr lang="it-IT" sz="2800" b="1" dirty="0"/>
              <a:t>Altre fonti tendono a loro volt, ad evidenziare le differenze, più che le affinità, tra Realtà Virtuale e </a:t>
            </a:r>
            <a:r>
              <a:rPr lang="it-IT" sz="2800" b="1" dirty="0" err="1"/>
              <a:t>Metaverso</a:t>
            </a:r>
            <a:r>
              <a:rPr lang="it-IT" sz="2800" b="1" dirty="0"/>
              <a:t>.</a:t>
            </a:r>
          </a:p>
        </p:txBody>
      </p:sp>
      <p:pic>
        <p:nvPicPr>
          <p:cNvPr id="10242" name="Picture 2" descr="Metaverso: che cos'è, come funziona e come entrare">
            <a:extLst>
              <a:ext uri="{FF2B5EF4-FFF2-40B4-BE49-F238E27FC236}">
                <a16:creationId xmlns:a16="http://schemas.microsoft.com/office/drawing/2014/main" id="{92B2E66F-C119-6D3B-FBF1-477451EF0E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64942" y="2159336"/>
            <a:ext cx="2743200" cy="23455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108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1524000" y="307733"/>
            <a:ext cx="9144000" cy="960194"/>
          </a:xfrm>
        </p:spPr>
        <p:txBody>
          <a:bodyPr/>
          <a:lstStyle/>
          <a:p>
            <a:r>
              <a:rPr lang="it-IT" dirty="0">
                <a:solidFill>
                  <a:srgbClr val="00B050"/>
                </a:solidFill>
              </a:rPr>
              <a:t>Il Contratto </a:t>
            </a:r>
          </a:p>
        </p:txBody>
      </p:sp>
      <p:sp>
        <p:nvSpPr>
          <p:cNvPr id="3" name="Sottotitolo 2"/>
          <p:cNvSpPr>
            <a:spLocks noGrp="1"/>
          </p:cNvSpPr>
          <p:nvPr>
            <p:ph type="subTitle" idx="1"/>
          </p:nvPr>
        </p:nvSpPr>
        <p:spPr>
          <a:xfrm>
            <a:off x="571500" y="1267927"/>
            <a:ext cx="7809102" cy="4877895"/>
          </a:xfrm>
        </p:spPr>
        <p:txBody>
          <a:bodyPr>
            <a:normAutofit fontScale="85000" lnSpcReduction="20000"/>
          </a:bodyPr>
          <a:lstStyle/>
          <a:p>
            <a:r>
              <a:rPr lang="it-IT" sz="2800" b="1" dirty="0"/>
              <a:t>Definizione Generale Fase Precontrattuale</a:t>
            </a:r>
          </a:p>
          <a:p>
            <a:r>
              <a:rPr lang="it-IT" dirty="0"/>
              <a:t>Normalmente l’attenzione dell’operatore del diritto, per quanto concer­ne i contratti solitamente posti in essere, è attratta dalla sfera contrattuale, cioè da quel complesso di fatti e conseguenze scaturenti dalla conclusione di un preciso accordo; ma </a:t>
            </a:r>
            <a:r>
              <a:rPr lang="it-IT" b="1" dirty="0"/>
              <a:t>anche un precedente aspetto di tale fase è meritevole di attenta valutazione in quanto prodromico alla definitività dell’intesa.</a:t>
            </a:r>
          </a:p>
          <a:p>
            <a:r>
              <a:rPr lang="it-IT" dirty="0"/>
              <a:t>Ci riferiamo alla così detta fase delle </a:t>
            </a:r>
            <a:r>
              <a:rPr lang="it-IT" b="1" dirty="0"/>
              <a:t>trattative precontrattuali </a:t>
            </a:r>
            <a:r>
              <a:rPr lang="it-IT" dirty="0"/>
              <a:t>che costi­tuiscono nella maggior parte dei casi la vera intelaiatura e struttura portante del successivo contratto, valutandone la portata alla luce dei reciproci inte­ressi delle parti, stabilendone condizioni a parametri e predisponendo tutta una serie di atti le cui conseguenze si riverbereranno, in senso positivo o ne­gativo sulla più completa fase negoziale. II discorso non è ovviamente limita­to alla sfera dei contratti tecnologici informatici, ma vale per qualsiasi altra stipulazione ricevendo, tuttavia, un particolare sviluppo proprio in ordine a contratti ca­ratterizzati da oggetti altamente specifici e di tecnologia avanzata, quali ap­punto gli accordi in materia di forniture differenti o di combinazione fra tali due specialità.</a:t>
            </a:r>
          </a:p>
          <a:p>
            <a:endParaRPr lang="it-IT" dirty="0"/>
          </a:p>
        </p:txBody>
      </p:sp>
      <p:pic>
        <p:nvPicPr>
          <p:cNvPr id="19458" name="Picture 2" descr="Firma elettronica: perché ti serve per stipulare un contratto?">
            <a:extLst>
              <a:ext uri="{FF2B5EF4-FFF2-40B4-BE49-F238E27FC236}">
                <a16:creationId xmlns:a16="http://schemas.microsoft.com/office/drawing/2014/main" id="{5E33F64A-7B73-A734-37FE-746CA519A2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95587" y="2223083"/>
            <a:ext cx="3032222" cy="27012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4450161"/>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ttotitolo 2"/>
          <p:cNvSpPr>
            <a:spLocks noGrp="1"/>
          </p:cNvSpPr>
          <p:nvPr>
            <p:ph type="subTitle" idx="1"/>
          </p:nvPr>
        </p:nvSpPr>
        <p:spPr>
          <a:xfrm>
            <a:off x="386499" y="355600"/>
            <a:ext cx="7725655" cy="6271443"/>
          </a:xfrm>
        </p:spPr>
        <p:txBody>
          <a:bodyPr>
            <a:normAutofit fontScale="92500" lnSpcReduction="20000"/>
          </a:bodyPr>
          <a:lstStyle/>
          <a:p>
            <a:r>
              <a:rPr lang="it-IT" sz="2800" dirty="0"/>
              <a:t>Alcuni esempi di potenziali utilità del </a:t>
            </a:r>
            <a:r>
              <a:rPr lang="it-IT" sz="2800" dirty="0" err="1"/>
              <a:t>Metaverso</a:t>
            </a:r>
            <a:endParaRPr lang="it-IT" sz="2800" dirty="0"/>
          </a:p>
          <a:p>
            <a:pPr marL="514350" indent="-514350">
              <a:buAutoNum type="alphaLcParenR"/>
            </a:pPr>
            <a:r>
              <a:rPr lang="it-IT" sz="2800" dirty="0"/>
              <a:t>Realtà parallela e identica alla realtà fisica, in cui muoversi liberamente;</a:t>
            </a:r>
          </a:p>
          <a:p>
            <a:pPr marL="514350" indent="-514350">
              <a:buAutoNum type="alphaLcParenR"/>
            </a:pPr>
            <a:r>
              <a:rPr lang="it-IT" sz="2800" dirty="0"/>
              <a:t>Realtà commerciali ( strade, negozi, fabbriche) in cui aggirarsi e acquistare, permutare, compiere molteplici attività;</a:t>
            </a:r>
          </a:p>
          <a:p>
            <a:pPr marL="514350" indent="-514350">
              <a:buAutoNum type="alphaLcParenR"/>
            </a:pPr>
            <a:r>
              <a:rPr lang="it-IT" sz="2800" dirty="0"/>
              <a:t>Collegare le attività svolte nel </a:t>
            </a:r>
            <a:r>
              <a:rPr lang="it-IT" sz="2800" dirty="0" err="1"/>
              <a:t>Metaverso</a:t>
            </a:r>
            <a:r>
              <a:rPr lang="it-IT" sz="2800" dirty="0"/>
              <a:t> con  la Realtà fisica, come «confermare» , ad esempio, gli acquisti effettuati nel </a:t>
            </a:r>
            <a:r>
              <a:rPr lang="it-IT" sz="2800" dirty="0" err="1"/>
              <a:t>Metaverso</a:t>
            </a:r>
            <a:r>
              <a:rPr lang="it-IT" sz="2800" dirty="0"/>
              <a:t> nella realtà fisica.</a:t>
            </a:r>
          </a:p>
          <a:p>
            <a:r>
              <a:rPr lang="it-IT" sz="2800" b="1" dirty="0">
                <a:solidFill>
                  <a:srgbClr val="FF0000"/>
                </a:solidFill>
              </a:rPr>
              <a:t>Posizioni Giuridiche</a:t>
            </a:r>
          </a:p>
          <a:p>
            <a:pPr marL="514350" indent="-514350" algn="l">
              <a:buAutoNum type="alphaLcParenR"/>
            </a:pPr>
            <a:r>
              <a:rPr lang="it-IT" sz="2800" dirty="0"/>
              <a:t>Contratti per la realizzazione tecnologica del </a:t>
            </a:r>
            <a:r>
              <a:rPr lang="it-IT" sz="2800" dirty="0" err="1"/>
              <a:t>Metaverso</a:t>
            </a:r>
            <a:r>
              <a:rPr lang="it-IT" sz="2800" dirty="0"/>
              <a:t>;</a:t>
            </a:r>
          </a:p>
          <a:p>
            <a:pPr marL="514350" indent="-514350" algn="l">
              <a:buAutoNum type="alphaLcParenR"/>
            </a:pPr>
            <a:r>
              <a:rPr lang="it-IT" sz="2800" dirty="0"/>
              <a:t>Contratti di acquisizione o negoziazione nel </a:t>
            </a:r>
            <a:r>
              <a:rPr lang="it-IT" sz="2800" dirty="0" err="1"/>
              <a:t>Metaverso</a:t>
            </a:r>
            <a:r>
              <a:rPr lang="it-IT" sz="2800" dirty="0"/>
              <a:t>;</a:t>
            </a:r>
          </a:p>
          <a:p>
            <a:pPr marL="514350" indent="-514350" algn="l">
              <a:buAutoNum type="alphaLcParenR"/>
            </a:pPr>
            <a:r>
              <a:rPr lang="it-IT" sz="2800" dirty="0"/>
              <a:t>«Ratifica» delle negoziazioni giuridiche effettuate nel </a:t>
            </a:r>
            <a:r>
              <a:rPr lang="it-IT" sz="2800" dirty="0" err="1"/>
              <a:t>Metaverso</a:t>
            </a:r>
            <a:r>
              <a:rPr lang="it-IT" sz="2800" dirty="0"/>
              <a:t> , nel modo fisico reale.</a:t>
            </a:r>
          </a:p>
          <a:p>
            <a:pPr algn="l"/>
            <a:r>
              <a:rPr lang="it-IT" sz="2800" dirty="0"/>
              <a:t>d) Smart working, uffici virtuali;</a:t>
            </a:r>
          </a:p>
          <a:p>
            <a:pPr algn="l"/>
            <a:r>
              <a:rPr lang="it-IT" sz="2800" dirty="0"/>
              <a:t>e) Real estate; shopping</a:t>
            </a:r>
          </a:p>
          <a:p>
            <a:pPr marL="514350" indent="-514350">
              <a:buAutoNum type="alphaLcParenR"/>
            </a:pPr>
            <a:endParaRPr lang="it-IT" sz="2800" b="1" dirty="0"/>
          </a:p>
        </p:txBody>
      </p:sp>
      <p:pic>
        <p:nvPicPr>
          <p:cNvPr id="11266" name="Picture 2" descr="Gucci inaugura un intero quartiere virtuale nel metaverso - Pambianconews  notizie e aggiornamenti moda, lusso e made in Italy">
            <a:extLst>
              <a:ext uri="{FF2B5EF4-FFF2-40B4-BE49-F238E27FC236}">
                <a16:creationId xmlns:a16="http://schemas.microsoft.com/office/drawing/2014/main" id="{EF89E373-9D44-336B-C230-A527778814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65913" y="1803633"/>
            <a:ext cx="3604509" cy="24445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8639256"/>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ttotitolo 2"/>
          <p:cNvSpPr>
            <a:spLocks noGrp="1"/>
          </p:cNvSpPr>
          <p:nvPr>
            <p:ph type="subTitle" idx="1"/>
          </p:nvPr>
        </p:nvSpPr>
        <p:spPr>
          <a:xfrm>
            <a:off x="386500" y="355600"/>
            <a:ext cx="7415261" cy="6271443"/>
          </a:xfrm>
        </p:spPr>
        <p:txBody>
          <a:bodyPr>
            <a:normAutofit fontScale="92500" lnSpcReduction="20000"/>
          </a:bodyPr>
          <a:lstStyle/>
          <a:p>
            <a:endParaRPr lang="it-IT" sz="2800" b="1" dirty="0"/>
          </a:p>
          <a:p>
            <a:pPr algn="l"/>
            <a:r>
              <a:rPr lang="it-IT" sz="2000" dirty="0">
                <a:effectLst/>
                <a:latin typeface="Times New Roman" panose="02020603050405020304" pitchFamily="18" charset="0"/>
                <a:ea typeface="Times New Roman" panose="02020603050405020304" pitchFamily="18" charset="0"/>
              </a:rPr>
              <a:t>Basti valutare </a:t>
            </a:r>
            <a:r>
              <a:rPr lang="it-IT" sz="2000" b="1" dirty="0">
                <a:effectLst/>
                <a:latin typeface="Times New Roman" panose="02020603050405020304" pitchFamily="18" charset="0"/>
                <a:ea typeface="Times New Roman" panose="02020603050405020304" pitchFamily="18" charset="0"/>
              </a:rPr>
              <a:t>alcuni  punti che devono essere assolutamente sviluppati e sempre aggiornati,</a:t>
            </a:r>
            <a:r>
              <a:rPr lang="it-IT" sz="2000" dirty="0">
                <a:effectLst/>
                <a:latin typeface="Times New Roman" panose="02020603050405020304" pitchFamily="18" charset="0"/>
                <a:ea typeface="Times New Roman" panose="02020603050405020304" pitchFamily="18" charset="0"/>
              </a:rPr>
              <a:t> quali:</a:t>
            </a:r>
          </a:p>
          <a:p>
            <a:pPr algn="l"/>
            <a:r>
              <a:rPr lang="it-IT" sz="2000" dirty="0">
                <a:effectLst/>
                <a:latin typeface="Times New Roman" panose="02020603050405020304" pitchFamily="18" charset="0"/>
                <a:ea typeface="Times New Roman" panose="02020603050405020304" pitchFamily="18" charset="0"/>
              </a:rPr>
              <a:t> </a:t>
            </a:r>
            <a:r>
              <a:rPr lang="it-IT" sz="2000" dirty="0">
                <a:solidFill>
                  <a:srgbClr val="FF0000"/>
                </a:solidFill>
                <a:effectLst/>
                <a:latin typeface="Times New Roman" panose="02020603050405020304" pitchFamily="18" charset="0"/>
                <a:ea typeface="Times New Roman" panose="02020603050405020304" pitchFamily="18" charset="0"/>
              </a:rPr>
              <a:t>a)</a:t>
            </a:r>
            <a:r>
              <a:rPr lang="it-IT" sz="2000" dirty="0">
                <a:effectLst/>
                <a:latin typeface="Times New Roman" panose="02020603050405020304" pitchFamily="18" charset="0"/>
                <a:ea typeface="Times New Roman" panose="02020603050405020304" pitchFamily="18" charset="0"/>
              </a:rPr>
              <a:t> la tutela dei dati e della privacy;</a:t>
            </a:r>
          </a:p>
          <a:p>
            <a:pPr algn="l"/>
            <a:r>
              <a:rPr lang="it-IT" sz="2000" dirty="0">
                <a:effectLst/>
                <a:latin typeface="Times New Roman" panose="02020603050405020304" pitchFamily="18" charset="0"/>
                <a:ea typeface="Times New Roman" panose="02020603050405020304" pitchFamily="18" charset="0"/>
              </a:rPr>
              <a:t> </a:t>
            </a:r>
            <a:r>
              <a:rPr lang="it-IT" sz="2000" dirty="0">
                <a:solidFill>
                  <a:srgbClr val="FF0000"/>
                </a:solidFill>
                <a:effectLst/>
                <a:latin typeface="Times New Roman" panose="02020603050405020304" pitchFamily="18" charset="0"/>
                <a:ea typeface="Times New Roman" panose="02020603050405020304" pitchFamily="18" charset="0"/>
              </a:rPr>
              <a:t>b); </a:t>
            </a:r>
            <a:r>
              <a:rPr lang="it-IT" sz="2000" dirty="0">
                <a:effectLst/>
                <a:latin typeface="Times New Roman" panose="02020603050405020304" pitchFamily="18" charset="0"/>
                <a:ea typeface="Times New Roman" panose="02020603050405020304" pitchFamily="18" charset="0"/>
              </a:rPr>
              <a:t>la determinazione di regole contrattuali per la realizzazione tecnologica, e quindi fra lo sviluppatore ed il cliente committente, regole che ne disciplinino, come in qualsiasi altro contratto informatico i diritti e gli obblighi;</a:t>
            </a:r>
          </a:p>
          <a:p>
            <a:pPr algn="l"/>
            <a:r>
              <a:rPr lang="it-IT" sz="2000" dirty="0">
                <a:effectLst/>
                <a:latin typeface="Times New Roman" panose="02020603050405020304" pitchFamily="18" charset="0"/>
                <a:ea typeface="Times New Roman" panose="02020603050405020304" pitchFamily="18" charset="0"/>
              </a:rPr>
              <a:t> </a:t>
            </a:r>
            <a:r>
              <a:rPr lang="it-IT" sz="2000" dirty="0">
                <a:solidFill>
                  <a:srgbClr val="FF0000"/>
                </a:solidFill>
                <a:effectLst/>
                <a:latin typeface="Times New Roman" panose="02020603050405020304" pitchFamily="18" charset="0"/>
                <a:ea typeface="Times New Roman" panose="02020603050405020304" pitchFamily="18" charset="0"/>
              </a:rPr>
              <a:t>c)</a:t>
            </a:r>
            <a:r>
              <a:rPr lang="it-IT" sz="2000" dirty="0">
                <a:effectLst/>
                <a:latin typeface="Times New Roman" panose="02020603050405020304" pitchFamily="18" charset="0"/>
                <a:ea typeface="Times New Roman" panose="02020603050405020304" pitchFamily="18" charset="0"/>
              </a:rPr>
              <a:t> determinazione delle regole che disciplinino i rapporti fra utenti/realtà fisiche e attività ed obbligazioni nel </a:t>
            </a:r>
            <a:r>
              <a:rPr lang="it-IT" sz="2000" dirty="0" err="1">
                <a:effectLst/>
                <a:latin typeface="Times New Roman" panose="02020603050405020304" pitchFamily="18" charset="0"/>
                <a:ea typeface="Times New Roman" panose="02020603050405020304" pitchFamily="18" charset="0"/>
              </a:rPr>
              <a:t>Metaverso</a:t>
            </a:r>
            <a:r>
              <a:rPr lang="it-IT" sz="2000" dirty="0">
                <a:effectLst/>
                <a:latin typeface="Times New Roman" panose="02020603050405020304" pitchFamily="18" charset="0"/>
                <a:ea typeface="Times New Roman" panose="02020603050405020304" pitchFamily="18" charset="0"/>
              </a:rPr>
              <a:t>;</a:t>
            </a:r>
          </a:p>
          <a:p>
            <a:pPr algn="l"/>
            <a:r>
              <a:rPr lang="it-IT" sz="2000" dirty="0">
                <a:effectLst/>
                <a:latin typeface="Times New Roman" panose="02020603050405020304" pitchFamily="18" charset="0"/>
                <a:ea typeface="Times New Roman" panose="02020603050405020304" pitchFamily="18" charset="0"/>
              </a:rPr>
              <a:t> </a:t>
            </a:r>
            <a:r>
              <a:rPr lang="it-IT" sz="2000" dirty="0">
                <a:solidFill>
                  <a:srgbClr val="FF0000"/>
                </a:solidFill>
                <a:effectLst/>
                <a:latin typeface="Times New Roman" panose="02020603050405020304" pitchFamily="18" charset="0"/>
                <a:ea typeface="Times New Roman" panose="02020603050405020304" pitchFamily="18" charset="0"/>
              </a:rPr>
              <a:t>d)</a:t>
            </a:r>
            <a:r>
              <a:rPr lang="it-IT" sz="2000" dirty="0">
                <a:effectLst/>
                <a:latin typeface="Times New Roman" panose="02020603050405020304" pitchFamily="18" charset="0"/>
                <a:ea typeface="Times New Roman" panose="02020603050405020304" pitchFamily="18" charset="0"/>
              </a:rPr>
              <a:t> determinazione delle regole dei rapporti economici e dei rapporti normativi con le leggi nazionali e sovranazionali, che ne consentano uno sviluppo ordinato come per ogni altra attività legata a sistemi di I.A. e quindi sempre con il rispetto delle Direttive e Regolamenti europei;</a:t>
            </a:r>
          </a:p>
          <a:p>
            <a:pPr algn="l"/>
            <a:r>
              <a:rPr lang="it-IT" sz="2000" dirty="0">
                <a:effectLst/>
                <a:latin typeface="Times New Roman" panose="02020603050405020304" pitchFamily="18" charset="0"/>
                <a:ea typeface="Times New Roman" panose="02020603050405020304" pitchFamily="18" charset="0"/>
              </a:rPr>
              <a:t> </a:t>
            </a:r>
            <a:r>
              <a:rPr lang="it-IT" sz="2000" dirty="0">
                <a:solidFill>
                  <a:srgbClr val="FF0000"/>
                </a:solidFill>
                <a:effectLst/>
                <a:latin typeface="Times New Roman" panose="02020603050405020304" pitchFamily="18" charset="0"/>
                <a:ea typeface="Times New Roman" panose="02020603050405020304" pitchFamily="18" charset="0"/>
              </a:rPr>
              <a:t>e)</a:t>
            </a:r>
            <a:r>
              <a:rPr lang="it-IT" sz="2000" dirty="0">
                <a:effectLst/>
                <a:latin typeface="Times New Roman" panose="02020603050405020304" pitchFamily="18" charset="0"/>
                <a:ea typeface="Times New Roman" panose="02020603050405020304" pitchFamily="18" charset="0"/>
              </a:rPr>
              <a:t> valutazione della realizzazione di tecnologie che si concretizzino in applicazioni nel </a:t>
            </a:r>
            <a:r>
              <a:rPr lang="it-IT" sz="2000" dirty="0" err="1">
                <a:effectLst/>
                <a:latin typeface="Times New Roman" panose="02020603050405020304" pitchFamily="18" charset="0"/>
                <a:ea typeface="Times New Roman" panose="02020603050405020304" pitchFamily="18" charset="0"/>
              </a:rPr>
              <a:t>Metaverso</a:t>
            </a:r>
            <a:r>
              <a:rPr lang="it-IT" sz="2000" dirty="0">
                <a:effectLst/>
                <a:latin typeface="Times New Roman" panose="02020603050405020304" pitchFamily="18" charset="0"/>
                <a:ea typeface="Times New Roman" panose="02020603050405020304" pitchFamily="18" charset="0"/>
              </a:rPr>
              <a:t> senza violare norme e principi penali e, quindi, valutazione dell’ammissibilità nel </a:t>
            </a:r>
            <a:r>
              <a:rPr lang="it-IT" sz="2000" dirty="0" err="1">
                <a:effectLst/>
                <a:latin typeface="Times New Roman" panose="02020603050405020304" pitchFamily="18" charset="0"/>
                <a:ea typeface="Times New Roman" panose="02020603050405020304" pitchFamily="18" charset="0"/>
              </a:rPr>
              <a:t>Metaverso</a:t>
            </a:r>
            <a:r>
              <a:rPr lang="it-IT" sz="2000" dirty="0">
                <a:effectLst/>
                <a:latin typeface="Times New Roman" panose="02020603050405020304" pitchFamily="18" charset="0"/>
                <a:ea typeface="Times New Roman" panose="02020603050405020304" pitchFamily="18" charset="0"/>
              </a:rPr>
              <a:t>, di comportamenti che nel mondo fisico costituirebbero reato e che nel mondo virtuale potrebbero essere accettati, con esonero di responsabilità e sanzioni; </a:t>
            </a:r>
          </a:p>
          <a:p>
            <a:pPr algn="l"/>
            <a:r>
              <a:rPr lang="it-IT" sz="2000" dirty="0">
                <a:solidFill>
                  <a:srgbClr val="FF0000"/>
                </a:solidFill>
                <a:effectLst/>
                <a:latin typeface="Times New Roman" panose="02020603050405020304" pitchFamily="18" charset="0"/>
                <a:ea typeface="Times New Roman" panose="02020603050405020304" pitchFamily="18" charset="0"/>
              </a:rPr>
              <a:t>f)</a:t>
            </a:r>
            <a:r>
              <a:rPr lang="it-IT" sz="2000" b="1" dirty="0">
                <a:effectLst/>
                <a:latin typeface="Times New Roman" panose="02020603050405020304" pitchFamily="18" charset="0"/>
                <a:ea typeface="Times New Roman" panose="02020603050405020304" pitchFamily="18" charset="0"/>
              </a:rPr>
              <a:t> </a:t>
            </a:r>
            <a:r>
              <a:rPr lang="it-IT" sz="2000" dirty="0">
                <a:effectLst/>
                <a:latin typeface="Times New Roman" panose="02020603050405020304" pitchFamily="18" charset="0"/>
                <a:ea typeface="Times New Roman" panose="02020603050405020304" pitchFamily="18" charset="0"/>
              </a:rPr>
              <a:t>determinazione di appositi regolamenti etici per chiunque operi direttamente creando il </a:t>
            </a:r>
            <a:r>
              <a:rPr lang="it-IT" sz="2000" dirty="0" err="1">
                <a:effectLst/>
                <a:latin typeface="Times New Roman" panose="02020603050405020304" pitchFamily="18" charset="0"/>
                <a:ea typeface="Times New Roman" panose="02020603050405020304" pitchFamily="18" charset="0"/>
              </a:rPr>
              <a:t>Metaverso</a:t>
            </a:r>
            <a:r>
              <a:rPr lang="it-IT" sz="2000" dirty="0">
                <a:effectLst/>
                <a:latin typeface="Times New Roman" panose="02020603050405020304" pitchFamily="18" charset="0"/>
                <a:ea typeface="Times New Roman" panose="02020603050405020304" pitchFamily="18" charset="0"/>
              </a:rPr>
              <a:t>, o ne usi le potenzialità, in modo da predisporre non solo  regole di comportamento, ma una vera è propria costruzione vincolante, soprattutto per gli operatori del </a:t>
            </a:r>
            <a:r>
              <a:rPr lang="it-IT" sz="2000" dirty="0" err="1">
                <a:effectLst/>
                <a:latin typeface="Times New Roman" panose="02020603050405020304" pitchFamily="18" charset="0"/>
                <a:ea typeface="Times New Roman" panose="02020603050405020304" pitchFamily="18" charset="0"/>
              </a:rPr>
              <a:t>Metaverso</a:t>
            </a:r>
            <a:r>
              <a:rPr lang="it-IT" sz="2000" dirty="0">
                <a:effectLst/>
                <a:latin typeface="Times New Roman" panose="02020603050405020304" pitchFamily="18" charset="0"/>
                <a:ea typeface="Times New Roman" panose="02020603050405020304" pitchFamily="18" charset="0"/>
              </a:rPr>
              <a:t>.</a:t>
            </a:r>
          </a:p>
          <a:p>
            <a:pPr algn="l"/>
            <a:endParaRPr lang="it-IT" sz="2000" dirty="0">
              <a:effectLst/>
              <a:latin typeface="Times New Roman" panose="02020603050405020304" pitchFamily="18" charset="0"/>
              <a:ea typeface="Times New Roman" panose="02020603050405020304" pitchFamily="18" charset="0"/>
            </a:endParaRPr>
          </a:p>
          <a:p>
            <a:pPr algn="l"/>
            <a:endParaRPr lang="it-IT" sz="2800" b="1" dirty="0"/>
          </a:p>
          <a:p>
            <a:pPr algn="l"/>
            <a:endParaRPr lang="it-IT" sz="2800" b="1" dirty="0"/>
          </a:p>
          <a:p>
            <a:endParaRPr lang="it-IT" sz="2800" b="1" dirty="0"/>
          </a:p>
          <a:p>
            <a:endParaRPr lang="it-IT" sz="7200" b="1" dirty="0">
              <a:solidFill>
                <a:srgbClr val="FF0000"/>
              </a:solidFill>
            </a:endParaRPr>
          </a:p>
        </p:txBody>
      </p:sp>
      <p:pic>
        <p:nvPicPr>
          <p:cNvPr id="12290" name="Picture 2" descr="I contratti nella realtà virtuale del metaverso - The Cryptonomist">
            <a:extLst>
              <a:ext uri="{FF2B5EF4-FFF2-40B4-BE49-F238E27FC236}">
                <a16:creationId xmlns:a16="http://schemas.microsoft.com/office/drawing/2014/main" id="{CF1D7970-B054-C729-79AE-150E8FD229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5042" y="1442906"/>
            <a:ext cx="3456264" cy="38086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9920202"/>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ttotitolo 2"/>
          <p:cNvSpPr>
            <a:spLocks noGrp="1"/>
          </p:cNvSpPr>
          <p:nvPr>
            <p:ph type="subTitle" idx="1"/>
          </p:nvPr>
        </p:nvSpPr>
        <p:spPr>
          <a:xfrm>
            <a:off x="386500" y="355600"/>
            <a:ext cx="7356540" cy="6271443"/>
          </a:xfrm>
        </p:spPr>
        <p:txBody>
          <a:bodyPr>
            <a:normAutofit fontScale="85000" lnSpcReduction="10000"/>
          </a:bodyPr>
          <a:lstStyle/>
          <a:p>
            <a:pPr algn="l" fontAlgn="base">
              <a:lnSpc>
                <a:spcPct val="100000"/>
              </a:lnSpc>
              <a:spcBef>
                <a:spcPts val="0"/>
              </a:spcBef>
            </a:pPr>
            <a:r>
              <a:rPr lang="it-IT" sz="19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Riteniamo che debba effettuarsi una distinzione fra sistema in costruzione e la utilizzabilità dell’architettura per specifici compiti, siano essi, ad esempio semplici giochi, o come attività di </a:t>
            </a:r>
            <a:r>
              <a:rPr lang="it-IT" sz="19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real</a:t>
            </a:r>
            <a:r>
              <a:rPr lang="it-IT" sz="19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estate, di realizzazione di NFT, di sistemi di negoziazione commerciale pari all’</a:t>
            </a:r>
            <a:r>
              <a:rPr lang="it-IT" sz="19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E.Commerce</a:t>
            </a:r>
            <a:r>
              <a:rPr lang="it-IT" sz="19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it-IT" sz="19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l" fontAlgn="base">
              <a:lnSpc>
                <a:spcPct val="100000"/>
              </a:lnSpc>
              <a:spcBef>
                <a:spcPts val="0"/>
              </a:spcBef>
            </a:pPr>
            <a:r>
              <a:rPr lang="it-IT" sz="19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Sarà, eventualmente, ciascuna distinta applicazione, sia da parte del fornitore che da parte degli utenti, a presentarsi come normale gestione di sistemi di I.A. tecnologicamente avanzati, o come sistemi per i quali si debba prestare attenzione per i rischi che potrebbero trascinare con sé.</a:t>
            </a:r>
            <a:endParaRPr lang="it-IT" sz="19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l" fontAlgn="base">
              <a:lnSpc>
                <a:spcPct val="100000"/>
              </a:lnSpc>
              <a:spcBef>
                <a:spcPts val="0"/>
              </a:spcBef>
            </a:pPr>
            <a:r>
              <a:rPr lang="it-IT" sz="19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Partendo da queste considerazioni ci pare perfettamente aderente alla politica normativa comunitaria lo sviluppo di simili sistemi </a:t>
            </a:r>
            <a:r>
              <a:rPr lang="it-IT" sz="19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subordinandoli alle norme generali di sicurezza e di governance richiesti, sia a livello minimo che a fronte della caratterizzazione di sistemi a rischio, o, al limite di sistemi non ammissibili</a:t>
            </a:r>
            <a:r>
              <a:rPr lang="it-IT" sz="19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it-IT" sz="19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l" fontAlgn="base">
              <a:lnSpc>
                <a:spcPct val="100000"/>
              </a:lnSpc>
              <a:spcBef>
                <a:spcPts val="0"/>
              </a:spcBef>
            </a:pPr>
            <a:r>
              <a:rPr lang="it-IT" sz="19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Le regole del </a:t>
            </a:r>
            <a:r>
              <a:rPr lang="it-IT" sz="19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Metaverso</a:t>
            </a:r>
            <a:r>
              <a:rPr lang="it-IT" sz="19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o meglio, le modalità di uso attualmente in vigore, non hanno ancora affrontato compiutamente la reale estensione della potenzialità del sistema: esistono delle norme di opportunità operativa in molti settori, soprattutto nel commercio, che impongono rispetto dei diritti altrui, siano essi di privativa che di pura concorrenza sleale, di adeguata protezione dei dati degli utenti, di trasferimenti monetari o di credito, di rispetto delle condizioni commerciali che, pur poste nel </a:t>
            </a:r>
            <a:r>
              <a:rPr lang="it-IT" sz="19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Metaverso</a:t>
            </a:r>
            <a:r>
              <a:rPr lang="it-IT" sz="19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non costituiscano una forma di anarchia, che danneggerebbe irrimediabilmente lo sviluppo del sistema stesso.</a:t>
            </a:r>
            <a:endParaRPr lang="it-IT" sz="19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l" fontAlgn="base">
              <a:lnSpc>
                <a:spcPct val="100000"/>
              </a:lnSpc>
              <a:spcBef>
                <a:spcPts val="0"/>
              </a:spcBef>
            </a:pPr>
            <a:r>
              <a:rPr lang="it-IT" sz="1900" dirty="0">
                <a:solidFill>
                  <a:srgbClr val="000000"/>
                </a:solidFill>
                <a:effectLst/>
                <a:latin typeface="Times New Roman" panose="02020603050405020304" pitchFamily="18" charset="0"/>
                <a:ea typeface="Times New Roman" panose="02020603050405020304" pitchFamily="18" charset="0"/>
              </a:rPr>
              <a:t>In alcuni utilizzi del </a:t>
            </a:r>
            <a:r>
              <a:rPr lang="it-IT" sz="1900" dirty="0" err="1">
                <a:solidFill>
                  <a:srgbClr val="000000"/>
                </a:solidFill>
                <a:effectLst/>
                <a:latin typeface="Times New Roman" panose="02020603050405020304" pitchFamily="18" charset="0"/>
                <a:ea typeface="Times New Roman" panose="02020603050405020304" pitchFamily="18" charset="0"/>
              </a:rPr>
              <a:t>Metaverso</a:t>
            </a:r>
            <a:r>
              <a:rPr lang="it-IT" sz="1900" dirty="0">
                <a:solidFill>
                  <a:srgbClr val="000000"/>
                </a:solidFill>
                <a:effectLst/>
                <a:latin typeface="Times New Roman" panose="02020603050405020304" pitchFamily="18" charset="0"/>
                <a:ea typeface="Times New Roman" panose="02020603050405020304" pitchFamily="18" charset="0"/>
              </a:rPr>
              <a:t>, soprattutto in aree ludiche, </a:t>
            </a:r>
            <a:r>
              <a:rPr lang="it-IT" sz="1900" dirty="0">
                <a:solidFill>
                  <a:srgbClr val="FF0000"/>
                </a:solidFill>
                <a:effectLst/>
                <a:latin typeface="Times New Roman" panose="02020603050405020304" pitchFamily="18" charset="0"/>
                <a:ea typeface="Times New Roman" panose="02020603050405020304" pitchFamily="18" charset="0"/>
              </a:rPr>
              <a:t>possono tollerarsi </a:t>
            </a:r>
            <a:r>
              <a:rPr lang="it-IT" sz="1900" dirty="0">
                <a:solidFill>
                  <a:srgbClr val="000000"/>
                </a:solidFill>
                <a:effectLst/>
                <a:latin typeface="Times New Roman" panose="02020603050405020304" pitchFamily="18" charset="0"/>
                <a:ea typeface="Times New Roman" panose="02020603050405020304" pitchFamily="18" charset="0"/>
              </a:rPr>
              <a:t>fra i partecipanti, comportamenti che nel mondo reale costituirebbero violazione di diritti, come la possibilità di discriminare, di appropriarsi con violenza di cose o di operare con manifesta violenza.</a:t>
            </a:r>
            <a:endParaRPr lang="it-IT" sz="1900" dirty="0">
              <a:effectLst/>
              <a:latin typeface="Times New Roman" panose="02020603050405020304" pitchFamily="18" charset="0"/>
              <a:ea typeface="Times New Roman" panose="02020603050405020304" pitchFamily="18" charset="0"/>
            </a:endParaRPr>
          </a:p>
          <a:p>
            <a:pPr algn="l" fontAlgn="base">
              <a:lnSpc>
                <a:spcPct val="100000"/>
              </a:lnSpc>
              <a:spcBef>
                <a:spcPts val="0"/>
              </a:spcBef>
            </a:pPr>
            <a:r>
              <a:rPr lang="it-IT" sz="1900" dirty="0">
                <a:solidFill>
                  <a:srgbClr val="000000"/>
                </a:solidFill>
                <a:effectLst/>
                <a:latin typeface="Times New Roman" panose="02020603050405020304" pitchFamily="18" charset="0"/>
                <a:ea typeface="Times New Roman" panose="02020603050405020304" pitchFamily="18" charset="0"/>
              </a:rPr>
              <a:t>Se tali esempi operino in ristretti ambiti, soprattutto in aree di gioco, </a:t>
            </a:r>
            <a:r>
              <a:rPr lang="it-IT" sz="1900" dirty="0">
                <a:solidFill>
                  <a:srgbClr val="FF0000"/>
                </a:solidFill>
                <a:effectLst/>
                <a:latin typeface="Times New Roman" panose="02020603050405020304" pitchFamily="18" charset="0"/>
                <a:ea typeface="Times New Roman" panose="02020603050405020304" pitchFamily="18" charset="0"/>
              </a:rPr>
              <a:t>non deve credersi che possano</a:t>
            </a:r>
            <a:r>
              <a:rPr lang="it-IT" sz="1900" dirty="0">
                <a:solidFill>
                  <a:srgbClr val="000000"/>
                </a:solidFill>
                <a:effectLst/>
                <a:latin typeface="Times New Roman" panose="02020603050405020304" pitchFamily="18" charset="0"/>
                <a:ea typeface="Times New Roman" panose="02020603050405020304" pitchFamily="18" charset="0"/>
              </a:rPr>
              <a:t>, in futuro ed in presenza di uno sviluppo del sistema e di allargamento e stabilizzazione in vaste aree commerciali o di strategie operative, </a:t>
            </a:r>
            <a:r>
              <a:rPr lang="it-IT" sz="1900" dirty="0">
                <a:solidFill>
                  <a:srgbClr val="FF0000"/>
                </a:solidFill>
                <a:effectLst/>
                <a:latin typeface="Times New Roman" panose="02020603050405020304" pitchFamily="18" charset="0"/>
                <a:ea typeface="Times New Roman" panose="02020603050405020304" pitchFamily="18" charset="0"/>
              </a:rPr>
              <a:t>diventare la regola o essere permessi anche a fonte di una specifica autorizzazione</a:t>
            </a:r>
            <a:r>
              <a:rPr lang="it-IT" sz="1900" dirty="0">
                <a:solidFill>
                  <a:srgbClr val="000000"/>
                </a:solidFill>
                <a:effectLst/>
                <a:latin typeface="Times New Roman" panose="02020603050405020304" pitchFamily="18" charset="0"/>
                <a:ea typeface="Times New Roman" panose="02020603050405020304" pitchFamily="18" charset="0"/>
              </a:rPr>
              <a:t>.</a:t>
            </a:r>
            <a:endParaRPr lang="it-IT" sz="1900" dirty="0">
              <a:effectLst/>
              <a:latin typeface="Times New Roman" panose="02020603050405020304" pitchFamily="18" charset="0"/>
              <a:ea typeface="Times New Roman" panose="02020603050405020304" pitchFamily="18" charset="0"/>
            </a:endParaRPr>
          </a:p>
          <a:p>
            <a:pPr algn="l">
              <a:lnSpc>
                <a:spcPct val="100000"/>
              </a:lnSpc>
              <a:spcBef>
                <a:spcPts val="0"/>
              </a:spcBef>
            </a:pPr>
            <a:endParaRPr lang="it-IT" sz="1900" b="1" dirty="0">
              <a:latin typeface="Times New Roman" panose="02020603050405020304" pitchFamily="18" charset="0"/>
              <a:cs typeface="Times New Roman" panose="02020603050405020304" pitchFamily="18" charset="0"/>
            </a:endParaRPr>
          </a:p>
          <a:p>
            <a:endParaRPr lang="it-IT" sz="7200" b="1" dirty="0">
              <a:solidFill>
                <a:srgbClr val="FF0000"/>
              </a:solidFill>
            </a:endParaRPr>
          </a:p>
        </p:txBody>
      </p:sp>
      <p:pic>
        <p:nvPicPr>
          <p:cNvPr id="13316" name="Picture 4" descr="L'Interpol e la lotta al cybercrime nel Metaverso - ICT Security Magazine">
            <a:extLst>
              <a:ext uri="{FF2B5EF4-FFF2-40B4-BE49-F238E27FC236}">
                <a16:creationId xmlns:a16="http://schemas.microsoft.com/office/drawing/2014/main" id="{97930802-EB82-C15D-8A68-B7632BA7E5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45710" y="1493240"/>
            <a:ext cx="3659790" cy="33388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883060"/>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ttotitolo 2"/>
          <p:cNvSpPr>
            <a:spLocks noGrp="1"/>
          </p:cNvSpPr>
          <p:nvPr>
            <p:ph type="subTitle" idx="1"/>
          </p:nvPr>
        </p:nvSpPr>
        <p:spPr>
          <a:xfrm>
            <a:off x="386500" y="355600"/>
            <a:ext cx="7448818" cy="6271443"/>
          </a:xfrm>
        </p:spPr>
        <p:txBody>
          <a:bodyPr>
            <a:normAutofit fontScale="85000" lnSpcReduction="20000"/>
          </a:bodyPr>
          <a:lstStyle/>
          <a:p>
            <a:endParaRPr lang="it-IT" sz="2800" b="1" dirty="0"/>
          </a:p>
          <a:p>
            <a:pPr algn="l" fontAlgn="base">
              <a:lnSpc>
                <a:spcPct val="100000"/>
              </a:lnSpc>
              <a:spcBef>
                <a:spcPts val="0"/>
              </a:spcBef>
            </a:pPr>
            <a:r>
              <a:rPr lang="it-IT" sz="2000" dirty="0">
                <a:solidFill>
                  <a:srgbClr val="000000"/>
                </a:solidFill>
                <a:effectLst/>
                <a:latin typeface="Times New Roman" panose="02020603050405020304" pitchFamily="18" charset="0"/>
                <a:ea typeface="Times New Roman" panose="02020603050405020304" pitchFamily="18" charset="0"/>
              </a:rPr>
              <a:t>A dimostrazione della non semplicità della materia richiamiamo la struttura “</a:t>
            </a:r>
            <a:r>
              <a:rPr lang="it-IT" sz="2000" dirty="0">
                <a:solidFill>
                  <a:srgbClr val="FF0000"/>
                </a:solidFill>
                <a:effectLst/>
                <a:latin typeface="Times New Roman" panose="02020603050405020304" pitchFamily="18" charset="0"/>
                <a:ea typeface="Times New Roman" panose="02020603050405020304" pitchFamily="18" charset="0"/>
              </a:rPr>
              <a:t>giuridica</a:t>
            </a:r>
            <a:r>
              <a:rPr lang="it-IT" sz="2000" dirty="0">
                <a:solidFill>
                  <a:srgbClr val="000000"/>
                </a:solidFill>
                <a:effectLst/>
                <a:latin typeface="Times New Roman" panose="02020603050405020304" pitchFamily="18" charset="0"/>
                <a:ea typeface="Times New Roman" panose="02020603050405020304" pitchFamily="18" charset="0"/>
              </a:rPr>
              <a:t>” del </a:t>
            </a:r>
            <a:r>
              <a:rPr lang="it-IT" sz="2000" dirty="0" err="1">
                <a:solidFill>
                  <a:srgbClr val="000000"/>
                </a:solidFill>
                <a:effectLst/>
                <a:latin typeface="Times New Roman" panose="02020603050405020304" pitchFamily="18" charset="0"/>
                <a:ea typeface="Times New Roman" panose="02020603050405020304" pitchFamily="18" charset="0"/>
              </a:rPr>
              <a:t>Metaverso</a:t>
            </a:r>
            <a:r>
              <a:rPr lang="it-IT" sz="2000" dirty="0">
                <a:solidFill>
                  <a:srgbClr val="000000"/>
                </a:solidFill>
                <a:effectLst/>
                <a:latin typeface="Times New Roman" panose="02020603050405020304" pitchFamily="18" charset="0"/>
                <a:ea typeface="Times New Roman" panose="02020603050405020304" pitchFamily="18" charset="0"/>
              </a:rPr>
              <a:t>, che aiuta a comprenderne l’inquadramento.</a:t>
            </a:r>
            <a:endParaRPr lang="it-IT" sz="2000" dirty="0">
              <a:effectLst/>
              <a:latin typeface="Times New Roman" panose="02020603050405020304" pitchFamily="18" charset="0"/>
              <a:ea typeface="Times New Roman" panose="02020603050405020304" pitchFamily="18" charset="0"/>
            </a:endParaRPr>
          </a:p>
          <a:p>
            <a:pPr algn="l" fontAlgn="base">
              <a:lnSpc>
                <a:spcPct val="100000"/>
              </a:lnSpc>
              <a:spcBef>
                <a:spcPts val="0"/>
              </a:spcBef>
            </a:pPr>
            <a:r>
              <a:rPr lang="it-IT" sz="2000" b="1" dirty="0">
                <a:solidFill>
                  <a:srgbClr val="000000"/>
                </a:solidFill>
                <a:effectLst/>
                <a:latin typeface="Times New Roman" panose="02020603050405020304" pitchFamily="18" charset="0"/>
                <a:ea typeface="Times New Roman" panose="02020603050405020304" pitchFamily="18" charset="0"/>
              </a:rPr>
              <a:t>L’interoperabilità tra le varie piattaforme rappresenta un primo problema in tema di collocazione operativa</a:t>
            </a:r>
            <a:r>
              <a:rPr lang="it-IT" sz="2000" dirty="0">
                <a:solidFill>
                  <a:srgbClr val="000000"/>
                </a:solidFill>
                <a:effectLst/>
                <a:latin typeface="Times New Roman" panose="02020603050405020304" pitchFamily="18" charset="0"/>
                <a:ea typeface="Times New Roman" panose="02020603050405020304" pitchFamily="18" charset="0"/>
              </a:rPr>
              <a:t>: </a:t>
            </a:r>
            <a:r>
              <a:rPr lang="it-IT" sz="2000" dirty="0">
                <a:solidFill>
                  <a:srgbClr val="FF0000"/>
                </a:solidFill>
                <a:effectLst/>
                <a:latin typeface="Times New Roman" panose="02020603050405020304" pitchFamily="18" charset="0"/>
                <a:ea typeface="Times New Roman" panose="02020603050405020304" pitchFamily="18" charset="0"/>
              </a:rPr>
              <a:t>esiste una realtà fisica che organizza le piattaforme e che permette, tramite esse, l’accesso al mondo virtuale, che è la rappresentazione in altra dimensione di esso.</a:t>
            </a:r>
          </a:p>
          <a:p>
            <a:pPr algn="l" fontAlgn="base">
              <a:lnSpc>
                <a:spcPct val="100000"/>
              </a:lnSpc>
              <a:spcBef>
                <a:spcPts val="0"/>
              </a:spcBef>
            </a:pPr>
            <a:r>
              <a:rPr lang="it-IT" sz="2000" dirty="0">
                <a:solidFill>
                  <a:srgbClr val="000000"/>
                </a:solidFill>
                <a:effectLst/>
                <a:latin typeface="Times New Roman" panose="02020603050405020304" pitchFamily="18" charset="0"/>
                <a:ea typeface="Times New Roman" panose="02020603050405020304" pitchFamily="18" charset="0"/>
              </a:rPr>
              <a:t>Attualmente tutto è regolato nella realtà fisica, gli accordi per la realizzazione delle piattaforme corrispondono agli usuali accordi di sviluppo software e tecnologie connesse, così che, se il titolare della piattaforma utilizzasse i servizi di altri sviluppatori, operanti su commessa, a quest’ultimi verrà riconosciuto il costo per le loro attività, restano in capo al committente tutti i diritti di titolarità.</a:t>
            </a:r>
            <a:endParaRPr lang="it-IT" sz="2000" dirty="0">
              <a:effectLst/>
              <a:latin typeface="Times New Roman" panose="02020603050405020304" pitchFamily="18" charset="0"/>
              <a:ea typeface="Times New Roman" panose="02020603050405020304" pitchFamily="18" charset="0"/>
            </a:endParaRPr>
          </a:p>
          <a:p>
            <a:pPr algn="l" fontAlgn="base">
              <a:lnSpc>
                <a:spcPct val="100000"/>
              </a:lnSpc>
              <a:spcBef>
                <a:spcPts val="0"/>
              </a:spcBef>
            </a:pPr>
            <a:r>
              <a:rPr lang="it-IT" sz="2000" dirty="0">
                <a:solidFill>
                  <a:srgbClr val="000000"/>
                </a:solidFill>
                <a:effectLst/>
                <a:latin typeface="Times New Roman" panose="02020603050405020304" pitchFamily="18" charset="0"/>
                <a:ea typeface="Times New Roman" panose="02020603050405020304" pitchFamily="18" charset="0"/>
              </a:rPr>
              <a:t>Restano salvi gli eventuali accordi di co-partecipazione o cessione di licenze, che, comunque, non altererebbero la natura dell’impianto giuridico.</a:t>
            </a:r>
            <a:endParaRPr lang="it-IT" sz="2000" dirty="0">
              <a:effectLst/>
              <a:latin typeface="Times New Roman" panose="02020603050405020304" pitchFamily="18" charset="0"/>
              <a:ea typeface="Times New Roman" panose="02020603050405020304" pitchFamily="18" charset="0"/>
            </a:endParaRPr>
          </a:p>
          <a:p>
            <a:pPr algn="l" fontAlgn="base">
              <a:lnSpc>
                <a:spcPct val="100000"/>
              </a:lnSpc>
              <a:spcBef>
                <a:spcPts val="0"/>
              </a:spcBef>
            </a:pPr>
            <a:r>
              <a:rPr lang="it-IT" sz="2000" dirty="0">
                <a:solidFill>
                  <a:srgbClr val="000000"/>
                </a:solidFill>
                <a:effectLst/>
                <a:latin typeface="Times New Roman" panose="02020603050405020304" pitchFamily="18" charset="0"/>
                <a:ea typeface="Times New Roman" panose="02020603050405020304" pitchFamily="18" charset="0"/>
              </a:rPr>
              <a:t>I problemi sorgono esaminando gli accordi con gli utenti/committenti del loro mondo virtuale, installato su quella piattaforma, e, anche in questo caso, con la possibile eccezione con cui, ciascun titolare di uno o più </a:t>
            </a:r>
            <a:r>
              <a:rPr lang="it-IT" sz="2000" dirty="0" err="1">
                <a:solidFill>
                  <a:srgbClr val="000000"/>
                </a:solidFill>
                <a:effectLst/>
                <a:latin typeface="Times New Roman" panose="02020603050405020304" pitchFamily="18" charset="0"/>
                <a:ea typeface="Times New Roman" panose="02020603050405020304" pitchFamily="18" charset="0"/>
              </a:rPr>
              <a:t>Metaversi</a:t>
            </a:r>
            <a:r>
              <a:rPr lang="it-IT" sz="2000" dirty="0">
                <a:solidFill>
                  <a:srgbClr val="000000"/>
                </a:solidFill>
                <a:effectLst/>
                <a:latin typeface="Times New Roman" panose="02020603050405020304" pitchFamily="18" charset="0"/>
                <a:ea typeface="Times New Roman" panose="02020603050405020304" pitchFamily="18" charset="0"/>
              </a:rPr>
              <a:t> personali, utilizzi una propria applicazione nella loro creazione nella successiva disciplina.</a:t>
            </a:r>
            <a:endParaRPr lang="it-IT" sz="2000" dirty="0">
              <a:effectLst/>
              <a:latin typeface="Times New Roman" panose="02020603050405020304" pitchFamily="18" charset="0"/>
              <a:ea typeface="Times New Roman" panose="02020603050405020304" pitchFamily="18" charset="0"/>
            </a:endParaRPr>
          </a:p>
          <a:p>
            <a:pPr algn="l">
              <a:lnSpc>
                <a:spcPct val="100000"/>
              </a:lnSpc>
              <a:spcBef>
                <a:spcPts val="0"/>
              </a:spcBef>
            </a:pPr>
            <a:endParaRPr lang="it-IT" sz="2000" b="1" dirty="0">
              <a:latin typeface="Times New Roman" panose="02020603050405020304" pitchFamily="18" charset="0"/>
              <a:cs typeface="Times New Roman" panose="02020603050405020304" pitchFamily="18" charset="0"/>
            </a:endParaRPr>
          </a:p>
          <a:p>
            <a:pPr algn="l" fontAlgn="base">
              <a:lnSpc>
                <a:spcPct val="100000"/>
              </a:lnSpc>
              <a:spcBef>
                <a:spcPts val="0"/>
              </a:spcBef>
            </a:pPr>
            <a:r>
              <a:rPr lang="it-IT" sz="19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 questo </a:t>
            </a:r>
            <a:r>
              <a:rPr lang="it-IT" sz="19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caso il referente fra il mondo reale e quello virtuale è unico e si dovrà far capo a lui </a:t>
            </a:r>
            <a:r>
              <a:rPr lang="it-IT" sz="19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per le varie determinazioni ed obbligazioni: un esempio potrebbe essere quello di una grande industria, ad esempio nel settore della moda, crei o acquisisti la titolarità di un sistema di I.A. che crei, in nome e titolarità sua, un mondo virtuale nel quale collocherà una propria realtà virtuale commerciale o marketing, che faccia capo direttamente al suo brand.</a:t>
            </a:r>
            <a:endParaRPr lang="it-IT" sz="19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l">
              <a:lnSpc>
                <a:spcPct val="100000"/>
              </a:lnSpc>
              <a:spcBef>
                <a:spcPts val="0"/>
              </a:spcBef>
            </a:pPr>
            <a:r>
              <a:rPr lang="it-IT" sz="1900" dirty="0">
                <a:effectLst/>
                <a:latin typeface="Times New Roman" panose="02020603050405020304" pitchFamily="18" charset="0"/>
                <a:ea typeface="Times New Roman" panose="02020603050405020304" pitchFamily="18" charset="0"/>
                <a:cs typeface="Times New Roman" panose="02020603050405020304" pitchFamily="18" charset="0"/>
              </a:rPr>
              <a:t>E sarà anche considerato “</a:t>
            </a:r>
            <a:r>
              <a:rPr lang="it-IT" sz="19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segreto commerciale</a:t>
            </a:r>
            <a:r>
              <a:rPr lang="it-IT" sz="1900" dirty="0">
                <a:effectLst/>
                <a:latin typeface="Times New Roman" panose="02020603050405020304" pitchFamily="18" charset="0"/>
                <a:ea typeface="Times New Roman" panose="02020603050405020304" pitchFamily="18" charset="0"/>
                <a:cs typeface="Times New Roman" panose="02020603050405020304" pitchFamily="18" charset="0"/>
              </a:rPr>
              <a:t>” tutto quanto relativo all’I.A. utilizzata per la creazione del suo </a:t>
            </a:r>
            <a:r>
              <a:rPr lang="it-IT" sz="1900" dirty="0" err="1">
                <a:effectLst/>
                <a:latin typeface="Times New Roman" panose="02020603050405020304" pitchFamily="18" charset="0"/>
                <a:ea typeface="Times New Roman" panose="02020603050405020304" pitchFamily="18" charset="0"/>
                <a:cs typeface="Times New Roman" panose="02020603050405020304" pitchFamily="18" charset="0"/>
              </a:rPr>
              <a:t>Metaverso</a:t>
            </a:r>
            <a:r>
              <a:rPr lang="it-IT" sz="1900" dirty="0">
                <a:effectLst/>
                <a:latin typeface="Times New Roman" panose="02020603050405020304" pitchFamily="18" charset="0"/>
                <a:ea typeface="Times New Roman" panose="02020603050405020304" pitchFamily="18" charset="0"/>
                <a:cs typeface="Times New Roman" panose="02020603050405020304" pitchFamily="18" charset="0"/>
              </a:rPr>
              <a:t>, con le inerenti necessità di rispetto e tutela, soprattutto nell’ipotesi di richiesta di accertamenti sulla struttura o sulla documentazione</a:t>
            </a:r>
            <a:endParaRPr lang="it-IT" sz="1900" b="1" dirty="0">
              <a:latin typeface="Times New Roman" panose="02020603050405020304" pitchFamily="18" charset="0"/>
              <a:cs typeface="Times New Roman" panose="02020603050405020304" pitchFamily="18" charset="0"/>
            </a:endParaRPr>
          </a:p>
          <a:p>
            <a:pPr algn="l">
              <a:lnSpc>
                <a:spcPct val="100000"/>
              </a:lnSpc>
              <a:spcBef>
                <a:spcPts val="0"/>
              </a:spcBef>
            </a:pPr>
            <a:endParaRPr lang="it-IT" sz="1900" b="1" dirty="0">
              <a:latin typeface="Times New Roman" panose="02020603050405020304" pitchFamily="18" charset="0"/>
              <a:cs typeface="Times New Roman" panose="02020603050405020304" pitchFamily="18" charset="0"/>
            </a:endParaRPr>
          </a:p>
          <a:p>
            <a:endParaRPr lang="it-IT" sz="7200" b="1" dirty="0">
              <a:solidFill>
                <a:srgbClr val="FF0000"/>
              </a:solidFill>
            </a:endParaRPr>
          </a:p>
        </p:txBody>
      </p:sp>
      <p:pic>
        <p:nvPicPr>
          <p:cNvPr id="14338" name="Picture 2" descr="Ecco come entrare nel Metaverso">
            <a:extLst>
              <a:ext uri="{FF2B5EF4-FFF2-40B4-BE49-F238E27FC236}">
                <a16:creationId xmlns:a16="http://schemas.microsoft.com/office/drawing/2014/main" id="{B801F0C1-ED54-4BF7-362C-D1B33A9DA3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6137" y="2374085"/>
            <a:ext cx="3529363" cy="26593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8077017"/>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ttotitolo 2"/>
          <p:cNvSpPr>
            <a:spLocks noGrp="1"/>
          </p:cNvSpPr>
          <p:nvPr>
            <p:ph type="subTitle" idx="1"/>
          </p:nvPr>
        </p:nvSpPr>
        <p:spPr>
          <a:xfrm>
            <a:off x="386499" y="355600"/>
            <a:ext cx="11406433" cy="6271443"/>
          </a:xfrm>
        </p:spPr>
        <p:txBody>
          <a:bodyPr>
            <a:normAutofit/>
          </a:bodyPr>
          <a:lstStyle/>
          <a:p>
            <a:endParaRPr lang="it-IT" sz="2800" b="1" dirty="0"/>
          </a:p>
          <a:p>
            <a:endParaRPr lang="it-IT" sz="2800" b="1" dirty="0"/>
          </a:p>
          <a:p>
            <a:endParaRPr lang="it-IT" sz="2800" b="1" dirty="0"/>
          </a:p>
          <a:p>
            <a:endParaRPr lang="it-IT" sz="2800" b="1" dirty="0"/>
          </a:p>
          <a:p>
            <a:r>
              <a:rPr lang="it-IT" sz="4400" b="1" dirty="0">
                <a:solidFill>
                  <a:srgbClr val="FF0000"/>
                </a:solidFill>
              </a:rPr>
              <a:t>Fine lezioni </a:t>
            </a:r>
          </a:p>
          <a:p>
            <a:r>
              <a:rPr lang="it-IT" sz="4400" b="1" dirty="0">
                <a:solidFill>
                  <a:schemeClr val="accent6"/>
                </a:solidFill>
              </a:rPr>
              <a:t>Anno Accademico 2023/2024</a:t>
            </a:r>
          </a:p>
        </p:txBody>
      </p:sp>
    </p:spTree>
    <p:extLst>
      <p:ext uri="{BB962C8B-B14F-4D97-AF65-F5344CB8AC3E}">
        <p14:creationId xmlns:p14="http://schemas.microsoft.com/office/powerpoint/2010/main" val="31047199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1524000" y="307733"/>
            <a:ext cx="9144000" cy="960194"/>
          </a:xfrm>
        </p:spPr>
        <p:txBody>
          <a:bodyPr/>
          <a:lstStyle/>
          <a:p>
            <a:r>
              <a:rPr lang="it-IT" dirty="0">
                <a:solidFill>
                  <a:srgbClr val="00B050"/>
                </a:solidFill>
              </a:rPr>
              <a:t>Il Contratto </a:t>
            </a:r>
          </a:p>
        </p:txBody>
      </p:sp>
      <p:sp>
        <p:nvSpPr>
          <p:cNvPr id="3" name="Sottotitolo 2"/>
          <p:cNvSpPr>
            <a:spLocks noGrp="1"/>
          </p:cNvSpPr>
          <p:nvPr>
            <p:ph type="subTitle" idx="1"/>
          </p:nvPr>
        </p:nvSpPr>
        <p:spPr>
          <a:xfrm>
            <a:off x="571500" y="1267927"/>
            <a:ext cx="10096500" cy="4877895"/>
          </a:xfrm>
        </p:spPr>
        <p:txBody>
          <a:bodyPr>
            <a:normAutofit/>
          </a:bodyPr>
          <a:lstStyle/>
          <a:p>
            <a:r>
              <a:rPr lang="it-IT" sz="2800" b="1" dirty="0"/>
              <a:t>Definizione Generale Fase Precontrattuale</a:t>
            </a:r>
          </a:p>
          <a:p>
            <a:r>
              <a:rPr lang="it-IT" dirty="0"/>
              <a:t>La fase delle trattative rientra fisiologicamente in quello spazio, giuridi­camente definito come “</a:t>
            </a:r>
            <a:r>
              <a:rPr lang="it-IT" b="1" dirty="0" err="1"/>
              <a:t>pre</a:t>
            </a:r>
            <a:r>
              <a:rPr lang="it-IT" b="1" dirty="0"/>
              <a:t>-contrattuale</a:t>
            </a:r>
            <a:r>
              <a:rPr lang="it-IT" dirty="0"/>
              <a:t>”, nel quale vengono poste le basi delle future contrattazioni, senza che ciò escluda, anche per tale periodo, una sua specifica incidenza vincolante, con il conseguente sorgere di obbli­gazioni e di responsabilità per i soggetti che vi hanno operato.</a:t>
            </a:r>
            <a:endParaRPr lang="it-IT" b="1" dirty="0"/>
          </a:p>
          <a:p>
            <a:r>
              <a:rPr lang="it-IT" dirty="0"/>
              <a:t>Le parti sviluppano una negoziazione contrattuale che perviene alla fase finale della conclusione dell’accordo dopo un iter più o meno complesso, identificato  giuridicamente come </a:t>
            </a:r>
            <a:r>
              <a:rPr lang="it-IT" b="1" dirty="0"/>
              <a:t>fase precontrattuale</a:t>
            </a:r>
            <a:r>
              <a:rPr lang="it-IT" dirty="0"/>
              <a:t>.</a:t>
            </a:r>
          </a:p>
          <a:p>
            <a:r>
              <a:rPr lang="it-IT" dirty="0"/>
              <a:t>A tal fine esamineremo : la </a:t>
            </a:r>
            <a:r>
              <a:rPr lang="it-IT" i="1" dirty="0"/>
              <a:t>buona fede contrattuale </a:t>
            </a:r>
            <a:r>
              <a:rPr lang="it-IT" dirty="0"/>
              <a:t>( dovere di informare e di essere informati), </a:t>
            </a:r>
            <a:r>
              <a:rPr lang="it-IT" i="1" dirty="0"/>
              <a:t>accordi quadro</a:t>
            </a:r>
            <a:r>
              <a:rPr lang="it-IT" dirty="0"/>
              <a:t>, le </a:t>
            </a:r>
            <a:r>
              <a:rPr lang="it-IT" i="1" dirty="0"/>
              <a:t>offerte</a:t>
            </a:r>
            <a:r>
              <a:rPr lang="it-IT" dirty="0"/>
              <a:t>, le </a:t>
            </a:r>
            <a:r>
              <a:rPr lang="it-IT" i="1" dirty="0"/>
              <a:t>bozze</a:t>
            </a:r>
            <a:r>
              <a:rPr lang="it-IT" dirty="0"/>
              <a:t> </a:t>
            </a:r>
            <a:r>
              <a:rPr lang="it-IT" i="1" dirty="0"/>
              <a:t>o minute contrattuali</a:t>
            </a:r>
            <a:r>
              <a:rPr lang="it-IT" dirty="0"/>
              <a:t>, e </a:t>
            </a:r>
            <a:r>
              <a:rPr lang="it-IT" i="1" dirty="0"/>
              <a:t>condizioni generali di contratto</a:t>
            </a:r>
            <a:r>
              <a:rPr lang="it-IT" dirty="0"/>
              <a:t>, il valore del </a:t>
            </a:r>
            <a:r>
              <a:rPr lang="it-IT" i="1" dirty="0"/>
              <a:t>silenzio</a:t>
            </a:r>
            <a:r>
              <a:rPr lang="it-IT" dirty="0"/>
              <a:t>, i </a:t>
            </a:r>
            <a:r>
              <a:rPr lang="it-IT" i="1" dirty="0"/>
              <a:t>verbali di riunione</a:t>
            </a:r>
          </a:p>
          <a:p>
            <a:endParaRPr lang="it-IT" dirty="0"/>
          </a:p>
        </p:txBody>
      </p:sp>
    </p:spTree>
    <p:extLst>
      <p:ext uri="{BB962C8B-B14F-4D97-AF65-F5344CB8AC3E}">
        <p14:creationId xmlns:p14="http://schemas.microsoft.com/office/powerpoint/2010/main" val="5743549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ChangeArrowheads="1"/>
          </p:cNvSpPr>
          <p:nvPr/>
        </p:nvSpPr>
        <p:spPr bwMode="auto">
          <a:xfrm>
            <a:off x="1752600" y="228600"/>
            <a:ext cx="8686800" cy="6400800"/>
          </a:xfrm>
          <a:prstGeom prst="rect">
            <a:avLst/>
          </a:prstGeom>
          <a:noFill/>
          <a:ln w="28575">
            <a:solidFill>
              <a:schemeClr val="tx1"/>
            </a:solidFill>
            <a:miter lim="800000"/>
            <a:headEnd/>
            <a:tailEnd/>
          </a:ln>
          <a:effectLst>
            <a:outerShdw dist="107763" dir="2700000" algn="ctr" rotWithShape="0">
              <a:schemeClr val="bg2"/>
            </a:outerShdw>
          </a:effectLst>
          <a:extLst>
            <a:ext uri="{909E8E84-426E-40DD-AFC4-6F175D3DCCD1}">
              <a14:hiddenFill xmlns:a14="http://schemas.microsoft.com/office/drawing/2010/main">
                <a:solidFill>
                  <a:schemeClr val="bg1"/>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it-IT" altLang="it-IT" sz="2400"/>
          </a:p>
        </p:txBody>
      </p:sp>
      <p:sp>
        <p:nvSpPr>
          <p:cNvPr id="25603" name="Text Box 5"/>
          <p:cNvSpPr txBox="1">
            <a:spLocks noChangeArrowheads="1"/>
          </p:cNvSpPr>
          <p:nvPr/>
        </p:nvSpPr>
        <p:spPr bwMode="auto">
          <a:xfrm>
            <a:off x="3886201" y="381000"/>
            <a:ext cx="442277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it-IT" altLang="it-IT" sz="5400" i="1" u="sng">
                <a:solidFill>
                  <a:srgbClr val="FF3300"/>
                </a:solidFill>
                <a:latin typeface="Univers" pitchFamily="34" charset="0"/>
              </a:rPr>
              <a:t>CONTRATTI</a:t>
            </a:r>
            <a:endParaRPr lang="it-IT" altLang="it-IT" sz="2400" u="sng"/>
          </a:p>
        </p:txBody>
      </p:sp>
      <p:sp>
        <p:nvSpPr>
          <p:cNvPr id="25604" name="Text Box 6"/>
          <p:cNvSpPr txBox="1">
            <a:spLocks noChangeArrowheads="1"/>
          </p:cNvSpPr>
          <p:nvPr/>
        </p:nvSpPr>
        <p:spPr bwMode="auto">
          <a:xfrm>
            <a:off x="3886201" y="381000"/>
            <a:ext cx="442277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it-IT" altLang="it-IT" sz="5400" i="1" u="sng">
                <a:solidFill>
                  <a:srgbClr val="FF3300"/>
                </a:solidFill>
                <a:latin typeface="Univers" pitchFamily="34" charset="0"/>
              </a:rPr>
              <a:t>CONTRATTI</a:t>
            </a:r>
            <a:endParaRPr lang="it-IT" altLang="it-IT" sz="2400" u="sng"/>
          </a:p>
        </p:txBody>
      </p:sp>
      <p:sp>
        <p:nvSpPr>
          <p:cNvPr id="25605" name="Text Box 7"/>
          <p:cNvSpPr txBox="1">
            <a:spLocks noChangeArrowheads="1"/>
          </p:cNvSpPr>
          <p:nvPr/>
        </p:nvSpPr>
        <p:spPr bwMode="auto">
          <a:xfrm>
            <a:off x="2896308" y="1660526"/>
            <a:ext cx="638033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it-IT" altLang="it-IT" sz="2800" dirty="0">
                <a:latin typeface="Univers" pitchFamily="34" charset="0"/>
              </a:rPr>
              <a:t>  </a:t>
            </a:r>
            <a:r>
              <a:rPr lang="it-IT" altLang="it-IT" sz="2800" dirty="0">
                <a:solidFill>
                  <a:schemeClr val="accent2"/>
                </a:solidFill>
                <a:latin typeface="Univers" pitchFamily="34" charset="0"/>
              </a:rPr>
              <a:t>INTERRUZIONI DELLE TRATTATIVE</a:t>
            </a:r>
            <a:endParaRPr lang="it-IT" altLang="it-IT" sz="2800" dirty="0">
              <a:latin typeface="Univers" pitchFamily="34" charset="0"/>
            </a:endParaRPr>
          </a:p>
        </p:txBody>
      </p:sp>
      <p:sp>
        <p:nvSpPr>
          <p:cNvPr id="25606" name="Text Box 8"/>
          <p:cNvSpPr txBox="1">
            <a:spLocks noChangeArrowheads="1"/>
          </p:cNvSpPr>
          <p:nvPr/>
        </p:nvSpPr>
        <p:spPr bwMode="auto">
          <a:xfrm>
            <a:off x="1981200" y="4572001"/>
            <a:ext cx="8305800"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a:spcBef>
                <a:spcPct val="0"/>
              </a:spcBef>
              <a:buFontTx/>
              <a:buNone/>
            </a:pPr>
            <a:r>
              <a:rPr lang="it-IT" altLang="it-IT" sz="2000" dirty="0">
                <a:latin typeface="Univers" pitchFamily="34" charset="0"/>
              </a:rPr>
              <a:t>TRATTATIVE E RESPONSABILITÀ PRECONTRATTUALE.</a:t>
            </a:r>
          </a:p>
          <a:p>
            <a:pPr algn="just">
              <a:spcBef>
                <a:spcPct val="0"/>
              </a:spcBef>
              <a:buFontTx/>
              <a:buNone/>
            </a:pPr>
            <a:r>
              <a:rPr lang="it-IT" altLang="it-IT" sz="2000" dirty="0">
                <a:latin typeface="Univers" pitchFamily="34" charset="0"/>
              </a:rPr>
              <a:t>LE PARTI, NELLO SVOLGIMENTO DELLE TRATTATIVE E NELLA FORMAZIONE DEL CONTRATTO, DEVONO COMPORTARSI SECONDO BUONA FEDE</a:t>
            </a:r>
          </a:p>
          <a:p>
            <a:pPr algn="just">
              <a:spcBef>
                <a:spcPct val="0"/>
              </a:spcBef>
              <a:buFontTx/>
              <a:buNone/>
            </a:pPr>
            <a:endParaRPr lang="it-IT" altLang="it-IT" sz="2000" dirty="0">
              <a:latin typeface="Univers" pitchFamily="34" charset="0"/>
            </a:endParaRPr>
          </a:p>
        </p:txBody>
      </p:sp>
      <p:sp>
        <p:nvSpPr>
          <p:cNvPr id="25607" name="Text Box 9"/>
          <p:cNvSpPr txBox="1">
            <a:spLocks noChangeArrowheads="1"/>
          </p:cNvSpPr>
          <p:nvPr/>
        </p:nvSpPr>
        <p:spPr bwMode="auto">
          <a:xfrm>
            <a:off x="2057400" y="2420938"/>
            <a:ext cx="81534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pPr>
            <a:r>
              <a:rPr lang="it-IT" altLang="it-IT" sz="2400" dirty="0">
                <a:latin typeface="Univers" pitchFamily="34" charset="0"/>
              </a:rPr>
              <a:t>COSTI PREDISPOSIZIONE OFFERTA</a:t>
            </a:r>
          </a:p>
          <a:p>
            <a:pPr>
              <a:spcBef>
                <a:spcPct val="0"/>
              </a:spcBef>
            </a:pPr>
            <a:endParaRPr lang="it-IT" altLang="it-IT" sz="2400" dirty="0">
              <a:latin typeface="Univers" pitchFamily="34" charset="0"/>
            </a:endParaRPr>
          </a:p>
          <a:p>
            <a:pPr>
              <a:spcBef>
                <a:spcPct val="0"/>
              </a:spcBef>
            </a:pPr>
            <a:r>
              <a:rPr lang="it-IT" altLang="it-IT" sz="2400" dirty="0">
                <a:latin typeface="Univers" pitchFamily="34" charset="0"/>
              </a:rPr>
              <a:t>INTERRUZIONE DELLE TRATTATIVE IN MALAFEDE </a:t>
            </a:r>
          </a:p>
          <a:p>
            <a:pPr>
              <a:spcBef>
                <a:spcPct val="0"/>
              </a:spcBef>
            </a:pPr>
            <a:endParaRPr lang="it-IT" altLang="it-IT" sz="2400" dirty="0">
              <a:latin typeface="Univers" pitchFamily="34" charset="0"/>
            </a:endParaRPr>
          </a:p>
          <a:p>
            <a:pPr algn="r">
              <a:spcBef>
                <a:spcPct val="0"/>
              </a:spcBef>
              <a:buFontTx/>
              <a:buNone/>
            </a:pPr>
            <a:r>
              <a:rPr lang="it-IT" altLang="it-IT" sz="2400" dirty="0">
                <a:latin typeface="Univers" pitchFamily="34" charset="0"/>
              </a:rPr>
              <a:t>ART. 1337 C.C.</a:t>
            </a:r>
          </a:p>
        </p:txBody>
      </p:sp>
    </p:spTree>
    <p:extLst>
      <p:ext uri="{BB962C8B-B14F-4D97-AF65-F5344CB8AC3E}">
        <p14:creationId xmlns:p14="http://schemas.microsoft.com/office/powerpoint/2010/main" val="41877719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1524000" y="307733"/>
            <a:ext cx="9144000" cy="960194"/>
          </a:xfrm>
        </p:spPr>
        <p:txBody>
          <a:bodyPr/>
          <a:lstStyle/>
          <a:p>
            <a:r>
              <a:rPr lang="it-IT" dirty="0">
                <a:solidFill>
                  <a:srgbClr val="00B050"/>
                </a:solidFill>
              </a:rPr>
              <a:t>Fase Precontrattuale</a:t>
            </a:r>
          </a:p>
        </p:txBody>
      </p:sp>
      <p:sp>
        <p:nvSpPr>
          <p:cNvPr id="3" name="Sottotitolo 2"/>
          <p:cNvSpPr>
            <a:spLocks noGrp="1"/>
          </p:cNvSpPr>
          <p:nvPr>
            <p:ph type="subTitle" idx="1"/>
          </p:nvPr>
        </p:nvSpPr>
        <p:spPr>
          <a:xfrm>
            <a:off x="615462" y="1267927"/>
            <a:ext cx="11166230" cy="5220796"/>
          </a:xfrm>
        </p:spPr>
        <p:txBody>
          <a:bodyPr>
            <a:normAutofit fontScale="47500" lnSpcReduction="20000"/>
          </a:bodyPr>
          <a:lstStyle/>
          <a:p>
            <a:r>
              <a:rPr lang="it-IT" sz="2800" b="1" dirty="0"/>
              <a:t>Casi specifici</a:t>
            </a:r>
          </a:p>
          <a:p>
            <a:r>
              <a:rPr lang="it-IT" sz="3300" b="1" dirty="0">
                <a:solidFill>
                  <a:srgbClr val="FF0000"/>
                </a:solidFill>
              </a:rPr>
              <a:t>a) Lettere di intenti </a:t>
            </a:r>
          </a:p>
          <a:p>
            <a:r>
              <a:rPr lang="it-IT" sz="3300" dirty="0"/>
              <a:t>Con tale termine vengono identificati tutti quei </a:t>
            </a:r>
            <a:r>
              <a:rPr lang="it-IT" sz="3300" b="1" dirty="0"/>
              <a:t>documenti (solitamente lettere) con i quali le parti enunciano la loro intenzione di iniziare una tratta­tiva. Tali lettere non assumono, per loro stessa natura, carattere vincolante, ma svolgono una funzione preliminare atta ad instaurare una seconda e più completa fase di incontri</a:t>
            </a:r>
            <a:r>
              <a:rPr lang="it-IT" sz="3300" dirty="0"/>
              <a:t>.</a:t>
            </a:r>
          </a:p>
          <a:p>
            <a:r>
              <a:rPr lang="it-IT" sz="3300" dirty="0"/>
              <a:t>Riteniamo che </a:t>
            </a:r>
            <a:r>
              <a:rPr lang="it-IT" sz="3300" b="1" dirty="0"/>
              <a:t>non p</a:t>
            </a:r>
            <a:r>
              <a:rPr lang="it-IT" sz="3300" dirty="0"/>
              <a:t>ossano qualificarsi come vere e proprie lettere di in­tenti le offerte </a:t>
            </a:r>
            <a:r>
              <a:rPr lang="it-IT" sz="3300" b="1" dirty="0"/>
              <a:t>che non </a:t>
            </a:r>
            <a:r>
              <a:rPr lang="it-IT" sz="3300" dirty="0"/>
              <a:t>siano dirette a sviluppare successivamente, cioè du­rante il corso delle trattative, le specifiche esigenze della parte.</a:t>
            </a:r>
          </a:p>
          <a:p>
            <a:r>
              <a:rPr lang="it-IT" sz="3300" dirty="0"/>
              <a:t>Se così non fosse, si tratterebbe di vera offerta, con tutte le maggiori in­cidenze giuridiche che esamineremo a suo tempo.</a:t>
            </a:r>
          </a:p>
          <a:p>
            <a:r>
              <a:rPr lang="it-IT" sz="3300" dirty="0"/>
              <a:t>La prassi offre generalmente un composito numero di tali documenti di intenti il cui contenuto può essere così sintetizzato: “</a:t>
            </a:r>
            <a:r>
              <a:rPr lang="it-IT" sz="3300" i="1" dirty="0"/>
              <a:t>Facendo seguito alle in­tercorse comunicazioni fra le nostre Società, Vi comunichiamo l’intenzione di valutare la possibilità di acquisire il Vostro pacchetto software relativo al­a gestione del credito. Vi invitiamo a sottoporci una dettagliata offerta del prodotto che ne contempli sia i costi, sia le modalità di impiego, sia le carat­teristiche di uso, in modo da confrontarne le specifiche alle nostre esigenze.</a:t>
            </a:r>
            <a:endParaRPr lang="it-IT" sz="3300" dirty="0"/>
          </a:p>
          <a:p>
            <a:r>
              <a:rPr lang="it-IT" sz="3300" i="1" dirty="0"/>
              <a:t>Ovviamente la presente richiesta non vincola minimamente ciascuna del­: Società, ma ha carattere strettamente interlocutorio e prodromico ad eventuali futuri accordi</a:t>
            </a:r>
            <a:r>
              <a:rPr lang="it-IT" sz="3300" dirty="0"/>
              <a:t>”.</a:t>
            </a:r>
          </a:p>
          <a:p>
            <a:r>
              <a:rPr lang="it-IT" sz="3300" dirty="0"/>
              <a:t>Dello stesso tenore può essere l’offerta di un prodotto, anziché la sua ri­chiesta. In tal caso, anche se apparentemente si tratta di un’offerta, in realtà resta nell’ambito delle manifestazioni di intenti, purché non vengano avanzate precise proposte irrevocabili o comunque inequivocabilmente di­rette a concludere l’accordo.</a:t>
            </a:r>
          </a:p>
          <a:p>
            <a:r>
              <a:rPr lang="it-IT" sz="3300" dirty="0"/>
              <a:t>Pertanto </a:t>
            </a:r>
            <a:r>
              <a:rPr lang="it-IT" sz="3300" b="1" dirty="0"/>
              <a:t>sarà ancora una lettera di intenti la comunicazione diretta a far conoscere il proprio prodotto e la disponibilità a discuterne la sua acquisi­zione</a:t>
            </a:r>
            <a:r>
              <a:rPr lang="it-IT" sz="3300" dirty="0"/>
              <a:t> “</a:t>
            </a:r>
            <a:r>
              <a:rPr lang="it-IT" sz="3300" i="1" dirty="0"/>
              <a:t>La nostra Società che opera da anni nel settore dello sviluppo del  software ha realizzato un prodotto gestionale... Saremmo pertanto lieti di incontro per </a:t>
            </a:r>
            <a:r>
              <a:rPr lang="it-IT" sz="3300" i="1" dirty="0" err="1"/>
              <a:t>mostrarVi</a:t>
            </a:r>
            <a:r>
              <a:rPr lang="it-IT" sz="3300" i="1" dirty="0"/>
              <a:t> la qualità e funzionalità dello stesso e la sua indiscussa  superiorità rispetto a prodotti analoghi in funzione del suo elevato rapporto fra costi e operatività, il tutto senza alcun impegno od onere da parte Vostra.</a:t>
            </a:r>
            <a:r>
              <a:rPr lang="it-IT" sz="3300" dirty="0"/>
              <a:t>”.</a:t>
            </a:r>
          </a:p>
          <a:p>
            <a:endParaRPr lang="it-IT" sz="2900" dirty="0"/>
          </a:p>
        </p:txBody>
      </p:sp>
    </p:spTree>
    <p:extLst>
      <p:ext uri="{BB962C8B-B14F-4D97-AF65-F5344CB8AC3E}">
        <p14:creationId xmlns:p14="http://schemas.microsoft.com/office/powerpoint/2010/main" val="7749975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1524000" y="307733"/>
            <a:ext cx="9144000" cy="960194"/>
          </a:xfrm>
        </p:spPr>
        <p:txBody>
          <a:bodyPr/>
          <a:lstStyle/>
          <a:p>
            <a:r>
              <a:rPr lang="it-IT" dirty="0">
                <a:solidFill>
                  <a:srgbClr val="00B050"/>
                </a:solidFill>
              </a:rPr>
              <a:t>Fase Precontrattuale</a:t>
            </a:r>
          </a:p>
        </p:txBody>
      </p:sp>
      <p:sp>
        <p:nvSpPr>
          <p:cNvPr id="3" name="Sottotitolo 2"/>
          <p:cNvSpPr>
            <a:spLocks noGrp="1"/>
          </p:cNvSpPr>
          <p:nvPr>
            <p:ph type="subTitle" idx="1"/>
          </p:nvPr>
        </p:nvSpPr>
        <p:spPr>
          <a:xfrm>
            <a:off x="501162" y="1267927"/>
            <a:ext cx="11113476" cy="5317511"/>
          </a:xfrm>
        </p:spPr>
        <p:txBody>
          <a:bodyPr>
            <a:normAutofit fontScale="70000" lnSpcReduction="20000"/>
          </a:bodyPr>
          <a:lstStyle/>
          <a:p>
            <a:r>
              <a:rPr lang="it-IT" sz="2800" b="1" dirty="0"/>
              <a:t>Casi specifici</a:t>
            </a:r>
          </a:p>
          <a:p>
            <a:r>
              <a:rPr lang="it-IT" b="1" dirty="0">
                <a:solidFill>
                  <a:srgbClr val="FF0000"/>
                </a:solidFill>
              </a:rPr>
              <a:t>b) Verbali di riunione </a:t>
            </a:r>
          </a:p>
          <a:p>
            <a:r>
              <a:rPr lang="it-IT" sz="2900" dirty="0"/>
              <a:t>La presenza di </a:t>
            </a:r>
            <a:r>
              <a:rPr lang="it-IT" sz="2900" b="1" dirty="0"/>
              <a:t>verbali di riunioni a conferma di incontri avvenuti fra le parti </a:t>
            </a:r>
            <a:r>
              <a:rPr lang="it-IT" sz="2900" dirty="0"/>
              <a:t>si va sempre più estendendo nella prassi negoziale e, mentre in un primo tempo il fenomeno, di chiara discendenza anglosassone e nord americana, era diffuso solo fra aziende di rilevanti dimensioni, oggi è diventato prassi corrente per società anche di dimensioni minori.</a:t>
            </a:r>
          </a:p>
          <a:p>
            <a:r>
              <a:rPr lang="it-IT" sz="2900" dirty="0"/>
              <a:t>Si tratta della cristallizzazione su di un documento dell’attività sino a quel momento svolta, in modo da averne la riproduzione immediata e la possibilità di valutarne l’estensione in qualsiasi momento.</a:t>
            </a:r>
          </a:p>
          <a:p>
            <a:r>
              <a:rPr lang="it-IT" sz="2900" b="1" dirty="0"/>
              <a:t>Lo scopo precipuo del verbale è, dunque, probatorio</a:t>
            </a:r>
            <a:r>
              <a:rPr lang="it-IT" sz="2900" dirty="0"/>
              <a:t>: salvo che le parti non vogliano determinare con esso il vero accordo negoziale, ma in tal caso </a:t>
            </a:r>
            <a:r>
              <a:rPr lang="it-IT" sz="2900" b="1" dirty="0"/>
              <a:t>non</a:t>
            </a:r>
            <a:r>
              <a:rPr lang="it-IT" sz="2900" dirty="0"/>
              <a:t> si potrà parlare di verbale, bensì di contratto o capitolato contrattual­mente rilevante. La sua funzione è limitata a fedele registrazione del fatto accaduto alla presenza di due o più persone.</a:t>
            </a:r>
          </a:p>
          <a:p>
            <a:r>
              <a:rPr lang="it-IT" sz="2900" dirty="0"/>
              <a:t>Una simile caratteristica non deve però indurre a sottovalutare la porta­ta del documento che, proprio per la sua struttura di registrazione di fatti in contraddittorio fra le parti, potrà assumere rilevanza eccezionale in sede di contestazione al fine di rilevare l’effettiva volontà delle parti.</a:t>
            </a:r>
          </a:p>
          <a:p>
            <a:r>
              <a:rPr lang="it-IT" sz="2900" dirty="0"/>
              <a:t>Soprattutto </a:t>
            </a:r>
            <a:r>
              <a:rPr lang="it-IT" sz="2900" b="1" dirty="0"/>
              <a:t>in un ambito tecnicamente complesso come quello informa­tico, il riconoscimento di fatti può assumere valore decisivo: il committente ha la facoltà di eseguire verifiche in corso d’opera e la consegna del pro­gramma sviluppato avviene solitamente non in un’unica soluzione, ma si ar­ticola in più </a:t>
            </a:r>
            <a:r>
              <a:rPr lang="it-IT" sz="2900" b="1" dirty="0" err="1"/>
              <a:t>tranches</a:t>
            </a:r>
            <a:r>
              <a:rPr lang="it-IT" sz="2900" b="1" dirty="0"/>
              <a:t>, a fronte di ciascuna delle quali vi potrà anche essere un’accettazione da parte del committente o, comunque, vi potrà accedere una serie di rilievi essenziali ai fini dell’esatta esecuzione dell’appalto di svi­luppo di software. </a:t>
            </a:r>
          </a:p>
        </p:txBody>
      </p:sp>
    </p:spTree>
    <p:extLst>
      <p:ext uri="{BB962C8B-B14F-4D97-AF65-F5344CB8AC3E}">
        <p14:creationId xmlns:p14="http://schemas.microsoft.com/office/powerpoint/2010/main" val="26991338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1524000" y="307733"/>
            <a:ext cx="9144000" cy="960194"/>
          </a:xfrm>
        </p:spPr>
        <p:txBody>
          <a:bodyPr/>
          <a:lstStyle/>
          <a:p>
            <a:r>
              <a:rPr lang="it-IT" dirty="0">
                <a:solidFill>
                  <a:srgbClr val="00B050"/>
                </a:solidFill>
              </a:rPr>
              <a:t>Il Contratto </a:t>
            </a:r>
          </a:p>
        </p:txBody>
      </p:sp>
      <p:sp>
        <p:nvSpPr>
          <p:cNvPr id="3" name="Sottotitolo 2"/>
          <p:cNvSpPr>
            <a:spLocks noGrp="1"/>
          </p:cNvSpPr>
          <p:nvPr>
            <p:ph type="subTitle" idx="1"/>
          </p:nvPr>
        </p:nvSpPr>
        <p:spPr>
          <a:xfrm>
            <a:off x="571500" y="1267927"/>
            <a:ext cx="8530555" cy="5216763"/>
          </a:xfrm>
        </p:spPr>
        <p:txBody>
          <a:bodyPr>
            <a:normAutofit fontScale="70000" lnSpcReduction="20000"/>
          </a:bodyPr>
          <a:lstStyle/>
          <a:p>
            <a:r>
              <a:rPr lang="it-IT" sz="2800" b="1" dirty="0"/>
              <a:t>Definizione Generale </a:t>
            </a:r>
          </a:p>
          <a:p>
            <a:r>
              <a:rPr lang="it-IT" dirty="0"/>
              <a:t>Ai sensi dell’articolo 1321 c.c.  il contratto è “</a:t>
            </a:r>
            <a:r>
              <a:rPr lang="it-IT" i="1" dirty="0"/>
              <a:t>l’accordo di due o più parti per costituire, regolare o estinguere tra loro un rapporto giuridico patrimoniale”</a:t>
            </a:r>
            <a:r>
              <a:rPr lang="it-IT" dirty="0"/>
              <a:t>.</a:t>
            </a:r>
          </a:p>
          <a:p>
            <a:r>
              <a:rPr lang="it-IT" dirty="0"/>
              <a:t>Tale articolo rappresenta la norma di riferimento sia per l'individuazione della definizione di contratto, sia per l'introduzione al complesso di norme che affrontano il tema "</a:t>
            </a:r>
            <a:r>
              <a:rPr lang="it-IT" i="1" dirty="0"/>
              <a:t>dei contratti in generale" (Titolo II, Libro IV).</a:t>
            </a:r>
          </a:p>
          <a:p>
            <a:r>
              <a:rPr lang="it-IT" dirty="0"/>
              <a:t>Nel codice civile possiamo infatti rinvenire </a:t>
            </a:r>
            <a:r>
              <a:rPr lang="it-IT" b="1" dirty="0"/>
              <a:t>due gruppi di norme</a:t>
            </a:r>
            <a:r>
              <a:rPr lang="it-IT" dirty="0"/>
              <a:t>, “</a:t>
            </a:r>
            <a:r>
              <a:rPr lang="it-IT" i="1" dirty="0"/>
              <a:t>dei contratti in generale</a:t>
            </a:r>
            <a:r>
              <a:rPr lang="it-IT" dirty="0"/>
              <a:t>” (ovvero la normativa comune a tutti i contratti) e “</a:t>
            </a:r>
            <a:r>
              <a:rPr lang="it-IT" i="1" dirty="0"/>
              <a:t>dei singoli contratti</a:t>
            </a:r>
            <a:r>
              <a:rPr lang="it-IT" dirty="0"/>
              <a:t>” (Titolo III, Libro IV, ovvero la normativa che individua e disciplina singole figure di contratto).</a:t>
            </a:r>
          </a:p>
          <a:p>
            <a:r>
              <a:rPr lang="it-IT" dirty="0"/>
              <a:t>La definizione appena citata e contenuta nell'art. 1321 c.c. puntualizza le caratteristiche fondamentali del contratto:</a:t>
            </a:r>
          </a:p>
          <a:p>
            <a:pPr lvl="0" fontAlgn="auto"/>
            <a:r>
              <a:rPr lang="it-IT" b="1" u="sng" dirty="0"/>
              <a:t>L'accordo</a:t>
            </a:r>
            <a:r>
              <a:rPr lang="it-IT" dirty="0"/>
              <a:t>: caratteristica tipica del contratto è infatti l'essere un negozio giuridico bi o </a:t>
            </a:r>
            <a:r>
              <a:rPr lang="it-IT" dirty="0" err="1"/>
              <a:t>pluri</a:t>
            </a:r>
            <a:r>
              <a:rPr lang="it-IT" dirty="0"/>
              <a:t>-laterale. Il suo perfezionamento è dato infatti dall'accordo di almeno due parti e si differenzia, pertanto dai negozi unilaterali: in questi ultimi, infatti, gli effetti giuridici sono la conseguenza di una manifestazione singola di volontà, senza che occorra l'accettazione di alcuno (ad es. il testamento).</a:t>
            </a:r>
          </a:p>
          <a:p>
            <a:pPr lvl="0" fontAlgn="auto"/>
            <a:r>
              <a:rPr lang="it-IT" b="1" u="sng" dirty="0"/>
              <a:t>La patrimonialità</a:t>
            </a:r>
            <a:r>
              <a:rPr lang="it-IT" dirty="0"/>
              <a:t>: il contratto è un negozio giuridico di natura patrimoniale in quanto ha ad oggetto rapporti suscettibili di valutazione economica. La conseguenza di questa caratteristica è data dal fatto che un negozio giuridico volto a costituire, regolare, estinguere un rapporto giuridico di natura non patrimoniale (ad esempio, il matrimonio) non rappresenta un contratto.</a:t>
            </a:r>
          </a:p>
          <a:p>
            <a:endParaRPr lang="it-IT" dirty="0"/>
          </a:p>
        </p:txBody>
      </p:sp>
      <p:pic>
        <p:nvPicPr>
          <p:cNvPr id="15364" name="Picture 4" descr="Tagliare la bolletta con i contratti EPC - Il blog di Dario Di Santo">
            <a:extLst>
              <a:ext uri="{FF2B5EF4-FFF2-40B4-BE49-F238E27FC236}">
                <a16:creationId xmlns:a16="http://schemas.microsoft.com/office/drawing/2014/main" id="{5C5C507B-F12C-2DA7-D6C3-16EEEB5F75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39967" y="2514600"/>
            <a:ext cx="2505075" cy="22755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04421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1752600" y="228600"/>
            <a:ext cx="8686800" cy="6400800"/>
          </a:xfrm>
          <a:prstGeom prst="rect">
            <a:avLst/>
          </a:prstGeom>
          <a:noFill/>
          <a:ln w="28575">
            <a:solidFill>
              <a:schemeClr val="tx1"/>
            </a:solidFill>
            <a:miter lim="800000"/>
            <a:headEnd/>
            <a:tailEnd/>
          </a:ln>
          <a:effectLst>
            <a:outerShdw dist="107763" dir="2700000" algn="ctr" rotWithShape="0">
              <a:schemeClr val="bg2"/>
            </a:outerShdw>
          </a:effectLst>
          <a:extLst>
            <a:ext uri="{909E8E84-426E-40DD-AFC4-6F175D3DCCD1}">
              <a14:hiddenFill xmlns:a14="http://schemas.microsoft.com/office/drawing/2010/main">
                <a:solidFill>
                  <a:schemeClr val="bg1"/>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it-IT" altLang="it-IT" sz="2400"/>
          </a:p>
        </p:txBody>
      </p:sp>
      <p:sp>
        <p:nvSpPr>
          <p:cNvPr id="37891" name="Text Box 4"/>
          <p:cNvSpPr txBox="1">
            <a:spLocks noChangeArrowheads="1"/>
          </p:cNvSpPr>
          <p:nvPr/>
        </p:nvSpPr>
        <p:spPr bwMode="auto">
          <a:xfrm>
            <a:off x="2209800" y="228600"/>
            <a:ext cx="76962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it-IT" altLang="it-IT" sz="5400" i="1" u="sng">
                <a:solidFill>
                  <a:srgbClr val="FF3300"/>
                </a:solidFill>
                <a:latin typeface="Univers" pitchFamily="34" charset="0"/>
              </a:rPr>
              <a:t>VERBALI DI RIUNIONE  </a:t>
            </a:r>
            <a:endParaRPr lang="it-IT" altLang="it-IT" sz="2400" u="sng"/>
          </a:p>
        </p:txBody>
      </p:sp>
      <p:sp>
        <p:nvSpPr>
          <p:cNvPr id="37892" name="Text Box 5"/>
          <p:cNvSpPr txBox="1">
            <a:spLocks noChangeArrowheads="1"/>
          </p:cNvSpPr>
          <p:nvPr/>
        </p:nvSpPr>
        <p:spPr bwMode="auto">
          <a:xfrm>
            <a:off x="1981200" y="1676400"/>
            <a:ext cx="8077200" cy="1054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a:spcBef>
                <a:spcPct val="0"/>
              </a:spcBef>
              <a:buFontTx/>
              <a:buNone/>
            </a:pPr>
            <a:r>
              <a:rPr lang="it-IT" altLang="it-IT" sz="2100">
                <a:latin typeface="Univers" pitchFamily="34" charset="0"/>
              </a:rPr>
              <a:t>HANNO LA FUNZIONE DI COMPROVARE GLI INCONTRI AVVENUTI E DI CONFERMARE L'ATTIVITÀ SVOLTA E QUANTO ANCHE IN SEDE DI RIUNIONE STABILITO </a:t>
            </a:r>
          </a:p>
        </p:txBody>
      </p:sp>
      <p:sp>
        <p:nvSpPr>
          <p:cNvPr id="37893" name="Text Box 7"/>
          <p:cNvSpPr txBox="1">
            <a:spLocks noChangeArrowheads="1"/>
          </p:cNvSpPr>
          <p:nvPr/>
        </p:nvSpPr>
        <p:spPr bwMode="auto">
          <a:xfrm>
            <a:off x="1981200" y="3810000"/>
            <a:ext cx="8001000" cy="233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a:spcBef>
                <a:spcPct val="0"/>
              </a:spcBef>
              <a:buFontTx/>
              <a:buNone/>
            </a:pPr>
            <a:r>
              <a:rPr lang="it-IT" altLang="it-IT" sz="2100">
                <a:latin typeface="Univers" pitchFamily="34" charset="0"/>
              </a:rPr>
              <a:t>HANNO VALORE INTERNO E POSSONO EVENTUALMENTE ESSERE UTILIZZATI CON VALORE LEGALE SE SOTTOSCRITTI DALLE PARTI PRESENTI.</a:t>
            </a:r>
          </a:p>
          <a:p>
            <a:pPr algn="just">
              <a:spcBef>
                <a:spcPct val="0"/>
              </a:spcBef>
              <a:buFontTx/>
              <a:buNone/>
            </a:pPr>
            <a:r>
              <a:rPr lang="it-IT" altLang="it-IT" sz="2100">
                <a:latin typeface="Univers" pitchFamily="34" charset="0"/>
              </a:rPr>
              <a:t>IN MANCANZA DI SOTTOSCRIZIONE HANNO SOLO VALORE DI RIFERIMENTO PER EVENTUALI PROVE TESTIMONIALI.</a:t>
            </a:r>
          </a:p>
          <a:p>
            <a:pPr algn="just">
              <a:spcBef>
                <a:spcPct val="0"/>
              </a:spcBef>
              <a:buFontTx/>
              <a:buNone/>
            </a:pPr>
            <a:r>
              <a:rPr lang="it-IT" altLang="it-IT" sz="2100">
                <a:latin typeface="Univers" pitchFamily="34" charset="0"/>
              </a:rPr>
              <a:t>INFATTI </a:t>
            </a:r>
            <a:r>
              <a:rPr lang="it-IT" altLang="it-IT" sz="2100" u="sng">
                <a:latin typeface="Univers" pitchFamily="34" charset="0"/>
              </a:rPr>
              <a:t>SOLO</a:t>
            </a:r>
            <a:r>
              <a:rPr lang="it-IT" altLang="it-IT" sz="2100">
                <a:latin typeface="Univers" pitchFamily="34" charset="0"/>
              </a:rPr>
              <a:t> LA SOTTOSCRIZIONE CONSENTE DI RIFERIRE LA DICHIARAZIONE A CHI L’ABBIA EFFETTUATA.</a:t>
            </a:r>
          </a:p>
        </p:txBody>
      </p:sp>
      <p:sp>
        <p:nvSpPr>
          <p:cNvPr id="37894" name="AutoShape 9"/>
          <p:cNvSpPr>
            <a:spLocks noChangeArrowheads="1"/>
          </p:cNvSpPr>
          <p:nvPr/>
        </p:nvSpPr>
        <p:spPr bwMode="auto">
          <a:xfrm>
            <a:off x="5181600" y="2895600"/>
            <a:ext cx="1600200" cy="685800"/>
          </a:xfrm>
          <a:prstGeom prst="downArrow">
            <a:avLst>
              <a:gd name="adj1" fmla="val 50000"/>
              <a:gd name="adj2" fmla="val 25000"/>
            </a:avLst>
          </a:prstGeom>
          <a:solidFill>
            <a:schemeClr val="hlink"/>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it-IT" altLang="it-IT" sz="2000">
              <a:latin typeface="Univers" pitchFamily="34" charset="0"/>
            </a:endParaRPr>
          </a:p>
        </p:txBody>
      </p:sp>
    </p:spTree>
    <p:extLst>
      <p:ext uri="{BB962C8B-B14F-4D97-AF65-F5344CB8AC3E}">
        <p14:creationId xmlns:p14="http://schemas.microsoft.com/office/powerpoint/2010/main" val="9044908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1524000" y="167061"/>
            <a:ext cx="9144000" cy="960194"/>
          </a:xfrm>
        </p:spPr>
        <p:txBody>
          <a:bodyPr/>
          <a:lstStyle/>
          <a:p>
            <a:r>
              <a:rPr lang="it-IT" dirty="0">
                <a:solidFill>
                  <a:srgbClr val="00B050"/>
                </a:solidFill>
              </a:rPr>
              <a:t>Fase Precontrattuale</a:t>
            </a:r>
          </a:p>
        </p:txBody>
      </p:sp>
      <p:sp>
        <p:nvSpPr>
          <p:cNvPr id="3" name="Sottotitolo 2"/>
          <p:cNvSpPr>
            <a:spLocks noGrp="1"/>
          </p:cNvSpPr>
          <p:nvPr>
            <p:ph type="subTitle" idx="1"/>
          </p:nvPr>
        </p:nvSpPr>
        <p:spPr>
          <a:xfrm>
            <a:off x="131885" y="942621"/>
            <a:ext cx="11781692" cy="5845041"/>
          </a:xfrm>
        </p:spPr>
        <p:txBody>
          <a:bodyPr>
            <a:normAutofit fontScale="25000" lnSpcReduction="20000"/>
          </a:bodyPr>
          <a:lstStyle/>
          <a:p>
            <a:r>
              <a:rPr lang="it-IT" sz="7200" b="1" dirty="0"/>
              <a:t>Casi specifici</a:t>
            </a:r>
          </a:p>
          <a:p>
            <a:r>
              <a:rPr lang="it-IT" sz="7200" b="1" dirty="0">
                <a:solidFill>
                  <a:srgbClr val="FF0000"/>
                </a:solidFill>
              </a:rPr>
              <a:t>c) Accordi quadro</a:t>
            </a:r>
          </a:p>
          <a:p>
            <a:r>
              <a:rPr lang="it-IT" sz="7200" dirty="0"/>
              <a:t>Il termine richiama alla mente una situazione particolarmente ampia i cui confini tendono a sfumare nell’area contrattuale, ponendo la fattispecie in esame quale punto cardine dei due momenti.</a:t>
            </a:r>
          </a:p>
          <a:p>
            <a:r>
              <a:rPr lang="it-IT" sz="7200" dirty="0"/>
              <a:t>Con l’accordo </a:t>
            </a:r>
            <a:r>
              <a:rPr lang="it-IT" sz="7200" b="1" dirty="0"/>
              <a:t>quadro le parti evidenziano tutti gli aspetti dell’intesa che desiderano porre in essere, offrendone una visione completa e costituendone il parametro sicuro per identificare la volontà negoziale.</a:t>
            </a:r>
          </a:p>
          <a:p>
            <a:r>
              <a:rPr lang="it-IT" sz="7200" dirty="0"/>
              <a:t>Anche in questo caso occorrerà evitare confusioni concettuali (non ter­minologiche, in quanto sarà la situazione di fatto ad offrire valido spunto di soluzione di possibili contrasti interpretativi) per non attribuire all’accordo quadro una portata maggiore di quanto in realtà non debba essergli ricono­sciuto: l’accordo quadro non è il contratto e, conseguentemente, non vinco­lerà direttamente le parti se non al rispetto del principio di correttezza e co­stituirà sicuro presupposto probatorio.</a:t>
            </a:r>
          </a:p>
          <a:p>
            <a:r>
              <a:rPr lang="it-IT" sz="7200" dirty="0"/>
              <a:t>Il ricorso alla fattispecie dell’accordo quadro si rende particolarmente utile in previsione di intese di joint venture quando, per la vastità degli inte­ressi in gioco e dei costi di investimento, è opportuno tratteggiare prelimi­narmente i punti dell’accordo, punti che costituiranno oggetto dì successiva dettagliata indagine e mirato accordo.</a:t>
            </a:r>
          </a:p>
          <a:p>
            <a:r>
              <a:rPr lang="it-IT" sz="7200" dirty="0"/>
              <a:t>Rispetto alla lettera di intenti precedentemente esaminata, l’accordo quadro svolge una funzione di maggior rilievo ed anche la sua incidenza è in­dubbiamente maggiore costituendo un costante richiamo al rispetto del prin­cipio di correttezza e di buona fede.</a:t>
            </a:r>
          </a:p>
          <a:p>
            <a:r>
              <a:rPr lang="it-IT" sz="7200" dirty="0"/>
              <a:t>Il problema, in tema di Joint Venture, è indubbiamente rilevante quan­do si presenta la necessità di affiancare all’accordo base una studio di fatti­bilità atto ad “anticipare” l’oggetto (in senso stretto di prodotto) della Joint che, invece, investirà la successiva e reale fase dell’intesa.</a:t>
            </a:r>
          </a:p>
          <a:p>
            <a:r>
              <a:rPr lang="it-IT" sz="7200" dirty="0"/>
              <a:t>Soprattutto per quanto concerne gli investimenti nella ricerca di softwa­re o di realizzazione di sistemi chiavi in mano è necessario che vengano anti­cipatamente delineati i punti di maggior incidenza, al limite anche solo ai fi­ni della ripartizione dei costi, per l’eventualità che l’intesa di Joint Venture non si concretizzi.</a:t>
            </a:r>
          </a:p>
          <a:p>
            <a:r>
              <a:rPr lang="it-IT" sz="7200" dirty="0"/>
              <a:t>Stabilito nell’accordo quadro ciò che si dovrà realizzare ponendo in es­sere l’intesa, eventuali studi preliminari o di fattibilità non costituiranno l’accordo, ma implicheranno comunque il sorgere di obblighi al cui rispetto le parti saranno tenute.</a:t>
            </a:r>
          </a:p>
          <a:p>
            <a:endParaRPr lang="it-IT" sz="7200" dirty="0"/>
          </a:p>
        </p:txBody>
      </p:sp>
    </p:spTree>
    <p:extLst>
      <p:ext uri="{BB962C8B-B14F-4D97-AF65-F5344CB8AC3E}">
        <p14:creationId xmlns:p14="http://schemas.microsoft.com/office/powerpoint/2010/main" val="26103236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1524000" y="307733"/>
            <a:ext cx="9144000" cy="960194"/>
          </a:xfrm>
        </p:spPr>
        <p:txBody>
          <a:bodyPr/>
          <a:lstStyle/>
          <a:p>
            <a:r>
              <a:rPr lang="it-IT" dirty="0">
                <a:solidFill>
                  <a:srgbClr val="00B050"/>
                </a:solidFill>
              </a:rPr>
              <a:t>Fase Precontrattuale</a:t>
            </a:r>
          </a:p>
        </p:txBody>
      </p:sp>
      <p:sp>
        <p:nvSpPr>
          <p:cNvPr id="3" name="Sottotitolo 2"/>
          <p:cNvSpPr>
            <a:spLocks noGrp="1"/>
          </p:cNvSpPr>
          <p:nvPr>
            <p:ph type="subTitle" idx="1"/>
          </p:nvPr>
        </p:nvSpPr>
        <p:spPr>
          <a:xfrm>
            <a:off x="474785" y="1267927"/>
            <a:ext cx="11456377" cy="5335096"/>
          </a:xfrm>
        </p:spPr>
        <p:txBody>
          <a:bodyPr>
            <a:normAutofit/>
          </a:bodyPr>
          <a:lstStyle/>
          <a:p>
            <a:r>
              <a:rPr lang="it-IT" sz="2000" b="1" dirty="0"/>
              <a:t>Casi specifici</a:t>
            </a:r>
          </a:p>
          <a:p>
            <a:r>
              <a:rPr lang="it-IT" sz="2000" b="1" dirty="0">
                <a:solidFill>
                  <a:srgbClr val="FF0000"/>
                </a:solidFill>
              </a:rPr>
              <a:t>d) Minuta</a:t>
            </a:r>
          </a:p>
          <a:p>
            <a:r>
              <a:rPr lang="it-IT" dirty="0"/>
              <a:t>Per quanto concerne invece la “</a:t>
            </a:r>
            <a:r>
              <a:rPr lang="it-IT" b="1" dirty="0"/>
              <a:t>minuta”</a:t>
            </a:r>
            <a:r>
              <a:rPr lang="it-IT" dirty="0"/>
              <a:t> ne è stato posto in luce il carat­tere “</a:t>
            </a:r>
            <a:r>
              <a:rPr lang="it-IT" b="1" i="1" dirty="0"/>
              <a:t>interlocutorio</a:t>
            </a:r>
            <a:r>
              <a:rPr lang="it-IT" dirty="0"/>
              <a:t> </a:t>
            </a:r>
            <a:r>
              <a:rPr lang="it-IT" b="1" i="1" dirty="0"/>
              <a:t>e preparatorio della stipulazione</a:t>
            </a:r>
            <a:r>
              <a:rPr lang="it-IT" dirty="0"/>
              <a:t>”. Viene dunque sottoli­neato che le Parti intendono, proprio con l’uso di una “minuta o puntuazio­ne”, documentare l’intesa raggiunta solo su alcuni punti del contratto e rin­viarne la stipulazione ad un momento successivo. La così detta puntuazione c minuta di contratto non ha, in via di massima, carattere vincolativo fra le parti, perché esse intendono solitamente documentare l’intesa raggiunta su alcuni punti, d’accordo rinviando ad un momento successivo la stipulazione del contratto, al momento, cioè, in cui avranno raggiunto l’accordo anche sugli altri punti. Ciò non esclude, però, che nel caso concreto la </a:t>
            </a:r>
            <a:r>
              <a:rPr lang="it-IT" b="1" dirty="0"/>
              <a:t>minuta pos­sa avere essa stessa valore di documento probatorio di un contratto già per­fezionato, quando contenga l’indicazione dei suoi elementi essenziali </a:t>
            </a:r>
            <a:r>
              <a:rPr lang="it-IT" dirty="0"/>
              <a:t>e sia dimostrato che le parti abbiano inteso vincolarsi definitivamente in base ad altri elementi che si possono dedurre a prova, nonché in base al loro com­portamento successivo, diretto a dare esecuzione all’accordo risultante dal documento stesso.</a:t>
            </a:r>
          </a:p>
        </p:txBody>
      </p:sp>
    </p:spTree>
    <p:extLst>
      <p:ext uri="{BB962C8B-B14F-4D97-AF65-F5344CB8AC3E}">
        <p14:creationId xmlns:p14="http://schemas.microsoft.com/office/powerpoint/2010/main" val="17458602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1524000" y="307733"/>
            <a:ext cx="9144000" cy="960194"/>
          </a:xfrm>
        </p:spPr>
        <p:txBody>
          <a:bodyPr/>
          <a:lstStyle/>
          <a:p>
            <a:r>
              <a:rPr lang="it-IT" dirty="0">
                <a:solidFill>
                  <a:srgbClr val="00B050"/>
                </a:solidFill>
              </a:rPr>
              <a:t>Fase Precontrattuale</a:t>
            </a:r>
          </a:p>
        </p:txBody>
      </p:sp>
      <p:sp>
        <p:nvSpPr>
          <p:cNvPr id="3" name="Sottotitolo 2"/>
          <p:cNvSpPr>
            <a:spLocks noGrp="1"/>
          </p:cNvSpPr>
          <p:nvPr>
            <p:ph type="subTitle" idx="1"/>
          </p:nvPr>
        </p:nvSpPr>
        <p:spPr>
          <a:xfrm>
            <a:off x="536331" y="1267927"/>
            <a:ext cx="11095891" cy="5299927"/>
          </a:xfrm>
        </p:spPr>
        <p:txBody>
          <a:bodyPr>
            <a:normAutofit fontScale="92500" lnSpcReduction="10000"/>
          </a:bodyPr>
          <a:lstStyle/>
          <a:p>
            <a:r>
              <a:rPr lang="it-IT" sz="2800" b="1" dirty="0"/>
              <a:t>Casi specifici</a:t>
            </a:r>
          </a:p>
          <a:p>
            <a:r>
              <a:rPr lang="it-IT" sz="2800" b="1" dirty="0">
                <a:solidFill>
                  <a:srgbClr val="FF0000"/>
                </a:solidFill>
              </a:rPr>
              <a:t>Il silenzio</a:t>
            </a:r>
          </a:p>
          <a:p>
            <a:r>
              <a:rPr lang="it-IT" dirty="0"/>
              <a:t>Un altro aspetto del tutto particolare della manifestazione della volontà dei contraenti è quello del cosiddetto “</a:t>
            </a:r>
            <a:r>
              <a:rPr lang="it-IT" b="1" dirty="0"/>
              <a:t>silenzio</a:t>
            </a:r>
            <a:r>
              <a:rPr lang="it-IT" dirty="0"/>
              <a:t>”. Tale concetto viene da noi affrontato sotto il duplice aspetto della semplice omessa dichiarazione e del­la “reticenza”. Soprattutto in ordine al secondo concetto cercheremo di ap­profondire l’indagine relativamente alle sue incidenze nell’ambito dei vizi della volontà e di tutte le possibili ripercussioni. Procediamo pertanto all’e­same del </a:t>
            </a:r>
            <a:r>
              <a:rPr lang="it-IT" b="1" dirty="0"/>
              <a:t>concetto di silenzio.</a:t>
            </a:r>
          </a:p>
          <a:p>
            <a:r>
              <a:rPr lang="it-IT" dirty="0"/>
              <a:t>Sappiamo che la manifestazione negoziale è offerta dall’espressione po­sitiva della volontà dei contraenti e pertanto, innanzi ad una specifica offer­ta, il destinatario manifesterà o meno la propria adesione alla stessa permet­tendo la conclusione dell’accordo medesimo. Si rientra quindi nell’ambito di uno dei requisiti essenziali del contratto e, precisamente, in quello (accordo) indicato al n. 1 dell’art. 1325 (accordo) del c.c. La questione si pone innanzitutto nel seguente termine e cioè </a:t>
            </a:r>
            <a:r>
              <a:rPr lang="it-IT" b="1" dirty="0"/>
              <a:t>se il silenzio, inteso come mancata manife­stazione esterna, possa intendersi in senso positivo di accondiscendenza dell’altrui volontà e quindi possa assurgere esso stesso a vera e propria manife­stazione del consenso</a:t>
            </a:r>
            <a:r>
              <a:rPr lang="it-IT" dirty="0"/>
              <a:t>.</a:t>
            </a:r>
          </a:p>
        </p:txBody>
      </p:sp>
    </p:spTree>
    <p:extLst>
      <p:ext uri="{BB962C8B-B14F-4D97-AF65-F5344CB8AC3E}">
        <p14:creationId xmlns:p14="http://schemas.microsoft.com/office/powerpoint/2010/main" val="17683885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1524000" y="307733"/>
            <a:ext cx="9144000" cy="960194"/>
          </a:xfrm>
        </p:spPr>
        <p:txBody>
          <a:bodyPr/>
          <a:lstStyle/>
          <a:p>
            <a:r>
              <a:rPr lang="it-IT" dirty="0">
                <a:solidFill>
                  <a:srgbClr val="00B050"/>
                </a:solidFill>
              </a:rPr>
              <a:t>Fase Precontrattuale</a:t>
            </a:r>
          </a:p>
        </p:txBody>
      </p:sp>
      <p:sp>
        <p:nvSpPr>
          <p:cNvPr id="3" name="Sottotitolo 2"/>
          <p:cNvSpPr>
            <a:spLocks noGrp="1"/>
          </p:cNvSpPr>
          <p:nvPr>
            <p:ph type="subTitle" idx="1"/>
          </p:nvPr>
        </p:nvSpPr>
        <p:spPr>
          <a:xfrm>
            <a:off x="518745" y="1267927"/>
            <a:ext cx="11289323" cy="5431811"/>
          </a:xfrm>
        </p:spPr>
        <p:txBody>
          <a:bodyPr>
            <a:normAutofit/>
          </a:bodyPr>
          <a:lstStyle/>
          <a:p>
            <a:r>
              <a:rPr lang="it-IT" sz="2800" b="1" dirty="0"/>
              <a:t>Definizione Generale</a:t>
            </a:r>
          </a:p>
          <a:p>
            <a:r>
              <a:rPr lang="it-IT" sz="2800" b="1" dirty="0"/>
              <a:t>Ancora sul silenzio</a:t>
            </a:r>
          </a:p>
          <a:p>
            <a:r>
              <a:rPr lang="it-IT" dirty="0"/>
              <a:t>Sarà opportuno vagliare le singole fattispecie pratiche giacché </a:t>
            </a:r>
            <a:r>
              <a:rPr lang="it-IT" b="1" dirty="0"/>
              <a:t>non </a:t>
            </a:r>
            <a:r>
              <a:rPr lang="it-IT" dirty="0"/>
              <a:t>rite­niamo possa prospettarsi alcun dubbio qualora </a:t>
            </a:r>
            <a:r>
              <a:rPr lang="it-IT" b="1" dirty="0"/>
              <a:t>in luogo del silenzio venga posto in essere un comportamento pratico implicitamente positivo</a:t>
            </a:r>
            <a:r>
              <a:rPr lang="it-IT" dirty="0"/>
              <a:t>: in tal ca­so l’esecuzione delle prestazioni richieste costituisce perfetta esecuzione an­che del contratto che, quindi, è da ritenersi concluso.</a:t>
            </a:r>
          </a:p>
          <a:p>
            <a:r>
              <a:rPr lang="it-IT" dirty="0"/>
              <a:t>In quest’ipotesi il silenzio inteso appunto quale manifestazione esteriore è stato adeguatamente sostituito dal comportamento e come tale </a:t>
            </a:r>
            <a:r>
              <a:rPr lang="it-IT" b="1" dirty="0"/>
              <a:t>non può parlarsi di “silenzio</a:t>
            </a:r>
            <a:r>
              <a:rPr lang="it-IT" dirty="0"/>
              <a:t>” in senso stretto, avendo trovato perfetta coincidenza tutti gli elementi negoziali.</a:t>
            </a:r>
          </a:p>
          <a:p>
            <a:r>
              <a:rPr lang="it-IT" dirty="0"/>
              <a:t>Se ne evince che </a:t>
            </a:r>
            <a:r>
              <a:rPr lang="it-IT" b="1" dirty="0"/>
              <a:t>il “silenzio”, assuma rilevanza giuridica in quelle ipotesi in cui vi sia un espresso impegno di manifestazione esterna espressa di volon­tà, come per esempio, quando contrattualmente sia pattuita una manifesta­zione di tal tipo, o quando siano gli usi o la legge a richiederlo</a:t>
            </a:r>
            <a:r>
              <a:rPr lang="it-IT" dirty="0"/>
              <a:t>.</a:t>
            </a:r>
          </a:p>
        </p:txBody>
      </p:sp>
    </p:spTree>
    <p:extLst>
      <p:ext uri="{BB962C8B-B14F-4D97-AF65-F5344CB8AC3E}">
        <p14:creationId xmlns:p14="http://schemas.microsoft.com/office/powerpoint/2010/main" val="41784828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1524000" y="307733"/>
            <a:ext cx="9144000" cy="960194"/>
          </a:xfrm>
        </p:spPr>
        <p:txBody>
          <a:bodyPr/>
          <a:lstStyle/>
          <a:p>
            <a:r>
              <a:rPr lang="it-IT" dirty="0">
                <a:solidFill>
                  <a:srgbClr val="00B050"/>
                </a:solidFill>
              </a:rPr>
              <a:t>Fase Precontrattuale</a:t>
            </a:r>
          </a:p>
        </p:txBody>
      </p:sp>
      <p:sp>
        <p:nvSpPr>
          <p:cNvPr id="3" name="Sottotitolo 2"/>
          <p:cNvSpPr>
            <a:spLocks noGrp="1"/>
          </p:cNvSpPr>
          <p:nvPr>
            <p:ph type="subTitle" idx="1"/>
          </p:nvPr>
        </p:nvSpPr>
        <p:spPr>
          <a:xfrm>
            <a:off x="237392" y="1267927"/>
            <a:ext cx="11799277" cy="5396642"/>
          </a:xfrm>
        </p:spPr>
        <p:txBody>
          <a:bodyPr>
            <a:normAutofit/>
          </a:bodyPr>
          <a:lstStyle/>
          <a:p>
            <a:r>
              <a:rPr lang="it-IT" sz="2200" b="1" dirty="0" err="1"/>
              <a:t>DefinizioneParticolare</a:t>
            </a:r>
            <a:endParaRPr lang="it-IT" sz="2200" b="1" dirty="0"/>
          </a:p>
          <a:p>
            <a:r>
              <a:rPr lang="it-IT" b="1" dirty="0"/>
              <a:t>Ancora sul silenzio</a:t>
            </a:r>
          </a:p>
          <a:p>
            <a:r>
              <a:rPr lang="it-IT" b="1" dirty="0"/>
              <a:t>AI di fuori pertanto di un impegno contrattualmente assunto o, di ade­renza ad usi o leggi, la mancata manifestazione espressa di volontà potrebbe essere valutata quale reticenza</a:t>
            </a:r>
            <a:r>
              <a:rPr lang="it-IT" dirty="0"/>
              <a:t>. La portata di tale fatto, nell’ambito della di­namica contrattuale, è estremamente rilevante e si ripercuote tanto nella fase precontrattuale quanto nella fase contrattuale stessa. II discorso deve neces­sariamente investire il problema della </a:t>
            </a:r>
            <a:r>
              <a:rPr lang="it-IT" b="1" dirty="0"/>
              <a:t>correttezza e della buona fede </a:t>
            </a:r>
            <a:r>
              <a:rPr lang="it-IT" dirty="0"/>
              <a:t>dei con­traenti.</a:t>
            </a:r>
          </a:p>
          <a:p>
            <a:r>
              <a:rPr lang="it-IT" dirty="0"/>
              <a:t>Esaminiamo alcune disposizioni imperative: </a:t>
            </a:r>
            <a:r>
              <a:rPr lang="it-IT" b="1" dirty="0"/>
              <a:t>l’art. 1175 e. c. recita che “</a:t>
            </a:r>
            <a:r>
              <a:rPr lang="it-IT" b="1" i="1" dirty="0"/>
              <a:t>il debitore e il creditore devono comportarsi secondo le regole della correttez­za</a:t>
            </a:r>
            <a:r>
              <a:rPr lang="it-IT" b="1" dirty="0"/>
              <a:t>”; gli artt. 1337 e 1338 rispettivamente indicano che “</a:t>
            </a:r>
            <a:r>
              <a:rPr lang="it-IT" b="1" i="1" dirty="0"/>
              <a:t>Le parti, nello svol­gimento delle trattative e nella formazione del contratto, devono comportar­si secondo buona fede</a:t>
            </a:r>
            <a:r>
              <a:rPr lang="it-IT" b="1" dirty="0"/>
              <a:t>” e “</a:t>
            </a:r>
            <a:r>
              <a:rPr lang="it-IT" b="1" i="1" dirty="0"/>
              <a:t>la parte che, conoscendo o dovendo conoscere l’esistenza di una causa di invalidità del contratto, non ne ha dato notizia all’altra parte è tenuta a risarcire il danno da questa risentito per aver confida­to, senza sua colpa, nella validità del contratto</a:t>
            </a:r>
            <a:r>
              <a:rPr lang="it-IT" dirty="0"/>
              <a:t>”.</a:t>
            </a:r>
          </a:p>
        </p:txBody>
      </p:sp>
    </p:spTree>
    <p:extLst>
      <p:ext uri="{BB962C8B-B14F-4D97-AF65-F5344CB8AC3E}">
        <p14:creationId xmlns:p14="http://schemas.microsoft.com/office/powerpoint/2010/main" val="1356797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1524000" y="-70327"/>
            <a:ext cx="9144000" cy="960194"/>
          </a:xfrm>
        </p:spPr>
        <p:txBody>
          <a:bodyPr/>
          <a:lstStyle/>
          <a:p>
            <a:r>
              <a:rPr lang="it-IT" dirty="0">
                <a:solidFill>
                  <a:srgbClr val="00B050"/>
                </a:solidFill>
              </a:rPr>
              <a:t>Fase Precontrattuale</a:t>
            </a:r>
          </a:p>
        </p:txBody>
      </p:sp>
      <p:sp>
        <p:nvSpPr>
          <p:cNvPr id="3" name="Sottotitolo 2"/>
          <p:cNvSpPr>
            <a:spLocks noGrp="1"/>
          </p:cNvSpPr>
          <p:nvPr>
            <p:ph type="subTitle" idx="1"/>
          </p:nvPr>
        </p:nvSpPr>
        <p:spPr>
          <a:xfrm>
            <a:off x="140678" y="889866"/>
            <a:ext cx="11904784" cy="6038471"/>
          </a:xfrm>
        </p:spPr>
        <p:txBody>
          <a:bodyPr>
            <a:noAutofit/>
          </a:bodyPr>
          <a:lstStyle/>
          <a:p>
            <a:r>
              <a:rPr lang="it-IT" b="1" dirty="0"/>
              <a:t>Definizione Particolare</a:t>
            </a:r>
          </a:p>
          <a:p>
            <a:r>
              <a:rPr lang="it-IT" b="1" dirty="0">
                <a:solidFill>
                  <a:srgbClr val="FF0000"/>
                </a:solidFill>
              </a:rPr>
              <a:t>Buona Fede</a:t>
            </a:r>
          </a:p>
          <a:p>
            <a:r>
              <a:rPr lang="it-IT" sz="2800" dirty="0"/>
              <a:t>Quindi l’attenzione dovrà essere estesa </a:t>
            </a:r>
            <a:r>
              <a:rPr lang="it-IT" sz="2800" b="1" dirty="0"/>
              <a:t>all’intera linea di comportamen­to delle parti interessate al perfezionamento contrattuale e riteniamo che tale indagine debba sottolineare la necessità di un comportamento corretto ed equo fra tutti i soggetti</a:t>
            </a:r>
            <a:r>
              <a:rPr lang="it-IT" sz="2800" dirty="0"/>
              <a:t>. L’efficacia e la validità di un negozio giuridico inve­ste rapporti etici e pratici ed i primi non sono poi così avulsi ed astratti ri­spetto ai secondi giacché, facendo un esempio banale, un comportamento spregiudicato ed impostato ad un inequivocabile </a:t>
            </a:r>
            <a:r>
              <a:rPr lang="it-IT" sz="2800" dirty="0" err="1"/>
              <a:t>approfittamento</a:t>
            </a:r>
            <a:r>
              <a:rPr lang="it-IT" sz="2800" dirty="0"/>
              <a:t> della si­tuazione concreta, al di là della logica e giusta sanzione immediata del risar­cimento del danno finirebbe col ripercuotersi negativamente anche per il fu­turo. L’autore di esso si troverebbe in una posizione negativa rispetto a po­tenziali ulteriori contraenti, giacché, bene o male, le notizie “corrono” e una cattiva fama non costituisce certo la migliore ipotesi di avviamento commer­ciale</a:t>
            </a:r>
          </a:p>
        </p:txBody>
      </p:sp>
    </p:spTree>
    <p:extLst>
      <p:ext uri="{BB962C8B-B14F-4D97-AF65-F5344CB8AC3E}">
        <p14:creationId xmlns:p14="http://schemas.microsoft.com/office/powerpoint/2010/main" val="26398194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1524000" y="-70327"/>
            <a:ext cx="9144000" cy="960194"/>
          </a:xfrm>
        </p:spPr>
        <p:txBody>
          <a:bodyPr/>
          <a:lstStyle/>
          <a:p>
            <a:r>
              <a:rPr lang="it-IT" dirty="0">
                <a:solidFill>
                  <a:srgbClr val="00B050"/>
                </a:solidFill>
              </a:rPr>
              <a:t>Fase Precontrattuale</a:t>
            </a:r>
          </a:p>
        </p:txBody>
      </p:sp>
      <p:sp>
        <p:nvSpPr>
          <p:cNvPr id="3" name="Sottotitolo 2"/>
          <p:cNvSpPr>
            <a:spLocks noGrp="1"/>
          </p:cNvSpPr>
          <p:nvPr>
            <p:ph type="subTitle" idx="1"/>
          </p:nvPr>
        </p:nvSpPr>
        <p:spPr>
          <a:xfrm>
            <a:off x="140678" y="889866"/>
            <a:ext cx="11904784" cy="6038471"/>
          </a:xfrm>
        </p:spPr>
        <p:txBody>
          <a:bodyPr>
            <a:noAutofit/>
          </a:bodyPr>
          <a:lstStyle/>
          <a:p>
            <a:r>
              <a:rPr lang="it-IT" b="1" dirty="0"/>
              <a:t>Definizione Particolare</a:t>
            </a:r>
          </a:p>
          <a:p>
            <a:r>
              <a:rPr lang="it-IT" b="1" dirty="0">
                <a:solidFill>
                  <a:srgbClr val="FF0000"/>
                </a:solidFill>
              </a:rPr>
              <a:t> Offerte, promesse e inviti ad offrire </a:t>
            </a:r>
          </a:p>
          <a:p>
            <a:r>
              <a:rPr lang="it-IT" sz="2000" dirty="0"/>
              <a:t>L’argomento è di estremo interesse nell’ambito delle trattative aziendali e, conseguentemente, del complesso di attività precontrattuali che dovrebbe­ro convergere poi nella determinazione del rapporto definitivo.</a:t>
            </a:r>
          </a:p>
          <a:p>
            <a:r>
              <a:rPr lang="it-IT" sz="2000" dirty="0"/>
              <a:t>Il </a:t>
            </a:r>
            <a:r>
              <a:rPr lang="it-IT" sz="2000" b="1" dirty="0"/>
              <a:t>concetto di offerta </a:t>
            </a:r>
            <a:r>
              <a:rPr lang="it-IT" sz="2000" dirty="0"/>
              <a:t>può essere estremamente </a:t>
            </a:r>
            <a:r>
              <a:rPr lang="it-IT" sz="2000" b="1" dirty="0"/>
              <a:t>ampio o circoscritto</a:t>
            </a:r>
            <a:r>
              <a:rPr lang="it-IT" sz="2000" dirty="0"/>
              <a:t>, se­condo che lo si esamini dall’angolo di visuale della fase economica o della fase più strettamente giuridica. In effetti, qualunque attività diretta a pro­porre un certo prodotto o a ricercare un acquirente o, ancora, programmata per una certa area economica o commerciale, può essere identificata in una “offerta”, ma dal punto di vista del diritto è opportuno esaminare attenta­mente ciascuna singola fattispecie giacché, per assurgere alle caratteristiche vincolanti di una “offerta”, occorrono ben precisi requisiti.</a:t>
            </a:r>
          </a:p>
          <a:p>
            <a:r>
              <a:rPr lang="it-IT" sz="2000" dirty="0"/>
              <a:t>Innanzitutto consideriamo il disposto </a:t>
            </a:r>
            <a:r>
              <a:rPr lang="it-IT" sz="2000" b="1" dirty="0"/>
              <a:t>dell’art. 1336 c.c</a:t>
            </a:r>
            <a:r>
              <a:rPr lang="it-IT" sz="2000" dirty="0"/>
              <a:t>. Tale norma di­sciplina quelle fattispecie che siano definite come “</a:t>
            </a:r>
            <a:r>
              <a:rPr lang="it-IT" sz="2000" i="1" dirty="0"/>
              <a:t>offerte al pubblico</a:t>
            </a:r>
            <a:r>
              <a:rPr lang="it-IT" sz="2000" dirty="0"/>
              <a:t>” la cui caratteristica è proprio quella di consistere in una proposta che abbia in sé tutti gli estremi essenziali del contratto cui è diretta. Siamo dunque innanzi ad un’offerta revocabile, che costituisce una componente del futuro possibi­le contratto, che si perfezionerà non appena il destinatario della proposta lo accetti. Al riguardo è stato giustamente scritto che l’offerta al pubblico “</a:t>
            </a:r>
            <a:r>
              <a:rPr lang="it-IT" sz="2000" i="1" dirty="0"/>
              <a:t>di per sé rappresenta solo un moncone di negozio e diventerà negozio, cioè contratto, solo con l’accettazione di qualcuno</a:t>
            </a:r>
            <a:r>
              <a:rPr lang="it-IT" sz="2000" dirty="0"/>
              <a:t>”.</a:t>
            </a:r>
          </a:p>
        </p:txBody>
      </p:sp>
    </p:spTree>
    <p:extLst>
      <p:ext uri="{BB962C8B-B14F-4D97-AF65-F5344CB8AC3E}">
        <p14:creationId xmlns:p14="http://schemas.microsoft.com/office/powerpoint/2010/main" val="6892557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1524000" y="-70327"/>
            <a:ext cx="9144000" cy="960194"/>
          </a:xfrm>
        </p:spPr>
        <p:txBody>
          <a:bodyPr/>
          <a:lstStyle/>
          <a:p>
            <a:r>
              <a:rPr lang="it-IT" dirty="0">
                <a:solidFill>
                  <a:srgbClr val="00B050"/>
                </a:solidFill>
              </a:rPr>
              <a:t>Fase Precontrattuale</a:t>
            </a:r>
          </a:p>
        </p:txBody>
      </p:sp>
      <p:sp>
        <p:nvSpPr>
          <p:cNvPr id="3" name="Sottotitolo 2"/>
          <p:cNvSpPr>
            <a:spLocks noGrp="1"/>
          </p:cNvSpPr>
          <p:nvPr>
            <p:ph type="subTitle" idx="1"/>
          </p:nvPr>
        </p:nvSpPr>
        <p:spPr>
          <a:xfrm>
            <a:off x="143608" y="889867"/>
            <a:ext cx="11904784" cy="6038471"/>
          </a:xfrm>
        </p:spPr>
        <p:txBody>
          <a:bodyPr>
            <a:noAutofit/>
          </a:bodyPr>
          <a:lstStyle/>
          <a:p>
            <a:r>
              <a:rPr lang="it-IT" b="1" dirty="0"/>
              <a:t>Definizione Particolare</a:t>
            </a:r>
          </a:p>
          <a:p>
            <a:r>
              <a:rPr lang="it-IT" b="1" dirty="0"/>
              <a:t>Offerte, promesse e inviti ad offrire</a:t>
            </a:r>
          </a:p>
          <a:p>
            <a:r>
              <a:rPr lang="it-IT" sz="2000" dirty="0"/>
              <a:t>Nella prassi commerciale è tuttavia facile ravvisare, </a:t>
            </a:r>
            <a:r>
              <a:rPr lang="it-IT" sz="2000" b="1" dirty="0"/>
              <a:t>accanto alla figura dell’offerta al pubblico</a:t>
            </a:r>
            <a:r>
              <a:rPr lang="it-IT" sz="2000" dirty="0"/>
              <a:t>, </a:t>
            </a:r>
            <a:r>
              <a:rPr lang="it-IT" sz="2000" b="1" dirty="0"/>
              <a:t>la cosiddetta “</a:t>
            </a:r>
            <a:r>
              <a:rPr lang="it-IT" sz="2000" b="1" dirty="0">
                <a:solidFill>
                  <a:srgbClr val="FF0000"/>
                </a:solidFill>
              </a:rPr>
              <a:t>promessa al pubblico</a:t>
            </a:r>
            <a:r>
              <a:rPr lang="it-IT" sz="2000" b="1" dirty="0"/>
              <a:t>”. </a:t>
            </a:r>
            <a:r>
              <a:rPr lang="it-IT" sz="2000" dirty="0"/>
              <a:t>Quest’ultima fattispecie è disciplinata </a:t>
            </a:r>
            <a:r>
              <a:rPr lang="it-IT" sz="2000" b="1" dirty="0"/>
              <a:t>dall’art. 1989 c.c</a:t>
            </a:r>
            <a:r>
              <a:rPr lang="it-IT" sz="2000" dirty="0"/>
              <a:t>. e si realizza nel semplice fatto di chiunque si rivolga “</a:t>
            </a:r>
            <a:r>
              <a:rPr lang="it-IT" sz="2000" i="1" dirty="0"/>
              <a:t>al pubblico</a:t>
            </a:r>
            <a:r>
              <a:rPr lang="it-IT" sz="2000" dirty="0"/>
              <a:t>” e prometta “</a:t>
            </a:r>
            <a:r>
              <a:rPr lang="it-IT" sz="2000" i="1" dirty="0"/>
              <a:t>una prestazione a favore di chi si trovi in una determinata situazione o compia una determinata azione</a:t>
            </a:r>
            <a:r>
              <a:rPr lang="it-IT" sz="2000" dirty="0"/>
              <a:t>”. La più immediata e rilevante conseguenza consiste nel fatto che il solo mani­festare “</a:t>
            </a:r>
            <a:r>
              <a:rPr lang="it-IT" sz="2000" i="1" dirty="0"/>
              <a:t>pubblicamente</a:t>
            </a:r>
            <a:r>
              <a:rPr lang="it-IT" sz="2000" dirty="0"/>
              <a:t>” la propria volontà fa sorgere il vincolo giuridico per il promittente, il quale resta vincolato alla esteriorizzazione della sua stessa volontà.</a:t>
            </a:r>
          </a:p>
          <a:p>
            <a:r>
              <a:rPr lang="it-IT" sz="2000" b="1" dirty="0"/>
              <a:t>L’ulteriore differenza fra le due ipotesi </a:t>
            </a:r>
            <a:r>
              <a:rPr lang="it-IT" sz="2000" dirty="0"/>
              <a:t>dell’</a:t>
            </a:r>
            <a:r>
              <a:rPr lang="it-IT" sz="2000" dirty="0">
                <a:solidFill>
                  <a:srgbClr val="FF0000"/>
                </a:solidFill>
              </a:rPr>
              <a:t>offerta</a:t>
            </a:r>
            <a:r>
              <a:rPr lang="it-IT" sz="2000" dirty="0"/>
              <a:t> e della </a:t>
            </a:r>
            <a:r>
              <a:rPr lang="it-IT" sz="2000" dirty="0">
                <a:solidFill>
                  <a:srgbClr val="FF0000"/>
                </a:solidFill>
              </a:rPr>
              <a:t>promessa</a:t>
            </a:r>
            <a:r>
              <a:rPr lang="it-IT" sz="2000" dirty="0"/>
              <a:t>, </a:t>
            </a:r>
            <a:r>
              <a:rPr lang="it-IT" sz="2000" b="1" dirty="0"/>
              <a:t>è data proprio dalla possibilità di revoca della prima </a:t>
            </a:r>
            <a:r>
              <a:rPr lang="it-IT" sz="2000" dirty="0"/>
              <a:t>che, “</a:t>
            </a:r>
            <a:r>
              <a:rPr lang="it-IT" sz="2000" i="1" dirty="0"/>
              <a:t>se è fatta nella stes­sa forma dell’offerta o in forma </a:t>
            </a:r>
            <a:r>
              <a:rPr lang="it-IT" sz="2000" dirty="0"/>
              <a:t>Invece per la promessa non può parlarsi tecnicamente di revocabilità an­tecedente alla esteriorizzazione, in quanto solo tramite la “pubblicità” sorge il vincolo a carico del promittente. Pertanto, lo stesso vincolo verrà meno </a:t>
            </a:r>
            <a:r>
              <a:rPr lang="it-IT" sz="2000" b="1" dirty="0"/>
              <a:t>solo</a:t>
            </a:r>
            <a:r>
              <a:rPr lang="it-IT" sz="2000" dirty="0"/>
              <a:t> in presenza di un termine apposto o, in sua mancanza, qualora entro un anno non sia stato comunicato all’autore della promessa “l’avveramento della situazione o il compimento dell’azione prevista nella promessa”. </a:t>
            </a:r>
            <a:r>
              <a:rPr lang="it-IT" sz="2000" i="1" dirty="0"/>
              <a:t>equipollente, è efficace anche in confronto di chi </a:t>
            </a:r>
            <a:r>
              <a:rPr lang="it-IT" sz="2000" dirty="0"/>
              <a:t>Tut­tavia la promessa può essere revocata prima della scadenza del detto termi­ne, in presenza di una giusta causa, ma a condizione che la revoca medesima goda degli stessi requisiti di pubblicità di cui aveva goduto precedentemente la promessa </a:t>
            </a:r>
            <a:r>
              <a:rPr lang="it-IT" sz="2000" i="1" dirty="0"/>
              <a:t>non ne ha avuto notizia</a:t>
            </a:r>
            <a:r>
              <a:rPr lang="it-IT" sz="2000" dirty="0"/>
              <a:t>”.</a:t>
            </a:r>
          </a:p>
        </p:txBody>
      </p:sp>
    </p:spTree>
    <p:extLst>
      <p:ext uri="{BB962C8B-B14F-4D97-AF65-F5344CB8AC3E}">
        <p14:creationId xmlns:p14="http://schemas.microsoft.com/office/powerpoint/2010/main" val="6549746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ChangeArrowheads="1"/>
          </p:cNvSpPr>
          <p:nvPr/>
        </p:nvSpPr>
        <p:spPr bwMode="auto">
          <a:xfrm>
            <a:off x="1752600" y="228600"/>
            <a:ext cx="8686800" cy="6400800"/>
          </a:xfrm>
          <a:prstGeom prst="rect">
            <a:avLst/>
          </a:prstGeom>
          <a:noFill/>
          <a:ln w="28575">
            <a:solidFill>
              <a:schemeClr val="tx1"/>
            </a:solidFill>
            <a:miter lim="800000"/>
            <a:headEnd/>
            <a:tailEnd/>
          </a:ln>
          <a:effectLst>
            <a:outerShdw dist="107763" dir="2700000" algn="ctr" rotWithShape="0">
              <a:schemeClr val="bg2"/>
            </a:outerShdw>
          </a:effectLst>
          <a:extLst>
            <a:ext uri="{909E8E84-426E-40DD-AFC4-6F175D3DCCD1}">
              <a14:hiddenFill xmlns:a14="http://schemas.microsoft.com/office/drawing/2010/main">
                <a:solidFill>
                  <a:schemeClr val="bg1"/>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it-IT" altLang="it-IT" sz="2400"/>
          </a:p>
        </p:txBody>
      </p:sp>
      <p:sp>
        <p:nvSpPr>
          <p:cNvPr id="41987" name="Text Box 21"/>
          <p:cNvSpPr txBox="1">
            <a:spLocks noChangeArrowheads="1"/>
          </p:cNvSpPr>
          <p:nvPr/>
        </p:nvSpPr>
        <p:spPr bwMode="auto">
          <a:xfrm>
            <a:off x="1828800" y="304800"/>
            <a:ext cx="8610600"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it-IT" altLang="it-IT" i="1" u="sng" dirty="0">
                <a:solidFill>
                  <a:srgbClr val="FF3300"/>
                </a:solidFill>
                <a:latin typeface="Univers" pitchFamily="34" charset="0"/>
              </a:rPr>
              <a:t>QUINDI</a:t>
            </a:r>
          </a:p>
          <a:p>
            <a:pPr algn="ctr">
              <a:spcBef>
                <a:spcPct val="0"/>
              </a:spcBef>
              <a:buFontTx/>
              <a:buNone/>
            </a:pPr>
            <a:r>
              <a:rPr lang="it-IT" altLang="it-IT" i="1" u="sng" dirty="0">
                <a:solidFill>
                  <a:srgbClr val="FF3300"/>
                </a:solidFill>
                <a:latin typeface="Univers" pitchFamily="34" charset="0"/>
              </a:rPr>
              <a:t>OFFERTA / PROPOSTA CONTRATTUALE   </a:t>
            </a:r>
            <a:endParaRPr lang="it-IT" altLang="it-IT" sz="1200" u="sng" dirty="0"/>
          </a:p>
        </p:txBody>
      </p:sp>
      <p:sp>
        <p:nvSpPr>
          <p:cNvPr id="41988" name="Text Box 22"/>
          <p:cNvSpPr txBox="1">
            <a:spLocks noChangeArrowheads="1"/>
          </p:cNvSpPr>
          <p:nvPr/>
        </p:nvSpPr>
        <p:spPr bwMode="auto">
          <a:xfrm>
            <a:off x="1828800" y="1524000"/>
            <a:ext cx="8458200"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a:spcBef>
                <a:spcPct val="0"/>
              </a:spcBef>
              <a:buFontTx/>
              <a:buNone/>
            </a:pPr>
            <a:r>
              <a:rPr lang="it-IT" altLang="it-IT" sz="2400">
                <a:latin typeface="Univers" pitchFamily="34" charset="0"/>
              </a:rPr>
              <a:t>ASSUME VERO E PROPRIO VALORE VINCOLANTE SE HA ALMENO UNA DELLE SEGUENTI CARATTERISTICHE</a:t>
            </a:r>
          </a:p>
          <a:p>
            <a:pPr algn="just">
              <a:spcBef>
                <a:spcPct val="0"/>
              </a:spcBef>
              <a:buFontTx/>
              <a:buNone/>
            </a:pPr>
            <a:endParaRPr lang="it-IT" altLang="it-IT" sz="2400">
              <a:latin typeface="Univers" pitchFamily="34" charset="0"/>
            </a:endParaRPr>
          </a:p>
          <a:p>
            <a:pPr algn="just">
              <a:spcBef>
                <a:spcPct val="0"/>
              </a:spcBef>
              <a:buFontTx/>
              <a:buNone/>
            </a:pPr>
            <a:r>
              <a:rPr lang="it-IT" altLang="it-IT" sz="2400">
                <a:latin typeface="Univers" pitchFamily="34" charset="0"/>
              </a:rPr>
              <a:t>1) IRREVOCABILE</a:t>
            </a:r>
          </a:p>
          <a:p>
            <a:pPr algn="just">
              <a:spcBef>
                <a:spcPct val="0"/>
              </a:spcBef>
              <a:buFontTx/>
              <a:buNone/>
            </a:pPr>
            <a:endParaRPr lang="it-IT" altLang="it-IT" sz="2400">
              <a:latin typeface="Univers" pitchFamily="34" charset="0"/>
            </a:endParaRPr>
          </a:p>
          <a:p>
            <a:pPr algn="just">
              <a:spcBef>
                <a:spcPct val="0"/>
              </a:spcBef>
              <a:buFontTx/>
              <a:buNone/>
            </a:pPr>
            <a:r>
              <a:rPr lang="it-IT" altLang="it-IT" sz="2400">
                <a:latin typeface="Univers" pitchFamily="34" charset="0"/>
              </a:rPr>
              <a:t>2) CONTIENE TUTTI GLI ELEMENTI DEL CONTRATTO ED È ACCETTATA</a:t>
            </a:r>
          </a:p>
          <a:p>
            <a:pPr algn="just">
              <a:spcBef>
                <a:spcPct val="0"/>
              </a:spcBef>
              <a:buFontTx/>
              <a:buNone/>
            </a:pPr>
            <a:endParaRPr lang="it-IT" altLang="it-IT" sz="2400">
              <a:latin typeface="Univers" pitchFamily="34" charset="0"/>
            </a:endParaRPr>
          </a:p>
          <a:p>
            <a:pPr algn="just">
              <a:spcBef>
                <a:spcPct val="0"/>
              </a:spcBef>
              <a:buFontTx/>
              <a:buNone/>
            </a:pPr>
            <a:r>
              <a:rPr lang="it-IT" altLang="it-IT" sz="2400">
                <a:latin typeface="Univers" pitchFamily="34" charset="0"/>
              </a:rPr>
              <a:t>3) SE MODIFICA UNA PRECEDENTE OFFERTA / PROPOSTA DIVENTANDO ESSA NUOVA OFFERTA / PROPOSTA ED È ACCETTATA</a:t>
            </a:r>
          </a:p>
        </p:txBody>
      </p:sp>
    </p:spTree>
    <p:extLst>
      <p:ext uri="{BB962C8B-B14F-4D97-AF65-F5344CB8AC3E}">
        <p14:creationId xmlns:p14="http://schemas.microsoft.com/office/powerpoint/2010/main" val="42936778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1524000" y="307733"/>
            <a:ext cx="9144000" cy="960194"/>
          </a:xfrm>
        </p:spPr>
        <p:txBody>
          <a:bodyPr/>
          <a:lstStyle/>
          <a:p>
            <a:r>
              <a:rPr lang="it-IT" dirty="0">
                <a:solidFill>
                  <a:srgbClr val="00B050"/>
                </a:solidFill>
              </a:rPr>
              <a:t>Il Contratto </a:t>
            </a:r>
          </a:p>
        </p:txBody>
      </p:sp>
      <p:sp>
        <p:nvSpPr>
          <p:cNvPr id="3" name="Sottotitolo 2"/>
          <p:cNvSpPr>
            <a:spLocks noGrp="1"/>
          </p:cNvSpPr>
          <p:nvPr>
            <p:ph type="subTitle" idx="1"/>
          </p:nvPr>
        </p:nvSpPr>
        <p:spPr>
          <a:xfrm>
            <a:off x="571500" y="1267927"/>
            <a:ext cx="8639612" cy="4877895"/>
          </a:xfrm>
        </p:spPr>
        <p:txBody>
          <a:bodyPr>
            <a:normAutofit fontScale="92500" lnSpcReduction="10000"/>
          </a:bodyPr>
          <a:lstStyle/>
          <a:p>
            <a:r>
              <a:rPr lang="it-IT" b="1" i="1" dirty="0"/>
              <a:t>Elementi Costitutivi del Contratto</a:t>
            </a:r>
            <a:r>
              <a:rPr lang="it-IT" dirty="0"/>
              <a:t>:</a:t>
            </a:r>
          </a:p>
          <a:p>
            <a:r>
              <a:rPr lang="it-IT" b="1" i="1" dirty="0"/>
              <a:t>a) l'accordo</a:t>
            </a:r>
            <a:r>
              <a:rPr lang="it-IT" dirty="0"/>
              <a:t>: ovvero il reciproco consenso delle parti in merito alla vicenda contrattuale. Con il termine “consenso” si intende una in equivoca manifestazione di volontà diretta a porre in essere il contratto stesso. Non necessariamente tale manifestazione di volontà potrà rivestire forme solenni o sacrali, se non prescritte, ritenendosi sufficiente la sua </a:t>
            </a:r>
            <a:r>
              <a:rPr lang="it-IT" dirty="0" err="1"/>
              <a:t>inequivocabilità</a:t>
            </a:r>
            <a:r>
              <a:rPr lang="it-IT" dirty="0"/>
              <a:t>. Pertanto anche un comportamento tacito, ma indiscutibilmente diretto a porre  in essere la fattispecie negoziale avrà rilevanza ai fini dell’esistenza dell’accordo.   </a:t>
            </a:r>
          </a:p>
          <a:p>
            <a:r>
              <a:rPr lang="it-IT" b="1" i="1" dirty="0"/>
              <a:t>b) la causa</a:t>
            </a:r>
            <a:r>
              <a:rPr lang="it-IT" dirty="0"/>
              <a:t>: cioè la funzione pratica del contratto, l'interesse socio – economico (e quindi non soggettivo) che il contratto mira a  soddisfare.</a:t>
            </a:r>
          </a:p>
          <a:p>
            <a:r>
              <a:rPr lang="it-IT" b="1" i="1" dirty="0"/>
              <a:t>c) l'oggetto</a:t>
            </a:r>
            <a:r>
              <a:rPr lang="it-IT" dirty="0"/>
              <a:t>: cioè il contenuto del contratto, ciò che le parti stabiliscono, programmano in merito al rapporto. Per oggetto del contratto si può anche intendere, tuttavia, la realtà materiale o giuridica su cui cadono gli effetti del contratto stesso. Quindi, oggetto della vendita può essere inteso anche il bene alienato. </a:t>
            </a:r>
            <a:endParaRPr lang="it-IT" sz="2800" b="1" dirty="0"/>
          </a:p>
        </p:txBody>
      </p:sp>
      <p:pic>
        <p:nvPicPr>
          <p:cNvPr id="4" name="Picture 2" descr="Contratto a distanza: come concluderlo senza essere presente per la firma">
            <a:extLst>
              <a:ext uri="{FF2B5EF4-FFF2-40B4-BE49-F238E27FC236}">
                <a16:creationId xmlns:a16="http://schemas.microsoft.com/office/drawing/2014/main" id="{FC32F093-B3EC-A245-EB0E-34A0282E38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38388" y="2357438"/>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35858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1524000" y="-70327"/>
            <a:ext cx="9144000" cy="960194"/>
          </a:xfrm>
        </p:spPr>
        <p:txBody>
          <a:bodyPr/>
          <a:lstStyle/>
          <a:p>
            <a:r>
              <a:rPr lang="it-IT" dirty="0">
                <a:solidFill>
                  <a:srgbClr val="00B050"/>
                </a:solidFill>
              </a:rPr>
              <a:t>CONTRATTI</a:t>
            </a:r>
          </a:p>
        </p:txBody>
      </p:sp>
      <p:sp>
        <p:nvSpPr>
          <p:cNvPr id="3" name="Sottotitolo 2"/>
          <p:cNvSpPr>
            <a:spLocks noGrp="1"/>
          </p:cNvSpPr>
          <p:nvPr>
            <p:ph type="subTitle" idx="1"/>
          </p:nvPr>
        </p:nvSpPr>
        <p:spPr>
          <a:xfrm>
            <a:off x="140678" y="889866"/>
            <a:ext cx="11904784" cy="6038471"/>
          </a:xfrm>
        </p:spPr>
        <p:txBody>
          <a:bodyPr>
            <a:noAutofit/>
          </a:bodyPr>
          <a:lstStyle/>
          <a:p>
            <a:r>
              <a:rPr lang="it-IT" b="1" dirty="0"/>
              <a:t>Definizione Particolare</a:t>
            </a:r>
          </a:p>
          <a:p>
            <a:r>
              <a:rPr lang="it-IT" sz="2800" b="1" i="1" dirty="0">
                <a:solidFill>
                  <a:srgbClr val="FF0000"/>
                </a:solidFill>
              </a:rPr>
              <a:t>Studio di Fattibilità </a:t>
            </a:r>
            <a:r>
              <a:rPr lang="it-IT" dirty="0">
                <a:solidFill>
                  <a:srgbClr val="FF0000"/>
                </a:solidFill>
              </a:rPr>
              <a:t> </a:t>
            </a:r>
          </a:p>
          <a:p>
            <a:r>
              <a:rPr lang="it-IT" i="1" dirty="0"/>
              <a:t>Lo </a:t>
            </a:r>
            <a:r>
              <a:rPr lang="it-IT" b="1" dirty="0"/>
              <a:t>studio di fattibilità </a:t>
            </a:r>
            <a:r>
              <a:rPr lang="it-IT" i="1" dirty="0"/>
              <a:t>o studio preliminare</a:t>
            </a:r>
            <a:r>
              <a:rPr lang="it-IT" baseline="30000" dirty="0"/>
              <a:t> </a:t>
            </a:r>
            <a:r>
              <a:rPr lang="it-IT" dirty="0"/>
              <a:t>ha essenzialmente il compito </a:t>
            </a:r>
            <a:r>
              <a:rPr lang="it-IT" i="1" dirty="0"/>
              <a:t>di definire gli obiettivi </a:t>
            </a:r>
            <a:r>
              <a:rPr lang="it-IT" dirty="0"/>
              <a:t>che il sistema deve raggiungere, di </a:t>
            </a:r>
            <a:r>
              <a:rPr lang="it-IT" i="1" dirty="0"/>
              <a:t>indicare i vincoli cui </a:t>
            </a:r>
            <a:r>
              <a:rPr lang="it-IT" dirty="0"/>
              <a:t>deve sottostare e, infine, di </a:t>
            </a:r>
            <a:r>
              <a:rPr lang="it-IT" i="1" dirty="0"/>
              <a:t>individuare e proporre le soluzioni </a:t>
            </a:r>
            <a:r>
              <a:rPr lang="it-IT" dirty="0"/>
              <a:t>più idonee e convenienti.</a:t>
            </a:r>
          </a:p>
          <a:p>
            <a:r>
              <a:rPr lang="it-IT" dirty="0"/>
              <a:t>Gli obiettivi precisano, in sostanza, cosa deve essere in grado di fare il si­stema. Attraverso i canali più disparati (e qui ogni metodologia propone parti­colari regole), quali interviste interne, discussioni collettive coi propri collabo­ratori e cosi via, debbono essere individuate tutte le disfunzioni, in termini qua­litativi e quantitativi, delle attività quotidiane. In questa analisi è importante esaminare la circolazione delle informazioni individuando dove esse nascono, dove si completano e dove e come vengono archiviate. È fondamentale porre attenzione anche agli elementi formali, quali la ripetitività, il tipo di supporto utilizzato e numerosi altri. Alle disfunzioni qualitative e quantitative vanno poi affiancate anche eventuali nuove esigenze derivanti da obblighi di legge, dalla volontà di estendere la propria attività e da eventuali cause di altro genere.</a:t>
            </a:r>
          </a:p>
          <a:p>
            <a:endParaRPr lang="it-IT" b="1" dirty="0"/>
          </a:p>
        </p:txBody>
      </p:sp>
    </p:spTree>
    <p:extLst>
      <p:ext uri="{BB962C8B-B14F-4D97-AF65-F5344CB8AC3E}">
        <p14:creationId xmlns:p14="http://schemas.microsoft.com/office/powerpoint/2010/main" val="36677389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1524000" y="-70327"/>
            <a:ext cx="9144000" cy="960194"/>
          </a:xfrm>
        </p:spPr>
        <p:txBody>
          <a:bodyPr/>
          <a:lstStyle/>
          <a:p>
            <a:r>
              <a:rPr lang="it-IT" dirty="0">
                <a:solidFill>
                  <a:srgbClr val="00B050"/>
                </a:solidFill>
              </a:rPr>
              <a:t>CONTRATTI</a:t>
            </a:r>
          </a:p>
        </p:txBody>
      </p:sp>
      <p:sp>
        <p:nvSpPr>
          <p:cNvPr id="3" name="Sottotitolo 2"/>
          <p:cNvSpPr>
            <a:spLocks noGrp="1"/>
          </p:cNvSpPr>
          <p:nvPr>
            <p:ph type="subTitle" idx="1"/>
          </p:nvPr>
        </p:nvSpPr>
        <p:spPr>
          <a:xfrm>
            <a:off x="140678" y="889866"/>
            <a:ext cx="11904784" cy="6038471"/>
          </a:xfrm>
        </p:spPr>
        <p:txBody>
          <a:bodyPr>
            <a:noAutofit/>
          </a:bodyPr>
          <a:lstStyle/>
          <a:p>
            <a:r>
              <a:rPr lang="it-IT" b="1" dirty="0"/>
              <a:t>Definizione Particolare</a:t>
            </a:r>
          </a:p>
          <a:p>
            <a:r>
              <a:rPr lang="it-IT" b="1" dirty="0"/>
              <a:t>Ancora sullo studio di Fattibilità</a:t>
            </a:r>
          </a:p>
          <a:p>
            <a:r>
              <a:rPr lang="it-IT" dirty="0"/>
              <a:t>Funzione precipua dello studio di fattibilità, che è un vero e proprio contratto, sarà sia quella di </a:t>
            </a:r>
            <a:r>
              <a:rPr lang="it-IT" b="1" dirty="0"/>
              <a:t>determinare esattamente le specifiche </a:t>
            </a:r>
            <a:r>
              <a:rPr lang="it-IT" dirty="0"/>
              <a:t>desiderate, sia di </a:t>
            </a:r>
            <a:r>
              <a:rPr lang="it-IT" b="1" dirty="0"/>
              <a:t>offrire una valutazione economica </a:t>
            </a:r>
            <a:r>
              <a:rPr lang="it-IT" dirty="0"/>
              <a:t>che permetterà la negoziazione con lo sviluppatore avendo ben presenti i costi, e quindi con guadagno finale che coprirà anche e spese per lo studio, </a:t>
            </a:r>
            <a:r>
              <a:rPr lang="it-IT" b="1" dirty="0"/>
              <a:t>sia come elemento ulteriore di garanzia</a:t>
            </a:r>
            <a:r>
              <a:rPr lang="it-IT" dirty="0"/>
              <a:t>, in quanto essendo un contratto di appalto ( o prestazione d’opera) la garanzia del buon risultato si affianca a quella successiva dello sviluppatore , concorrendo entrambi a garantire il loro committente ( cliente) </a:t>
            </a:r>
          </a:p>
        </p:txBody>
      </p:sp>
    </p:spTree>
    <p:extLst>
      <p:ext uri="{BB962C8B-B14F-4D97-AF65-F5344CB8AC3E}">
        <p14:creationId xmlns:p14="http://schemas.microsoft.com/office/powerpoint/2010/main" val="5419453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1524000" y="-70327"/>
            <a:ext cx="9144000" cy="960194"/>
          </a:xfrm>
        </p:spPr>
        <p:txBody>
          <a:bodyPr/>
          <a:lstStyle/>
          <a:p>
            <a:r>
              <a:rPr lang="it-IT" dirty="0">
                <a:solidFill>
                  <a:srgbClr val="00B050"/>
                </a:solidFill>
              </a:rPr>
              <a:t>CONTRATTI</a:t>
            </a:r>
          </a:p>
        </p:txBody>
      </p:sp>
      <p:sp>
        <p:nvSpPr>
          <p:cNvPr id="3" name="Sottotitolo 2"/>
          <p:cNvSpPr>
            <a:spLocks noGrp="1"/>
          </p:cNvSpPr>
          <p:nvPr>
            <p:ph type="subTitle" idx="1"/>
          </p:nvPr>
        </p:nvSpPr>
        <p:spPr>
          <a:xfrm>
            <a:off x="140678" y="889866"/>
            <a:ext cx="11904784" cy="6038471"/>
          </a:xfrm>
        </p:spPr>
        <p:txBody>
          <a:bodyPr>
            <a:noAutofit/>
          </a:bodyPr>
          <a:lstStyle/>
          <a:p>
            <a:r>
              <a:rPr lang="it-IT" b="1" dirty="0"/>
              <a:t>Definizione Particolare</a:t>
            </a:r>
          </a:p>
          <a:p>
            <a:endParaRPr lang="it-IT" b="1" dirty="0"/>
          </a:p>
          <a:p>
            <a:r>
              <a:rPr lang="it-IT" sz="4400" b="1" dirty="0">
                <a:solidFill>
                  <a:srgbClr val="FF0000"/>
                </a:solidFill>
              </a:rPr>
              <a:t>NATURA GIURIDICA DEL SOFTWARE</a:t>
            </a:r>
          </a:p>
          <a:p>
            <a:pPr algn="l"/>
            <a:endParaRPr lang="it-IT" sz="2800" b="1" dirty="0"/>
          </a:p>
          <a:p>
            <a:pPr algn="l"/>
            <a:r>
              <a:rPr lang="it-IT" sz="2800" b="1" dirty="0"/>
              <a:t>Il software è un bene mobile, immateriale, tutelato con la Legge sul Diritto di Autore</a:t>
            </a:r>
          </a:p>
          <a:p>
            <a:r>
              <a:rPr lang="it-IT" sz="2800" b="1" dirty="0">
                <a:solidFill>
                  <a:srgbClr val="FF0000"/>
                </a:solidFill>
              </a:rPr>
              <a:t>NON</a:t>
            </a:r>
          </a:p>
          <a:p>
            <a:pPr algn="l"/>
            <a:r>
              <a:rPr lang="it-IT" sz="2800" b="1" dirty="0"/>
              <a:t>UN SERVIZIO MA UN BENE, CHE PUO’ ESSERE UTILIZZATO PER EFFETTUARE UN SERVIZIO (ESEMPIO: OUTSOURCING , PROPRIO COME UN AUTOBUS NON E’ UN SERVIZIO MA UN BENE USATO  PER EFFETTUARE UN SERVIZIO DI TRASPORTO)</a:t>
            </a:r>
          </a:p>
        </p:txBody>
      </p:sp>
    </p:spTree>
    <p:extLst>
      <p:ext uri="{BB962C8B-B14F-4D97-AF65-F5344CB8AC3E}">
        <p14:creationId xmlns:p14="http://schemas.microsoft.com/office/powerpoint/2010/main" val="5497876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8850" name="Object 2"/>
          <p:cNvGraphicFramePr>
            <a:graphicFrameLocks noChangeAspect="1"/>
          </p:cNvGraphicFramePr>
          <p:nvPr>
            <p:extLst>
              <p:ext uri="{D42A27DB-BD31-4B8C-83A1-F6EECF244321}">
                <p14:modId xmlns:p14="http://schemas.microsoft.com/office/powerpoint/2010/main" val="2991480925"/>
              </p:ext>
            </p:extLst>
          </p:nvPr>
        </p:nvGraphicFramePr>
        <p:xfrm>
          <a:off x="1751135" y="1030900"/>
          <a:ext cx="8672513" cy="5141913"/>
        </p:xfrm>
        <a:graphic>
          <a:graphicData uri="http://schemas.openxmlformats.org/presentationml/2006/ole">
            <mc:AlternateContent xmlns:mc="http://schemas.openxmlformats.org/markup-compatibility/2006">
              <mc:Choice xmlns:v="urn:schemas-microsoft-com:vml" Requires="v">
                <p:oleObj name="MS Org Chart" r:id="rId3" imgW="2730240" imgH="996840" progId="OrgPlusWOPX.4">
                  <p:embed followColorScheme="full"/>
                </p:oleObj>
              </mc:Choice>
              <mc:Fallback>
                <p:oleObj name="MS Org Chart" r:id="rId3" imgW="2730240" imgH="996840" progId="OrgPlusWOPX.4">
                  <p:embed followColorScheme="full"/>
                  <p:pic>
                    <p:nvPicPr>
                      <p:cNvPr id="78850" name="Object 2"/>
                      <p:cNvPicPr>
                        <a:picLocks noChangeAspect="1" noChangeArrowheads="1"/>
                      </p:cNvPicPr>
                      <p:nvPr/>
                    </p:nvPicPr>
                    <p:blipFill>
                      <a:blip r:embed="rId4"/>
                      <a:srcRect/>
                      <a:stretch>
                        <a:fillRect/>
                      </a:stretch>
                    </p:blipFill>
                    <p:spPr bwMode="auto">
                      <a:xfrm>
                        <a:off x="1751135" y="1030900"/>
                        <a:ext cx="8672513" cy="5141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8851" name="Line 3"/>
          <p:cNvSpPr>
            <a:spLocks noChangeShapeType="1"/>
          </p:cNvSpPr>
          <p:nvPr/>
        </p:nvSpPr>
        <p:spPr bwMode="auto">
          <a:xfrm>
            <a:off x="9372600" y="5029200"/>
            <a:ext cx="0" cy="457200"/>
          </a:xfrm>
          <a:prstGeom prst="line">
            <a:avLst/>
          </a:prstGeom>
          <a:noFill/>
          <a:ln w="762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Tree>
    <p:extLst>
      <p:ext uri="{BB962C8B-B14F-4D97-AF65-F5344CB8AC3E}">
        <p14:creationId xmlns:p14="http://schemas.microsoft.com/office/powerpoint/2010/main" val="2147674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ChangeArrowheads="1"/>
          </p:cNvSpPr>
          <p:nvPr/>
        </p:nvSpPr>
        <p:spPr bwMode="auto">
          <a:xfrm>
            <a:off x="1752600" y="228600"/>
            <a:ext cx="8686800" cy="6400800"/>
          </a:xfrm>
          <a:prstGeom prst="rect">
            <a:avLst/>
          </a:prstGeom>
          <a:noFill/>
          <a:ln w="28575">
            <a:solidFill>
              <a:schemeClr val="tx1"/>
            </a:solidFill>
            <a:miter lim="800000"/>
            <a:headEnd/>
            <a:tailEnd/>
          </a:ln>
          <a:effectLst>
            <a:outerShdw dist="107763" dir="2700000" algn="ctr" rotWithShape="0">
              <a:schemeClr val="bg2"/>
            </a:outerShdw>
          </a:effectLst>
          <a:extLst>
            <a:ext uri="{909E8E84-426E-40DD-AFC4-6F175D3DCCD1}">
              <a14:hiddenFill xmlns:a14="http://schemas.microsoft.com/office/drawing/2010/main">
                <a:solidFill>
                  <a:schemeClr val="bg1"/>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it-IT" altLang="it-IT" sz="2400"/>
          </a:p>
        </p:txBody>
      </p:sp>
      <p:sp>
        <p:nvSpPr>
          <p:cNvPr id="80899" name="Text Box 3"/>
          <p:cNvSpPr txBox="1">
            <a:spLocks noChangeArrowheads="1"/>
          </p:cNvSpPr>
          <p:nvPr/>
        </p:nvSpPr>
        <p:spPr bwMode="auto">
          <a:xfrm>
            <a:off x="1828800" y="304800"/>
            <a:ext cx="86106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it-IT" altLang="it-IT" u="sng">
                <a:solidFill>
                  <a:srgbClr val="FF3300"/>
                </a:solidFill>
                <a:latin typeface="Univers" pitchFamily="34" charset="0"/>
              </a:rPr>
              <a:t>TUTELA EX LEGGE DIRITTO D’AUTORE </a:t>
            </a:r>
          </a:p>
          <a:p>
            <a:pPr algn="ctr">
              <a:spcBef>
                <a:spcPct val="0"/>
              </a:spcBef>
              <a:buFontTx/>
              <a:buNone/>
            </a:pPr>
            <a:r>
              <a:rPr lang="it-IT" altLang="it-IT" u="sng">
                <a:solidFill>
                  <a:srgbClr val="FF3300"/>
                </a:solidFill>
                <a:latin typeface="Univers" pitchFamily="34" charset="0"/>
              </a:rPr>
              <a:t>518/92- 213/96 - 248/00 </a:t>
            </a:r>
            <a:endParaRPr lang="it-IT" altLang="it-IT" sz="1200" u="sng"/>
          </a:p>
        </p:txBody>
      </p:sp>
      <p:sp>
        <p:nvSpPr>
          <p:cNvPr id="80900" name="Text Box 4"/>
          <p:cNvSpPr txBox="1">
            <a:spLocks noChangeArrowheads="1"/>
          </p:cNvSpPr>
          <p:nvPr/>
        </p:nvSpPr>
        <p:spPr bwMode="auto">
          <a:xfrm>
            <a:off x="2841625" y="2119314"/>
            <a:ext cx="1484702" cy="584775"/>
          </a:xfrm>
          <a:prstGeom prst="rect">
            <a:avLst/>
          </a:prstGeom>
          <a:solidFill>
            <a:schemeClr val="bg1"/>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it-IT" altLang="it-IT">
                <a:solidFill>
                  <a:schemeClr val="accent2"/>
                </a:solidFill>
                <a:latin typeface="Univers" pitchFamily="34" charset="0"/>
              </a:rPr>
              <a:t>CIVILE</a:t>
            </a:r>
          </a:p>
        </p:txBody>
      </p:sp>
      <p:sp>
        <p:nvSpPr>
          <p:cNvPr id="80901" name="Text Box 5"/>
          <p:cNvSpPr txBox="1">
            <a:spLocks noChangeArrowheads="1"/>
          </p:cNvSpPr>
          <p:nvPr/>
        </p:nvSpPr>
        <p:spPr bwMode="auto">
          <a:xfrm>
            <a:off x="6956425" y="2133601"/>
            <a:ext cx="1805302" cy="584775"/>
          </a:xfrm>
          <a:prstGeom prst="rect">
            <a:avLst/>
          </a:prstGeom>
          <a:solidFill>
            <a:schemeClr val="bg1"/>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it-IT" altLang="it-IT">
                <a:solidFill>
                  <a:schemeClr val="accent2"/>
                </a:solidFill>
                <a:latin typeface="Univers" pitchFamily="34" charset="0"/>
              </a:rPr>
              <a:t>PENALE</a:t>
            </a:r>
          </a:p>
        </p:txBody>
      </p:sp>
      <p:sp>
        <p:nvSpPr>
          <p:cNvPr id="80902" name="Text Box 6"/>
          <p:cNvSpPr txBox="1">
            <a:spLocks noChangeArrowheads="1"/>
          </p:cNvSpPr>
          <p:nvPr/>
        </p:nvSpPr>
        <p:spPr bwMode="auto">
          <a:xfrm>
            <a:off x="1784316" y="2919414"/>
            <a:ext cx="2206694" cy="64633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it-IT" altLang="it-IT" sz="1800">
                <a:latin typeface="Univers" pitchFamily="34" charset="0"/>
              </a:rPr>
              <a:t>PROVVEDIMENTO</a:t>
            </a:r>
          </a:p>
          <a:p>
            <a:pPr algn="ctr">
              <a:spcBef>
                <a:spcPct val="0"/>
              </a:spcBef>
              <a:buFontTx/>
              <a:buNone/>
            </a:pPr>
            <a:r>
              <a:rPr lang="it-IT" altLang="it-IT" sz="1800">
                <a:latin typeface="Univers" pitchFamily="34" charset="0"/>
              </a:rPr>
              <a:t>D’URGENZA </a:t>
            </a:r>
          </a:p>
        </p:txBody>
      </p:sp>
      <p:sp>
        <p:nvSpPr>
          <p:cNvPr id="80903" name="Text Box 7"/>
          <p:cNvSpPr txBox="1">
            <a:spLocks noChangeArrowheads="1"/>
          </p:cNvSpPr>
          <p:nvPr/>
        </p:nvSpPr>
        <p:spPr bwMode="auto">
          <a:xfrm>
            <a:off x="1828800" y="4927601"/>
            <a:ext cx="2362200" cy="9255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it-IT" altLang="it-IT" sz="1800">
                <a:latin typeface="Univers" pitchFamily="34" charset="0"/>
              </a:rPr>
              <a:t>ACCERTAMENTO</a:t>
            </a:r>
          </a:p>
          <a:p>
            <a:pPr algn="ctr">
              <a:spcBef>
                <a:spcPct val="0"/>
              </a:spcBef>
              <a:buFontTx/>
              <a:buNone/>
            </a:pPr>
            <a:r>
              <a:rPr lang="it-IT" altLang="it-IT" sz="1800">
                <a:latin typeface="Univers" pitchFamily="34" charset="0"/>
              </a:rPr>
              <a:t>E</a:t>
            </a:r>
          </a:p>
          <a:p>
            <a:pPr algn="ctr">
              <a:spcBef>
                <a:spcPct val="0"/>
              </a:spcBef>
              <a:buFontTx/>
              <a:buNone/>
            </a:pPr>
            <a:r>
              <a:rPr lang="it-IT" altLang="it-IT" sz="1800">
                <a:latin typeface="Univers" pitchFamily="34" charset="0"/>
              </a:rPr>
              <a:t>SEQUESTRO</a:t>
            </a:r>
          </a:p>
        </p:txBody>
      </p:sp>
      <p:sp>
        <p:nvSpPr>
          <p:cNvPr id="80904" name="Text Box 8"/>
          <p:cNvSpPr txBox="1">
            <a:spLocks noChangeArrowheads="1"/>
          </p:cNvSpPr>
          <p:nvPr/>
        </p:nvSpPr>
        <p:spPr bwMode="auto">
          <a:xfrm>
            <a:off x="4576764" y="2919414"/>
            <a:ext cx="1443037" cy="6508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it-IT" altLang="it-IT" sz="1800">
                <a:latin typeface="Univers" pitchFamily="34" charset="0"/>
              </a:rPr>
              <a:t>SENTENZA</a:t>
            </a:r>
          </a:p>
          <a:p>
            <a:pPr algn="ctr">
              <a:spcBef>
                <a:spcPct val="0"/>
              </a:spcBef>
              <a:buFontTx/>
              <a:buNone/>
            </a:pPr>
            <a:r>
              <a:rPr lang="it-IT" altLang="it-IT" sz="1800">
                <a:latin typeface="Univers" pitchFamily="34" charset="0"/>
              </a:rPr>
              <a:t>DEFINITIVA</a:t>
            </a:r>
          </a:p>
        </p:txBody>
      </p:sp>
      <p:sp>
        <p:nvSpPr>
          <p:cNvPr id="80905" name="Text Box 9"/>
          <p:cNvSpPr txBox="1">
            <a:spLocks noChangeArrowheads="1"/>
          </p:cNvSpPr>
          <p:nvPr/>
        </p:nvSpPr>
        <p:spPr bwMode="auto">
          <a:xfrm>
            <a:off x="6297614" y="3886200"/>
            <a:ext cx="3749809"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it-IT" altLang="it-IT" sz="1800">
                <a:latin typeface="Univers" pitchFamily="34" charset="0"/>
              </a:rPr>
              <a:t>- DISTRIBUZIONE PRODOTTO</a:t>
            </a:r>
          </a:p>
          <a:p>
            <a:pPr>
              <a:spcBef>
                <a:spcPct val="0"/>
              </a:spcBef>
              <a:buFontTx/>
              <a:buNone/>
            </a:pPr>
            <a:endParaRPr lang="it-IT" altLang="it-IT" sz="1800">
              <a:latin typeface="Univers" pitchFamily="34" charset="0"/>
            </a:endParaRPr>
          </a:p>
          <a:p>
            <a:pPr>
              <a:spcBef>
                <a:spcPct val="0"/>
              </a:spcBef>
              <a:buFontTx/>
              <a:buNone/>
            </a:pPr>
            <a:r>
              <a:rPr lang="it-IT" altLang="it-IT" sz="1800">
                <a:latin typeface="Univers" pitchFamily="34" charset="0"/>
              </a:rPr>
              <a:t>- DIVIETO DI ULTERIORE </a:t>
            </a:r>
          </a:p>
          <a:p>
            <a:pPr>
              <a:spcBef>
                <a:spcPct val="0"/>
              </a:spcBef>
              <a:buFontTx/>
              <a:buNone/>
            </a:pPr>
            <a:r>
              <a:rPr lang="it-IT" altLang="it-IT" sz="1800">
                <a:latin typeface="Univers" pitchFamily="34" charset="0"/>
              </a:rPr>
              <a:t>  ATTIVITÀ  ILLECITA</a:t>
            </a:r>
          </a:p>
          <a:p>
            <a:pPr>
              <a:spcBef>
                <a:spcPct val="0"/>
              </a:spcBef>
              <a:buFontTx/>
              <a:buNone/>
            </a:pPr>
            <a:endParaRPr lang="it-IT" altLang="it-IT" sz="1800">
              <a:latin typeface="Univers" pitchFamily="34" charset="0"/>
            </a:endParaRPr>
          </a:p>
          <a:p>
            <a:pPr>
              <a:spcBef>
                <a:spcPct val="0"/>
              </a:spcBef>
              <a:buFontTx/>
              <a:buNone/>
            </a:pPr>
            <a:r>
              <a:rPr lang="it-IT" altLang="it-IT" sz="1800">
                <a:latin typeface="Univers" pitchFamily="34" charset="0"/>
              </a:rPr>
              <a:t>- RISARCIMENTO  DEL DANNO</a:t>
            </a:r>
          </a:p>
          <a:p>
            <a:pPr>
              <a:spcBef>
                <a:spcPct val="0"/>
              </a:spcBef>
              <a:buFontTx/>
              <a:buNone/>
            </a:pPr>
            <a:endParaRPr lang="it-IT" altLang="it-IT" sz="1800">
              <a:latin typeface="Univers" pitchFamily="34" charset="0"/>
            </a:endParaRPr>
          </a:p>
          <a:p>
            <a:pPr>
              <a:spcBef>
                <a:spcPct val="0"/>
              </a:spcBef>
              <a:buFontTx/>
              <a:buNone/>
            </a:pPr>
            <a:r>
              <a:rPr lang="it-IT" altLang="it-IT" sz="1800">
                <a:latin typeface="Univers" pitchFamily="34" charset="0"/>
              </a:rPr>
              <a:t>- PUBBLICITÀ DELLA SENTENZA</a:t>
            </a:r>
          </a:p>
        </p:txBody>
      </p:sp>
      <p:sp>
        <p:nvSpPr>
          <p:cNvPr id="80906" name="Line 10"/>
          <p:cNvSpPr>
            <a:spLocks noChangeShapeType="1"/>
          </p:cNvSpPr>
          <p:nvPr/>
        </p:nvSpPr>
        <p:spPr bwMode="auto">
          <a:xfrm>
            <a:off x="3962400" y="3200400"/>
            <a:ext cx="6096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80907" name="Line 11"/>
          <p:cNvSpPr>
            <a:spLocks noChangeShapeType="1"/>
          </p:cNvSpPr>
          <p:nvPr/>
        </p:nvSpPr>
        <p:spPr bwMode="auto">
          <a:xfrm>
            <a:off x="2971800" y="3581400"/>
            <a:ext cx="0" cy="13716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80908" name="Line 12"/>
          <p:cNvSpPr>
            <a:spLocks noChangeShapeType="1"/>
          </p:cNvSpPr>
          <p:nvPr/>
        </p:nvSpPr>
        <p:spPr bwMode="auto">
          <a:xfrm>
            <a:off x="5334000" y="3581400"/>
            <a:ext cx="0" cy="12192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80909" name="Line 13"/>
          <p:cNvSpPr>
            <a:spLocks noChangeShapeType="1"/>
          </p:cNvSpPr>
          <p:nvPr/>
        </p:nvSpPr>
        <p:spPr bwMode="auto">
          <a:xfrm>
            <a:off x="5334000" y="4800600"/>
            <a:ext cx="8382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80910" name="AutoShape 14"/>
          <p:cNvSpPr>
            <a:spLocks/>
          </p:cNvSpPr>
          <p:nvPr/>
        </p:nvSpPr>
        <p:spPr bwMode="auto">
          <a:xfrm>
            <a:off x="6172200" y="3429000"/>
            <a:ext cx="533400" cy="2971800"/>
          </a:xfrm>
          <a:prstGeom prst="leftBracket">
            <a:avLst>
              <a:gd name="adj" fmla="val 46429"/>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it-IT" altLang="it-IT" sz="2000">
              <a:latin typeface="Univers" pitchFamily="34" charset="0"/>
            </a:endParaRPr>
          </a:p>
        </p:txBody>
      </p:sp>
    </p:spTree>
    <p:extLst>
      <p:ext uri="{BB962C8B-B14F-4D97-AF65-F5344CB8AC3E}">
        <p14:creationId xmlns:p14="http://schemas.microsoft.com/office/powerpoint/2010/main" val="13886628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ChangeArrowheads="1"/>
          </p:cNvSpPr>
          <p:nvPr/>
        </p:nvSpPr>
        <p:spPr bwMode="auto">
          <a:xfrm>
            <a:off x="1752600" y="228600"/>
            <a:ext cx="8686800" cy="6400800"/>
          </a:xfrm>
          <a:prstGeom prst="rect">
            <a:avLst/>
          </a:prstGeom>
          <a:noFill/>
          <a:ln w="28575">
            <a:solidFill>
              <a:schemeClr val="tx1"/>
            </a:solidFill>
            <a:miter lim="800000"/>
            <a:headEnd/>
            <a:tailEnd/>
          </a:ln>
          <a:effectLst>
            <a:outerShdw dist="107763" dir="2700000" algn="ctr" rotWithShape="0">
              <a:schemeClr val="bg2"/>
            </a:outerShdw>
          </a:effectLst>
          <a:extLst>
            <a:ext uri="{909E8E84-426E-40DD-AFC4-6F175D3DCCD1}">
              <a14:hiddenFill xmlns:a14="http://schemas.microsoft.com/office/drawing/2010/main">
                <a:solidFill>
                  <a:schemeClr val="bg1"/>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it-IT" altLang="it-IT" sz="2400"/>
          </a:p>
        </p:txBody>
      </p:sp>
      <p:sp>
        <p:nvSpPr>
          <p:cNvPr id="84995" name="Text Box 3"/>
          <p:cNvSpPr txBox="1">
            <a:spLocks noChangeArrowheads="1"/>
          </p:cNvSpPr>
          <p:nvPr/>
        </p:nvSpPr>
        <p:spPr bwMode="auto">
          <a:xfrm>
            <a:off x="1828800" y="304800"/>
            <a:ext cx="66294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it-IT" altLang="it-IT" sz="2800" u="sng">
                <a:solidFill>
                  <a:srgbClr val="FF3300"/>
                </a:solidFill>
                <a:latin typeface="Univers" pitchFamily="34" charset="0"/>
              </a:rPr>
              <a:t>TUTELA EX ART. 2598 C.C. E SS.</a:t>
            </a:r>
          </a:p>
          <a:p>
            <a:pPr algn="ctr">
              <a:spcBef>
                <a:spcPct val="0"/>
              </a:spcBef>
              <a:buFontTx/>
              <a:buNone/>
            </a:pPr>
            <a:r>
              <a:rPr lang="it-IT" altLang="it-IT" sz="2800" u="sng">
                <a:solidFill>
                  <a:srgbClr val="FF3300"/>
                </a:solidFill>
                <a:latin typeface="Univers" pitchFamily="34" charset="0"/>
              </a:rPr>
              <a:t>“CONCORRENZA SLEALE”</a:t>
            </a:r>
            <a:endParaRPr lang="it-IT" altLang="it-IT" sz="1000" u="sng"/>
          </a:p>
        </p:txBody>
      </p:sp>
      <p:sp>
        <p:nvSpPr>
          <p:cNvPr id="84996" name="Text Box 4"/>
          <p:cNvSpPr txBox="1">
            <a:spLocks noChangeArrowheads="1"/>
          </p:cNvSpPr>
          <p:nvPr/>
        </p:nvSpPr>
        <p:spPr bwMode="auto">
          <a:xfrm>
            <a:off x="1796040" y="1524000"/>
            <a:ext cx="2310249" cy="70788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it-IT" altLang="it-IT" sz="2000">
                <a:latin typeface="Univers" pitchFamily="34" charset="0"/>
              </a:rPr>
              <a:t>PROVVEDIMENTI</a:t>
            </a:r>
          </a:p>
          <a:p>
            <a:pPr algn="ctr">
              <a:spcBef>
                <a:spcPct val="0"/>
              </a:spcBef>
              <a:buFontTx/>
              <a:buNone/>
            </a:pPr>
            <a:r>
              <a:rPr lang="it-IT" altLang="it-IT" sz="2000">
                <a:latin typeface="Univers" pitchFamily="34" charset="0"/>
              </a:rPr>
              <a:t>CAUTELARI</a:t>
            </a:r>
          </a:p>
        </p:txBody>
      </p:sp>
      <p:sp>
        <p:nvSpPr>
          <p:cNvPr id="84997" name="Text Box 5"/>
          <p:cNvSpPr txBox="1">
            <a:spLocks noChangeArrowheads="1"/>
          </p:cNvSpPr>
          <p:nvPr/>
        </p:nvSpPr>
        <p:spPr bwMode="auto">
          <a:xfrm>
            <a:off x="6063240" y="1524000"/>
            <a:ext cx="2310249" cy="70788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it-IT" altLang="it-IT" sz="2000">
                <a:latin typeface="Univers" pitchFamily="34" charset="0"/>
              </a:rPr>
              <a:t>PROVVEDIMENTI</a:t>
            </a:r>
          </a:p>
          <a:p>
            <a:pPr algn="ctr">
              <a:spcBef>
                <a:spcPct val="0"/>
              </a:spcBef>
              <a:buFontTx/>
              <a:buNone/>
            </a:pPr>
            <a:r>
              <a:rPr lang="it-IT" altLang="it-IT" sz="2000">
                <a:latin typeface="Univers" pitchFamily="34" charset="0"/>
              </a:rPr>
              <a:t> DEFINITIVI</a:t>
            </a:r>
          </a:p>
        </p:txBody>
      </p:sp>
      <p:sp>
        <p:nvSpPr>
          <p:cNvPr id="84998" name="Text Box 6"/>
          <p:cNvSpPr txBox="1">
            <a:spLocks noChangeArrowheads="1"/>
          </p:cNvSpPr>
          <p:nvPr/>
        </p:nvSpPr>
        <p:spPr bwMode="auto">
          <a:xfrm>
            <a:off x="6312893" y="2590800"/>
            <a:ext cx="1869679"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it-IT" altLang="it-IT" sz="2000">
                <a:latin typeface="Univers" pitchFamily="34" charset="0"/>
              </a:rPr>
              <a:t>SENTENZA DI</a:t>
            </a:r>
          </a:p>
          <a:p>
            <a:pPr algn="ctr">
              <a:spcBef>
                <a:spcPct val="0"/>
              </a:spcBef>
              <a:buFontTx/>
              <a:buNone/>
            </a:pPr>
            <a:r>
              <a:rPr lang="it-IT" altLang="it-IT" sz="2000">
                <a:latin typeface="Univers" pitchFamily="34" charset="0"/>
              </a:rPr>
              <a:t>CONDANNA</a:t>
            </a:r>
          </a:p>
        </p:txBody>
      </p:sp>
      <p:sp>
        <p:nvSpPr>
          <p:cNvPr id="84999" name="Text Box 7"/>
          <p:cNvSpPr txBox="1">
            <a:spLocks noChangeArrowheads="1"/>
          </p:cNvSpPr>
          <p:nvPr/>
        </p:nvSpPr>
        <p:spPr bwMode="auto">
          <a:xfrm>
            <a:off x="4357743" y="3657600"/>
            <a:ext cx="1925528" cy="70788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it-IT" altLang="it-IT" sz="2000">
                <a:latin typeface="Univers" pitchFamily="34" charset="0"/>
              </a:rPr>
              <a:t>DISTRUZIONE</a:t>
            </a:r>
          </a:p>
          <a:p>
            <a:pPr algn="ctr">
              <a:spcBef>
                <a:spcPct val="0"/>
              </a:spcBef>
              <a:buFontTx/>
              <a:buNone/>
            </a:pPr>
            <a:r>
              <a:rPr lang="it-IT" altLang="it-IT" sz="2000">
                <a:latin typeface="Univers" pitchFamily="34" charset="0"/>
              </a:rPr>
              <a:t>COPIE</a:t>
            </a:r>
          </a:p>
        </p:txBody>
      </p:sp>
      <p:sp>
        <p:nvSpPr>
          <p:cNvPr id="85000" name="Text Box 8"/>
          <p:cNvSpPr txBox="1">
            <a:spLocks noChangeArrowheads="1"/>
          </p:cNvSpPr>
          <p:nvPr/>
        </p:nvSpPr>
        <p:spPr bwMode="auto">
          <a:xfrm>
            <a:off x="6724964" y="3641726"/>
            <a:ext cx="3677610" cy="10156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it-IT" altLang="it-IT" sz="2000">
                <a:latin typeface="Univers" pitchFamily="34" charset="0"/>
              </a:rPr>
              <a:t>DIVIETO DI PROSECUZIONE</a:t>
            </a:r>
          </a:p>
          <a:p>
            <a:pPr algn="ctr">
              <a:spcBef>
                <a:spcPct val="0"/>
              </a:spcBef>
              <a:buFontTx/>
              <a:buNone/>
            </a:pPr>
            <a:r>
              <a:rPr lang="it-IT" altLang="it-IT" sz="2000">
                <a:latin typeface="Univers" pitchFamily="34" charset="0"/>
              </a:rPr>
              <a:t>NELL’ATTIVITÀ </a:t>
            </a:r>
          </a:p>
          <a:p>
            <a:pPr algn="ctr">
              <a:spcBef>
                <a:spcPct val="0"/>
              </a:spcBef>
              <a:buFontTx/>
              <a:buNone/>
            </a:pPr>
            <a:r>
              <a:rPr lang="it-IT" altLang="it-IT" sz="2000">
                <a:latin typeface="Univers" pitchFamily="34" charset="0"/>
              </a:rPr>
              <a:t>ECONOMICACOMMERCIALE</a:t>
            </a:r>
          </a:p>
        </p:txBody>
      </p:sp>
      <p:sp>
        <p:nvSpPr>
          <p:cNvPr id="85001" name="Text Box 9"/>
          <p:cNvSpPr txBox="1">
            <a:spLocks noChangeArrowheads="1"/>
          </p:cNvSpPr>
          <p:nvPr/>
        </p:nvSpPr>
        <p:spPr bwMode="auto">
          <a:xfrm>
            <a:off x="7524086" y="5029201"/>
            <a:ext cx="2219069" cy="10156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it-IT" altLang="it-IT" sz="2000">
                <a:latin typeface="Univers" pitchFamily="34" charset="0"/>
              </a:rPr>
              <a:t>CONDANNA AL</a:t>
            </a:r>
          </a:p>
          <a:p>
            <a:pPr algn="ctr">
              <a:spcBef>
                <a:spcPct val="0"/>
              </a:spcBef>
              <a:buFontTx/>
              <a:buNone/>
            </a:pPr>
            <a:r>
              <a:rPr lang="it-IT" altLang="it-IT" sz="2000">
                <a:latin typeface="Univers" pitchFamily="34" charset="0"/>
              </a:rPr>
              <a:t>RISARCIMENTO </a:t>
            </a:r>
          </a:p>
          <a:p>
            <a:pPr algn="ctr">
              <a:spcBef>
                <a:spcPct val="0"/>
              </a:spcBef>
              <a:buFontTx/>
              <a:buNone/>
            </a:pPr>
            <a:r>
              <a:rPr lang="it-IT" altLang="it-IT" sz="2000">
                <a:latin typeface="Univers" pitchFamily="34" charset="0"/>
              </a:rPr>
              <a:t>DEL DANNO</a:t>
            </a:r>
          </a:p>
        </p:txBody>
      </p:sp>
      <p:sp>
        <p:nvSpPr>
          <p:cNvPr id="85002" name="Text Box 10"/>
          <p:cNvSpPr txBox="1">
            <a:spLocks noChangeArrowheads="1"/>
          </p:cNvSpPr>
          <p:nvPr/>
        </p:nvSpPr>
        <p:spPr bwMode="auto">
          <a:xfrm>
            <a:off x="4473457" y="5638800"/>
            <a:ext cx="2427524" cy="70788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it-IT" altLang="it-IT" sz="2000">
                <a:latin typeface="Univers" pitchFamily="34" charset="0"/>
              </a:rPr>
              <a:t>PUBBLICITÀ</a:t>
            </a:r>
          </a:p>
          <a:p>
            <a:pPr algn="ctr">
              <a:spcBef>
                <a:spcPct val="0"/>
              </a:spcBef>
              <a:buFontTx/>
              <a:buNone/>
            </a:pPr>
            <a:r>
              <a:rPr lang="it-IT" altLang="it-IT" sz="2000">
                <a:latin typeface="Univers" pitchFamily="34" charset="0"/>
              </a:rPr>
              <a:t>DELLA SENTENZA</a:t>
            </a:r>
          </a:p>
        </p:txBody>
      </p:sp>
      <p:sp>
        <p:nvSpPr>
          <p:cNvPr id="85003" name="Text Box 11"/>
          <p:cNvSpPr txBox="1">
            <a:spLocks noChangeArrowheads="1"/>
          </p:cNvSpPr>
          <p:nvPr/>
        </p:nvSpPr>
        <p:spPr bwMode="auto">
          <a:xfrm>
            <a:off x="1962109" y="3413126"/>
            <a:ext cx="2109873"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it-IT" altLang="it-IT" sz="2000">
                <a:latin typeface="Univers" pitchFamily="34" charset="0"/>
              </a:rPr>
              <a:t>SEQUESTRO E </a:t>
            </a:r>
          </a:p>
          <a:p>
            <a:pPr algn="ctr">
              <a:spcBef>
                <a:spcPct val="0"/>
              </a:spcBef>
              <a:buFontTx/>
              <a:buNone/>
            </a:pPr>
            <a:r>
              <a:rPr lang="it-IT" altLang="it-IT" sz="2000">
                <a:latin typeface="Univers" pitchFamily="34" charset="0"/>
              </a:rPr>
              <a:t>ORDINANZA DI</a:t>
            </a:r>
          </a:p>
          <a:p>
            <a:pPr algn="ctr">
              <a:spcBef>
                <a:spcPct val="0"/>
              </a:spcBef>
              <a:buFontTx/>
              <a:buNone/>
            </a:pPr>
            <a:r>
              <a:rPr lang="it-IT" altLang="it-IT" sz="2000">
                <a:latin typeface="Univers" pitchFamily="34" charset="0"/>
              </a:rPr>
              <a:t>SOSPENSIONE</a:t>
            </a:r>
          </a:p>
          <a:p>
            <a:pPr algn="ctr">
              <a:spcBef>
                <a:spcPct val="0"/>
              </a:spcBef>
              <a:buFontTx/>
              <a:buNone/>
            </a:pPr>
            <a:r>
              <a:rPr lang="it-IT" altLang="it-IT" sz="2000">
                <a:latin typeface="Univers" pitchFamily="34" charset="0"/>
              </a:rPr>
              <a:t>COMMERCIALE</a:t>
            </a:r>
          </a:p>
        </p:txBody>
      </p:sp>
      <p:sp>
        <p:nvSpPr>
          <p:cNvPr id="85004" name="AutoShape 12"/>
          <p:cNvSpPr>
            <a:spLocks noChangeArrowheads="1"/>
          </p:cNvSpPr>
          <p:nvPr/>
        </p:nvSpPr>
        <p:spPr bwMode="auto">
          <a:xfrm>
            <a:off x="2362200" y="2286000"/>
            <a:ext cx="1066800" cy="609600"/>
          </a:xfrm>
          <a:prstGeom prst="downArrow">
            <a:avLst>
              <a:gd name="adj1" fmla="val 50000"/>
              <a:gd name="adj2" fmla="val 25000"/>
            </a:avLst>
          </a:prstGeom>
          <a:solidFill>
            <a:srgbClr val="00FF00"/>
          </a:solidFill>
          <a:ln w="9525">
            <a:solidFill>
              <a:schemeClr val="hlink"/>
            </a:solidFill>
            <a:miter lim="800000"/>
            <a:headEnd/>
            <a:tailEnd/>
          </a:ln>
          <a:effectLst>
            <a:outerShdw dist="107763" dir="2700000" algn="ctr" rotWithShape="0">
              <a:schemeClr val="bg2"/>
            </a:outerShdw>
          </a:effec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it-IT" altLang="it-IT" sz="2000">
              <a:latin typeface="Univers" pitchFamily="34" charset="0"/>
            </a:endParaRPr>
          </a:p>
        </p:txBody>
      </p:sp>
      <p:sp>
        <p:nvSpPr>
          <p:cNvPr id="85005" name="Line 13"/>
          <p:cNvSpPr>
            <a:spLocks noChangeShapeType="1"/>
          </p:cNvSpPr>
          <p:nvPr/>
        </p:nvSpPr>
        <p:spPr bwMode="auto">
          <a:xfrm>
            <a:off x="5715000" y="5257800"/>
            <a:ext cx="18288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85006" name="Line 14"/>
          <p:cNvSpPr>
            <a:spLocks noChangeShapeType="1"/>
          </p:cNvSpPr>
          <p:nvPr/>
        </p:nvSpPr>
        <p:spPr bwMode="auto">
          <a:xfrm>
            <a:off x="5715000" y="5257800"/>
            <a:ext cx="0" cy="3810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85007" name="Line 15"/>
          <p:cNvSpPr>
            <a:spLocks noChangeShapeType="1"/>
          </p:cNvSpPr>
          <p:nvPr/>
        </p:nvSpPr>
        <p:spPr bwMode="auto">
          <a:xfrm>
            <a:off x="8610600" y="4648200"/>
            <a:ext cx="0" cy="3810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85008" name="Line 16"/>
          <p:cNvSpPr>
            <a:spLocks noChangeShapeType="1"/>
          </p:cNvSpPr>
          <p:nvPr/>
        </p:nvSpPr>
        <p:spPr bwMode="auto">
          <a:xfrm>
            <a:off x="7239000" y="2286000"/>
            <a:ext cx="0" cy="3048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grpSp>
        <p:nvGrpSpPr>
          <p:cNvPr id="85009" name="Group 17"/>
          <p:cNvGrpSpPr>
            <a:grpSpLocks/>
          </p:cNvGrpSpPr>
          <p:nvPr/>
        </p:nvGrpSpPr>
        <p:grpSpPr bwMode="auto">
          <a:xfrm>
            <a:off x="8153400" y="2743200"/>
            <a:ext cx="1676400" cy="685800"/>
            <a:chOff x="1109" y="1171"/>
            <a:chExt cx="1645" cy="924"/>
          </a:xfrm>
        </p:grpSpPr>
        <p:sp>
          <p:nvSpPr>
            <p:cNvPr id="85015" name="Freeform 18"/>
            <p:cNvSpPr>
              <a:spLocks/>
            </p:cNvSpPr>
            <p:nvPr/>
          </p:nvSpPr>
          <p:spPr bwMode="auto">
            <a:xfrm>
              <a:off x="1110" y="1174"/>
              <a:ext cx="952" cy="607"/>
            </a:xfrm>
            <a:custGeom>
              <a:avLst/>
              <a:gdLst>
                <a:gd name="T0" fmla="*/ 0 w 952"/>
                <a:gd name="T1" fmla="*/ 0 h 607"/>
                <a:gd name="T2" fmla="*/ 0 w 952"/>
                <a:gd name="T3" fmla="*/ 45 h 607"/>
                <a:gd name="T4" fmla="*/ 69 w 952"/>
                <a:gd name="T5" fmla="*/ 57 h 607"/>
                <a:gd name="T6" fmla="*/ 132 w 952"/>
                <a:gd name="T7" fmla="*/ 72 h 607"/>
                <a:gd name="T8" fmla="*/ 189 w 952"/>
                <a:gd name="T9" fmla="*/ 90 h 607"/>
                <a:gd name="T10" fmla="*/ 248 w 952"/>
                <a:gd name="T11" fmla="*/ 108 h 607"/>
                <a:gd name="T12" fmla="*/ 298 w 952"/>
                <a:gd name="T13" fmla="*/ 126 h 607"/>
                <a:gd name="T14" fmla="*/ 340 w 952"/>
                <a:gd name="T15" fmla="*/ 144 h 607"/>
                <a:gd name="T16" fmla="*/ 379 w 952"/>
                <a:gd name="T17" fmla="*/ 160 h 607"/>
                <a:gd name="T18" fmla="*/ 424 w 952"/>
                <a:gd name="T19" fmla="*/ 181 h 607"/>
                <a:gd name="T20" fmla="*/ 463 w 952"/>
                <a:gd name="T21" fmla="*/ 205 h 607"/>
                <a:gd name="T22" fmla="*/ 508 w 952"/>
                <a:gd name="T23" fmla="*/ 235 h 607"/>
                <a:gd name="T24" fmla="*/ 544 w 952"/>
                <a:gd name="T25" fmla="*/ 262 h 607"/>
                <a:gd name="T26" fmla="*/ 580 w 952"/>
                <a:gd name="T27" fmla="*/ 289 h 607"/>
                <a:gd name="T28" fmla="*/ 613 w 952"/>
                <a:gd name="T29" fmla="*/ 319 h 607"/>
                <a:gd name="T30" fmla="*/ 655 w 952"/>
                <a:gd name="T31" fmla="*/ 355 h 607"/>
                <a:gd name="T32" fmla="*/ 700 w 952"/>
                <a:gd name="T33" fmla="*/ 397 h 607"/>
                <a:gd name="T34" fmla="*/ 726 w 952"/>
                <a:gd name="T35" fmla="*/ 427 h 607"/>
                <a:gd name="T36" fmla="*/ 753 w 952"/>
                <a:gd name="T37" fmla="*/ 459 h 607"/>
                <a:gd name="T38" fmla="*/ 780 w 952"/>
                <a:gd name="T39" fmla="*/ 490 h 607"/>
                <a:gd name="T40" fmla="*/ 804 w 952"/>
                <a:gd name="T41" fmla="*/ 520 h 607"/>
                <a:gd name="T42" fmla="*/ 834 w 952"/>
                <a:gd name="T43" fmla="*/ 568 h 607"/>
                <a:gd name="T44" fmla="*/ 852 w 952"/>
                <a:gd name="T45" fmla="*/ 607 h 607"/>
                <a:gd name="T46" fmla="*/ 952 w 952"/>
                <a:gd name="T47" fmla="*/ 595 h 607"/>
                <a:gd name="T48" fmla="*/ 919 w 952"/>
                <a:gd name="T49" fmla="*/ 529 h 607"/>
                <a:gd name="T50" fmla="*/ 870 w 952"/>
                <a:gd name="T51" fmla="*/ 459 h 607"/>
                <a:gd name="T52" fmla="*/ 819 w 952"/>
                <a:gd name="T53" fmla="*/ 400 h 607"/>
                <a:gd name="T54" fmla="*/ 753 w 952"/>
                <a:gd name="T55" fmla="*/ 337 h 607"/>
                <a:gd name="T56" fmla="*/ 664 w 952"/>
                <a:gd name="T57" fmla="*/ 247 h 607"/>
                <a:gd name="T58" fmla="*/ 565 w 952"/>
                <a:gd name="T59" fmla="*/ 172 h 607"/>
                <a:gd name="T60" fmla="*/ 460 w 952"/>
                <a:gd name="T61" fmla="*/ 108 h 607"/>
                <a:gd name="T62" fmla="*/ 367 w 952"/>
                <a:gd name="T63" fmla="*/ 69 h 607"/>
                <a:gd name="T64" fmla="*/ 251 w 952"/>
                <a:gd name="T65" fmla="*/ 30 h 607"/>
                <a:gd name="T66" fmla="*/ 156 w 952"/>
                <a:gd name="T67" fmla="*/ 15 h 607"/>
                <a:gd name="T68" fmla="*/ 0 w 952"/>
                <a:gd name="T69" fmla="*/ 0 h 60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952" h="607">
                  <a:moveTo>
                    <a:pt x="0" y="0"/>
                  </a:moveTo>
                  <a:lnTo>
                    <a:pt x="0" y="45"/>
                  </a:lnTo>
                  <a:lnTo>
                    <a:pt x="69" y="57"/>
                  </a:lnTo>
                  <a:lnTo>
                    <a:pt x="132" y="72"/>
                  </a:lnTo>
                  <a:lnTo>
                    <a:pt x="189" y="90"/>
                  </a:lnTo>
                  <a:lnTo>
                    <a:pt x="248" y="108"/>
                  </a:lnTo>
                  <a:lnTo>
                    <a:pt x="298" y="126"/>
                  </a:lnTo>
                  <a:lnTo>
                    <a:pt x="340" y="144"/>
                  </a:lnTo>
                  <a:lnTo>
                    <a:pt x="379" y="160"/>
                  </a:lnTo>
                  <a:lnTo>
                    <a:pt x="424" y="181"/>
                  </a:lnTo>
                  <a:lnTo>
                    <a:pt x="463" y="205"/>
                  </a:lnTo>
                  <a:lnTo>
                    <a:pt x="508" y="235"/>
                  </a:lnTo>
                  <a:lnTo>
                    <a:pt x="544" y="262"/>
                  </a:lnTo>
                  <a:lnTo>
                    <a:pt x="580" y="289"/>
                  </a:lnTo>
                  <a:lnTo>
                    <a:pt x="613" y="319"/>
                  </a:lnTo>
                  <a:lnTo>
                    <a:pt x="655" y="355"/>
                  </a:lnTo>
                  <a:lnTo>
                    <a:pt x="700" y="397"/>
                  </a:lnTo>
                  <a:lnTo>
                    <a:pt x="726" y="427"/>
                  </a:lnTo>
                  <a:lnTo>
                    <a:pt x="753" y="459"/>
                  </a:lnTo>
                  <a:lnTo>
                    <a:pt x="780" y="490"/>
                  </a:lnTo>
                  <a:lnTo>
                    <a:pt x="804" y="520"/>
                  </a:lnTo>
                  <a:lnTo>
                    <a:pt x="834" y="568"/>
                  </a:lnTo>
                  <a:lnTo>
                    <a:pt x="852" y="607"/>
                  </a:lnTo>
                  <a:lnTo>
                    <a:pt x="952" y="595"/>
                  </a:lnTo>
                  <a:lnTo>
                    <a:pt x="919" y="529"/>
                  </a:lnTo>
                  <a:lnTo>
                    <a:pt x="870" y="459"/>
                  </a:lnTo>
                  <a:lnTo>
                    <a:pt x="819" y="400"/>
                  </a:lnTo>
                  <a:lnTo>
                    <a:pt x="753" y="337"/>
                  </a:lnTo>
                  <a:lnTo>
                    <a:pt x="664" y="247"/>
                  </a:lnTo>
                  <a:lnTo>
                    <a:pt x="565" y="172"/>
                  </a:lnTo>
                  <a:lnTo>
                    <a:pt x="460" y="108"/>
                  </a:lnTo>
                  <a:lnTo>
                    <a:pt x="367" y="69"/>
                  </a:lnTo>
                  <a:lnTo>
                    <a:pt x="251" y="30"/>
                  </a:lnTo>
                  <a:lnTo>
                    <a:pt x="156" y="15"/>
                  </a:lnTo>
                  <a:lnTo>
                    <a:pt x="0" y="0"/>
                  </a:lnTo>
                  <a:close/>
                </a:path>
              </a:pathLst>
            </a:custGeom>
            <a:solidFill>
              <a:srgbClr val="008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it-IT"/>
            </a:p>
          </p:txBody>
        </p:sp>
        <p:sp>
          <p:nvSpPr>
            <p:cNvPr id="85016" name="Freeform 19"/>
            <p:cNvSpPr>
              <a:spLocks/>
            </p:cNvSpPr>
            <p:nvPr/>
          </p:nvSpPr>
          <p:spPr bwMode="auto">
            <a:xfrm>
              <a:off x="2261" y="1661"/>
              <a:ext cx="493" cy="434"/>
            </a:xfrm>
            <a:custGeom>
              <a:avLst/>
              <a:gdLst>
                <a:gd name="T0" fmla="*/ 0 w 493"/>
                <a:gd name="T1" fmla="*/ 335 h 434"/>
                <a:gd name="T2" fmla="*/ 0 w 493"/>
                <a:gd name="T3" fmla="*/ 434 h 434"/>
                <a:gd name="T4" fmla="*/ 20 w 493"/>
                <a:gd name="T5" fmla="*/ 409 h 434"/>
                <a:gd name="T6" fmla="*/ 42 w 493"/>
                <a:gd name="T7" fmla="*/ 383 h 434"/>
                <a:gd name="T8" fmla="*/ 71 w 493"/>
                <a:gd name="T9" fmla="*/ 356 h 434"/>
                <a:gd name="T10" fmla="*/ 107 w 493"/>
                <a:gd name="T11" fmla="*/ 325 h 434"/>
                <a:gd name="T12" fmla="*/ 142 w 493"/>
                <a:gd name="T13" fmla="*/ 291 h 434"/>
                <a:gd name="T14" fmla="*/ 178 w 493"/>
                <a:gd name="T15" fmla="*/ 259 h 434"/>
                <a:gd name="T16" fmla="*/ 211 w 493"/>
                <a:gd name="T17" fmla="*/ 232 h 434"/>
                <a:gd name="T18" fmla="*/ 241 w 493"/>
                <a:gd name="T19" fmla="*/ 208 h 434"/>
                <a:gd name="T20" fmla="*/ 274 w 493"/>
                <a:gd name="T21" fmla="*/ 186 h 434"/>
                <a:gd name="T22" fmla="*/ 308 w 493"/>
                <a:gd name="T23" fmla="*/ 164 h 434"/>
                <a:gd name="T24" fmla="*/ 348 w 493"/>
                <a:gd name="T25" fmla="*/ 141 h 434"/>
                <a:gd name="T26" fmla="*/ 385 w 493"/>
                <a:gd name="T27" fmla="*/ 123 h 434"/>
                <a:gd name="T28" fmla="*/ 423 w 493"/>
                <a:gd name="T29" fmla="*/ 107 h 434"/>
                <a:gd name="T30" fmla="*/ 463 w 493"/>
                <a:gd name="T31" fmla="*/ 90 h 434"/>
                <a:gd name="T32" fmla="*/ 493 w 493"/>
                <a:gd name="T33" fmla="*/ 76 h 434"/>
                <a:gd name="T34" fmla="*/ 493 w 493"/>
                <a:gd name="T35" fmla="*/ 0 h 434"/>
                <a:gd name="T36" fmla="*/ 439 w 493"/>
                <a:gd name="T37" fmla="*/ 15 h 434"/>
                <a:gd name="T38" fmla="*/ 360 w 493"/>
                <a:gd name="T39" fmla="*/ 49 h 434"/>
                <a:gd name="T40" fmla="*/ 259 w 493"/>
                <a:gd name="T41" fmla="*/ 92 h 434"/>
                <a:gd name="T42" fmla="*/ 185 w 493"/>
                <a:gd name="T43" fmla="*/ 138 h 434"/>
                <a:gd name="T44" fmla="*/ 117 w 493"/>
                <a:gd name="T45" fmla="*/ 204 h 434"/>
                <a:gd name="T46" fmla="*/ 50 w 493"/>
                <a:gd name="T47" fmla="*/ 259 h 434"/>
                <a:gd name="T48" fmla="*/ 0 w 493"/>
                <a:gd name="T49" fmla="*/ 312 h 434"/>
                <a:gd name="T50" fmla="*/ 0 w 493"/>
                <a:gd name="T51" fmla="*/ 433 h 434"/>
                <a:gd name="T52" fmla="*/ 0 w 493"/>
                <a:gd name="T53" fmla="*/ 431 h 434"/>
                <a:gd name="T54" fmla="*/ 0 w 493"/>
                <a:gd name="T55" fmla="*/ 335 h 43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493" h="434">
                  <a:moveTo>
                    <a:pt x="0" y="335"/>
                  </a:moveTo>
                  <a:lnTo>
                    <a:pt x="0" y="434"/>
                  </a:lnTo>
                  <a:lnTo>
                    <a:pt x="20" y="409"/>
                  </a:lnTo>
                  <a:lnTo>
                    <a:pt x="42" y="383"/>
                  </a:lnTo>
                  <a:lnTo>
                    <a:pt x="71" y="356"/>
                  </a:lnTo>
                  <a:lnTo>
                    <a:pt x="107" y="325"/>
                  </a:lnTo>
                  <a:lnTo>
                    <a:pt x="142" y="291"/>
                  </a:lnTo>
                  <a:lnTo>
                    <a:pt x="178" y="259"/>
                  </a:lnTo>
                  <a:lnTo>
                    <a:pt x="211" y="232"/>
                  </a:lnTo>
                  <a:lnTo>
                    <a:pt x="241" y="208"/>
                  </a:lnTo>
                  <a:lnTo>
                    <a:pt x="274" y="186"/>
                  </a:lnTo>
                  <a:lnTo>
                    <a:pt x="308" y="164"/>
                  </a:lnTo>
                  <a:lnTo>
                    <a:pt x="348" y="141"/>
                  </a:lnTo>
                  <a:lnTo>
                    <a:pt x="385" y="123"/>
                  </a:lnTo>
                  <a:lnTo>
                    <a:pt x="423" y="107"/>
                  </a:lnTo>
                  <a:lnTo>
                    <a:pt x="463" y="90"/>
                  </a:lnTo>
                  <a:lnTo>
                    <a:pt x="493" y="76"/>
                  </a:lnTo>
                  <a:lnTo>
                    <a:pt x="493" y="0"/>
                  </a:lnTo>
                  <a:lnTo>
                    <a:pt x="439" y="15"/>
                  </a:lnTo>
                  <a:lnTo>
                    <a:pt x="360" y="49"/>
                  </a:lnTo>
                  <a:lnTo>
                    <a:pt x="259" y="92"/>
                  </a:lnTo>
                  <a:lnTo>
                    <a:pt x="185" y="138"/>
                  </a:lnTo>
                  <a:lnTo>
                    <a:pt x="117" y="204"/>
                  </a:lnTo>
                  <a:lnTo>
                    <a:pt x="50" y="259"/>
                  </a:lnTo>
                  <a:lnTo>
                    <a:pt x="0" y="312"/>
                  </a:lnTo>
                  <a:lnTo>
                    <a:pt x="0" y="433"/>
                  </a:lnTo>
                  <a:lnTo>
                    <a:pt x="0" y="431"/>
                  </a:lnTo>
                  <a:lnTo>
                    <a:pt x="0" y="335"/>
                  </a:lnTo>
                  <a:close/>
                </a:path>
              </a:pathLst>
            </a:custGeom>
            <a:solidFill>
              <a:srgbClr val="008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it-IT"/>
            </a:p>
          </p:txBody>
        </p:sp>
        <p:sp>
          <p:nvSpPr>
            <p:cNvPr id="85017" name="Freeform 20"/>
            <p:cNvSpPr>
              <a:spLocks/>
            </p:cNvSpPr>
            <p:nvPr/>
          </p:nvSpPr>
          <p:spPr bwMode="auto">
            <a:xfrm>
              <a:off x="1670" y="1824"/>
              <a:ext cx="589" cy="270"/>
            </a:xfrm>
            <a:custGeom>
              <a:avLst/>
              <a:gdLst>
                <a:gd name="T0" fmla="*/ 0 w 589"/>
                <a:gd name="T1" fmla="*/ 0 h 270"/>
                <a:gd name="T2" fmla="*/ 0 w 589"/>
                <a:gd name="T3" fmla="*/ 83 h 270"/>
                <a:gd name="T4" fmla="*/ 38 w 589"/>
                <a:gd name="T5" fmla="*/ 90 h 270"/>
                <a:gd name="T6" fmla="*/ 77 w 589"/>
                <a:gd name="T7" fmla="*/ 97 h 270"/>
                <a:gd name="T8" fmla="*/ 114 w 589"/>
                <a:gd name="T9" fmla="*/ 106 h 270"/>
                <a:gd name="T10" fmla="*/ 152 w 589"/>
                <a:gd name="T11" fmla="*/ 115 h 270"/>
                <a:gd name="T12" fmla="*/ 196 w 589"/>
                <a:gd name="T13" fmla="*/ 126 h 270"/>
                <a:gd name="T14" fmla="*/ 244 w 589"/>
                <a:gd name="T15" fmla="*/ 138 h 270"/>
                <a:gd name="T16" fmla="*/ 304 w 589"/>
                <a:gd name="T17" fmla="*/ 156 h 270"/>
                <a:gd name="T18" fmla="*/ 362 w 589"/>
                <a:gd name="T19" fmla="*/ 172 h 270"/>
                <a:gd name="T20" fmla="*/ 400 w 589"/>
                <a:gd name="T21" fmla="*/ 185 h 270"/>
                <a:gd name="T22" fmla="*/ 445 w 589"/>
                <a:gd name="T23" fmla="*/ 203 h 270"/>
                <a:gd name="T24" fmla="*/ 494 w 589"/>
                <a:gd name="T25" fmla="*/ 223 h 270"/>
                <a:gd name="T26" fmla="*/ 538 w 589"/>
                <a:gd name="T27" fmla="*/ 243 h 270"/>
                <a:gd name="T28" fmla="*/ 570 w 589"/>
                <a:gd name="T29" fmla="*/ 259 h 270"/>
                <a:gd name="T30" fmla="*/ 589 w 589"/>
                <a:gd name="T31" fmla="*/ 270 h 270"/>
                <a:gd name="T32" fmla="*/ 589 w 589"/>
                <a:gd name="T33" fmla="*/ 167 h 270"/>
                <a:gd name="T34" fmla="*/ 552 w 589"/>
                <a:gd name="T35" fmla="*/ 141 h 270"/>
                <a:gd name="T36" fmla="*/ 478 w 589"/>
                <a:gd name="T37" fmla="*/ 105 h 270"/>
                <a:gd name="T38" fmla="*/ 392 w 589"/>
                <a:gd name="T39" fmla="*/ 69 h 270"/>
                <a:gd name="T40" fmla="*/ 315 w 589"/>
                <a:gd name="T41" fmla="*/ 49 h 270"/>
                <a:gd name="T42" fmla="*/ 226 w 589"/>
                <a:gd name="T43" fmla="*/ 24 h 270"/>
                <a:gd name="T44" fmla="*/ 137 w 589"/>
                <a:gd name="T45" fmla="*/ 7 h 270"/>
                <a:gd name="T46" fmla="*/ 74 w 589"/>
                <a:gd name="T47" fmla="*/ 1 h 270"/>
                <a:gd name="T48" fmla="*/ 0 w 589"/>
                <a:gd name="T49" fmla="*/ 0 h 27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589" h="270">
                  <a:moveTo>
                    <a:pt x="0" y="0"/>
                  </a:moveTo>
                  <a:lnTo>
                    <a:pt x="0" y="83"/>
                  </a:lnTo>
                  <a:lnTo>
                    <a:pt x="38" y="90"/>
                  </a:lnTo>
                  <a:lnTo>
                    <a:pt x="77" y="97"/>
                  </a:lnTo>
                  <a:lnTo>
                    <a:pt x="114" y="106"/>
                  </a:lnTo>
                  <a:lnTo>
                    <a:pt x="152" y="115"/>
                  </a:lnTo>
                  <a:lnTo>
                    <a:pt x="196" y="126"/>
                  </a:lnTo>
                  <a:lnTo>
                    <a:pt x="244" y="138"/>
                  </a:lnTo>
                  <a:lnTo>
                    <a:pt x="304" y="156"/>
                  </a:lnTo>
                  <a:lnTo>
                    <a:pt x="362" y="172"/>
                  </a:lnTo>
                  <a:lnTo>
                    <a:pt x="400" y="185"/>
                  </a:lnTo>
                  <a:lnTo>
                    <a:pt x="445" y="203"/>
                  </a:lnTo>
                  <a:lnTo>
                    <a:pt x="494" y="223"/>
                  </a:lnTo>
                  <a:lnTo>
                    <a:pt x="538" y="243"/>
                  </a:lnTo>
                  <a:lnTo>
                    <a:pt x="570" y="259"/>
                  </a:lnTo>
                  <a:lnTo>
                    <a:pt x="589" y="270"/>
                  </a:lnTo>
                  <a:lnTo>
                    <a:pt x="589" y="167"/>
                  </a:lnTo>
                  <a:lnTo>
                    <a:pt x="552" y="141"/>
                  </a:lnTo>
                  <a:lnTo>
                    <a:pt x="478" y="105"/>
                  </a:lnTo>
                  <a:lnTo>
                    <a:pt x="392" y="69"/>
                  </a:lnTo>
                  <a:lnTo>
                    <a:pt x="315" y="49"/>
                  </a:lnTo>
                  <a:lnTo>
                    <a:pt x="226" y="24"/>
                  </a:lnTo>
                  <a:lnTo>
                    <a:pt x="137" y="7"/>
                  </a:lnTo>
                  <a:lnTo>
                    <a:pt x="74" y="1"/>
                  </a:lnTo>
                  <a:lnTo>
                    <a:pt x="0" y="0"/>
                  </a:lnTo>
                  <a:close/>
                </a:path>
              </a:pathLst>
            </a:custGeom>
            <a:solidFill>
              <a:srgbClr val="008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it-IT"/>
            </a:p>
          </p:txBody>
        </p:sp>
        <p:sp>
          <p:nvSpPr>
            <p:cNvPr id="85018" name="Freeform 21"/>
            <p:cNvSpPr>
              <a:spLocks/>
            </p:cNvSpPr>
            <p:nvPr/>
          </p:nvSpPr>
          <p:spPr bwMode="auto">
            <a:xfrm>
              <a:off x="1109" y="1171"/>
              <a:ext cx="1645" cy="823"/>
            </a:xfrm>
            <a:custGeom>
              <a:avLst/>
              <a:gdLst>
                <a:gd name="T0" fmla="*/ 90 w 1645"/>
                <a:gd name="T1" fmla="*/ 0 h 823"/>
                <a:gd name="T2" fmla="*/ 189 w 1645"/>
                <a:gd name="T3" fmla="*/ 0 h 823"/>
                <a:gd name="T4" fmla="*/ 291 w 1645"/>
                <a:gd name="T5" fmla="*/ 6 h 823"/>
                <a:gd name="T6" fmla="*/ 386 w 1645"/>
                <a:gd name="T7" fmla="*/ 21 h 823"/>
                <a:gd name="T8" fmla="*/ 496 w 1645"/>
                <a:gd name="T9" fmla="*/ 45 h 823"/>
                <a:gd name="T10" fmla="*/ 601 w 1645"/>
                <a:gd name="T11" fmla="*/ 78 h 823"/>
                <a:gd name="T12" fmla="*/ 712 w 1645"/>
                <a:gd name="T13" fmla="*/ 123 h 823"/>
                <a:gd name="T14" fmla="*/ 811 w 1645"/>
                <a:gd name="T15" fmla="*/ 170 h 823"/>
                <a:gd name="T16" fmla="*/ 905 w 1645"/>
                <a:gd name="T17" fmla="*/ 217 h 823"/>
                <a:gd name="T18" fmla="*/ 1001 w 1645"/>
                <a:gd name="T19" fmla="*/ 271 h 823"/>
                <a:gd name="T20" fmla="*/ 1091 w 1645"/>
                <a:gd name="T21" fmla="*/ 331 h 823"/>
                <a:gd name="T22" fmla="*/ 1178 w 1645"/>
                <a:gd name="T23" fmla="*/ 400 h 823"/>
                <a:gd name="T24" fmla="*/ 1249 w 1645"/>
                <a:gd name="T25" fmla="*/ 469 h 823"/>
                <a:gd name="T26" fmla="*/ 1297 w 1645"/>
                <a:gd name="T27" fmla="*/ 533 h 823"/>
                <a:gd name="T28" fmla="*/ 1596 w 1645"/>
                <a:gd name="T29" fmla="*/ 512 h 823"/>
                <a:gd name="T30" fmla="*/ 1494 w 1645"/>
                <a:gd name="T31" fmla="*/ 557 h 823"/>
                <a:gd name="T32" fmla="*/ 1423 w 1645"/>
                <a:gd name="T33" fmla="*/ 593 h 823"/>
                <a:gd name="T34" fmla="*/ 1364 w 1645"/>
                <a:gd name="T35" fmla="*/ 630 h 823"/>
                <a:gd name="T36" fmla="*/ 1307 w 1645"/>
                <a:gd name="T37" fmla="*/ 676 h 823"/>
                <a:gd name="T38" fmla="*/ 1240 w 1645"/>
                <a:gd name="T39" fmla="*/ 736 h 823"/>
                <a:gd name="T40" fmla="*/ 1178 w 1645"/>
                <a:gd name="T41" fmla="*/ 796 h 823"/>
                <a:gd name="T42" fmla="*/ 1124 w 1645"/>
                <a:gd name="T43" fmla="*/ 811 h 823"/>
                <a:gd name="T44" fmla="*/ 1068 w 1645"/>
                <a:gd name="T45" fmla="*/ 783 h 823"/>
                <a:gd name="T46" fmla="*/ 999 w 1645"/>
                <a:gd name="T47" fmla="*/ 755 h 823"/>
                <a:gd name="T48" fmla="*/ 936 w 1645"/>
                <a:gd name="T49" fmla="*/ 735 h 823"/>
                <a:gd name="T50" fmla="*/ 864 w 1645"/>
                <a:gd name="T51" fmla="*/ 715 h 823"/>
                <a:gd name="T52" fmla="*/ 791 w 1645"/>
                <a:gd name="T53" fmla="*/ 696 h 823"/>
                <a:gd name="T54" fmla="*/ 720 w 1645"/>
                <a:gd name="T55" fmla="*/ 681 h 823"/>
                <a:gd name="T56" fmla="*/ 652 w 1645"/>
                <a:gd name="T57" fmla="*/ 666 h 823"/>
                <a:gd name="T58" fmla="*/ 560 w 1645"/>
                <a:gd name="T59" fmla="*/ 652 h 823"/>
                <a:gd name="T60" fmla="*/ 896 w 1645"/>
                <a:gd name="T61" fmla="*/ 542 h 823"/>
                <a:gd name="T62" fmla="*/ 817 w 1645"/>
                <a:gd name="T63" fmla="*/ 439 h 823"/>
                <a:gd name="T64" fmla="*/ 757 w 1645"/>
                <a:gd name="T65" fmla="*/ 379 h 823"/>
                <a:gd name="T66" fmla="*/ 670 w 1645"/>
                <a:gd name="T67" fmla="*/ 298 h 823"/>
                <a:gd name="T68" fmla="*/ 595 w 1645"/>
                <a:gd name="T69" fmla="*/ 235 h 823"/>
                <a:gd name="T70" fmla="*/ 535 w 1645"/>
                <a:gd name="T71" fmla="*/ 188 h 823"/>
                <a:gd name="T72" fmla="*/ 460 w 1645"/>
                <a:gd name="T73" fmla="*/ 141 h 823"/>
                <a:gd name="T74" fmla="*/ 383 w 1645"/>
                <a:gd name="T75" fmla="*/ 102 h 823"/>
                <a:gd name="T76" fmla="*/ 291 w 1645"/>
                <a:gd name="T77" fmla="*/ 69 h 823"/>
                <a:gd name="T78" fmla="*/ 192 w 1645"/>
                <a:gd name="T79" fmla="*/ 45 h 823"/>
                <a:gd name="T80" fmla="*/ 87 w 1645"/>
                <a:gd name="T81" fmla="*/ 24 h 823"/>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645" h="823">
                  <a:moveTo>
                    <a:pt x="0" y="6"/>
                  </a:moveTo>
                  <a:lnTo>
                    <a:pt x="90" y="0"/>
                  </a:lnTo>
                  <a:lnTo>
                    <a:pt x="135" y="0"/>
                  </a:lnTo>
                  <a:lnTo>
                    <a:pt x="189" y="0"/>
                  </a:lnTo>
                  <a:lnTo>
                    <a:pt x="240" y="3"/>
                  </a:lnTo>
                  <a:lnTo>
                    <a:pt x="291" y="6"/>
                  </a:lnTo>
                  <a:lnTo>
                    <a:pt x="341" y="12"/>
                  </a:lnTo>
                  <a:lnTo>
                    <a:pt x="386" y="21"/>
                  </a:lnTo>
                  <a:lnTo>
                    <a:pt x="436" y="30"/>
                  </a:lnTo>
                  <a:lnTo>
                    <a:pt x="496" y="45"/>
                  </a:lnTo>
                  <a:lnTo>
                    <a:pt x="550" y="63"/>
                  </a:lnTo>
                  <a:lnTo>
                    <a:pt x="601" y="78"/>
                  </a:lnTo>
                  <a:lnTo>
                    <a:pt x="658" y="99"/>
                  </a:lnTo>
                  <a:lnTo>
                    <a:pt x="712" y="123"/>
                  </a:lnTo>
                  <a:lnTo>
                    <a:pt x="766" y="147"/>
                  </a:lnTo>
                  <a:lnTo>
                    <a:pt x="811" y="170"/>
                  </a:lnTo>
                  <a:lnTo>
                    <a:pt x="862" y="194"/>
                  </a:lnTo>
                  <a:lnTo>
                    <a:pt x="905" y="217"/>
                  </a:lnTo>
                  <a:lnTo>
                    <a:pt x="953" y="244"/>
                  </a:lnTo>
                  <a:lnTo>
                    <a:pt x="1001" y="271"/>
                  </a:lnTo>
                  <a:lnTo>
                    <a:pt x="1049" y="304"/>
                  </a:lnTo>
                  <a:lnTo>
                    <a:pt x="1091" y="331"/>
                  </a:lnTo>
                  <a:lnTo>
                    <a:pt x="1136" y="367"/>
                  </a:lnTo>
                  <a:lnTo>
                    <a:pt x="1178" y="400"/>
                  </a:lnTo>
                  <a:lnTo>
                    <a:pt x="1217" y="433"/>
                  </a:lnTo>
                  <a:lnTo>
                    <a:pt x="1249" y="469"/>
                  </a:lnTo>
                  <a:lnTo>
                    <a:pt x="1276" y="500"/>
                  </a:lnTo>
                  <a:lnTo>
                    <a:pt x="1297" y="533"/>
                  </a:lnTo>
                  <a:lnTo>
                    <a:pt x="1645" y="489"/>
                  </a:lnTo>
                  <a:lnTo>
                    <a:pt x="1596" y="512"/>
                  </a:lnTo>
                  <a:lnTo>
                    <a:pt x="1539" y="536"/>
                  </a:lnTo>
                  <a:lnTo>
                    <a:pt x="1494" y="557"/>
                  </a:lnTo>
                  <a:lnTo>
                    <a:pt x="1460" y="573"/>
                  </a:lnTo>
                  <a:lnTo>
                    <a:pt x="1423" y="593"/>
                  </a:lnTo>
                  <a:lnTo>
                    <a:pt x="1393" y="611"/>
                  </a:lnTo>
                  <a:lnTo>
                    <a:pt x="1364" y="630"/>
                  </a:lnTo>
                  <a:lnTo>
                    <a:pt x="1335" y="653"/>
                  </a:lnTo>
                  <a:lnTo>
                    <a:pt x="1307" y="676"/>
                  </a:lnTo>
                  <a:lnTo>
                    <a:pt x="1273" y="705"/>
                  </a:lnTo>
                  <a:lnTo>
                    <a:pt x="1240" y="736"/>
                  </a:lnTo>
                  <a:lnTo>
                    <a:pt x="1211" y="762"/>
                  </a:lnTo>
                  <a:lnTo>
                    <a:pt x="1178" y="796"/>
                  </a:lnTo>
                  <a:lnTo>
                    <a:pt x="1151" y="823"/>
                  </a:lnTo>
                  <a:lnTo>
                    <a:pt x="1124" y="811"/>
                  </a:lnTo>
                  <a:lnTo>
                    <a:pt x="1097" y="796"/>
                  </a:lnTo>
                  <a:lnTo>
                    <a:pt x="1068" y="783"/>
                  </a:lnTo>
                  <a:lnTo>
                    <a:pt x="1034" y="769"/>
                  </a:lnTo>
                  <a:lnTo>
                    <a:pt x="999" y="755"/>
                  </a:lnTo>
                  <a:lnTo>
                    <a:pt x="967" y="744"/>
                  </a:lnTo>
                  <a:lnTo>
                    <a:pt x="936" y="735"/>
                  </a:lnTo>
                  <a:lnTo>
                    <a:pt x="901" y="724"/>
                  </a:lnTo>
                  <a:lnTo>
                    <a:pt x="864" y="715"/>
                  </a:lnTo>
                  <a:lnTo>
                    <a:pt x="826" y="705"/>
                  </a:lnTo>
                  <a:lnTo>
                    <a:pt x="791" y="696"/>
                  </a:lnTo>
                  <a:lnTo>
                    <a:pt x="757" y="687"/>
                  </a:lnTo>
                  <a:lnTo>
                    <a:pt x="720" y="681"/>
                  </a:lnTo>
                  <a:lnTo>
                    <a:pt x="685" y="673"/>
                  </a:lnTo>
                  <a:lnTo>
                    <a:pt x="652" y="666"/>
                  </a:lnTo>
                  <a:lnTo>
                    <a:pt x="613" y="658"/>
                  </a:lnTo>
                  <a:lnTo>
                    <a:pt x="560" y="652"/>
                  </a:lnTo>
                  <a:lnTo>
                    <a:pt x="920" y="590"/>
                  </a:lnTo>
                  <a:lnTo>
                    <a:pt x="896" y="542"/>
                  </a:lnTo>
                  <a:lnTo>
                    <a:pt x="868" y="506"/>
                  </a:lnTo>
                  <a:lnTo>
                    <a:pt x="817" y="439"/>
                  </a:lnTo>
                  <a:lnTo>
                    <a:pt x="787" y="409"/>
                  </a:lnTo>
                  <a:lnTo>
                    <a:pt x="757" y="379"/>
                  </a:lnTo>
                  <a:lnTo>
                    <a:pt x="703" y="328"/>
                  </a:lnTo>
                  <a:lnTo>
                    <a:pt x="670" y="298"/>
                  </a:lnTo>
                  <a:lnTo>
                    <a:pt x="631" y="262"/>
                  </a:lnTo>
                  <a:lnTo>
                    <a:pt x="595" y="235"/>
                  </a:lnTo>
                  <a:lnTo>
                    <a:pt x="565" y="211"/>
                  </a:lnTo>
                  <a:lnTo>
                    <a:pt x="535" y="188"/>
                  </a:lnTo>
                  <a:lnTo>
                    <a:pt x="499" y="164"/>
                  </a:lnTo>
                  <a:lnTo>
                    <a:pt x="460" y="141"/>
                  </a:lnTo>
                  <a:lnTo>
                    <a:pt x="421" y="123"/>
                  </a:lnTo>
                  <a:lnTo>
                    <a:pt x="383" y="102"/>
                  </a:lnTo>
                  <a:lnTo>
                    <a:pt x="335" y="84"/>
                  </a:lnTo>
                  <a:lnTo>
                    <a:pt x="291" y="69"/>
                  </a:lnTo>
                  <a:lnTo>
                    <a:pt x="240" y="57"/>
                  </a:lnTo>
                  <a:lnTo>
                    <a:pt x="192" y="45"/>
                  </a:lnTo>
                  <a:lnTo>
                    <a:pt x="141" y="33"/>
                  </a:lnTo>
                  <a:lnTo>
                    <a:pt x="87" y="24"/>
                  </a:lnTo>
                  <a:lnTo>
                    <a:pt x="0" y="6"/>
                  </a:lnTo>
                  <a:close/>
                </a:path>
              </a:pathLst>
            </a:custGeom>
            <a:solidFill>
              <a:srgbClr val="00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it-IT"/>
            </a:p>
          </p:txBody>
        </p:sp>
      </p:grpSp>
      <p:grpSp>
        <p:nvGrpSpPr>
          <p:cNvPr id="85010" name="Group 22"/>
          <p:cNvGrpSpPr>
            <a:grpSpLocks/>
          </p:cNvGrpSpPr>
          <p:nvPr/>
        </p:nvGrpSpPr>
        <p:grpSpPr bwMode="auto">
          <a:xfrm>
            <a:off x="4800600" y="2743200"/>
            <a:ext cx="1524000" cy="768350"/>
            <a:chOff x="2999" y="1162"/>
            <a:chExt cx="1647" cy="916"/>
          </a:xfrm>
        </p:grpSpPr>
        <p:sp>
          <p:nvSpPr>
            <p:cNvPr id="85011" name="Freeform 23"/>
            <p:cNvSpPr>
              <a:spLocks/>
            </p:cNvSpPr>
            <p:nvPr/>
          </p:nvSpPr>
          <p:spPr bwMode="auto">
            <a:xfrm>
              <a:off x="3000" y="1162"/>
              <a:ext cx="1646" cy="830"/>
            </a:xfrm>
            <a:custGeom>
              <a:avLst/>
              <a:gdLst>
                <a:gd name="T0" fmla="*/ 1552 w 1646"/>
                <a:gd name="T1" fmla="*/ 0 h 830"/>
                <a:gd name="T2" fmla="*/ 1454 w 1646"/>
                <a:gd name="T3" fmla="*/ 0 h 830"/>
                <a:gd name="T4" fmla="*/ 1352 w 1646"/>
                <a:gd name="T5" fmla="*/ 5 h 830"/>
                <a:gd name="T6" fmla="*/ 1257 w 1646"/>
                <a:gd name="T7" fmla="*/ 20 h 830"/>
                <a:gd name="T8" fmla="*/ 1147 w 1646"/>
                <a:gd name="T9" fmla="*/ 44 h 830"/>
                <a:gd name="T10" fmla="*/ 1042 w 1646"/>
                <a:gd name="T11" fmla="*/ 78 h 830"/>
                <a:gd name="T12" fmla="*/ 931 w 1646"/>
                <a:gd name="T13" fmla="*/ 124 h 830"/>
                <a:gd name="T14" fmla="*/ 832 w 1646"/>
                <a:gd name="T15" fmla="*/ 172 h 830"/>
                <a:gd name="T16" fmla="*/ 738 w 1646"/>
                <a:gd name="T17" fmla="*/ 219 h 830"/>
                <a:gd name="T18" fmla="*/ 642 w 1646"/>
                <a:gd name="T19" fmla="*/ 274 h 830"/>
                <a:gd name="T20" fmla="*/ 552 w 1646"/>
                <a:gd name="T21" fmla="*/ 335 h 830"/>
                <a:gd name="T22" fmla="*/ 465 w 1646"/>
                <a:gd name="T23" fmla="*/ 405 h 830"/>
                <a:gd name="T24" fmla="*/ 394 w 1646"/>
                <a:gd name="T25" fmla="*/ 475 h 830"/>
                <a:gd name="T26" fmla="*/ 346 w 1646"/>
                <a:gd name="T27" fmla="*/ 540 h 830"/>
                <a:gd name="T28" fmla="*/ 53 w 1646"/>
                <a:gd name="T29" fmla="*/ 519 h 830"/>
                <a:gd name="T30" fmla="*/ 146 w 1646"/>
                <a:gd name="T31" fmla="*/ 561 h 830"/>
                <a:gd name="T32" fmla="*/ 217 w 1646"/>
                <a:gd name="T33" fmla="*/ 603 h 830"/>
                <a:gd name="T34" fmla="*/ 276 w 1646"/>
                <a:gd name="T35" fmla="*/ 641 h 830"/>
                <a:gd name="T36" fmla="*/ 336 w 1646"/>
                <a:gd name="T37" fmla="*/ 685 h 830"/>
                <a:gd name="T38" fmla="*/ 406 w 1646"/>
                <a:gd name="T39" fmla="*/ 743 h 830"/>
                <a:gd name="T40" fmla="*/ 467 w 1646"/>
                <a:gd name="T41" fmla="*/ 804 h 830"/>
                <a:gd name="T42" fmla="*/ 519 w 1646"/>
                <a:gd name="T43" fmla="*/ 822 h 830"/>
                <a:gd name="T44" fmla="*/ 575 w 1646"/>
                <a:gd name="T45" fmla="*/ 794 h 830"/>
                <a:gd name="T46" fmla="*/ 644 w 1646"/>
                <a:gd name="T47" fmla="*/ 764 h 830"/>
                <a:gd name="T48" fmla="*/ 707 w 1646"/>
                <a:gd name="T49" fmla="*/ 745 h 830"/>
                <a:gd name="T50" fmla="*/ 779 w 1646"/>
                <a:gd name="T51" fmla="*/ 725 h 830"/>
                <a:gd name="T52" fmla="*/ 852 w 1646"/>
                <a:gd name="T53" fmla="*/ 705 h 830"/>
                <a:gd name="T54" fmla="*/ 923 w 1646"/>
                <a:gd name="T55" fmla="*/ 690 h 830"/>
                <a:gd name="T56" fmla="*/ 991 w 1646"/>
                <a:gd name="T57" fmla="*/ 675 h 830"/>
                <a:gd name="T58" fmla="*/ 1083 w 1646"/>
                <a:gd name="T59" fmla="*/ 660 h 830"/>
                <a:gd name="T60" fmla="*/ 747 w 1646"/>
                <a:gd name="T61" fmla="*/ 549 h 830"/>
                <a:gd name="T62" fmla="*/ 826 w 1646"/>
                <a:gd name="T63" fmla="*/ 445 h 830"/>
                <a:gd name="T64" fmla="*/ 886 w 1646"/>
                <a:gd name="T65" fmla="*/ 383 h 830"/>
                <a:gd name="T66" fmla="*/ 973 w 1646"/>
                <a:gd name="T67" fmla="*/ 302 h 830"/>
                <a:gd name="T68" fmla="*/ 1048 w 1646"/>
                <a:gd name="T69" fmla="*/ 247 h 830"/>
                <a:gd name="T70" fmla="*/ 1105 w 1646"/>
                <a:gd name="T71" fmla="*/ 206 h 830"/>
                <a:gd name="T72" fmla="*/ 1186 w 1646"/>
                <a:gd name="T73" fmla="*/ 159 h 830"/>
                <a:gd name="T74" fmla="*/ 1251 w 1646"/>
                <a:gd name="T75" fmla="*/ 126 h 830"/>
                <a:gd name="T76" fmla="*/ 1347 w 1646"/>
                <a:gd name="T77" fmla="*/ 99 h 830"/>
                <a:gd name="T78" fmla="*/ 1448 w 1646"/>
                <a:gd name="T79" fmla="*/ 75 h 830"/>
                <a:gd name="T80" fmla="*/ 1646 w 1646"/>
                <a:gd name="T81" fmla="*/ 63 h 83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646" h="830">
                  <a:moveTo>
                    <a:pt x="1645" y="5"/>
                  </a:moveTo>
                  <a:lnTo>
                    <a:pt x="1552" y="0"/>
                  </a:lnTo>
                  <a:lnTo>
                    <a:pt x="1508" y="0"/>
                  </a:lnTo>
                  <a:lnTo>
                    <a:pt x="1454" y="0"/>
                  </a:lnTo>
                  <a:lnTo>
                    <a:pt x="1403" y="2"/>
                  </a:lnTo>
                  <a:lnTo>
                    <a:pt x="1352" y="5"/>
                  </a:lnTo>
                  <a:lnTo>
                    <a:pt x="1302" y="11"/>
                  </a:lnTo>
                  <a:lnTo>
                    <a:pt x="1257" y="20"/>
                  </a:lnTo>
                  <a:lnTo>
                    <a:pt x="1207" y="30"/>
                  </a:lnTo>
                  <a:lnTo>
                    <a:pt x="1147" y="44"/>
                  </a:lnTo>
                  <a:lnTo>
                    <a:pt x="1093" y="63"/>
                  </a:lnTo>
                  <a:lnTo>
                    <a:pt x="1042" y="78"/>
                  </a:lnTo>
                  <a:lnTo>
                    <a:pt x="985" y="100"/>
                  </a:lnTo>
                  <a:lnTo>
                    <a:pt x="931" y="124"/>
                  </a:lnTo>
                  <a:lnTo>
                    <a:pt x="877" y="148"/>
                  </a:lnTo>
                  <a:lnTo>
                    <a:pt x="832" y="172"/>
                  </a:lnTo>
                  <a:lnTo>
                    <a:pt x="781" y="196"/>
                  </a:lnTo>
                  <a:lnTo>
                    <a:pt x="738" y="219"/>
                  </a:lnTo>
                  <a:lnTo>
                    <a:pt x="690" y="246"/>
                  </a:lnTo>
                  <a:lnTo>
                    <a:pt x="642" y="274"/>
                  </a:lnTo>
                  <a:lnTo>
                    <a:pt x="594" y="308"/>
                  </a:lnTo>
                  <a:lnTo>
                    <a:pt x="552" y="335"/>
                  </a:lnTo>
                  <a:lnTo>
                    <a:pt x="507" y="372"/>
                  </a:lnTo>
                  <a:lnTo>
                    <a:pt x="465" y="405"/>
                  </a:lnTo>
                  <a:lnTo>
                    <a:pt x="426" y="438"/>
                  </a:lnTo>
                  <a:lnTo>
                    <a:pt x="394" y="475"/>
                  </a:lnTo>
                  <a:lnTo>
                    <a:pt x="367" y="506"/>
                  </a:lnTo>
                  <a:lnTo>
                    <a:pt x="346" y="540"/>
                  </a:lnTo>
                  <a:lnTo>
                    <a:pt x="0" y="494"/>
                  </a:lnTo>
                  <a:lnTo>
                    <a:pt x="53" y="519"/>
                  </a:lnTo>
                  <a:lnTo>
                    <a:pt x="95" y="540"/>
                  </a:lnTo>
                  <a:lnTo>
                    <a:pt x="146" y="561"/>
                  </a:lnTo>
                  <a:lnTo>
                    <a:pt x="183" y="583"/>
                  </a:lnTo>
                  <a:lnTo>
                    <a:pt x="217" y="603"/>
                  </a:lnTo>
                  <a:lnTo>
                    <a:pt x="247" y="619"/>
                  </a:lnTo>
                  <a:lnTo>
                    <a:pt x="276" y="641"/>
                  </a:lnTo>
                  <a:lnTo>
                    <a:pt x="305" y="661"/>
                  </a:lnTo>
                  <a:lnTo>
                    <a:pt x="336" y="685"/>
                  </a:lnTo>
                  <a:lnTo>
                    <a:pt x="370" y="714"/>
                  </a:lnTo>
                  <a:lnTo>
                    <a:pt x="406" y="743"/>
                  </a:lnTo>
                  <a:lnTo>
                    <a:pt x="435" y="772"/>
                  </a:lnTo>
                  <a:lnTo>
                    <a:pt x="467" y="804"/>
                  </a:lnTo>
                  <a:lnTo>
                    <a:pt x="492" y="830"/>
                  </a:lnTo>
                  <a:lnTo>
                    <a:pt x="519" y="822"/>
                  </a:lnTo>
                  <a:lnTo>
                    <a:pt x="546" y="806"/>
                  </a:lnTo>
                  <a:lnTo>
                    <a:pt x="575" y="794"/>
                  </a:lnTo>
                  <a:lnTo>
                    <a:pt x="609" y="779"/>
                  </a:lnTo>
                  <a:lnTo>
                    <a:pt x="644" y="764"/>
                  </a:lnTo>
                  <a:lnTo>
                    <a:pt x="676" y="754"/>
                  </a:lnTo>
                  <a:lnTo>
                    <a:pt x="707" y="745"/>
                  </a:lnTo>
                  <a:lnTo>
                    <a:pt x="742" y="733"/>
                  </a:lnTo>
                  <a:lnTo>
                    <a:pt x="779" y="725"/>
                  </a:lnTo>
                  <a:lnTo>
                    <a:pt x="817" y="714"/>
                  </a:lnTo>
                  <a:lnTo>
                    <a:pt x="852" y="705"/>
                  </a:lnTo>
                  <a:lnTo>
                    <a:pt x="886" y="696"/>
                  </a:lnTo>
                  <a:lnTo>
                    <a:pt x="923" y="690"/>
                  </a:lnTo>
                  <a:lnTo>
                    <a:pt x="958" y="682"/>
                  </a:lnTo>
                  <a:lnTo>
                    <a:pt x="991" y="675"/>
                  </a:lnTo>
                  <a:lnTo>
                    <a:pt x="1030" y="666"/>
                  </a:lnTo>
                  <a:lnTo>
                    <a:pt x="1083" y="660"/>
                  </a:lnTo>
                  <a:lnTo>
                    <a:pt x="723" y="597"/>
                  </a:lnTo>
                  <a:lnTo>
                    <a:pt x="747" y="549"/>
                  </a:lnTo>
                  <a:lnTo>
                    <a:pt x="775" y="513"/>
                  </a:lnTo>
                  <a:lnTo>
                    <a:pt x="826" y="445"/>
                  </a:lnTo>
                  <a:lnTo>
                    <a:pt x="856" y="414"/>
                  </a:lnTo>
                  <a:lnTo>
                    <a:pt x="886" y="383"/>
                  </a:lnTo>
                  <a:lnTo>
                    <a:pt x="940" y="332"/>
                  </a:lnTo>
                  <a:lnTo>
                    <a:pt x="973" y="302"/>
                  </a:lnTo>
                  <a:lnTo>
                    <a:pt x="1012" y="271"/>
                  </a:lnTo>
                  <a:lnTo>
                    <a:pt x="1048" y="247"/>
                  </a:lnTo>
                  <a:lnTo>
                    <a:pt x="1078" y="229"/>
                  </a:lnTo>
                  <a:lnTo>
                    <a:pt x="1105" y="206"/>
                  </a:lnTo>
                  <a:lnTo>
                    <a:pt x="1144" y="185"/>
                  </a:lnTo>
                  <a:lnTo>
                    <a:pt x="1186" y="159"/>
                  </a:lnTo>
                  <a:lnTo>
                    <a:pt x="1219" y="141"/>
                  </a:lnTo>
                  <a:lnTo>
                    <a:pt x="1251" y="126"/>
                  </a:lnTo>
                  <a:lnTo>
                    <a:pt x="1308" y="111"/>
                  </a:lnTo>
                  <a:lnTo>
                    <a:pt x="1347" y="99"/>
                  </a:lnTo>
                  <a:lnTo>
                    <a:pt x="1403" y="87"/>
                  </a:lnTo>
                  <a:lnTo>
                    <a:pt x="1448" y="75"/>
                  </a:lnTo>
                  <a:lnTo>
                    <a:pt x="1502" y="69"/>
                  </a:lnTo>
                  <a:lnTo>
                    <a:pt x="1646" y="63"/>
                  </a:lnTo>
                  <a:lnTo>
                    <a:pt x="1645" y="5"/>
                  </a:lnTo>
                  <a:close/>
                </a:path>
              </a:pathLst>
            </a:custGeom>
            <a:solidFill>
              <a:srgbClr val="008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it-IT"/>
            </a:p>
          </p:txBody>
        </p:sp>
        <p:sp>
          <p:nvSpPr>
            <p:cNvPr id="85012" name="Freeform 24"/>
            <p:cNvSpPr>
              <a:spLocks/>
            </p:cNvSpPr>
            <p:nvPr/>
          </p:nvSpPr>
          <p:spPr bwMode="auto">
            <a:xfrm>
              <a:off x="3725" y="1765"/>
              <a:ext cx="356" cy="138"/>
            </a:xfrm>
            <a:custGeom>
              <a:avLst/>
              <a:gdLst>
                <a:gd name="T0" fmla="*/ 356 w 356"/>
                <a:gd name="T1" fmla="*/ 57 h 138"/>
                <a:gd name="T2" fmla="*/ 356 w 356"/>
                <a:gd name="T3" fmla="*/ 138 h 138"/>
                <a:gd name="T4" fmla="*/ 0 w 356"/>
                <a:gd name="T5" fmla="*/ 75 h 138"/>
                <a:gd name="T6" fmla="*/ 6 w 356"/>
                <a:gd name="T7" fmla="*/ 38 h 138"/>
                <a:gd name="T8" fmla="*/ 30 w 356"/>
                <a:gd name="T9" fmla="*/ 0 h 138"/>
                <a:gd name="T10" fmla="*/ 356 w 356"/>
                <a:gd name="T11" fmla="*/ 57 h 13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56" h="138">
                  <a:moveTo>
                    <a:pt x="356" y="57"/>
                  </a:moveTo>
                  <a:lnTo>
                    <a:pt x="356" y="138"/>
                  </a:lnTo>
                  <a:lnTo>
                    <a:pt x="0" y="75"/>
                  </a:lnTo>
                  <a:lnTo>
                    <a:pt x="6" y="38"/>
                  </a:lnTo>
                  <a:lnTo>
                    <a:pt x="30" y="0"/>
                  </a:lnTo>
                  <a:lnTo>
                    <a:pt x="356" y="57"/>
                  </a:lnTo>
                  <a:close/>
                </a:path>
              </a:pathLst>
            </a:custGeom>
            <a:solidFill>
              <a:srgbClr val="008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it-IT"/>
            </a:p>
          </p:txBody>
        </p:sp>
        <p:sp>
          <p:nvSpPr>
            <p:cNvPr id="85013" name="Freeform 25"/>
            <p:cNvSpPr>
              <a:spLocks/>
            </p:cNvSpPr>
            <p:nvPr/>
          </p:nvSpPr>
          <p:spPr bwMode="auto">
            <a:xfrm>
              <a:off x="3000" y="1658"/>
              <a:ext cx="343" cy="134"/>
            </a:xfrm>
            <a:custGeom>
              <a:avLst/>
              <a:gdLst>
                <a:gd name="T0" fmla="*/ 0 w 343"/>
                <a:gd name="T1" fmla="*/ 0 h 134"/>
                <a:gd name="T2" fmla="*/ 1 w 343"/>
                <a:gd name="T3" fmla="*/ 76 h 134"/>
                <a:gd name="T4" fmla="*/ 343 w 343"/>
                <a:gd name="T5" fmla="*/ 134 h 134"/>
                <a:gd name="T6" fmla="*/ 343 w 343"/>
                <a:gd name="T7" fmla="*/ 39 h 134"/>
                <a:gd name="T8" fmla="*/ 0 w 343"/>
                <a:gd name="T9" fmla="*/ 0 h 13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3" h="134">
                  <a:moveTo>
                    <a:pt x="0" y="0"/>
                  </a:moveTo>
                  <a:lnTo>
                    <a:pt x="1" y="76"/>
                  </a:lnTo>
                  <a:lnTo>
                    <a:pt x="343" y="134"/>
                  </a:lnTo>
                  <a:lnTo>
                    <a:pt x="343" y="39"/>
                  </a:lnTo>
                  <a:lnTo>
                    <a:pt x="0" y="0"/>
                  </a:lnTo>
                  <a:close/>
                </a:path>
              </a:pathLst>
            </a:custGeom>
            <a:solidFill>
              <a:srgbClr val="008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it-IT"/>
            </a:p>
          </p:txBody>
        </p:sp>
        <p:sp>
          <p:nvSpPr>
            <p:cNvPr id="85014" name="Freeform 26"/>
            <p:cNvSpPr>
              <a:spLocks/>
            </p:cNvSpPr>
            <p:nvPr/>
          </p:nvSpPr>
          <p:spPr bwMode="auto">
            <a:xfrm>
              <a:off x="2999" y="1223"/>
              <a:ext cx="1646" cy="855"/>
            </a:xfrm>
            <a:custGeom>
              <a:avLst/>
              <a:gdLst>
                <a:gd name="T0" fmla="*/ 1554 w 1646"/>
                <a:gd name="T1" fmla="*/ 0 h 855"/>
                <a:gd name="T2" fmla="*/ 1456 w 1646"/>
                <a:gd name="T3" fmla="*/ 0 h 855"/>
                <a:gd name="T4" fmla="*/ 1354 w 1646"/>
                <a:gd name="T5" fmla="*/ 6 h 855"/>
                <a:gd name="T6" fmla="*/ 1259 w 1646"/>
                <a:gd name="T7" fmla="*/ 21 h 855"/>
                <a:gd name="T8" fmla="*/ 1149 w 1646"/>
                <a:gd name="T9" fmla="*/ 46 h 855"/>
                <a:gd name="T10" fmla="*/ 1044 w 1646"/>
                <a:gd name="T11" fmla="*/ 81 h 855"/>
                <a:gd name="T12" fmla="*/ 933 w 1646"/>
                <a:gd name="T13" fmla="*/ 127 h 855"/>
                <a:gd name="T14" fmla="*/ 834 w 1646"/>
                <a:gd name="T15" fmla="*/ 177 h 855"/>
                <a:gd name="T16" fmla="*/ 740 w 1646"/>
                <a:gd name="T17" fmla="*/ 226 h 855"/>
                <a:gd name="T18" fmla="*/ 644 w 1646"/>
                <a:gd name="T19" fmla="*/ 282 h 855"/>
                <a:gd name="T20" fmla="*/ 554 w 1646"/>
                <a:gd name="T21" fmla="*/ 345 h 855"/>
                <a:gd name="T22" fmla="*/ 467 w 1646"/>
                <a:gd name="T23" fmla="*/ 417 h 855"/>
                <a:gd name="T24" fmla="*/ 396 w 1646"/>
                <a:gd name="T25" fmla="*/ 490 h 855"/>
                <a:gd name="T26" fmla="*/ 348 w 1646"/>
                <a:gd name="T27" fmla="*/ 556 h 855"/>
                <a:gd name="T28" fmla="*/ 55 w 1646"/>
                <a:gd name="T29" fmla="*/ 534 h 855"/>
                <a:gd name="T30" fmla="*/ 148 w 1646"/>
                <a:gd name="T31" fmla="*/ 578 h 855"/>
                <a:gd name="T32" fmla="*/ 219 w 1646"/>
                <a:gd name="T33" fmla="*/ 621 h 855"/>
                <a:gd name="T34" fmla="*/ 278 w 1646"/>
                <a:gd name="T35" fmla="*/ 660 h 855"/>
                <a:gd name="T36" fmla="*/ 338 w 1646"/>
                <a:gd name="T37" fmla="*/ 705 h 855"/>
                <a:gd name="T38" fmla="*/ 408 w 1646"/>
                <a:gd name="T39" fmla="*/ 765 h 855"/>
                <a:gd name="T40" fmla="*/ 469 w 1646"/>
                <a:gd name="T41" fmla="*/ 827 h 855"/>
                <a:gd name="T42" fmla="*/ 521 w 1646"/>
                <a:gd name="T43" fmla="*/ 845 h 855"/>
                <a:gd name="T44" fmla="*/ 577 w 1646"/>
                <a:gd name="T45" fmla="*/ 816 h 855"/>
                <a:gd name="T46" fmla="*/ 646 w 1646"/>
                <a:gd name="T47" fmla="*/ 786 h 855"/>
                <a:gd name="T48" fmla="*/ 709 w 1646"/>
                <a:gd name="T49" fmla="*/ 767 h 855"/>
                <a:gd name="T50" fmla="*/ 781 w 1646"/>
                <a:gd name="T51" fmla="*/ 746 h 855"/>
                <a:gd name="T52" fmla="*/ 854 w 1646"/>
                <a:gd name="T53" fmla="*/ 726 h 855"/>
                <a:gd name="T54" fmla="*/ 925 w 1646"/>
                <a:gd name="T55" fmla="*/ 710 h 855"/>
                <a:gd name="T56" fmla="*/ 993 w 1646"/>
                <a:gd name="T57" fmla="*/ 695 h 855"/>
                <a:gd name="T58" fmla="*/ 1083 w 1646"/>
                <a:gd name="T59" fmla="*/ 680 h 855"/>
                <a:gd name="T60" fmla="*/ 749 w 1646"/>
                <a:gd name="T61" fmla="*/ 565 h 855"/>
                <a:gd name="T62" fmla="*/ 828 w 1646"/>
                <a:gd name="T63" fmla="*/ 459 h 855"/>
                <a:gd name="T64" fmla="*/ 888 w 1646"/>
                <a:gd name="T65" fmla="*/ 395 h 855"/>
                <a:gd name="T66" fmla="*/ 975 w 1646"/>
                <a:gd name="T67" fmla="*/ 311 h 855"/>
                <a:gd name="T68" fmla="*/ 1050 w 1646"/>
                <a:gd name="T69" fmla="*/ 245 h 855"/>
                <a:gd name="T70" fmla="*/ 1110 w 1646"/>
                <a:gd name="T71" fmla="*/ 196 h 855"/>
                <a:gd name="T72" fmla="*/ 1185 w 1646"/>
                <a:gd name="T73" fmla="*/ 146 h 855"/>
                <a:gd name="T74" fmla="*/ 1262 w 1646"/>
                <a:gd name="T75" fmla="*/ 105 h 855"/>
                <a:gd name="T76" fmla="*/ 1354 w 1646"/>
                <a:gd name="T77" fmla="*/ 72 h 855"/>
                <a:gd name="T78" fmla="*/ 1453 w 1646"/>
                <a:gd name="T79" fmla="*/ 46 h 855"/>
                <a:gd name="T80" fmla="*/ 1559 w 1646"/>
                <a:gd name="T81" fmla="*/ 23 h 85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646" h="855">
                  <a:moveTo>
                    <a:pt x="1646" y="6"/>
                  </a:moveTo>
                  <a:lnTo>
                    <a:pt x="1554" y="0"/>
                  </a:lnTo>
                  <a:lnTo>
                    <a:pt x="1510" y="0"/>
                  </a:lnTo>
                  <a:lnTo>
                    <a:pt x="1456" y="0"/>
                  </a:lnTo>
                  <a:lnTo>
                    <a:pt x="1405" y="3"/>
                  </a:lnTo>
                  <a:lnTo>
                    <a:pt x="1354" y="6"/>
                  </a:lnTo>
                  <a:lnTo>
                    <a:pt x="1304" y="12"/>
                  </a:lnTo>
                  <a:lnTo>
                    <a:pt x="1259" y="21"/>
                  </a:lnTo>
                  <a:lnTo>
                    <a:pt x="1209" y="31"/>
                  </a:lnTo>
                  <a:lnTo>
                    <a:pt x="1149" y="46"/>
                  </a:lnTo>
                  <a:lnTo>
                    <a:pt x="1095" y="65"/>
                  </a:lnTo>
                  <a:lnTo>
                    <a:pt x="1044" y="81"/>
                  </a:lnTo>
                  <a:lnTo>
                    <a:pt x="987" y="103"/>
                  </a:lnTo>
                  <a:lnTo>
                    <a:pt x="933" y="127"/>
                  </a:lnTo>
                  <a:lnTo>
                    <a:pt x="879" y="152"/>
                  </a:lnTo>
                  <a:lnTo>
                    <a:pt x="834" y="177"/>
                  </a:lnTo>
                  <a:lnTo>
                    <a:pt x="783" y="202"/>
                  </a:lnTo>
                  <a:lnTo>
                    <a:pt x="740" y="226"/>
                  </a:lnTo>
                  <a:lnTo>
                    <a:pt x="692" y="254"/>
                  </a:lnTo>
                  <a:lnTo>
                    <a:pt x="644" y="282"/>
                  </a:lnTo>
                  <a:lnTo>
                    <a:pt x="596" y="317"/>
                  </a:lnTo>
                  <a:lnTo>
                    <a:pt x="554" y="345"/>
                  </a:lnTo>
                  <a:lnTo>
                    <a:pt x="509" y="383"/>
                  </a:lnTo>
                  <a:lnTo>
                    <a:pt x="467" y="417"/>
                  </a:lnTo>
                  <a:lnTo>
                    <a:pt x="428" y="452"/>
                  </a:lnTo>
                  <a:lnTo>
                    <a:pt x="396" y="490"/>
                  </a:lnTo>
                  <a:lnTo>
                    <a:pt x="369" y="521"/>
                  </a:lnTo>
                  <a:lnTo>
                    <a:pt x="348" y="556"/>
                  </a:lnTo>
                  <a:lnTo>
                    <a:pt x="0" y="510"/>
                  </a:lnTo>
                  <a:lnTo>
                    <a:pt x="55" y="534"/>
                  </a:lnTo>
                  <a:lnTo>
                    <a:pt x="97" y="556"/>
                  </a:lnTo>
                  <a:lnTo>
                    <a:pt x="148" y="578"/>
                  </a:lnTo>
                  <a:lnTo>
                    <a:pt x="185" y="600"/>
                  </a:lnTo>
                  <a:lnTo>
                    <a:pt x="219" y="621"/>
                  </a:lnTo>
                  <a:lnTo>
                    <a:pt x="249" y="637"/>
                  </a:lnTo>
                  <a:lnTo>
                    <a:pt x="278" y="660"/>
                  </a:lnTo>
                  <a:lnTo>
                    <a:pt x="307" y="681"/>
                  </a:lnTo>
                  <a:lnTo>
                    <a:pt x="338" y="705"/>
                  </a:lnTo>
                  <a:lnTo>
                    <a:pt x="372" y="735"/>
                  </a:lnTo>
                  <a:lnTo>
                    <a:pt x="408" y="765"/>
                  </a:lnTo>
                  <a:lnTo>
                    <a:pt x="437" y="794"/>
                  </a:lnTo>
                  <a:lnTo>
                    <a:pt x="469" y="827"/>
                  </a:lnTo>
                  <a:lnTo>
                    <a:pt x="494" y="855"/>
                  </a:lnTo>
                  <a:lnTo>
                    <a:pt x="521" y="845"/>
                  </a:lnTo>
                  <a:lnTo>
                    <a:pt x="548" y="829"/>
                  </a:lnTo>
                  <a:lnTo>
                    <a:pt x="577" y="816"/>
                  </a:lnTo>
                  <a:lnTo>
                    <a:pt x="611" y="801"/>
                  </a:lnTo>
                  <a:lnTo>
                    <a:pt x="646" y="786"/>
                  </a:lnTo>
                  <a:lnTo>
                    <a:pt x="678" y="775"/>
                  </a:lnTo>
                  <a:lnTo>
                    <a:pt x="709" y="767"/>
                  </a:lnTo>
                  <a:lnTo>
                    <a:pt x="744" y="755"/>
                  </a:lnTo>
                  <a:lnTo>
                    <a:pt x="781" y="746"/>
                  </a:lnTo>
                  <a:lnTo>
                    <a:pt x="819" y="735"/>
                  </a:lnTo>
                  <a:lnTo>
                    <a:pt x="854" y="726"/>
                  </a:lnTo>
                  <a:lnTo>
                    <a:pt x="888" y="717"/>
                  </a:lnTo>
                  <a:lnTo>
                    <a:pt x="925" y="710"/>
                  </a:lnTo>
                  <a:lnTo>
                    <a:pt x="960" y="702"/>
                  </a:lnTo>
                  <a:lnTo>
                    <a:pt x="993" y="695"/>
                  </a:lnTo>
                  <a:lnTo>
                    <a:pt x="1032" y="686"/>
                  </a:lnTo>
                  <a:lnTo>
                    <a:pt x="1083" y="680"/>
                  </a:lnTo>
                  <a:lnTo>
                    <a:pt x="725" y="615"/>
                  </a:lnTo>
                  <a:lnTo>
                    <a:pt x="749" y="565"/>
                  </a:lnTo>
                  <a:lnTo>
                    <a:pt x="777" y="528"/>
                  </a:lnTo>
                  <a:lnTo>
                    <a:pt x="828" y="459"/>
                  </a:lnTo>
                  <a:lnTo>
                    <a:pt x="858" y="426"/>
                  </a:lnTo>
                  <a:lnTo>
                    <a:pt x="888" y="395"/>
                  </a:lnTo>
                  <a:lnTo>
                    <a:pt x="942" y="342"/>
                  </a:lnTo>
                  <a:lnTo>
                    <a:pt x="975" y="311"/>
                  </a:lnTo>
                  <a:lnTo>
                    <a:pt x="1014" y="273"/>
                  </a:lnTo>
                  <a:lnTo>
                    <a:pt x="1050" y="245"/>
                  </a:lnTo>
                  <a:lnTo>
                    <a:pt x="1080" y="220"/>
                  </a:lnTo>
                  <a:lnTo>
                    <a:pt x="1110" y="196"/>
                  </a:lnTo>
                  <a:lnTo>
                    <a:pt x="1146" y="171"/>
                  </a:lnTo>
                  <a:lnTo>
                    <a:pt x="1185" y="146"/>
                  </a:lnTo>
                  <a:lnTo>
                    <a:pt x="1224" y="127"/>
                  </a:lnTo>
                  <a:lnTo>
                    <a:pt x="1262" y="105"/>
                  </a:lnTo>
                  <a:lnTo>
                    <a:pt x="1310" y="87"/>
                  </a:lnTo>
                  <a:lnTo>
                    <a:pt x="1354" y="72"/>
                  </a:lnTo>
                  <a:lnTo>
                    <a:pt x="1405" y="59"/>
                  </a:lnTo>
                  <a:lnTo>
                    <a:pt x="1453" y="46"/>
                  </a:lnTo>
                  <a:lnTo>
                    <a:pt x="1504" y="34"/>
                  </a:lnTo>
                  <a:lnTo>
                    <a:pt x="1559" y="23"/>
                  </a:lnTo>
                  <a:lnTo>
                    <a:pt x="1646" y="6"/>
                  </a:lnTo>
                  <a:close/>
                </a:path>
              </a:pathLst>
            </a:custGeom>
            <a:solidFill>
              <a:srgbClr val="00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it-IT"/>
            </a:p>
          </p:txBody>
        </p:sp>
      </p:grpSp>
    </p:spTree>
    <p:extLst>
      <p:ext uri="{BB962C8B-B14F-4D97-AF65-F5344CB8AC3E}">
        <p14:creationId xmlns:p14="http://schemas.microsoft.com/office/powerpoint/2010/main" val="36676140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AutoShape 2"/>
          <p:cNvSpPr>
            <a:spLocks noChangeArrowheads="1"/>
          </p:cNvSpPr>
          <p:nvPr/>
        </p:nvSpPr>
        <p:spPr bwMode="auto">
          <a:xfrm>
            <a:off x="2057400" y="2819400"/>
            <a:ext cx="1752600" cy="1371600"/>
          </a:xfrm>
          <a:prstGeom prst="sun">
            <a:avLst>
              <a:gd name="adj" fmla="val 25000"/>
            </a:avLst>
          </a:prstGeom>
          <a:solidFill>
            <a:srgbClr val="0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it-IT" altLang="it-IT" sz="2000">
              <a:latin typeface="Univers" pitchFamily="34" charset="0"/>
            </a:endParaRPr>
          </a:p>
        </p:txBody>
      </p:sp>
      <p:sp>
        <p:nvSpPr>
          <p:cNvPr id="87043" name="Rectangle 3"/>
          <p:cNvSpPr>
            <a:spLocks noChangeArrowheads="1"/>
          </p:cNvSpPr>
          <p:nvPr/>
        </p:nvSpPr>
        <p:spPr bwMode="auto">
          <a:xfrm>
            <a:off x="1752600" y="228600"/>
            <a:ext cx="8686800" cy="6400800"/>
          </a:xfrm>
          <a:prstGeom prst="rect">
            <a:avLst/>
          </a:prstGeom>
          <a:noFill/>
          <a:ln w="28575">
            <a:solidFill>
              <a:schemeClr val="tx1"/>
            </a:solidFill>
            <a:miter lim="800000"/>
            <a:headEnd/>
            <a:tailEnd/>
          </a:ln>
          <a:effectLst>
            <a:outerShdw dist="107763" dir="2700000" algn="ctr" rotWithShape="0">
              <a:schemeClr val="bg2"/>
            </a:outerShdw>
          </a:effectLst>
          <a:extLst>
            <a:ext uri="{909E8E84-426E-40DD-AFC4-6F175D3DCCD1}">
              <a14:hiddenFill xmlns:a14="http://schemas.microsoft.com/office/drawing/2010/main">
                <a:solidFill>
                  <a:schemeClr val="bg1"/>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it-IT" altLang="it-IT" sz="2400"/>
          </a:p>
        </p:txBody>
      </p:sp>
      <p:sp>
        <p:nvSpPr>
          <p:cNvPr id="87044" name="Text Box 4"/>
          <p:cNvSpPr txBox="1">
            <a:spLocks noChangeArrowheads="1"/>
          </p:cNvSpPr>
          <p:nvPr/>
        </p:nvSpPr>
        <p:spPr bwMode="auto">
          <a:xfrm>
            <a:off x="1828800" y="304801"/>
            <a:ext cx="7924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it-IT" altLang="it-IT" sz="2800" u="sng">
                <a:solidFill>
                  <a:srgbClr val="FF3300"/>
                </a:solidFill>
                <a:latin typeface="Univers" pitchFamily="34" charset="0"/>
              </a:rPr>
              <a:t>TUTELA DEL SOFTWARE - CONTRATTUALE</a:t>
            </a:r>
            <a:endParaRPr lang="it-IT" altLang="it-IT" sz="1000" u="sng"/>
          </a:p>
        </p:txBody>
      </p:sp>
      <p:sp>
        <p:nvSpPr>
          <p:cNvPr id="87045" name="Text Box 5"/>
          <p:cNvSpPr txBox="1">
            <a:spLocks noChangeArrowheads="1"/>
          </p:cNvSpPr>
          <p:nvPr/>
        </p:nvSpPr>
        <p:spPr bwMode="auto">
          <a:xfrm>
            <a:off x="1832552" y="1219200"/>
            <a:ext cx="2310249" cy="70788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it-IT" altLang="it-IT" sz="2000">
                <a:latin typeface="Univers" pitchFamily="34" charset="0"/>
              </a:rPr>
              <a:t>PROVVEDIMENTI</a:t>
            </a:r>
          </a:p>
          <a:p>
            <a:pPr algn="ctr">
              <a:spcBef>
                <a:spcPct val="0"/>
              </a:spcBef>
              <a:buFontTx/>
              <a:buNone/>
            </a:pPr>
            <a:r>
              <a:rPr lang="it-IT" altLang="it-IT" sz="2000">
                <a:latin typeface="Univers" pitchFamily="34" charset="0"/>
              </a:rPr>
              <a:t>CAUTELARI</a:t>
            </a:r>
          </a:p>
        </p:txBody>
      </p:sp>
      <p:sp>
        <p:nvSpPr>
          <p:cNvPr id="87046" name="Text Box 6"/>
          <p:cNvSpPr txBox="1">
            <a:spLocks noChangeArrowheads="1"/>
          </p:cNvSpPr>
          <p:nvPr/>
        </p:nvSpPr>
        <p:spPr bwMode="auto">
          <a:xfrm>
            <a:off x="6063240" y="1219200"/>
            <a:ext cx="2310249" cy="70788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it-IT" altLang="it-IT" sz="2000">
                <a:latin typeface="Univers" pitchFamily="34" charset="0"/>
              </a:rPr>
              <a:t>PROVVEDIMENTI</a:t>
            </a:r>
          </a:p>
          <a:p>
            <a:pPr algn="ctr">
              <a:spcBef>
                <a:spcPct val="0"/>
              </a:spcBef>
              <a:buFontTx/>
              <a:buNone/>
            </a:pPr>
            <a:r>
              <a:rPr lang="it-IT" altLang="it-IT" sz="2000">
                <a:latin typeface="Univers" pitchFamily="34" charset="0"/>
              </a:rPr>
              <a:t> DEFINITIVI</a:t>
            </a:r>
          </a:p>
        </p:txBody>
      </p:sp>
      <p:sp>
        <p:nvSpPr>
          <p:cNvPr id="87047" name="Text Box 7"/>
          <p:cNvSpPr txBox="1">
            <a:spLocks noChangeArrowheads="1"/>
          </p:cNvSpPr>
          <p:nvPr/>
        </p:nvSpPr>
        <p:spPr bwMode="auto">
          <a:xfrm>
            <a:off x="5411967" y="2590800"/>
            <a:ext cx="3679469"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it-IT" altLang="it-IT" sz="2000">
                <a:latin typeface="Univers" pitchFamily="34" charset="0"/>
              </a:rPr>
              <a:t>SENTENZA DI RISOLUZIONE</a:t>
            </a:r>
          </a:p>
          <a:p>
            <a:pPr algn="ctr">
              <a:spcBef>
                <a:spcPct val="0"/>
              </a:spcBef>
              <a:buFontTx/>
              <a:buNone/>
            </a:pPr>
            <a:r>
              <a:rPr lang="it-IT" altLang="it-IT" sz="2000">
                <a:latin typeface="Univers" pitchFamily="34" charset="0"/>
              </a:rPr>
              <a:t>CONTRATTUALE E </a:t>
            </a:r>
          </a:p>
          <a:p>
            <a:pPr algn="ctr">
              <a:spcBef>
                <a:spcPct val="0"/>
              </a:spcBef>
              <a:buFontTx/>
              <a:buNone/>
            </a:pPr>
            <a:r>
              <a:rPr lang="it-IT" altLang="it-IT" sz="2000">
                <a:latin typeface="Univers" pitchFamily="34" charset="0"/>
              </a:rPr>
              <a:t>CONDANNA AL</a:t>
            </a:r>
          </a:p>
          <a:p>
            <a:pPr algn="ctr">
              <a:spcBef>
                <a:spcPct val="0"/>
              </a:spcBef>
              <a:buFontTx/>
              <a:buNone/>
            </a:pPr>
            <a:r>
              <a:rPr lang="it-IT" altLang="it-IT" sz="2000">
                <a:latin typeface="Univers" pitchFamily="34" charset="0"/>
              </a:rPr>
              <a:t>RISARCIMENTO </a:t>
            </a:r>
          </a:p>
          <a:p>
            <a:pPr algn="ctr">
              <a:spcBef>
                <a:spcPct val="0"/>
              </a:spcBef>
              <a:buFontTx/>
              <a:buNone/>
            </a:pPr>
            <a:r>
              <a:rPr lang="it-IT" altLang="it-IT" sz="2000">
                <a:latin typeface="Univers" pitchFamily="34" charset="0"/>
              </a:rPr>
              <a:t>DEI </a:t>
            </a:r>
          </a:p>
        </p:txBody>
      </p:sp>
      <p:sp>
        <p:nvSpPr>
          <p:cNvPr id="87048" name="Text Box 8"/>
          <p:cNvSpPr txBox="1">
            <a:spLocks noChangeArrowheads="1"/>
          </p:cNvSpPr>
          <p:nvPr/>
        </p:nvSpPr>
        <p:spPr bwMode="auto">
          <a:xfrm>
            <a:off x="3933826" y="5384800"/>
            <a:ext cx="2239963" cy="711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it-IT" altLang="it-IT" sz="2000">
                <a:latin typeface="Univers" pitchFamily="34" charset="0"/>
              </a:rPr>
              <a:t>DANNI</a:t>
            </a:r>
          </a:p>
          <a:p>
            <a:pPr algn="ctr">
              <a:spcBef>
                <a:spcPct val="0"/>
              </a:spcBef>
              <a:buFontTx/>
              <a:buNone/>
            </a:pPr>
            <a:r>
              <a:rPr lang="it-IT" altLang="it-IT" sz="2000">
                <a:latin typeface="Univers" pitchFamily="34" charset="0"/>
              </a:rPr>
              <a:t>CONTRATTUALI </a:t>
            </a:r>
          </a:p>
        </p:txBody>
      </p:sp>
      <p:sp>
        <p:nvSpPr>
          <p:cNvPr id="87049" name="Text Box 9"/>
          <p:cNvSpPr txBox="1">
            <a:spLocks noChangeArrowheads="1"/>
          </p:cNvSpPr>
          <p:nvPr/>
        </p:nvSpPr>
        <p:spPr bwMode="auto">
          <a:xfrm>
            <a:off x="2118402" y="3413125"/>
            <a:ext cx="179728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it-IT" altLang="it-IT" sz="2000">
                <a:latin typeface="Univers" pitchFamily="34" charset="0"/>
              </a:rPr>
              <a:t>SEQUESTRO</a:t>
            </a:r>
          </a:p>
        </p:txBody>
      </p:sp>
      <p:grpSp>
        <p:nvGrpSpPr>
          <p:cNvPr id="87050" name="Group 10"/>
          <p:cNvGrpSpPr>
            <a:grpSpLocks/>
          </p:cNvGrpSpPr>
          <p:nvPr/>
        </p:nvGrpSpPr>
        <p:grpSpPr bwMode="auto">
          <a:xfrm>
            <a:off x="7848600" y="3962400"/>
            <a:ext cx="2057400" cy="1371600"/>
            <a:chOff x="1109" y="1171"/>
            <a:chExt cx="1645" cy="924"/>
          </a:xfrm>
        </p:grpSpPr>
        <p:sp>
          <p:nvSpPr>
            <p:cNvPr id="87059" name="Freeform 11"/>
            <p:cNvSpPr>
              <a:spLocks/>
            </p:cNvSpPr>
            <p:nvPr/>
          </p:nvSpPr>
          <p:spPr bwMode="auto">
            <a:xfrm>
              <a:off x="1110" y="1174"/>
              <a:ext cx="952" cy="607"/>
            </a:xfrm>
            <a:custGeom>
              <a:avLst/>
              <a:gdLst>
                <a:gd name="T0" fmla="*/ 0 w 952"/>
                <a:gd name="T1" fmla="*/ 0 h 607"/>
                <a:gd name="T2" fmla="*/ 0 w 952"/>
                <a:gd name="T3" fmla="*/ 45 h 607"/>
                <a:gd name="T4" fmla="*/ 69 w 952"/>
                <a:gd name="T5" fmla="*/ 57 h 607"/>
                <a:gd name="T6" fmla="*/ 132 w 952"/>
                <a:gd name="T7" fmla="*/ 72 h 607"/>
                <a:gd name="T8" fmla="*/ 189 w 952"/>
                <a:gd name="T9" fmla="*/ 90 h 607"/>
                <a:gd name="T10" fmla="*/ 248 w 952"/>
                <a:gd name="T11" fmla="*/ 108 h 607"/>
                <a:gd name="T12" fmla="*/ 298 w 952"/>
                <a:gd name="T13" fmla="*/ 126 h 607"/>
                <a:gd name="T14" fmla="*/ 340 w 952"/>
                <a:gd name="T15" fmla="*/ 144 h 607"/>
                <a:gd name="T16" fmla="*/ 379 w 952"/>
                <a:gd name="T17" fmla="*/ 160 h 607"/>
                <a:gd name="T18" fmla="*/ 424 w 952"/>
                <a:gd name="T19" fmla="*/ 181 h 607"/>
                <a:gd name="T20" fmla="*/ 463 w 952"/>
                <a:gd name="T21" fmla="*/ 205 h 607"/>
                <a:gd name="T22" fmla="*/ 508 w 952"/>
                <a:gd name="T23" fmla="*/ 235 h 607"/>
                <a:gd name="T24" fmla="*/ 544 w 952"/>
                <a:gd name="T25" fmla="*/ 262 h 607"/>
                <a:gd name="T26" fmla="*/ 580 w 952"/>
                <a:gd name="T27" fmla="*/ 289 h 607"/>
                <a:gd name="T28" fmla="*/ 613 w 952"/>
                <a:gd name="T29" fmla="*/ 319 h 607"/>
                <a:gd name="T30" fmla="*/ 655 w 952"/>
                <a:gd name="T31" fmla="*/ 355 h 607"/>
                <a:gd name="T32" fmla="*/ 700 w 952"/>
                <a:gd name="T33" fmla="*/ 397 h 607"/>
                <a:gd name="T34" fmla="*/ 726 w 952"/>
                <a:gd name="T35" fmla="*/ 427 h 607"/>
                <a:gd name="T36" fmla="*/ 753 w 952"/>
                <a:gd name="T37" fmla="*/ 459 h 607"/>
                <a:gd name="T38" fmla="*/ 780 w 952"/>
                <a:gd name="T39" fmla="*/ 490 h 607"/>
                <a:gd name="T40" fmla="*/ 804 w 952"/>
                <a:gd name="T41" fmla="*/ 520 h 607"/>
                <a:gd name="T42" fmla="*/ 834 w 952"/>
                <a:gd name="T43" fmla="*/ 568 h 607"/>
                <a:gd name="T44" fmla="*/ 852 w 952"/>
                <a:gd name="T45" fmla="*/ 607 h 607"/>
                <a:gd name="T46" fmla="*/ 952 w 952"/>
                <a:gd name="T47" fmla="*/ 595 h 607"/>
                <a:gd name="T48" fmla="*/ 919 w 952"/>
                <a:gd name="T49" fmla="*/ 529 h 607"/>
                <a:gd name="T50" fmla="*/ 870 w 952"/>
                <a:gd name="T51" fmla="*/ 459 h 607"/>
                <a:gd name="T52" fmla="*/ 819 w 952"/>
                <a:gd name="T53" fmla="*/ 400 h 607"/>
                <a:gd name="T54" fmla="*/ 753 w 952"/>
                <a:gd name="T55" fmla="*/ 337 h 607"/>
                <a:gd name="T56" fmla="*/ 664 w 952"/>
                <a:gd name="T57" fmla="*/ 247 h 607"/>
                <a:gd name="T58" fmla="*/ 565 w 952"/>
                <a:gd name="T59" fmla="*/ 172 h 607"/>
                <a:gd name="T60" fmla="*/ 460 w 952"/>
                <a:gd name="T61" fmla="*/ 108 h 607"/>
                <a:gd name="T62" fmla="*/ 367 w 952"/>
                <a:gd name="T63" fmla="*/ 69 h 607"/>
                <a:gd name="T64" fmla="*/ 251 w 952"/>
                <a:gd name="T65" fmla="*/ 30 h 607"/>
                <a:gd name="T66" fmla="*/ 156 w 952"/>
                <a:gd name="T67" fmla="*/ 15 h 607"/>
                <a:gd name="T68" fmla="*/ 0 w 952"/>
                <a:gd name="T69" fmla="*/ 0 h 60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952" h="607">
                  <a:moveTo>
                    <a:pt x="0" y="0"/>
                  </a:moveTo>
                  <a:lnTo>
                    <a:pt x="0" y="45"/>
                  </a:lnTo>
                  <a:lnTo>
                    <a:pt x="69" y="57"/>
                  </a:lnTo>
                  <a:lnTo>
                    <a:pt x="132" y="72"/>
                  </a:lnTo>
                  <a:lnTo>
                    <a:pt x="189" y="90"/>
                  </a:lnTo>
                  <a:lnTo>
                    <a:pt x="248" y="108"/>
                  </a:lnTo>
                  <a:lnTo>
                    <a:pt x="298" y="126"/>
                  </a:lnTo>
                  <a:lnTo>
                    <a:pt x="340" y="144"/>
                  </a:lnTo>
                  <a:lnTo>
                    <a:pt x="379" y="160"/>
                  </a:lnTo>
                  <a:lnTo>
                    <a:pt x="424" y="181"/>
                  </a:lnTo>
                  <a:lnTo>
                    <a:pt x="463" y="205"/>
                  </a:lnTo>
                  <a:lnTo>
                    <a:pt x="508" y="235"/>
                  </a:lnTo>
                  <a:lnTo>
                    <a:pt x="544" y="262"/>
                  </a:lnTo>
                  <a:lnTo>
                    <a:pt x="580" y="289"/>
                  </a:lnTo>
                  <a:lnTo>
                    <a:pt x="613" y="319"/>
                  </a:lnTo>
                  <a:lnTo>
                    <a:pt x="655" y="355"/>
                  </a:lnTo>
                  <a:lnTo>
                    <a:pt x="700" y="397"/>
                  </a:lnTo>
                  <a:lnTo>
                    <a:pt x="726" y="427"/>
                  </a:lnTo>
                  <a:lnTo>
                    <a:pt x="753" y="459"/>
                  </a:lnTo>
                  <a:lnTo>
                    <a:pt x="780" y="490"/>
                  </a:lnTo>
                  <a:lnTo>
                    <a:pt x="804" y="520"/>
                  </a:lnTo>
                  <a:lnTo>
                    <a:pt x="834" y="568"/>
                  </a:lnTo>
                  <a:lnTo>
                    <a:pt x="852" y="607"/>
                  </a:lnTo>
                  <a:lnTo>
                    <a:pt x="952" y="595"/>
                  </a:lnTo>
                  <a:lnTo>
                    <a:pt x="919" y="529"/>
                  </a:lnTo>
                  <a:lnTo>
                    <a:pt x="870" y="459"/>
                  </a:lnTo>
                  <a:lnTo>
                    <a:pt x="819" y="400"/>
                  </a:lnTo>
                  <a:lnTo>
                    <a:pt x="753" y="337"/>
                  </a:lnTo>
                  <a:lnTo>
                    <a:pt x="664" y="247"/>
                  </a:lnTo>
                  <a:lnTo>
                    <a:pt x="565" y="172"/>
                  </a:lnTo>
                  <a:lnTo>
                    <a:pt x="460" y="108"/>
                  </a:lnTo>
                  <a:lnTo>
                    <a:pt x="367" y="69"/>
                  </a:lnTo>
                  <a:lnTo>
                    <a:pt x="251" y="30"/>
                  </a:lnTo>
                  <a:lnTo>
                    <a:pt x="156" y="15"/>
                  </a:lnTo>
                  <a:lnTo>
                    <a:pt x="0" y="0"/>
                  </a:lnTo>
                  <a:close/>
                </a:path>
              </a:pathLst>
            </a:custGeom>
            <a:solidFill>
              <a:srgbClr val="008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it-IT"/>
            </a:p>
          </p:txBody>
        </p:sp>
        <p:sp>
          <p:nvSpPr>
            <p:cNvPr id="87060" name="Freeform 12"/>
            <p:cNvSpPr>
              <a:spLocks/>
            </p:cNvSpPr>
            <p:nvPr/>
          </p:nvSpPr>
          <p:spPr bwMode="auto">
            <a:xfrm>
              <a:off x="2261" y="1661"/>
              <a:ext cx="493" cy="434"/>
            </a:xfrm>
            <a:custGeom>
              <a:avLst/>
              <a:gdLst>
                <a:gd name="T0" fmla="*/ 0 w 493"/>
                <a:gd name="T1" fmla="*/ 335 h 434"/>
                <a:gd name="T2" fmla="*/ 0 w 493"/>
                <a:gd name="T3" fmla="*/ 434 h 434"/>
                <a:gd name="T4" fmla="*/ 20 w 493"/>
                <a:gd name="T5" fmla="*/ 409 h 434"/>
                <a:gd name="T6" fmla="*/ 42 w 493"/>
                <a:gd name="T7" fmla="*/ 383 h 434"/>
                <a:gd name="T8" fmla="*/ 71 w 493"/>
                <a:gd name="T9" fmla="*/ 356 h 434"/>
                <a:gd name="T10" fmla="*/ 107 w 493"/>
                <a:gd name="T11" fmla="*/ 325 h 434"/>
                <a:gd name="T12" fmla="*/ 142 w 493"/>
                <a:gd name="T13" fmla="*/ 291 h 434"/>
                <a:gd name="T14" fmla="*/ 178 w 493"/>
                <a:gd name="T15" fmla="*/ 259 h 434"/>
                <a:gd name="T16" fmla="*/ 211 w 493"/>
                <a:gd name="T17" fmla="*/ 232 h 434"/>
                <a:gd name="T18" fmla="*/ 241 w 493"/>
                <a:gd name="T19" fmla="*/ 208 h 434"/>
                <a:gd name="T20" fmla="*/ 274 w 493"/>
                <a:gd name="T21" fmla="*/ 186 h 434"/>
                <a:gd name="T22" fmla="*/ 308 w 493"/>
                <a:gd name="T23" fmla="*/ 164 h 434"/>
                <a:gd name="T24" fmla="*/ 348 w 493"/>
                <a:gd name="T25" fmla="*/ 141 h 434"/>
                <a:gd name="T26" fmla="*/ 385 w 493"/>
                <a:gd name="T27" fmla="*/ 123 h 434"/>
                <a:gd name="T28" fmla="*/ 423 w 493"/>
                <a:gd name="T29" fmla="*/ 107 h 434"/>
                <a:gd name="T30" fmla="*/ 463 w 493"/>
                <a:gd name="T31" fmla="*/ 90 h 434"/>
                <a:gd name="T32" fmla="*/ 493 w 493"/>
                <a:gd name="T33" fmla="*/ 76 h 434"/>
                <a:gd name="T34" fmla="*/ 493 w 493"/>
                <a:gd name="T35" fmla="*/ 0 h 434"/>
                <a:gd name="T36" fmla="*/ 439 w 493"/>
                <a:gd name="T37" fmla="*/ 15 h 434"/>
                <a:gd name="T38" fmla="*/ 360 w 493"/>
                <a:gd name="T39" fmla="*/ 49 h 434"/>
                <a:gd name="T40" fmla="*/ 259 w 493"/>
                <a:gd name="T41" fmla="*/ 92 h 434"/>
                <a:gd name="T42" fmla="*/ 185 w 493"/>
                <a:gd name="T43" fmla="*/ 138 h 434"/>
                <a:gd name="T44" fmla="*/ 117 w 493"/>
                <a:gd name="T45" fmla="*/ 204 h 434"/>
                <a:gd name="T46" fmla="*/ 50 w 493"/>
                <a:gd name="T47" fmla="*/ 259 h 434"/>
                <a:gd name="T48" fmla="*/ 0 w 493"/>
                <a:gd name="T49" fmla="*/ 312 h 434"/>
                <a:gd name="T50" fmla="*/ 0 w 493"/>
                <a:gd name="T51" fmla="*/ 433 h 434"/>
                <a:gd name="T52" fmla="*/ 0 w 493"/>
                <a:gd name="T53" fmla="*/ 431 h 434"/>
                <a:gd name="T54" fmla="*/ 0 w 493"/>
                <a:gd name="T55" fmla="*/ 335 h 43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493" h="434">
                  <a:moveTo>
                    <a:pt x="0" y="335"/>
                  </a:moveTo>
                  <a:lnTo>
                    <a:pt x="0" y="434"/>
                  </a:lnTo>
                  <a:lnTo>
                    <a:pt x="20" y="409"/>
                  </a:lnTo>
                  <a:lnTo>
                    <a:pt x="42" y="383"/>
                  </a:lnTo>
                  <a:lnTo>
                    <a:pt x="71" y="356"/>
                  </a:lnTo>
                  <a:lnTo>
                    <a:pt x="107" y="325"/>
                  </a:lnTo>
                  <a:lnTo>
                    <a:pt x="142" y="291"/>
                  </a:lnTo>
                  <a:lnTo>
                    <a:pt x="178" y="259"/>
                  </a:lnTo>
                  <a:lnTo>
                    <a:pt x="211" y="232"/>
                  </a:lnTo>
                  <a:lnTo>
                    <a:pt x="241" y="208"/>
                  </a:lnTo>
                  <a:lnTo>
                    <a:pt x="274" y="186"/>
                  </a:lnTo>
                  <a:lnTo>
                    <a:pt x="308" y="164"/>
                  </a:lnTo>
                  <a:lnTo>
                    <a:pt x="348" y="141"/>
                  </a:lnTo>
                  <a:lnTo>
                    <a:pt x="385" y="123"/>
                  </a:lnTo>
                  <a:lnTo>
                    <a:pt x="423" y="107"/>
                  </a:lnTo>
                  <a:lnTo>
                    <a:pt x="463" y="90"/>
                  </a:lnTo>
                  <a:lnTo>
                    <a:pt x="493" y="76"/>
                  </a:lnTo>
                  <a:lnTo>
                    <a:pt x="493" y="0"/>
                  </a:lnTo>
                  <a:lnTo>
                    <a:pt x="439" y="15"/>
                  </a:lnTo>
                  <a:lnTo>
                    <a:pt x="360" y="49"/>
                  </a:lnTo>
                  <a:lnTo>
                    <a:pt x="259" y="92"/>
                  </a:lnTo>
                  <a:lnTo>
                    <a:pt x="185" y="138"/>
                  </a:lnTo>
                  <a:lnTo>
                    <a:pt x="117" y="204"/>
                  </a:lnTo>
                  <a:lnTo>
                    <a:pt x="50" y="259"/>
                  </a:lnTo>
                  <a:lnTo>
                    <a:pt x="0" y="312"/>
                  </a:lnTo>
                  <a:lnTo>
                    <a:pt x="0" y="433"/>
                  </a:lnTo>
                  <a:lnTo>
                    <a:pt x="0" y="431"/>
                  </a:lnTo>
                  <a:lnTo>
                    <a:pt x="0" y="335"/>
                  </a:lnTo>
                  <a:close/>
                </a:path>
              </a:pathLst>
            </a:custGeom>
            <a:solidFill>
              <a:srgbClr val="008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it-IT"/>
            </a:p>
          </p:txBody>
        </p:sp>
        <p:sp>
          <p:nvSpPr>
            <p:cNvPr id="87061" name="Freeform 13"/>
            <p:cNvSpPr>
              <a:spLocks/>
            </p:cNvSpPr>
            <p:nvPr/>
          </p:nvSpPr>
          <p:spPr bwMode="auto">
            <a:xfrm>
              <a:off x="1670" y="1824"/>
              <a:ext cx="589" cy="270"/>
            </a:xfrm>
            <a:custGeom>
              <a:avLst/>
              <a:gdLst>
                <a:gd name="T0" fmla="*/ 0 w 589"/>
                <a:gd name="T1" fmla="*/ 0 h 270"/>
                <a:gd name="T2" fmla="*/ 0 w 589"/>
                <a:gd name="T3" fmla="*/ 83 h 270"/>
                <a:gd name="T4" fmla="*/ 38 w 589"/>
                <a:gd name="T5" fmla="*/ 90 h 270"/>
                <a:gd name="T6" fmla="*/ 77 w 589"/>
                <a:gd name="T7" fmla="*/ 97 h 270"/>
                <a:gd name="T8" fmla="*/ 114 w 589"/>
                <a:gd name="T9" fmla="*/ 106 h 270"/>
                <a:gd name="T10" fmla="*/ 152 w 589"/>
                <a:gd name="T11" fmla="*/ 115 h 270"/>
                <a:gd name="T12" fmla="*/ 196 w 589"/>
                <a:gd name="T13" fmla="*/ 126 h 270"/>
                <a:gd name="T14" fmla="*/ 244 w 589"/>
                <a:gd name="T15" fmla="*/ 138 h 270"/>
                <a:gd name="T16" fmla="*/ 304 w 589"/>
                <a:gd name="T17" fmla="*/ 156 h 270"/>
                <a:gd name="T18" fmla="*/ 362 w 589"/>
                <a:gd name="T19" fmla="*/ 172 h 270"/>
                <a:gd name="T20" fmla="*/ 400 w 589"/>
                <a:gd name="T21" fmla="*/ 185 h 270"/>
                <a:gd name="T22" fmla="*/ 445 w 589"/>
                <a:gd name="T23" fmla="*/ 203 h 270"/>
                <a:gd name="T24" fmla="*/ 494 w 589"/>
                <a:gd name="T25" fmla="*/ 223 h 270"/>
                <a:gd name="T26" fmla="*/ 538 w 589"/>
                <a:gd name="T27" fmla="*/ 243 h 270"/>
                <a:gd name="T28" fmla="*/ 570 w 589"/>
                <a:gd name="T29" fmla="*/ 259 h 270"/>
                <a:gd name="T30" fmla="*/ 589 w 589"/>
                <a:gd name="T31" fmla="*/ 270 h 270"/>
                <a:gd name="T32" fmla="*/ 589 w 589"/>
                <a:gd name="T33" fmla="*/ 167 h 270"/>
                <a:gd name="T34" fmla="*/ 552 w 589"/>
                <a:gd name="T35" fmla="*/ 141 h 270"/>
                <a:gd name="T36" fmla="*/ 478 w 589"/>
                <a:gd name="T37" fmla="*/ 105 h 270"/>
                <a:gd name="T38" fmla="*/ 392 w 589"/>
                <a:gd name="T39" fmla="*/ 69 h 270"/>
                <a:gd name="T40" fmla="*/ 315 w 589"/>
                <a:gd name="T41" fmla="*/ 49 h 270"/>
                <a:gd name="T42" fmla="*/ 226 w 589"/>
                <a:gd name="T43" fmla="*/ 24 h 270"/>
                <a:gd name="T44" fmla="*/ 137 w 589"/>
                <a:gd name="T45" fmla="*/ 7 h 270"/>
                <a:gd name="T46" fmla="*/ 74 w 589"/>
                <a:gd name="T47" fmla="*/ 1 h 270"/>
                <a:gd name="T48" fmla="*/ 0 w 589"/>
                <a:gd name="T49" fmla="*/ 0 h 27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589" h="270">
                  <a:moveTo>
                    <a:pt x="0" y="0"/>
                  </a:moveTo>
                  <a:lnTo>
                    <a:pt x="0" y="83"/>
                  </a:lnTo>
                  <a:lnTo>
                    <a:pt x="38" y="90"/>
                  </a:lnTo>
                  <a:lnTo>
                    <a:pt x="77" y="97"/>
                  </a:lnTo>
                  <a:lnTo>
                    <a:pt x="114" y="106"/>
                  </a:lnTo>
                  <a:lnTo>
                    <a:pt x="152" y="115"/>
                  </a:lnTo>
                  <a:lnTo>
                    <a:pt x="196" y="126"/>
                  </a:lnTo>
                  <a:lnTo>
                    <a:pt x="244" y="138"/>
                  </a:lnTo>
                  <a:lnTo>
                    <a:pt x="304" y="156"/>
                  </a:lnTo>
                  <a:lnTo>
                    <a:pt x="362" y="172"/>
                  </a:lnTo>
                  <a:lnTo>
                    <a:pt x="400" y="185"/>
                  </a:lnTo>
                  <a:lnTo>
                    <a:pt x="445" y="203"/>
                  </a:lnTo>
                  <a:lnTo>
                    <a:pt x="494" y="223"/>
                  </a:lnTo>
                  <a:lnTo>
                    <a:pt x="538" y="243"/>
                  </a:lnTo>
                  <a:lnTo>
                    <a:pt x="570" y="259"/>
                  </a:lnTo>
                  <a:lnTo>
                    <a:pt x="589" y="270"/>
                  </a:lnTo>
                  <a:lnTo>
                    <a:pt x="589" y="167"/>
                  </a:lnTo>
                  <a:lnTo>
                    <a:pt x="552" y="141"/>
                  </a:lnTo>
                  <a:lnTo>
                    <a:pt x="478" y="105"/>
                  </a:lnTo>
                  <a:lnTo>
                    <a:pt x="392" y="69"/>
                  </a:lnTo>
                  <a:lnTo>
                    <a:pt x="315" y="49"/>
                  </a:lnTo>
                  <a:lnTo>
                    <a:pt x="226" y="24"/>
                  </a:lnTo>
                  <a:lnTo>
                    <a:pt x="137" y="7"/>
                  </a:lnTo>
                  <a:lnTo>
                    <a:pt x="74" y="1"/>
                  </a:lnTo>
                  <a:lnTo>
                    <a:pt x="0" y="0"/>
                  </a:lnTo>
                  <a:close/>
                </a:path>
              </a:pathLst>
            </a:custGeom>
            <a:solidFill>
              <a:srgbClr val="008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it-IT"/>
            </a:p>
          </p:txBody>
        </p:sp>
        <p:sp>
          <p:nvSpPr>
            <p:cNvPr id="87062" name="Freeform 14"/>
            <p:cNvSpPr>
              <a:spLocks/>
            </p:cNvSpPr>
            <p:nvPr/>
          </p:nvSpPr>
          <p:spPr bwMode="auto">
            <a:xfrm>
              <a:off x="1109" y="1171"/>
              <a:ext cx="1645" cy="823"/>
            </a:xfrm>
            <a:custGeom>
              <a:avLst/>
              <a:gdLst>
                <a:gd name="T0" fmla="*/ 90 w 1645"/>
                <a:gd name="T1" fmla="*/ 0 h 823"/>
                <a:gd name="T2" fmla="*/ 189 w 1645"/>
                <a:gd name="T3" fmla="*/ 0 h 823"/>
                <a:gd name="T4" fmla="*/ 291 w 1645"/>
                <a:gd name="T5" fmla="*/ 6 h 823"/>
                <a:gd name="T6" fmla="*/ 386 w 1645"/>
                <a:gd name="T7" fmla="*/ 21 h 823"/>
                <a:gd name="T8" fmla="*/ 496 w 1645"/>
                <a:gd name="T9" fmla="*/ 45 h 823"/>
                <a:gd name="T10" fmla="*/ 601 w 1645"/>
                <a:gd name="T11" fmla="*/ 78 h 823"/>
                <a:gd name="T12" fmla="*/ 712 w 1645"/>
                <a:gd name="T13" fmla="*/ 123 h 823"/>
                <a:gd name="T14" fmla="*/ 811 w 1645"/>
                <a:gd name="T15" fmla="*/ 170 h 823"/>
                <a:gd name="T16" fmla="*/ 905 w 1645"/>
                <a:gd name="T17" fmla="*/ 217 h 823"/>
                <a:gd name="T18" fmla="*/ 1001 w 1645"/>
                <a:gd name="T19" fmla="*/ 271 h 823"/>
                <a:gd name="T20" fmla="*/ 1091 w 1645"/>
                <a:gd name="T21" fmla="*/ 331 h 823"/>
                <a:gd name="T22" fmla="*/ 1178 w 1645"/>
                <a:gd name="T23" fmla="*/ 400 h 823"/>
                <a:gd name="T24" fmla="*/ 1249 w 1645"/>
                <a:gd name="T25" fmla="*/ 469 h 823"/>
                <a:gd name="T26" fmla="*/ 1297 w 1645"/>
                <a:gd name="T27" fmla="*/ 533 h 823"/>
                <a:gd name="T28" fmla="*/ 1596 w 1645"/>
                <a:gd name="T29" fmla="*/ 512 h 823"/>
                <a:gd name="T30" fmla="*/ 1494 w 1645"/>
                <a:gd name="T31" fmla="*/ 557 h 823"/>
                <a:gd name="T32" fmla="*/ 1423 w 1645"/>
                <a:gd name="T33" fmla="*/ 593 h 823"/>
                <a:gd name="T34" fmla="*/ 1364 w 1645"/>
                <a:gd name="T35" fmla="*/ 630 h 823"/>
                <a:gd name="T36" fmla="*/ 1307 w 1645"/>
                <a:gd name="T37" fmla="*/ 676 h 823"/>
                <a:gd name="T38" fmla="*/ 1240 w 1645"/>
                <a:gd name="T39" fmla="*/ 736 h 823"/>
                <a:gd name="T40" fmla="*/ 1178 w 1645"/>
                <a:gd name="T41" fmla="*/ 796 h 823"/>
                <a:gd name="T42" fmla="*/ 1124 w 1645"/>
                <a:gd name="T43" fmla="*/ 811 h 823"/>
                <a:gd name="T44" fmla="*/ 1068 w 1645"/>
                <a:gd name="T45" fmla="*/ 783 h 823"/>
                <a:gd name="T46" fmla="*/ 999 w 1645"/>
                <a:gd name="T47" fmla="*/ 755 h 823"/>
                <a:gd name="T48" fmla="*/ 936 w 1645"/>
                <a:gd name="T49" fmla="*/ 735 h 823"/>
                <a:gd name="T50" fmla="*/ 864 w 1645"/>
                <a:gd name="T51" fmla="*/ 715 h 823"/>
                <a:gd name="T52" fmla="*/ 791 w 1645"/>
                <a:gd name="T53" fmla="*/ 696 h 823"/>
                <a:gd name="T54" fmla="*/ 720 w 1645"/>
                <a:gd name="T55" fmla="*/ 681 h 823"/>
                <a:gd name="T56" fmla="*/ 652 w 1645"/>
                <a:gd name="T57" fmla="*/ 666 h 823"/>
                <a:gd name="T58" fmla="*/ 560 w 1645"/>
                <a:gd name="T59" fmla="*/ 652 h 823"/>
                <a:gd name="T60" fmla="*/ 896 w 1645"/>
                <a:gd name="T61" fmla="*/ 542 h 823"/>
                <a:gd name="T62" fmla="*/ 817 w 1645"/>
                <a:gd name="T63" fmla="*/ 439 h 823"/>
                <a:gd name="T64" fmla="*/ 757 w 1645"/>
                <a:gd name="T65" fmla="*/ 379 h 823"/>
                <a:gd name="T66" fmla="*/ 670 w 1645"/>
                <a:gd name="T67" fmla="*/ 298 h 823"/>
                <a:gd name="T68" fmla="*/ 595 w 1645"/>
                <a:gd name="T69" fmla="*/ 235 h 823"/>
                <a:gd name="T70" fmla="*/ 535 w 1645"/>
                <a:gd name="T71" fmla="*/ 188 h 823"/>
                <a:gd name="T72" fmla="*/ 460 w 1645"/>
                <a:gd name="T73" fmla="*/ 141 h 823"/>
                <a:gd name="T74" fmla="*/ 383 w 1645"/>
                <a:gd name="T75" fmla="*/ 102 h 823"/>
                <a:gd name="T76" fmla="*/ 291 w 1645"/>
                <a:gd name="T77" fmla="*/ 69 h 823"/>
                <a:gd name="T78" fmla="*/ 192 w 1645"/>
                <a:gd name="T79" fmla="*/ 45 h 823"/>
                <a:gd name="T80" fmla="*/ 87 w 1645"/>
                <a:gd name="T81" fmla="*/ 24 h 823"/>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645" h="823">
                  <a:moveTo>
                    <a:pt x="0" y="6"/>
                  </a:moveTo>
                  <a:lnTo>
                    <a:pt x="90" y="0"/>
                  </a:lnTo>
                  <a:lnTo>
                    <a:pt x="135" y="0"/>
                  </a:lnTo>
                  <a:lnTo>
                    <a:pt x="189" y="0"/>
                  </a:lnTo>
                  <a:lnTo>
                    <a:pt x="240" y="3"/>
                  </a:lnTo>
                  <a:lnTo>
                    <a:pt x="291" y="6"/>
                  </a:lnTo>
                  <a:lnTo>
                    <a:pt x="341" y="12"/>
                  </a:lnTo>
                  <a:lnTo>
                    <a:pt x="386" y="21"/>
                  </a:lnTo>
                  <a:lnTo>
                    <a:pt x="436" y="30"/>
                  </a:lnTo>
                  <a:lnTo>
                    <a:pt x="496" y="45"/>
                  </a:lnTo>
                  <a:lnTo>
                    <a:pt x="550" y="63"/>
                  </a:lnTo>
                  <a:lnTo>
                    <a:pt x="601" y="78"/>
                  </a:lnTo>
                  <a:lnTo>
                    <a:pt x="658" y="99"/>
                  </a:lnTo>
                  <a:lnTo>
                    <a:pt x="712" y="123"/>
                  </a:lnTo>
                  <a:lnTo>
                    <a:pt x="766" y="147"/>
                  </a:lnTo>
                  <a:lnTo>
                    <a:pt x="811" y="170"/>
                  </a:lnTo>
                  <a:lnTo>
                    <a:pt x="862" y="194"/>
                  </a:lnTo>
                  <a:lnTo>
                    <a:pt x="905" y="217"/>
                  </a:lnTo>
                  <a:lnTo>
                    <a:pt x="953" y="244"/>
                  </a:lnTo>
                  <a:lnTo>
                    <a:pt x="1001" y="271"/>
                  </a:lnTo>
                  <a:lnTo>
                    <a:pt x="1049" y="304"/>
                  </a:lnTo>
                  <a:lnTo>
                    <a:pt x="1091" y="331"/>
                  </a:lnTo>
                  <a:lnTo>
                    <a:pt x="1136" y="367"/>
                  </a:lnTo>
                  <a:lnTo>
                    <a:pt x="1178" y="400"/>
                  </a:lnTo>
                  <a:lnTo>
                    <a:pt x="1217" y="433"/>
                  </a:lnTo>
                  <a:lnTo>
                    <a:pt x="1249" y="469"/>
                  </a:lnTo>
                  <a:lnTo>
                    <a:pt x="1276" y="500"/>
                  </a:lnTo>
                  <a:lnTo>
                    <a:pt x="1297" y="533"/>
                  </a:lnTo>
                  <a:lnTo>
                    <a:pt x="1645" y="489"/>
                  </a:lnTo>
                  <a:lnTo>
                    <a:pt x="1596" y="512"/>
                  </a:lnTo>
                  <a:lnTo>
                    <a:pt x="1539" y="536"/>
                  </a:lnTo>
                  <a:lnTo>
                    <a:pt x="1494" y="557"/>
                  </a:lnTo>
                  <a:lnTo>
                    <a:pt x="1460" y="573"/>
                  </a:lnTo>
                  <a:lnTo>
                    <a:pt x="1423" y="593"/>
                  </a:lnTo>
                  <a:lnTo>
                    <a:pt x="1393" y="611"/>
                  </a:lnTo>
                  <a:lnTo>
                    <a:pt x="1364" y="630"/>
                  </a:lnTo>
                  <a:lnTo>
                    <a:pt x="1335" y="653"/>
                  </a:lnTo>
                  <a:lnTo>
                    <a:pt x="1307" y="676"/>
                  </a:lnTo>
                  <a:lnTo>
                    <a:pt x="1273" y="705"/>
                  </a:lnTo>
                  <a:lnTo>
                    <a:pt x="1240" y="736"/>
                  </a:lnTo>
                  <a:lnTo>
                    <a:pt x="1211" y="762"/>
                  </a:lnTo>
                  <a:lnTo>
                    <a:pt x="1178" y="796"/>
                  </a:lnTo>
                  <a:lnTo>
                    <a:pt x="1151" y="823"/>
                  </a:lnTo>
                  <a:lnTo>
                    <a:pt x="1124" y="811"/>
                  </a:lnTo>
                  <a:lnTo>
                    <a:pt x="1097" y="796"/>
                  </a:lnTo>
                  <a:lnTo>
                    <a:pt x="1068" y="783"/>
                  </a:lnTo>
                  <a:lnTo>
                    <a:pt x="1034" y="769"/>
                  </a:lnTo>
                  <a:lnTo>
                    <a:pt x="999" y="755"/>
                  </a:lnTo>
                  <a:lnTo>
                    <a:pt x="967" y="744"/>
                  </a:lnTo>
                  <a:lnTo>
                    <a:pt x="936" y="735"/>
                  </a:lnTo>
                  <a:lnTo>
                    <a:pt x="901" y="724"/>
                  </a:lnTo>
                  <a:lnTo>
                    <a:pt x="864" y="715"/>
                  </a:lnTo>
                  <a:lnTo>
                    <a:pt x="826" y="705"/>
                  </a:lnTo>
                  <a:lnTo>
                    <a:pt x="791" y="696"/>
                  </a:lnTo>
                  <a:lnTo>
                    <a:pt x="757" y="687"/>
                  </a:lnTo>
                  <a:lnTo>
                    <a:pt x="720" y="681"/>
                  </a:lnTo>
                  <a:lnTo>
                    <a:pt x="685" y="673"/>
                  </a:lnTo>
                  <a:lnTo>
                    <a:pt x="652" y="666"/>
                  </a:lnTo>
                  <a:lnTo>
                    <a:pt x="613" y="658"/>
                  </a:lnTo>
                  <a:lnTo>
                    <a:pt x="560" y="652"/>
                  </a:lnTo>
                  <a:lnTo>
                    <a:pt x="920" y="590"/>
                  </a:lnTo>
                  <a:lnTo>
                    <a:pt x="896" y="542"/>
                  </a:lnTo>
                  <a:lnTo>
                    <a:pt x="868" y="506"/>
                  </a:lnTo>
                  <a:lnTo>
                    <a:pt x="817" y="439"/>
                  </a:lnTo>
                  <a:lnTo>
                    <a:pt x="787" y="409"/>
                  </a:lnTo>
                  <a:lnTo>
                    <a:pt x="757" y="379"/>
                  </a:lnTo>
                  <a:lnTo>
                    <a:pt x="703" y="328"/>
                  </a:lnTo>
                  <a:lnTo>
                    <a:pt x="670" y="298"/>
                  </a:lnTo>
                  <a:lnTo>
                    <a:pt x="631" y="262"/>
                  </a:lnTo>
                  <a:lnTo>
                    <a:pt x="595" y="235"/>
                  </a:lnTo>
                  <a:lnTo>
                    <a:pt x="565" y="211"/>
                  </a:lnTo>
                  <a:lnTo>
                    <a:pt x="535" y="188"/>
                  </a:lnTo>
                  <a:lnTo>
                    <a:pt x="499" y="164"/>
                  </a:lnTo>
                  <a:lnTo>
                    <a:pt x="460" y="141"/>
                  </a:lnTo>
                  <a:lnTo>
                    <a:pt x="421" y="123"/>
                  </a:lnTo>
                  <a:lnTo>
                    <a:pt x="383" y="102"/>
                  </a:lnTo>
                  <a:lnTo>
                    <a:pt x="335" y="84"/>
                  </a:lnTo>
                  <a:lnTo>
                    <a:pt x="291" y="69"/>
                  </a:lnTo>
                  <a:lnTo>
                    <a:pt x="240" y="57"/>
                  </a:lnTo>
                  <a:lnTo>
                    <a:pt x="192" y="45"/>
                  </a:lnTo>
                  <a:lnTo>
                    <a:pt x="141" y="33"/>
                  </a:lnTo>
                  <a:lnTo>
                    <a:pt x="87" y="24"/>
                  </a:lnTo>
                  <a:lnTo>
                    <a:pt x="0" y="6"/>
                  </a:lnTo>
                  <a:close/>
                </a:path>
              </a:pathLst>
            </a:custGeom>
            <a:solidFill>
              <a:srgbClr val="00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it-IT"/>
            </a:p>
          </p:txBody>
        </p:sp>
      </p:grpSp>
      <p:grpSp>
        <p:nvGrpSpPr>
          <p:cNvPr id="87051" name="Group 15"/>
          <p:cNvGrpSpPr>
            <a:grpSpLocks/>
          </p:cNvGrpSpPr>
          <p:nvPr/>
        </p:nvGrpSpPr>
        <p:grpSpPr bwMode="auto">
          <a:xfrm>
            <a:off x="4648200" y="3962400"/>
            <a:ext cx="1981200" cy="1219200"/>
            <a:chOff x="2999" y="1162"/>
            <a:chExt cx="1647" cy="916"/>
          </a:xfrm>
        </p:grpSpPr>
        <p:sp>
          <p:nvSpPr>
            <p:cNvPr id="87055" name="Freeform 16"/>
            <p:cNvSpPr>
              <a:spLocks/>
            </p:cNvSpPr>
            <p:nvPr/>
          </p:nvSpPr>
          <p:spPr bwMode="auto">
            <a:xfrm>
              <a:off x="3000" y="1162"/>
              <a:ext cx="1646" cy="830"/>
            </a:xfrm>
            <a:custGeom>
              <a:avLst/>
              <a:gdLst>
                <a:gd name="T0" fmla="*/ 1552 w 1646"/>
                <a:gd name="T1" fmla="*/ 0 h 830"/>
                <a:gd name="T2" fmla="*/ 1454 w 1646"/>
                <a:gd name="T3" fmla="*/ 0 h 830"/>
                <a:gd name="T4" fmla="*/ 1352 w 1646"/>
                <a:gd name="T5" fmla="*/ 5 h 830"/>
                <a:gd name="T6" fmla="*/ 1257 w 1646"/>
                <a:gd name="T7" fmla="*/ 20 h 830"/>
                <a:gd name="T8" fmla="*/ 1147 w 1646"/>
                <a:gd name="T9" fmla="*/ 44 h 830"/>
                <a:gd name="T10" fmla="*/ 1042 w 1646"/>
                <a:gd name="T11" fmla="*/ 78 h 830"/>
                <a:gd name="T12" fmla="*/ 931 w 1646"/>
                <a:gd name="T13" fmla="*/ 124 h 830"/>
                <a:gd name="T14" fmla="*/ 832 w 1646"/>
                <a:gd name="T15" fmla="*/ 172 h 830"/>
                <a:gd name="T16" fmla="*/ 738 w 1646"/>
                <a:gd name="T17" fmla="*/ 219 h 830"/>
                <a:gd name="T18" fmla="*/ 642 w 1646"/>
                <a:gd name="T19" fmla="*/ 274 h 830"/>
                <a:gd name="T20" fmla="*/ 552 w 1646"/>
                <a:gd name="T21" fmla="*/ 335 h 830"/>
                <a:gd name="T22" fmla="*/ 465 w 1646"/>
                <a:gd name="T23" fmla="*/ 405 h 830"/>
                <a:gd name="T24" fmla="*/ 394 w 1646"/>
                <a:gd name="T25" fmla="*/ 475 h 830"/>
                <a:gd name="T26" fmla="*/ 346 w 1646"/>
                <a:gd name="T27" fmla="*/ 540 h 830"/>
                <a:gd name="T28" fmla="*/ 53 w 1646"/>
                <a:gd name="T29" fmla="*/ 519 h 830"/>
                <a:gd name="T30" fmla="*/ 146 w 1646"/>
                <a:gd name="T31" fmla="*/ 561 h 830"/>
                <a:gd name="T32" fmla="*/ 217 w 1646"/>
                <a:gd name="T33" fmla="*/ 603 h 830"/>
                <a:gd name="T34" fmla="*/ 276 w 1646"/>
                <a:gd name="T35" fmla="*/ 641 h 830"/>
                <a:gd name="T36" fmla="*/ 336 w 1646"/>
                <a:gd name="T37" fmla="*/ 685 h 830"/>
                <a:gd name="T38" fmla="*/ 406 w 1646"/>
                <a:gd name="T39" fmla="*/ 743 h 830"/>
                <a:gd name="T40" fmla="*/ 467 w 1646"/>
                <a:gd name="T41" fmla="*/ 804 h 830"/>
                <a:gd name="T42" fmla="*/ 519 w 1646"/>
                <a:gd name="T43" fmla="*/ 822 h 830"/>
                <a:gd name="T44" fmla="*/ 575 w 1646"/>
                <a:gd name="T45" fmla="*/ 794 h 830"/>
                <a:gd name="T46" fmla="*/ 644 w 1646"/>
                <a:gd name="T47" fmla="*/ 764 h 830"/>
                <a:gd name="T48" fmla="*/ 707 w 1646"/>
                <a:gd name="T49" fmla="*/ 745 h 830"/>
                <a:gd name="T50" fmla="*/ 779 w 1646"/>
                <a:gd name="T51" fmla="*/ 725 h 830"/>
                <a:gd name="T52" fmla="*/ 852 w 1646"/>
                <a:gd name="T53" fmla="*/ 705 h 830"/>
                <a:gd name="T54" fmla="*/ 923 w 1646"/>
                <a:gd name="T55" fmla="*/ 690 h 830"/>
                <a:gd name="T56" fmla="*/ 991 w 1646"/>
                <a:gd name="T57" fmla="*/ 675 h 830"/>
                <a:gd name="T58" fmla="*/ 1083 w 1646"/>
                <a:gd name="T59" fmla="*/ 660 h 830"/>
                <a:gd name="T60" fmla="*/ 747 w 1646"/>
                <a:gd name="T61" fmla="*/ 549 h 830"/>
                <a:gd name="T62" fmla="*/ 826 w 1646"/>
                <a:gd name="T63" fmla="*/ 445 h 830"/>
                <a:gd name="T64" fmla="*/ 886 w 1646"/>
                <a:gd name="T65" fmla="*/ 383 h 830"/>
                <a:gd name="T66" fmla="*/ 973 w 1646"/>
                <a:gd name="T67" fmla="*/ 302 h 830"/>
                <a:gd name="T68" fmla="*/ 1048 w 1646"/>
                <a:gd name="T69" fmla="*/ 247 h 830"/>
                <a:gd name="T70" fmla="*/ 1105 w 1646"/>
                <a:gd name="T71" fmla="*/ 206 h 830"/>
                <a:gd name="T72" fmla="*/ 1186 w 1646"/>
                <a:gd name="T73" fmla="*/ 159 h 830"/>
                <a:gd name="T74" fmla="*/ 1251 w 1646"/>
                <a:gd name="T75" fmla="*/ 126 h 830"/>
                <a:gd name="T76" fmla="*/ 1347 w 1646"/>
                <a:gd name="T77" fmla="*/ 99 h 830"/>
                <a:gd name="T78" fmla="*/ 1448 w 1646"/>
                <a:gd name="T79" fmla="*/ 75 h 830"/>
                <a:gd name="T80" fmla="*/ 1646 w 1646"/>
                <a:gd name="T81" fmla="*/ 63 h 83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646" h="830">
                  <a:moveTo>
                    <a:pt x="1645" y="5"/>
                  </a:moveTo>
                  <a:lnTo>
                    <a:pt x="1552" y="0"/>
                  </a:lnTo>
                  <a:lnTo>
                    <a:pt x="1508" y="0"/>
                  </a:lnTo>
                  <a:lnTo>
                    <a:pt x="1454" y="0"/>
                  </a:lnTo>
                  <a:lnTo>
                    <a:pt x="1403" y="2"/>
                  </a:lnTo>
                  <a:lnTo>
                    <a:pt x="1352" y="5"/>
                  </a:lnTo>
                  <a:lnTo>
                    <a:pt x="1302" y="11"/>
                  </a:lnTo>
                  <a:lnTo>
                    <a:pt x="1257" y="20"/>
                  </a:lnTo>
                  <a:lnTo>
                    <a:pt x="1207" y="30"/>
                  </a:lnTo>
                  <a:lnTo>
                    <a:pt x="1147" y="44"/>
                  </a:lnTo>
                  <a:lnTo>
                    <a:pt x="1093" y="63"/>
                  </a:lnTo>
                  <a:lnTo>
                    <a:pt x="1042" y="78"/>
                  </a:lnTo>
                  <a:lnTo>
                    <a:pt x="985" y="100"/>
                  </a:lnTo>
                  <a:lnTo>
                    <a:pt x="931" y="124"/>
                  </a:lnTo>
                  <a:lnTo>
                    <a:pt x="877" y="148"/>
                  </a:lnTo>
                  <a:lnTo>
                    <a:pt x="832" y="172"/>
                  </a:lnTo>
                  <a:lnTo>
                    <a:pt x="781" y="196"/>
                  </a:lnTo>
                  <a:lnTo>
                    <a:pt x="738" y="219"/>
                  </a:lnTo>
                  <a:lnTo>
                    <a:pt x="690" y="246"/>
                  </a:lnTo>
                  <a:lnTo>
                    <a:pt x="642" y="274"/>
                  </a:lnTo>
                  <a:lnTo>
                    <a:pt x="594" y="308"/>
                  </a:lnTo>
                  <a:lnTo>
                    <a:pt x="552" y="335"/>
                  </a:lnTo>
                  <a:lnTo>
                    <a:pt x="507" y="372"/>
                  </a:lnTo>
                  <a:lnTo>
                    <a:pt x="465" y="405"/>
                  </a:lnTo>
                  <a:lnTo>
                    <a:pt x="426" y="438"/>
                  </a:lnTo>
                  <a:lnTo>
                    <a:pt x="394" y="475"/>
                  </a:lnTo>
                  <a:lnTo>
                    <a:pt x="367" y="506"/>
                  </a:lnTo>
                  <a:lnTo>
                    <a:pt x="346" y="540"/>
                  </a:lnTo>
                  <a:lnTo>
                    <a:pt x="0" y="494"/>
                  </a:lnTo>
                  <a:lnTo>
                    <a:pt x="53" y="519"/>
                  </a:lnTo>
                  <a:lnTo>
                    <a:pt x="95" y="540"/>
                  </a:lnTo>
                  <a:lnTo>
                    <a:pt x="146" y="561"/>
                  </a:lnTo>
                  <a:lnTo>
                    <a:pt x="183" y="583"/>
                  </a:lnTo>
                  <a:lnTo>
                    <a:pt x="217" y="603"/>
                  </a:lnTo>
                  <a:lnTo>
                    <a:pt x="247" y="619"/>
                  </a:lnTo>
                  <a:lnTo>
                    <a:pt x="276" y="641"/>
                  </a:lnTo>
                  <a:lnTo>
                    <a:pt x="305" y="661"/>
                  </a:lnTo>
                  <a:lnTo>
                    <a:pt x="336" y="685"/>
                  </a:lnTo>
                  <a:lnTo>
                    <a:pt x="370" y="714"/>
                  </a:lnTo>
                  <a:lnTo>
                    <a:pt x="406" y="743"/>
                  </a:lnTo>
                  <a:lnTo>
                    <a:pt x="435" y="772"/>
                  </a:lnTo>
                  <a:lnTo>
                    <a:pt x="467" y="804"/>
                  </a:lnTo>
                  <a:lnTo>
                    <a:pt x="492" y="830"/>
                  </a:lnTo>
                  <a:lnTo>
                    <a:pt x="519" y="822"/>
                  </a:lnTo>
                  <a:lnTo>
                    <a:pt x="546" y="806"/>
                  </a:lnTo>
                  <a:lnTo>
                    <a:pt x="575" y="794"/>
                  </a:lnTo>
                  <a:lnTo>
                    <a:pt x="609" y="779"/>
                  </a:lnTo>
                  <a:lnTo>
                    <a:pt x="644" y="764"/>
                  </a:lnTo>
                  <a:lnTo>
                    <a:pt x="676" y="754"/>
                  </a:lnTo>
                  <a:lnTo>
                    <a:pt x="707" y="745"/>
                  </a:lnTo>
                  <a:lnTo>
                    <a:pt x="742" y="733"/>
                  </a:lnTo>
                  <a:lnTo>
                    <a:pt x="779" y="725"/>
                  </a:lnTo>
                  <a:lnTo>
                    <a:pt x="817" y="714"/>
                  </a:lnTo>
                  <a:lnTo>
                    <a:pt x="852" y="705"/>
                  </a:lnTo>
                  <a:lnTo>
                    <a:pt x="886" y="696"/>
                  </a:lnTo>
                  <a:lnTo>
                    <a:pt x="923" y="690"/>
                  </a:lnTo>
                  <a:lnTo>
                    <a:pt x="958" y="682"/>
                  </a:lnTo>
                  <a:lnTo>
                    <a:pt x="991" y="675"/>
                  </a:lnTo>
                  <a:lnTo>
                    <a:pt x="1030" y="666"/>
                  </a:lnTo>
                  <a:lnTo>
                    <a:pt x="1083" y="660"/>
                  </a:lnTo>
                  <a:lnTo>
                    <a:pt x="723" y="597"/>
                  </a:lnTo>
                  <a:lnTo>
                    <a:pt x="747" y="549"/>
                  </a:lnTo>
                  <a:lnTo>
                    <a:pt x="775" y="513"/>
                  </a:lnTo>
                  <a:lnTo>
                    <a:pt x="826" y="445"/>
                  </a:lnTo>
                  <a:lnTo>
                    <a:pt x="856" y="414"/>
                  </a:lnTo>
                  <a:lnTo>
                    <a:pt x="886" y="383"/>
                  </a:lnTo>
                  <a:lnTo>
                    <a:pt x="940" y="332"/>
                  </a:lnTo>
                  <a:lnTo>
                    <a:pt x="973" y="302"/>
                  </a:lnTo>
                  <a:lnTo>
                    <a:pt x="1012" y="271"/>
                  </a:lnTo>
                  <a:lnTo>
                    <a:pt x="1048" y="247"/>
                  </a:lnTo>
                  <a:lnTo>
                    <a:pt x="1078" y="229"/>
                  </a:lnTo>
                  <a:lnTo>
                    <a:pt x="1105" y="206"/>
                  </a:lnTo>
                  <a:lnTo>
                    <a:pt x="1144" y="185"/>
                  </a:lnTo>
                  <a:lnTo>
                    <a:pt x="1186" y="159"/>
                  </a:lnTo>
                  <a:lnTo>
                    <a:pt x="1219" y="141"/>
                  </a:lnTo>
                  <a:lnTo>
                    <a:pt x="1251" y="126"/>
                  </a:lnTo>
                  <a:lnTo>
                    <a:pt x="1308" y="111"/>
                  </a:lnTo>
                  <a:lnTo>
                    <a:pt x="1347" y="99"/>
                  </a:lnTo>
                  <a:lnTo>
                    <a:pt x="1403" y="87"/>
                  </a:lnTo>
                  <a:lnTo>
                    <a:pt x="1448" y="75"/>
                  </a:lnTo>
                  <a:lnTo>
                    <a:pt x="1502" y="69"/>
                  </a:lnTo>
                  <a:lnTo>
                    <a:pt x="1646" y="63"/>
                  </a:lnTo>
                  <a:lnTo>
                    <a:pt x="1645" y="5"/>
                  </a:lnTo>
                  <a:close/>
                </a:path>
              </a:pathLst>
            </a:custGeom>
            <a:solidFill>
              <a:srgbClr val="008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it-IT"/>
            </a:p>
          </p:txBody>
        </p:sp>
        <p:sp>
          <p:nvSpPr>
            <p:cNvPr id="87056" name="Freeform 17"/>
            <p:cNvSpPr>
              <a:spLocks/>
            </p:cNvSpPr>
            <p:nvPr/>
          </p:nvSpPr>
          <p:spPr bwMode="auto">
            <a:xfrm>
              <a:off x="3725" y="1765"/>
              <a:ext cx="356" cy="138"/>
            </a:xfrm>
            <a:custGeom>
              <a:avLst/>
              <a:gdLst>
                <a:gd name="T0" fmla="*/ 356 w 356"/>
                <a:gd name="T1" fmla="*/ 57 h 138"/>
                <a:gd name="T2" fmla="*/ 356 w 356"/>
                <a:gd name="T3" fmla="*/ 138 h 138"/>
                <a:gd name="T4" fmla="*/ 0 w 356"/>
                <a:gd name="T5" fmla="*/ 75 h 138"/>
                <a:gd name="T6" fmla="*/ 6 w 356"/>
                <a:gd name="T7" fmla="*/ 38 h 138"/>
                <a:gd name="T8" fmla="*/ 30 w 356"/>
                <a:gd name="T9" fmla="*/ 0 h 138"/>
                <a:gd name="T10" fmla="*/ 356 w 356"/>
                <a:gd name="T11" fmla="*/ 57 h 13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56" h="138">
                  <a:moveTo>
                    <a:pt x="356" y="57"/>
                  </a:moveTo>
                  <a:lnTo>
                    <a:pt x="356" y="138"/>
                  </a:lnTo>
                  <a:lnTo>
                    <a:pt x="0" y="75"/>
                  </a:lnTo>
                  <a:lnTo>
                    <a:pt x="6" y="38"/>
                  </a:lnTo>
                  <a:lnTo>
                    <a:pt x="30" y="0"/>
                  </a:lnTo>
                  <a:lnTo>
                    <a:pt x="356" y="57"/>
                  </a:lnTo>
                  <a:close/>
                </a:path>
              </a:pathLst>
            </a:custGeom>
            <a:solidFill>
              <a:srgbClr val="008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it-IT"/>
            </a:p>
          </p:txBody>
        </p:sp>
        <p:sp>
          <p:nvSpPr>
            <p:cNvPr id="87057" name="Freeform 18"/>
            <p:cNvSpPr>
              <a:spLocks/>
            </p:cNvSpPr>
            <p:nvPr/>
          </p:nvSpPr>
          <p:spPr bwMode="auto">
            <a:xfrm>
              <a:off x="3000" y="1658"/>
              <a:ext cx="343" cy="134"/>
            </a:xfrm>
            <a:custGeom>
              <a:avLst/>
              <a:gdLst>
                <a:gd name="T0" fmla="*/ 0 w 343"/>
                <a:gd name="T1" fmla="*/ 0 h 134"/>
                <a:gd name="T2" fmla="*/ 1 w 343"/>
                <a:gd name="T3" fmla="*/ 76 h 134"/>
                <a:gd name="T4" fmla="*/ 343 w 343"/>
                <a:gd name="T5" fmla="*/ 134 h 134"/>
                <a:gd name="T6" fmla="*/ 343 w 343"/>
                <a:gd name="T7" fmla="*/ 39 h 134"/>
                <a:gd name="T8" fmla="*/ 0 w 343"/>
                <a:gd name="T9" fmla="*/ 0 h 13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3" h="134">
                  <a:moveTo>
                    <a:pt x="0" y="0"/>
                  </a:moveTo>
                  <a:lnTo>
                    <a:pt x="1" y="76"/>
                  </a:lnTo>
                  <a:lnTo>
                    <a:pt x="343" y="134"/>
                  </a:lnTo>
                  <a:lnTo>
                    <a:pt x="343" y="39"/>
                  </a:lnTo>
                  <a:lnTo>
                    <a:pt x="0" y="0"/>
                  </a:lnTo>
                  <a:close/>
                </a:path>
              </a:pathLst>
            </a:custGeom>
            <a:solidFill>
              <a:srgbClr val="008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it-IT"/>
            </a:p>
          </p:txBody>
        </p:sp>
        <p:sp>
          <p:nvSpPr>
            <p:cNvPr id="87058" name="Freeform 19"/>
            <p:cNvSpPr>
              <a:spLocks/>
            </p:cNvSpPr>
            <p:nvPr/>
          </p:nvSpPr>
          <p:spPr bwMode="auto">
            <a:xfrm>
              <a:off x="2999" y="1223"/>
              <a:ext cx="1646" cy="855"/>
            </a:xfrm>
            <a:custGeom>
              <a:avLst/>
              <a:gdLst>
                <a:gd name="T0" fmla="*/ 1554 w 1646"/>
                <a:gd name="T1" fmla="*/ 0 h 855"/>
                <a:gd name="T2" fmla="*/ 1456 w 1646"/>
                <a:gd name="T3" fmla="*/ 0 h 855"/>
                <a:gd name="T4" fmla="*/ 1354 w 1646"/>
                <a:gd name="T5" fmla="*/ 6 h 855"/>
                <a:gd name="T6" fmla="*/ 1259 w 1646"/>
                <a:gd name="T7" fmla="*/ 21 h 855"/>
                <a:gd name="T8" fmla="*/ 1149 w 1646"/>
                <a:gd name="T9" fmla="*/ 46 h 855"/>
                <a:gd name="T10" fmla="*/ 1044 w 1646"/>
                <a:gd name="T11" fmla="*/ 81 h 855"/>
                <a:gd name="T12" fmla="*/ 933 w 1646"/>
                <a:gd name="T13" fmla="*/ 127 h 855"/>
                <a:gd name="T14" fmla="*/ 834 w 1646"/>
                <a:gd name="T15" fmla="*/ 177 h 855"/>
                <a:gd name="T16" fmla="*/ 740 w 1646"/>
                <a:gd name="T17" fmla="*/ 226 h 855"/>
                <a:gd name="T18" fmla="*/ 644 w 1646"/>
                <a:gd name="T19" fmla="*/ 282 h 855"/>
                <a:gd name="T20" fmla="*/ 554 w 1646"/>
                <a:gd name="T21" fmla="*/ 345 h 855"/>
                <a:gd name="T22" fmla="*/ 467 w 1646"/>
                <a:gd name="T23" fmla="*/ 417 h 855"/>
                <a:gd name="T24" fmla="*/ 396 w 1646"/>
                <a:gd name="T25" fmla="*/ 490 h 855"/>
                <a:gd name="T26" fmla="*/ 348 w 1646"/>
                <a:gd name="T27" fmla="*/ 556 h 855"/>
                <a:gd name="T28" fmla="*/ 55 w 1646"/>
                <a:gd name="T29" fmla="*/ 534 h 855"/>
                <a:gd name="T30" fmla="*/ 148 w 1646"/>
                <a:gd name="T31" fmla="*/ 578 h 855"/>
                <a:gd name="T32" fmla="*/ 219 w 1646"/>
                <a:gd name="T33" fmla="*/ 621 h 855"/>
                <a:gd name="T34" fmla="*/ 278 w 1646"/>
                <a:gd name="T35" fmla="*/ 660 h 855"/>
                <a:gd name="T36" fmla="*/ 338 w 1646"/>
                <a:gd name="T37" fmla="*/ 705 h 855"/>
                <a:gd name="T38" fmla="*/ 408 w 1646"/>
                <a:gd name="T39" fmla="*/ 765 h 855"/>
                <a:gd name="T40" fmla="*/ 469 w 1646"/>
                <a:gd name="T41" fmla="*/ 827 h 855"/>
                <a:gd name="T42" fmla="*/ 521 w 1646"/>
                <a:gd name="T43" fmla="*/ 845 h 855"/>
                <a:gd name="T44" fmla="*/ 577 w 1646"/>
                <a:gd name="T45" fmla="*/ 816 h 855"/>
                <a:gd name="T46" fmla="*/ 646 w 1646"/>
                <a:gd name="T47" fmla="*/ 786 h 855"/>
                <a:gd name="T48" fmla="*/ 709 w 1646"/>
                <a:gd name="T49" fmla="*/ 767 h 855"/>
                <a:gd name="T50" fmla="*/ 781 w 1646"/>
                <a:gd name="T51" fmla="*/ 746 h 855"/>
                <a:gd name="T52" fmla="*/ 854 w 1646"/>
                <a:gd name="T53" fmla="*/ 726 h 855"/>
                <a:gd name="T54" fmla="*/ 925 w 1646"/>
                <a:gd name="T55" fmla="*/ 710 h 855"/>
                <a:gd name="T56" fmla="*/ 993 w 1646"/>
                <a:gd name="T57" fmla="*/ 695 h 855"/>
                <a:gd name="T58" fmla="*/ 1083 w 1646"/>
                <a:gd name="T59" fmla="*/ 680 h 855"/>
                <a:gd name="T60" fmla="*/ 749 w 1646"/>
                <a:gd name="T61" fmla="*/ 565 h 855"/>
                <a:gd name="T62" fmla="*/ 828 w 1646"/>
                <a:gd name="T63" fmla="*/ 459 h 855"/>
                <a:gd name="T64" fmla="*/ 888 w 1646"/>
                <a:gd name="T65" fmla="*/ 395 h 855"/>
                <a:gd name="T66" fmla="*/ 975 w 1646"/>
                <a:gd name="T67" fmla="*/ 311 h 855"/>
                <a:gd name="T68" fmla="*/ 1050 w 1646"/>
                <a:gd name="T69" fmla="*/ 245 h 855"/>
                <a:gd name="T70" fmla="*/ 1110 w 1646"/>
                <a:gd name="T71" fmla="*/ 196 h 855"/>
                <a:gd name="T72" fmla="*/ 1185 w 1646"/>
                <a:gd name="T73" fmla="*/ 146 h 855"/>
                <a:gd name="T74" fmla="*/ 1262 w 1646"/>
                <a:gd name="T75" fmla="*/ 105 h 855"/>
                <a:gd name="T76" fmla="*/ 1354 w 1646"/>
                <a:gd name="T77" fmla="*/ 72 h 855"/>
                <a:gd name="T78" fmla="*/ 1453 w 1646"/>
                <a:gd name="T79" fmla="*/ 46 h 855"/>
                <a:gd name="T80" fmla="*/ 1559 w 1646"/>
                <a:gd name="T81" fmla="*/ 23 h 85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646" h="855">
                  <a:moveTo>
                    <a:pt x="1646" y="6"/>
                  </a:moveTo>
                  <a:lnTo>
                    <a:pt x="1554" y="0"/>
                  </a:lnTo>
                  <a:lnTo>
                    <a:pt x="1510" y="0"/>
                  </a:lnTo>
                  <a:lnTo>
                    <a:pt x="1456" y="0"/>
                  </a:lnTo>
                  <a:lnTo>
                    <a:pt x="1405" y="3"/>
                  </a:lnTo>
                  <a:lnTo>
                    <a:pt x="1354" y="6"/>
                  </a:lnTo>
                  <a:lnTo>
                    <a:pt x="1304" y="12"/>
                  </a:lnTo>
                  <a:lnTo>
                    <a:pt x="1259" y="21"/>
                  </a:lnTo>
                  <a:lnTo>
                    <a:pt x="1209" y="31"/>
                  </a:lnTo>
                  <a:lnTo>
                    <a:pt x="1149" y="46"/>
                  </a:lnTo>
                  <a:lnTo>
                    <a:pt x="1095" y="65"/>
                  </a:lnTo>
                  <a:lnTo>
                    <a:pt x="1044" y="81"/>
                  </a:lnTo>
                  <a:lnTo>
                    <a:pt x="987" y="103"/>
                  </a:lnTo>
                  <a:lnTo>
                    <a:pt x="933" y="127"/>
                  </a:lnTo>
                  <a:lnTo>
                    <a:pt x="879" y="152"/>
                  </a:lnTo>
                  <a:lnTo>
                    <a:pt x="834" y="177"/>
                  </a:lnTo>
                  <a:lnTo>
                    <a:pt x="783" y="202"/>
                  </a:lnTo>
                  <a:lnTo>
                    <a:pt x="740" y="226"/>
                  </a:lnTo>
                  <a:lnTo>
                    <a:pt x="692" y="254"/>
                  </a:lnTo>
                  <a:lnTo>
                    <a:pt x="644" y="282"/>
                  </a:lnTo>
                  <a:lnTo>
                    <a:pt x="596" y="317"/>
                  </a:lnTo>
                  <a:lnTo>
                    <a:pt x="554" y="345"/>
                  </a:lnTo>
                  <a:lnTo>
                    <a:pt x="509" y="383"/>
                  </a:lnTo>
                  <a:lnTo>
                    <a:pt x="467" y="417"/>
                  </a:lnTo>
                  <a:lnTo>
                    <a:pt x="428" y="452"/>
                  </a:lnTo>
                  <a:lnTo>
                    <a:pt x="396" y="490"/>
                  </a:lnTo>
                  <a:lnTo>
                    <a:pt x="369" y="521"/>
                  </a:lnTo>
                  <a:lnTo>
                    <a:pt x="348" y="556"/>
                  </a:lnTo>
                  <a:lnTo>
                    <a:pt x="0" y="510"/>
                  </a:lnTo>
                  <a:lnTo>
                    <a:pt x="55" y="534"/>
                  </a:lnTo>
                  <a:lnTo>
                    <a:pt x="97" y="556"/>
                  </a:lnTo>
                  <a:lnTo>
                    <a:pt x="148" y="578"/>
                  </a:lnTo>
                  <a:lnTo>
                    <a:pt x="185" y="600"/>
                  </a:lnTo>
                  <a:lnTo>
                    <a:pt x="219" y="621"/>
                  </a:lnTo>
                  <a:lnTo>
                    <a:pt x="249" y="637"/>
                  </a:lnTo>
                  <a:lnTo>
                    <a:pt x="278" y="660"/>
                  </a:lnTo>
                  <a:lnTo>
                    <a:pt x="307" y="681"/>
                  </a:lnTo>
                  <a:lnTo>
                    <a:pt x="338" y="705"/>
                  </a:lnTo>
                  <a:lnTo>
                    <a:pt x="372" y="735"/>
                  </a:lnTo>
                  <a:lnTo>
                    <a:pt x="408" y="765"/>
                  </a:lnTo>
                  <a:lnTo>
                    <a:pt x="437" y="794"/>
                  </a:lnTo>
                  <a:lnTo>
                    <a:pt x="469" y="827"/>
                  </a:lnTo>
                  <a:lnTo>
                    <a:pt x="494" y="855"/>
                  </a:lnTo>
                  <a:lnTo>
                    <a:pt x="521" y="845"/>
                  </a:lnTo>
                  <a:lnTo>
                    <a:pt x="548" y="829"/>
                  </a:lnTo>
                  <a:lnTo>
                    <a:pt x="577" y="816"/>
                  </a:lnTo>
                  <a:lnTo>
                    <a:pt x="611" y="801"/>
                  </a:lnTo>
                  <a:lnTo>
                    <a:pt x="646" y="786"/>
                  </a:lnTo>
                  <a:lnTo>
                    <a:pt x="678" y="775"/>
                  </a:lnTo>
                  <a:lnTo>
                    <a:pt x="709" y="767"/>
                  </a:lnTo>
                  <a:lnTo>
                    <a:pt x="744" y="755"/>
                  </a:lnTo>
                  <a:lnTo>
                    <a:pt x="781" y="746"/>
                  </a:lnTo>
                  <a:lnTo>
                    <a:pt x="819" y="735"/>
                  </a:lnTo>
                  <a:lnTo>
                    <a:pt x="854" y="726"/>
                  </a:lnTo>
                  <a:lnTo>
                    <a:pt x="888" y="717"/>
                  </a:lnTo>
                  <a:lnTo>
                    <a:pt x="925" y="710"/>
                  </a:lnTo>
                  <a:lnTo>
                    <a:pt x="960" y="702"/>
                  </a:lnTo>
                  <a:lnTo>
                    <a:pt x="993" y="695"/>
                  </a:lnTo>
                  <a:lnTo>
                    <a:pt x="1032" y="686"/>
                  </a:lnTo>
                  <a:lnTo>
                    <a:pt x="1083" y="680"/>
                  </a:lnTo>
                  <a:lnTo>
                    <a:pt x="725" y="615"/>
                  </a:lnTo>
                  <a:lnTo>
                    <a:pt x="749" y="565"/>
                  </a:lnTo>
                  <a:lnTo>
                    <a:pt x="777" y="528"/>
                  </a:lnTo>
                  <a:lnTo>
                    <a:pt x="828" y="459"/>
                  </a:lnTo>
                  <a:lnTo>
                    <a:pt x="858" y="426"/>
                  </a:lnTo>
                  <a:lnTo>
                    <a:pt x="888" y="395"/>
                  </a:lnTo>
                  <a:lnTo>
                    <a:pt x="942" y="342"/>
                  </a:lnTo>
                  <a:lnTo>
                    <a:pt x="975" y="311"/>
                  </a:lnTo>
                  <a:lnTo>
                    <a:pt x="1014" y="273"/>
                  </a:lnTo>
                  <a:lnTo>
                    <a:pt x="1050" y="245"/>
                  </a:lnTo>
                  <a:lnTo>
                    <a:pt x="1080" y="220"/>
                  </a:lnTo>
                  <a:lnTo>
                    <a:pt x="1110" y="196"/>
                  </a:lnTo>
                  <a:lnTo>
                    <a:pt x="1146" y="171"/>
                  </a:lnTo>
                  <a:lnTo>
                    <a:pt x="1185" y="146"/>
                  </a:lnTo>
                  <a:lnTo>
                    <a:pt x="1224" y="127"/>
                  </a:lnTo>
                  <a:lnTo>
                    <a:pt x="1262" y="105"/>
                  </a:lnTo>
                  <a:lnTo>
                    <a:pt x="1310" y="87"/>
                  </a:lnTo>
                  <a:lnTo>
                    <a:pt x="1354" y="72"/>
                  </a:lnTo>
                  <a:lnTo>
                    <a:pt x="1405" y="59"/>
                  </a:lnTo>
                  <a:lnTo>
                    <a:pt x="1453" y="46"/>
                  </a:lnTo>
                  <a:lnTo>
                    <a:pt x="1504" y="34"/>
                  </a:lnTo>
                  <a:lnTo>
                    <a:pt x="1559" y="23"/>
                  </a:lnTo>
                  <a:lnTo>
                    <a:pt x="1646" y="6"/>
                  </a:lnTo>
                  <a:close/>
                </a:path>
              </a:pathLst>
            </a:custGeom>
            <a:solidFill>
              <a:srgbClr val="00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it-IT"/>
            </a:p>
          </p:txBody>
        </p:sp>
      </p:grpSp>
      <p:sp>
        <p:nvSpPr>
          <p:cNvPr id="87052" name="AutoShape 20"/>
          <p:cNvSpPr>
            <a:spLocks noChangeArrowheads="1"/>
          </p:cNvSpPr>
          <p:nvPr/>
        </p:nvSpPr>
        <p:spPr bwMode="auto">
          <a:xfrm>
            <a:off x="6781800" y="1981200"/>
            <a:ext cx="1066800" cy="381000"/>
          </a:xfrm>
          <a:prstGeom prst="downArrow">
            <a:avLst>
              <a:gd name="adj1" fmla="val 50000"/>
              <a:gd name="adj2" fmla="val 25000"/>
            </a:avLst>
          </a:prstGeom>
          <a:solidFill>
            <a:srgbClr val="00FF00"/>
          </a:solidFill>
          <a:ln w="9525">
            <a:miter lim="800000"/>
            <a:headEnd/>
            <a:tailEnd/>
          </a:ln>
          <a:effectLst/>
          <a:scene3d>
            <a:camera prst="legacyObliqueBottomRight"/>
            <a:lightRig rig="legacyFlat1" dir="t"/>
          </a:scene3d>
          <a:sp3d extrusionH="430200" prstMaterial="legacyMatte">
            <a:bevelT w="13500" h="13500" prst="angle"/>
            <a:bevelB w="13500" h="13500" prst="angle"/>
            <a:extrusionClr>
              <a:srgbClr val="00FF00"/>
            </a:extrusionClr>
            <a:contourClr>
              <a:srgbClr val="00FF00"/>
            </a:contourClr>
          </a:sp3d>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flatTx/>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it-IT" altLang="it-IT" sz="2000">
              <a:latin typeface="Univers" pitchFamily="34" charset="0"/>
            </a:endParaRPr>
          </a:p>
        </p:txBody>
      </p:sp>
      <p:sp>
        <p:nvSpPr>
          <p:cNvPr id="87053" name="Text Box 21"/>
          <p:cNvSpPr txBox="1">
            <a:spLocks noChangeArrowheads="1"/>
          </p:cNvSpPr>
          <p:nvPr/>
        </p:nvSpPr>
        <p:spPr bwMode="auto">
          <a:xfrm>
            <a:off x="7053264" y="5461000"/>
            <a:ext cx="3081337" cy="711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it-IT" altLang="it-IT" sz="2000">
                <a:latin typeface="Univers" pitchFamily="34" charset="0"/>
              </a:rPr>
              <a:t>DANNI</a:t>
            </a:r>
          </a:p>
          <a:p>
            <a:pPr algn="ctr">
              <a:spcBef>
                <a:spcPct val="0"/>
              </a:spcBef>
              <a:buFontTx/>
              <a:buNone/>
            </a:pPr>
            <a:r>
              <a:rPr lang="it-IT" altLang="it-IT" sz="2000">
                <a:latin typeface="Univers" pitchFamily="34" charset="0"/>
              </a:rPr>
              <a:t>EXTRACONTRATTUALI </a:t>
            </a:r>
          </a:p>
        </p:txBody>
      </p:sp>
      <p:sp>
        <p:nvSpPr>
          <p:cNvPr id="87054" name="AutoShape 22"/>
          <p:cNvSpPr>
            <a:spLocks noChangeArrowheads="1"/>
          </p:cNvSpPr>
          <p:nvPr/>
        </p:nvSpPr>
        <p:spPr bwMode="auto">
          <a:xfrm>
            <a:off x="2133600" y="2362200"/>
            <a:ext cx="1524000" cy="609600"/>
          </a:xfrm>
          <a:prstGeom prst="downArrow">
            <a:avLst>
              <a:gd name="adj1" fmla="val 50000"/>
              <a:gd name="adj2" fmla="val 25000"/>
            </a:avLst>
          </a:prstGeom>
          <a:solidFill>
            <a:srgbClr val="00FF00"/>
          </a:solidFill>
          <a:ln w="9525">
            <a:miter lim="800000"/>
            <a:headEnd/>
            <a:tailEnd/>
          </a:ln>
          <a:effectLst/>
          <a:scene3d>
            <a:camera prst="legacyObliqueBottomRight"/>
            <a:lightRig rig="legacyFlat1" dir="t"/>
          </a:scene3d>
          <a:sp3d extrusionH="430200" prstMaterial="legacyMatte">
            <a:bevelT w="13500" h="13500" prst="angle"/>
            <a:bevelB w="13500" h="13500" prst="angle"/>
            <a:extrusionClr>
              <a:srgbClr val="00FF00"/>
            </a:extrusionClr>
            <a:contourClr>
              <a:srgbClr val="00FF00"/>
            </a:contourClr>
          </a:sp3d>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flatTx/>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it-IT" altLang="it-IT" sz="2000">
              <a:latin typeface="Univers" pitchFamily="34" charset="0"/>
            </a:endParaRPr>
          </a:p>
        </p:txBody>
      </p:sp>
    </p:spTree>
    <p:extLst>
      <p:ext uri="{BB962C8B-B14F-4D97-AF65-F5344CB8AC3E}">
        <p14:creationId xmlns:p14="http://schemas.microsoft.com/office/powerpoint/2010/main" val="32014275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Line 25"/>
          <p:cNvSpPr>
            <a:spLocks noChangeShapeType="1"/>
          </p:cNvSpPr>
          <p:nvPr/>
        </p:nvSpPr>
        <p:spPr bwMode="auto">
          <a:xfrm>
            <a:off x="4114800" y="38100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91139" name="Rectangle 3"/>
          <p:cNvSpPr>
            <a:spLocks noChangeArrowheads="1"/>
          </p:cNvSpPr>
          <p:nvPr/>
        </p:nvSpPr>
        <p:spPr bwMode="auto">
          <a:xfrm>
            <a:off x="1752600" y="228600"/>
            <a:ext cx="8686800" cy="6400800"/>
          </a:xfrm>
          <a:prstGeom prst="rect">
            <a:avLst/>
          </a:prstGeom>
          <a:noFill/>
          <a:ln w="28575">
            <a:solidFill>
              <a:schemeClr val="tx1"/>
            </a:solidFill>
            <a:miter lim="800000"/>
            <a:headEnd/>
            <a:tailEnd/>
          </a:ln>
          <a:effectLst>
            <a:outerShdw dist="107763" dir="2700000" algn="ctr" rotWithShape="0">
              <a:schemeClr val="bg2"/>
            </a:outerShdw>
          </a:effectLst>
          <a:extLst>
            <a:ext uri="{909E8E84-426E-40DD-AFC4-6F175D3DCCD1}">
              <a14:hiddenFill xmlns:a14="http://schemas.microsoft.com/office/drawing/2010/main">
                <a:solidFill>
                  <a:schemeClr val="bg1"/>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it-IT" altLang="it-IT" sz="2400"/>
          </a:p>
        </p:txBody>
      </p:sp>
      <p:sp>
        <p:nvSpPr>
          <p:cNvPr id="91140" name="Text Box 2"/>
          <p:cNvSpPr txBox="1">
            <a:spLocks noChangeArrowheads="1"/>
          </p:cNvSpPr>
          <p:nvPr/>
        </p:nvSpPr>
        <p:spPr bwMode="auto">
          <a:xfrm>
            <a:off x="4267200" y="381001"/>
            <a:ext cx="4191000"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it-IT" altLang="it-IT" sz="4800" u="sng">
                <a:solidFill>
                  <a:srgbClr val="FF3300"/>
                </a:solidFill>
                <a:latin typeface="Univers" pitchFamily="34" charset="0"/>
              </a:rPr>
              <a:t>CONTRATTI</a:t>
            </a:r>
            <a:endParaRPr lang="it-IT" altLang="it-IT" sz="2000" u="sng"/>
          </a:p>
        </p:txBody>
      </p:sp>
      <p:sp>
        <p:nvSpPr>
          <p:cNvPr id="91141" name="Text Box 4"/>
          <p:cNvSpPr txBox="1">
            <a:spLocks noChangeArrowheads="1"/>
          </p:cNvSpPr>
          <p:nvPr/>
        </p:nvSpPr>
        <p:spPr bwMode="auto">
          <a:xfrm>
            <a:off x="3505201" y="1325563"/>
            <a:ext cx="53752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it-IT" altLang="it-IT" sz="2800">
                <a:solidFill>
                  <a:schemeClr val="accent2"/>
                </a:solidFill>
                <a:latin typeface="Univers" pitchFamily="34" charset="0"/>
              </a:rPr>
              <a:t>CONTRATTI DI SOFTWARE (1)</a:t>
            </a:r>
          </a:p>
        </p:txBody>
      </p:sp>
      <p:sp>
        <p:nvSpPr>
          <p:cNvPr id="91142" name="Text Box 5"/>
          <p:cNvSpPr txBox="1">
            <a:spLocks noChangeArrowheads="1"/>
          </p:cNvSpPr>
          <p:nvPr/>
        </p:nvSpPr>
        <p:spPr bwMode="auto">
          <a:xfrm>
            <a:off x="4800600" y="2057401"/>
            <a:ext cx="2438400" cy="6508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it-IT" altLang="it-IT" sz="1800">
                <a:latin typeface="Univers" pitchFamily="34" charset="0"/>
              </a:rPr>
              <a:t>NECESSITÀ  DI SOFTWARE</a:t>
            </a:r>
          </a:p>
        </p:txBody>
      </p:sp>
      <p:sp>
        <p:nvSpPr>
          <p:cNvPr id="91143" name="Text Box 7"/>
          <p:cNvSpPr txBox="1">
            <a:spLocks noChangeArrowheads="1"/>
          </p:cNvSpPr>
          <p:nvPr/>
        </p:nvSpPr>
        <p:spPr bwMode="auto">
          <a:xfrm>
            <a:off x="3200400" y="3200401"/>
            <a:ext cx="2438400" cy="6508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it-IT" altLang="it-IT" sz="1800">
                <a:latin typeface="Univers" pitchFamily="34" charset="0"/>
              </a:rPr>
              <a:t>SVILUPPO IN PROPRIO</a:t>
            </a:r>
          </a:p>
        </p:txBody>
      </p:sp>
      <p:sp>
        <p:nvSpPr>
          <p:cNvPr id="91144" name="Text Box 8"/>
          <p:cNvSpPr txBox="1">
            <a:spLocks noChangeArrowheads="1"/>
          </p:cNvSpPr>
          <p:nvPr/>
        </p:nvSpPr>
        <p:spPr bwMode="auto">
          <a:xfrm>
            <a:off x="2060576" y="4495801"/>
            <a:ext cx="2435225" cy="6508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it-IT" altLang="it-IT" sz="1800">
                <a:latin typeface="Univers" pitchFamily="34" charset="0"/>
              </a:rPr>
              <a:t>NESSUN CONTRATTO</a:t>
            </a:r>
          </a:p>
        </p:txBody>
      </p:sp>
      <p:sp>
        <p:nvSpPr>
          <p:cNvPr id="91145" name="Text Box 9"/>
          <p:cNvSpPr txBox="1">
            <a:spLocks noChangeArrowheads="1"/>
          </p:cNvSpPr>
          <p:nvPr/>
        </p:nvSpPr>
        <p:spPr bwMode="auto">
          <a:xfrm>
            <a:off x="6629400" y="3200401"/>
            <a:ext cx="2438400" cy="6508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it-IT" altLang="it-IT" sz="1800">
                <a:latin typeface="Univers" pitchFamily="34" charset="0"/>
              </a:rPr>
              <a:t>SVILUPPO </a:t>
            </a:r>
          </a:p>
          <a:p>
            <a:pPr algn="ctr">
              <a:spcBef>
                <a:spcPct val="0"/>
              </a:spcBef>
              <a:buFontTx/>
              <a:buNone/>
            </a:pPr>
            <a:r>
              <a:rPr lang="it-IT" altLang="it-IT" sz="1800">
                <a:latin typeface="Univers" pitchFamily="34" charset="0"/>
              </a:rPr>
              <a:t>ESTERNO</a:t>
            </a:r>
          </a:p>
        </p:txBody>
      </p:sp>
      <p:sp>
        <p:nvSpPr>
          <p:cNvPr id="91146" name="Text Box 10"/>
          <p:cNvSpPr txBox="1">
            <a:spLocks noChangeArrowheads="1"/>
          </p:cNvSpPr>
          <p:nvPr/>
        </p:nvSpPr>
        <p:spPr bwMode="auto">
          <a:xfrm>
            <a:off x="5181600" y="4495801"/>
            <a:ext cx="2438400" cy="9255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it-IT" altLang="it-IT" sz="1800">
                <a:latin typeface="Univers" pitchFamily="34" charset="0"/>
              </a:rPr>
              <a:t>SOFTWARE GIÀ  ESISTENTE (PACKAGES)</a:t>
            </a:r>
          </a:p>
        </p:txBody>
      </p:sp>
      <p:sp>
        <p:nvSpPr>
          <p:cNvPr id="91147" name="Text Box 11"/>
          <p:cNvSpPr txBox="1">
            <a:spLocks noChangeArrowheads="1"/>
          </p:cNvSpPr>
          <p:nvPr/>
        </p:nvSpPr>
        <p:spPr bwMode="auto">
          <a:xfrm>
            <a:off x="7848600" y="4495801"/>
            <a:ext cx="2438400" cy="9255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it-IT" altLang="it-IT" sz="1800">
                <a:latin typeface="Univers" pitchFamily="34" charset="0"/>
              </a:rPr>
              <a:t>SOFTWARE NON ESISTENTE (SW PERSONALIZZATO)</a:t>
            </a:r>
          </a:p>
        </p:txBody>
      </p:sp>
      <p:sp>
        <p:nvSpPr>
          <p:cNvPr id="91148" name="Line 15"/>
          <p:cNvSpPr>
            <a:spLocks noChangeShapeType="1"/>
          </p:cNvSpPr>
          <p:nvPr/>
        </p:nvSpPr>
        <p:spPr bwMode="auto">
          <a:xfrm>
            <a:off x="4114800" y="2362200"/>
            <a:ext cx="6858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91149" name="Line 21"/>
          <p:cNvSpPr>
            <a:spLocks noChangeShapeType="1"/>
          </p:cNvSpPr>
          <p:nvPr/>
        </p:nvSpPr>
        <p:spPr bwMode="auto">
          <a:xfrm>
            <a:off x="4114800" y="2362200"/>
            <a:ext cx="0" cy="8382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91150" name="Line 22"/>
          <p:cNvSpPr>
            <a:spLocks noChangeShapeType="1"/>
          </p:cNvSpPr>
          <p:nvPr/>
        </p:nvSpPr>
        <p:spPr bwMode="auto">
          <a:xfrm>
            <a:off x="7239000" y="2362200"/>
            <a:ext cx="6858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91151" name="Line 23"/>
          <p:cNvSpPr>
            <a:spLocks noChangeShapeType="1"/>
          </p:cNvSpPr>
          <p:nvPr/>
        </p:nvSpPr>
        <p:spPr bwMode="auto">
          <a:xfrm>
            <a:off x="7924800" y="2362200"/>
            <a:ext cx="0" cy="8382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91152" name="AutoShape 26"/>
          <p:cNvSpPr>
            <a:spLocks noChangeArrowheads="1"/>
          </p:cNvSpPr>
          <p:nvPr/>
        </p:nvSpPr>
        <p:spPr bwMode="auto">
          <a:xfrm>
            <a:off x="3124200" y="3886200"/>
            <a:ext cx="990600" cy="533400"/>
          </a:xfrm>
          <a:prstGeom prst="downArrow">
            <a:avLst>
              <a:gd name="adj1" fmla="val 50000"/>
              <a:gd name="adj2" fmla="val 25000"/>
            </a:avLst>
          </a:prstGeom>
          <a:solidFill>
            <a:schemeClr val="hlink"/>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it-IT" altLang="it-IT" sz="2000">
              <a:latin typeface="Univers" pitchFamily="34" charset="0"/>
            </a:endParaRPr>
          </a:p>
        </p:txBody>
      </p:sp>
      <p:sp>
        <p:nvSpPr>
          <p:cNvPr id="91153" name="AutoShape 27"/>
          <p:cNvSpPr>
            <a:spLocks noChangeArrowheads="1"/>
          </p:cNvSpPr>
          <p:nvPr/>
        </p:nvSpPr>
        <p:spPr bwMode="auto">
          <a:xfrm>
            <a:off x="6400800" y="3886200"/>
            <a:ext cx="990600" cy="533400"/>
          </a:xfrm>
          <a:prstGeom prst="downArrow">
            <a:avLst>
              <a:gd name="adj1" fmla="val 50000"/>
              <a:gd name="adj2" fmla="val 25000"/>
            </a:avLst>
          </a:prstGeom>
          <a:solidFill>
            <a:schemeClr val="hlink"/>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it-IT" altLang="it-IT" sz="2000">
              <a:latin typeface="Univers" pitchFamily="34" charset="0"/>
            </a:endParaRPr>
          </a:p>
        </p:txBody>
      </p:sp>
      <p:sp>
        <p:nvSpPr>
          <p:cNvPr id="91154" name="AutoShape 28"/>
          <p:cNvSpPr>
            <a:spLocks noChangeArrowheads="1"/>
          </p:cNvSpPr>
          <p:nvPr/>
        </p:nvSpPr>
        <p:spPr bwMode="auto">
          <a:xfrm>
            <a:off x="8305800" y="3886200"/>
            <a:ext cx="990600" cy="533400"/>
          </a:xfrm>
          <a:prstGeom prst="downArrow">
            <a:avLst>
              <a:gd name="adj1" fmla="val 50000"/>
              <a:gd name="adj2" fmla="val 25000"/>
            </a:avLst>
          </a:prstGeom>
          <a:solidFill>
            <a:schemeClr val="hlink"/>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it-IT" altLang="it-IT" sz="2000">
              <a:latin typeface="Univers" pitchFamily="34" charset="0"/>
            </a:endParaRPr>
          </a:p>
        </p:txBody>
      </p:sp>
      <p:sp>
        <p:nvSpPr>
          <p:cNvPr id="91155" name="Oval 30"/>
          <p:cNvSpPr>
            <a:spLocks noChangeArrowheads="1"/>
          </p:cNvSpPr>
          <p:nvPr/>
        </p:nvSpPr>
        <p:spPr bwMode="auto">
          <a:xfrm>
            <a:off x="5867400" y="5715000"/>
            <a:ext cx="990600" cy="6858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it-IT" altLang="it-IT" sz="3600">
                <a:latin typeface="Univers" pitchFamily="34" charset="0"/>
              </a:rPr>
              <a:t>A</a:t>
            </a:r>
            <a:endParaRPr lang="it-IT" altLang="it-IT" sz="2400">
              <a:latin typeface="Univers" pitchFamily="34" charset="0"/>
            </a:endParaRPr>
          </a:p>
        </p:txBody>
      </p:sp>
      <p:sp>
        <p:nvSpPr>
          <p:cNvPr id="91156" name="Oval 32"/>
          <p:cNvSpPr>
            <a:spLocks noChangeArrowheads="1"/>
          </p:cNvSpPr>
          <p:nvPr/>
        </p:nvSpPr>
        <p:spPr bwMode="auto">
          <a:xfrm>
            <a:off x="8610600" y="5715000"/>
            <a:ext cx="990600" cy="6858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it-IT" altLang="it-IT" sz="3600">
                <a:latin typeface="Univers" pitchFamily="34" charset="0"/>
              </a:rPr>
              <a:t>B</a:t>
            </a:r>
            <a:endParaRPr lang="it-IT" altLang="it-IT" sz="2400">
              <a:latin typeface="Univers" pitchFamily="34" charset="0"/>
            </a:endParaRPr>
          </a:p>
        </p:txBody>
      </p:sp>
      <p:sp>
        <p:nvSpPr>
          <p:cNvPr id="91157" name="Line 33"/>
          <p:cNvSpPr>
            <a:spLocks noChangeShapeType="1"/>
          </p:cNvSpPr>
          <p:nvPr/>
        </p:nvSpPr>
        <p:spPr bwMode="auto">
          <a:xfrm>
            <a:off x="6324600" y="5410200"/>
            <a:ext cx="0" cy="3048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91158" name="Line 34"/>
          <p:cNvSpPr>
            <a:spLocks noChangeShapeType="1"/>
          </p:cNvSpPr>
          <p:nvPr/>
        </p:nvSpPr>
        <p:spPr bwMode="auto">
          <a:xfrm>
            <a:off x="9144000" y="5410200"/>
            <a:ext cx="0" cy="3048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Tree>
    <p:extLst>
      <p:ext uri="{BB962C8B-B14F-4D97-AF65-F5344CB8AC3E}">
        <p14:creationId xmlns:p14="http://schemas.microsoft.com/office/powerpoint/2010/main" val="42856105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3186" name="Group 61"/>
          <p:cNvGrpSpPr>
            <a:grpSpLocks/>
          </p:cNvGrpSpPr>
          <p:nvPr/>
        </p:nvGrpSpPr>
        <p:grpSpPr bwMode="auto">
          <a:xfrm>
            <a:off x="1676400" y="152401"/>
            <a:ext cx="8610600" cy="6556375"/>
            <a:chOff x="96" y="96"/>
            <a:chExt cx="5424" cy="4130"/>
          </a:xfrm>
        </p:grpSpPr>
        <p:sp>
          <p:nvSpPr>
            <p:cNvPr id="93187" name="Line 59"/>
            <p:cNvSpPr>
              <a:spLocks noChangeShapeType="1"/>
            </p:cNvSpPr>
            <p:nvPr/>
          </p:nvSpPr>
          <p:spPr bwMode="auto">
            <a:xfrm flipV="1">
              <a:off x="3888" y="3408"/>
              <a:ext cx="288" cy="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93188" name="Line 58"/>
            <p:cNvSpPr>
              <a:spLocks noChangeShapeType="1"/>
            </p:cNvSpPr>
            <p:nvPr/>
          </p:nvSpPr>
          <p:spPr bwMode="auto">
            <a:xfrm flipH="1" flipV="1">
              <a:off x="4368" y="3360"/>
              <a:ext cx="432" cy="43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93189" name="Line 57"/>
            <p:cNvSpPr>
              <a:spLocks noChangeShapeType="1"/>
            </p:cNvSpPr>
            <p:nvPr/>
          </p:nvSpPr>
          <p:spPr bwMode="auto">
            <a:xfrm flipH="1" flipV="1">
              <a:off x="3504" y="2304"/>
              <a:ext cx="528" cy="52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93190" name="Line 55"/>
            <p:cNvSpPr>
              <a:spLocks noChangeShapeType="1"/>
            </p:cNvSpPr>
            <p:nvPr/>
          </p:nvSpPr>
          <p:spPr bwMode="auto">
            <a:xfrm flipV="1">
              <a:off x="2832" y="2304"/>
              <a:ext cx="576" cy="57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93191" name="Line 53"/>
            <p:cNvSpPr>
              <a:spLocks noChangeShapeType="1"/>
            </p:cNvSpPr>
            <p:nvPr/>
          </p:nvSpPr>
          <p:spPr bwMode="auto">
            <a:xfrm flipH="1" flipV="1">
              <a:off x="2544" y="3360"/>
              <a:ext cx="432" cy="43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93192" name="Line 52"/>
            <p:cNvSpPr>
              <a:spLocks noChangeShapeType="1"/>
            </p:cNvSpPr>
            <p:nvPr/>
          </p:nvSpPr>
          <p:spPr bwMode="auto">
            <a:xfrm flipV="1">
              <a:off x="2064" y="3408"/>
              <a:ext cx="384"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93193" name="Line 27"/>
            <p:cNvSpPr>
              <a:spLocks noChangeShapeType="1"/>
            </p:cNvSpPr>
            <p:nvPr/>
          </p:nvSpPr>
          <p:spPr bwMode="auto">
            <a:xfrm>
              <a:off x="912" y="1104"/>
              <a:ext cx="1200" cy="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93194" name="Text Box 7"/>
            <p:cNvSpPr txBox="1">
              <a:spLocks noChangeArrowheads="1"/>
            </p:cNvSpPr>
            <p:nvPr/>
          </p:nvSpPr>
          <p:spPr bwMode="auto">
            <a:xfrm>
              <a:off x="1776" y="96"/>
              <a:ext cx="2064"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it-IT" altLang="it-IT" sz="4000" u="sng">
                  <a:solidFill>
                    <a:srgbClr val="FF3300"/>
                  </a:solidFill>
                  <a:latin typeface="Univers" pitchFamily="34" charset="0"/>
                </a:rPr>
                <a:t>CONTRATTI</a:t>
              </a:r>
              <a:endParaRPr lang="it-IT" altLang="it-IT" sz="1600" u="sng"/>
            </a:p>
          </p:txBody>
        </p:sp>
        <p:sp>
          <p:nvSpPr>
            <p:cNvPr id="93195" name="Text Box 8"/>
            <p:cNvSpPr txBox="1">
              <a:spLocks noChangeArrowheads="1"/>
            </p:cNvSpPr>
            <p:nvPr/>
          </p:nvSpPr>
          <p:spPr bwMode="auto">
            <a:xfrm>
              <a:off x="1174" y="480"/>
              <a:ext cx="338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it-IT" altLang="it-IT" sz="2800">
                  <a:solidFill>
                    <a:schemeClr val="accent2"/>
                  </a:solidFill>
                  <a:latin typeface="Univers" pitchFamily="34" charset="0"/>
                </a:rPr>
                <a:t>CONTRATTI DI SOFTWARE (2)</a:t>
              </a:r>
            </a:p>
          </p:txBody>
        </p:sp>
        <p:sp>
          <p:nvSpPr>
            <p:cNvPr id="93196" name="Text Box 10"/>
            <p:cNvSpPr txBox="1">
              <a:spLocks noChangeArrowheads="1"/>
            </p:cNvSpPr>
            <p:nvPr/>
          </p:nvSpPr>
          <p:spPr bwMode="auto">
            <a:xfrm>
              <a:off x="336" y="1558"/>
              <a:ext cx="1536" cy="41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it-IT" altLang="it-IT" sz="1800">
                  <a:latin typeface="Univers" pitchFamily="34" charset="0"/>
                </a:rPr>
                <a:t>ACQUISIZIONE DEFINITIVA</a:t>
              </a:r>
            </a:p>
          </p:txBody>
        </p:sp>
        <p:sp>
          <p:nvSpPr>
            <p:cNvPr id="93197" name="Text Box 11"/>
            <p:cNvSpPr txBox="1">
              <a:spLocks noChangeArrowheads="1"/>
            </p:cNvSpPr>
            <p:nvPr/>
          </p:nvSpPr>
          <p:spPr bwMode="auto">
            <a:xfrm>
              <a:off x="96" y="3120"/>
              <a:ext cx="1534" cy="41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it-IT" altLang="it-IT" sz="1800">
                  <a:latin typeface="Univers" pitchFamily="34" charset="0"/>
                </a:rPr>
                <a:t>COMPRAVENDITA DI SOFTWARE </a:t>
              </a:r>
            </a:p>
          </p:txBody>
        </p:sp>
        <p:sp>
          <p:nvSpPr>
            <p:cNvPr id="93198" name="Text Box 12"/>
            <p:cNvSpPr txBox="1">
              <a:spLocks noChangeArrowheads="1"/>
            </p:cNvSpPr>
            <p:nvPr/>
          </p:nvSpPr>
          <p:spPr bwMode="auto">
            <a:xfrm>
              <a:off x="2976" y="1606"/>
              <a:ext cx="1536" cy="41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it-IT" altLang="it-IT" sz="1800">
                  <a:latin typeface="Univers" pitchFamily="34" charset="0"/>
                </a:rPr>
                <a:t>ACQUISIONE TEMPORANEA</a:t>
              </a:r>
            </a:p>
          </p:txBody>
        </p:sp>
        <p:sp>
          <p:nvSpPr>
            <p:cNvPr id="93199" name="Text Box 14"/>
            <p:cNvSpPr txBox="1">
              <a:spLocks noChangeArrowheads="1"/>
            </p:cNvSpPr>
            <p:nvPr/>
          </p:nvSpPr>
          <p:spPr bwMode="auto">
            <a:xfrm>
              <a:off x="3984" y="2160"/>
              <a:ext cx="1536" cy="41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it-IT" altLang="it-IT" sz="1800">
                  <a:latin typeface="Univers" pitchFamily="34" charset="0"/>
                </a:rPr>
                <a:t>LICENZA D’USO DI SOFTWARE </a:t>
              </a:r>
            </a:p>
          </p:txBody>
        </p:sp>
        <p:sp>
          <p:nvSpPr>
            <p:cNvPr id="93200" name="Line 16"/>
            <p:cNvSpPr>
              <a:spLocks noChangeShapeType="1"/>
            </p:cNvSpPr>
            <p:nvPr/>
          </p:nvSpPr>
          <p:spPr bwMode="auto">
            <a:xfrm>
              <a:off x="912" y="1104"/>
              <a:ext cx="1" cy="45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93201" name="Line 17"/>
            <p:cNvSpPr>
              <a:spLocks noChangeShapeType="1"/>
            </p:cNvSpPr>
            <p:nvPr/>
          </p:nvSpPr>
          <p:spPr bwMode="auto">
            <a:xfrm>
              <a:off x="2976" y="1078"/>
              <a:ext cx="816" cy="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93202" name="Line 18"/>
            <p:cNvSpPr>
              <a:spLocks noChangeShapeType="1"/>
            </p:cNvSpPr>
            <p:nvPr/>
          </p:nvSpPr>
          <p:spPr bwMode="auto">
            <a:xfrm>
              <a:off x="3792" y="1078"/>
              <a:ext cx="1" cy="52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93203" name="Oval 22"/>
            <p:cNvSpPr>
              <a:spLocks noChangeArrowheads="1"/>
            </p:cNvSpPr>
            <p:nvPr/>
          </p:nvSpPr>
          <p:spPr bwMode="auto">
            <a:xfrm>
              <a:off x="1968" y="720"/>
              <a:ext cx="1104" cy="624"/>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it-IT" altLang="it-IT" sz="3600">
                  <a:latin typeface="Univers" pitchFamily="34" charset="0"/>
                </a:rPr>
                <a:t>A</a:t>
              </a:r>
              <a:endParaRPr lang="it-IT" altLang="it-IT" sz="2400">
                <a:latin typeface="Univers" pitchFamily="34" charset="0"/>
              </a:endParaRPr>
            </a:p>
          </p:txBody>
        </p:sp>
        <p:sp>
          <p:nvSpPr>
            <p:cNvPr id="93204" name="Text Box 26"/>
            <p:cNvSpPr txBox="1">
              <a:spLocks noChangeArrowheads="1"/>
            </p:cNvSpPr>
            <p:nvPr/>
          </p:nvSpPr>
          <p:spPr bwMode="auto">
            <a:xfrm>
              <a:off x="1344" y="2326"/>
              <a:ext cx="1104" cy="41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it-IT" altLang="it-IT" sz="1800">
                  <a:latin typeface="Univers" pitchFamily="34" charset="0"/>
                </a:rPr>
                <a:t>SVILUPPO DI  SOFTWARE </a:t>
              </a:r>
            </a:p>
          </p:txBody>
        </p:sp>
        <p:sp>
          <p:nvSpPr>
            <p:cNvPr id="93205" name="Line 28"/>
            <p:cNvSpPr>
              <a:spLocks noChangeShapeType="1"/>
            </p:cNvSpPr>
            <p:nvPr/>
          </p:nvSpPr>
          <p:spPr bwMode="auto">
            <a:xfrm>
              <a:off x="1872" y="1680"/>
              <a:ext cx="96" cy="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93206" name="Line 31"/>
            <p:cNvSpPr>
              <a:spLocks noChangeShapeType="1"/>
            </p:cNvSpPr>
            <p:nvPr/>
          </p:nvSpPr>
          <p:spPr bwMode="auto">
            <a:xfrm>
              <a:off x="1968" y="1680"/>
              <a:ext cx="1" cy="67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93207" name="Line 32"/>
            <p:cNvSpPr>
              <a:spLocks noChangeShapeType="1"/>
            </p:cNvSpPr>
            <p:nvPr/>
          </p:nvSpPr>
          <p:spPr bwMode="auto">
            <a:xfrm flipV="1">
              <a:off x="288" y="1824"/>
              <a:ext cx="1" cy="12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93208" name="Line 33"/>
            <p:cNvSpPr>
              <a:spLocks noChangeShapeType="1"/>
            </p:cNvSpPr>
            <p:nvPr/>
          </p:nvSpPr>
          <p:spPr bwMode="auto">
            <a:xfrm>
              <a:off x="288" y="1824"/>
              <a:ext cx="48" cy="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93209" name="Line 34"/>
            <p:cNvSpPr>
              <a:spLocks noChangeShapeType="1"/>
            </p:cNvSpPr>
            <p:nvPr/>
          </p:nvSpPr>
          <p:spPr bwMode="auto">
            <a:xfrm>
              <a:off x="4512" y="1776"/>
              <a:ext cx="240" cy="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93210" name="Line 35"/>
            <p:cNvSpPr>
              <a:spLocks noChangeShapeType="1"/>
            </p:cNvSpPr>
            <p:nvPr/>
          </p:nvSpPr>
          <p:spPr bwMode="auto">
            <a:xfrm>
              <a:off x="4752" y="1776"/>
              <a:ext cx="1"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93211" name="Oval 37"/>
            <p:cNvSpPr>
              <a:spLocks noChangeArrowheads="1"/>
            </p:cNvSpPr>
            <p:nvPr/>
          </p:nvSpPr>
          <p:spPr bwMode="auto">
            <a:xfrm>
              <a:off x="2640" y="2784"/>
              <a:ext cx="336" cy="240"/>
            </a:xfrm>
            <a:prstGeom prst="ellipse">
              <a:avLst/>
            </a:prstGeom>
            <a:solidFill>
              <a:srgbClr val="FF9933"/>
            </a:solidFill>
            <a:ln w="9525">
              <a:solidFill>
                <a:srgbClr val="FF9933"/>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it-IT" altLang="it-IT" sz="2000">
                <a:latin typeface="Univers" pitchFamily="34" charset="0"/>
              </a:endParaRPr>
            </a:p>
          </p:txBody>
        </p:sp>
        <p:sp>
          <p:nvSpPr>
            <p:cNvPr id="93212" name="Oval 38"/>
            <p:cNvSpPr>
              <a:spLocks noChangeArrowheads="1"/>
            </p:cNvSpPr>
            <p:nvPr/>
          </p:nvSpPr>
          <p:spPr bwMode="auto">
            <a:xfrm>
              <a:off x="3936" y="2736"/>
              <a:ext cx="336" cy="240"/>
            </a:xfrm>
            <a:prstGeom prst="ellipse">
              <a:avLst/>
            </a:prstGeom>
            <a:solidFill>
              <a:srgbClr val="FF6699"/>
            </a:solidFill>
            <a:ln w="9525">
              <a:solidFill>
                <a:srgbClr val="FF66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it-IT" altLang="it-IT" sz="2000">
                <a:latin typeface="Univers" pitchFamily="34" charset="0"/>
              </a:endParaRPr>
            </a:p>
          </p:txBody>
        </p:sp>
        <p:sp>
          <p:nvSpPr>
            <p:cNvPr id="93213" name="Oval 39"/>
            <p:cNvSpPr>
              <a:spLocks noChangeArrowheads="1"/>
            </p:cNvSpPr>
            <p:nvPr/>
          </p:nvSpPr>
          <p:spPr bwMode="auto">
            <a:xfrm>
              <a:off x="3312" y="2208"/>
              <a:ext cx="336" cy="240"/>
            </a:xfrm>
            <a:prstGeom prst="ellipse">
              <a:avLst/>
            </a:prstGeom>
            <a:solidFill>
              <a:srgbClr val="FF0066"/>
            </a:solidFill>
            <a:ln w="9525">
              <a:solidFill>
                <a:srgbClr val="FF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it-IT" altLang="it-IT" sz="2000">
                <a:latin typeface="Univers" pitchFamily="34" charset="0"/>
              </a:endParaRPr>
            </a:p>
          </p:txBody>
        </p:sp>
        <p:sp>
          <p:nvSpPr>
            <p:cNvPr id="93214" name="Oval 40"/>
            <p:cNvSpPr>
              <a:spLocks noChangeArrowheads="1"/>
            </p:cNvSpPr>
            <p:nvPr/>
          </p:nvSpPr>
          <p:spPr bwMode="auto">
            <a:xfrm>
              <a:off x="4128" y="3264"/>
              <a:ext cx="336" cy="240"/>
            </a:xfrm>
            <a:prstGeom prst="ellipse">
              <a:avLst/>
            </a:prstGeom>
            <a:solidFill>
              <a:srgbClr val="FF6699"/>
            </a:solidFill>
            <a:ln w="9525">
              <a:solidFill>
                <a:srgbClr val="FF66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it-IT" altLang="it-IT" sz="2000">
                <a:latin typeface="Univers" pitchFamily="34" charset="0"/>
              </a:endParaRPr>
            </a:p>
          </p:txBody>
        </p:sp>
        <p:sp>
          <p:nvSpPr>
            <p:cNvPr id="93215" name="Oval 41"/>
            <p:cNvSpPr>
              <a:spLocks noChangeArrowheads="1"/>
            </p:cNvSpPr>
            <p:nvPr/>
          </p:nvSpPr>
          <p:spPr bwMode="auto">
            <a:xfrm>
              <a:off x="4608" y="3648"/>
              <a:ext cx="336" cy="240"/>
            </a:xfrm>
            <a:prstGeom prst="ellipse">
              <a:avLst/>
            </a:prstGeom>
            <a:solidFill>
              <a:srgbClr val="FFCCFF"/>
            </a:solidFill>
            <a:ln w="9525">
              <a:solidFill>
                <a:srgbClr val="FFCC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it-IT" altLang="it-IT" sz="2000">
                <a:latin typeface="Univers" pitchFamily="34" charset="0"/>
              </a:endParaRPr>
            </a:p>
          </p:txBody>
        </p:sp>
        <p:sp>
          <p:nvSpPr>
            <p:cNvPr id="93216" name="Oval 42"/>
            <p:cNvSpPr>
              <a:spLocks noChangeArrowheads="1"/>
            </p:cNvSpPr>
            <p:nvPr/>
          </p:nvSpPr>
          <p:spPr bwMode="auto">
            <a:xfrm>
              <a:off x="3648" y="3600"/>
              <a:ext cx="336" cy="240"/>
            </a:xfrm>
            <a:prstGeom prst="ellipse">
              <a:avLst/>
            </a:prstGeom>
            <a:solidFill>
              <a:srgbClr val="FF99CC"/>
            </a:solidFill>
            <a:ln w="9525">
              <a:solidFill>
                <a:srgbClr val="FF99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it-IT" altLang="it-IT" sz="2000">
                <a:latin typeface="Univers" pitchFamily="34" charset="0"/>
              </a:endParaRPr>
            </a:p>
          </p:txBody>
        </p:sp>
        <p:sp>
          <p:nvSpPr>
            <p:cNvPr id="93217" name="Oval 43"/>
            <p:cNvSpPr>
              <a:spLocks noChangeArrowheads="1"/>
            </p:cNvSpPr>
            <p:nvPr/>
          </p:nvSpPr>
          <p:spPr bwMode="auto">
            <a:xfrm>
              <a:off x="2352" y="3312"/>
              <a:ext cx="336" cy="240"/>
            </a:xfrm>
            <a:prstGeom prst="ellipse">
              <a:avLst/>
            </a:prstGeom>
            <a:solidFill>
              <a:srgbClr val="FF9933"/>
            </a:solidFill>
            <a:ln w="9525">
              <a:solidFill>
                <a:srgbClr val="FF9933"/>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it-IT" altLang="it-IT" sz="2000">
                <a:latin typeface="Univers" pitchFamily="34" charset="0"/>
              </a:endParaRPr>
            </a:p>
          </p:txBody>
        </p:sp>
        <p:sp>
          <p:nvSpPr>
            <p:cNvPr id="93218" name="Oval 44"/>
            <p:cNvSpPr>
              <a:spLocks noChangeArrowheads="1"/>
            </p:cNvSpPr>
            <p:nvPr/>
          </p:nvSpPr>
          <p:spPr bwMode="auto">
            <a:xfrm>
              <a:off x="1824" y="3696"/>
              <a:ext cx="336" cy="240"/>
            </a:xfrm>
            <a:prstGeom prst="ellipse">
              <a:avLst/>
            </a:prstGeom>
            <a:solidFill>
              <a:srgbClr val="FFCC66"/>
            </a:solidFill>
            <a:ln w="9525">
              <a:solidFill>
                <a:srgbClr val="FFCC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it-IT" altLang="it-IT" sz="2000">
                <a:latin typeface="Univers" pitchFamily="34" charset="0"/>
              </a:endParaRPr>
            </a:p>
          </p:txBody>
        </p:sp>
        <p:sp>
          <p:nvSpPr>
            <p:cNvPr id="93219" name="Oval 45"/>
            <p:cNvSpPr>
              <a:spLocks noChangeArrowheads="1"/>
            </p:cNvSpPr>
            <p:nvPr/>
          </p:nvSpPr>
          <p:spPr bwMode="auto">
            <a:xfrm>
              <a:off x="2784" y="3696"/>
              <a:ext cx="336" cy="240"/>
            </a:xfrm>
            <a:prstGeom prst="ellipse">
              <a:avLst/>
            </a:prstGeom>
            <a:solidFill>
              <a:srgbClr val="FFFF99"/>
            </a:solidFill>
            <a:ln w="9525">
              <a:solidFill>
                <a:srgbClr val="FFFF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it-IT" altLang="it-IT" sz="2000">
                <a:latin typeface="Univers" pitchFamily="34" charset="0"/>
              </a:endParaRPr>
            </a:p>
          </p:txBody>
        </p:sp>
        <p:sp>
          <p:nvSpPr>
            <p:cNvPr id="93220" name="Text Box 46"/>
            <p:cNvSpPr txBox="1">
              <a:spLocks noChangeArrowheads="1"/>
            </p:cNvSpPr>
            <p:nvPr/>
          </p:nvSpPr>
          <p:spPr bwMode="auto">
            <a:xfrm>
              <a:off x="2064" y="3072"/>
              <a:ext cx="741" cy="192"/>
            </a:xfrm>
            <a:prstGeom prst="rect">
              <a:avLst/>
            </a:prstGeom>
            <a:solidFill>
              <a:srgbClr val="FF99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it-IT" altLang="it-IT" sz="1400">
                  <a:latin typeface="Univers" pitchFamily="34" charset="0"/>
                </a:rPr>
                <a:t>ESCLUSIVA</a:t>
              </a:r>
            </a:p>
          </p:txBody>
        </p:sp>
        <p:sp>
          <p:nvSpPr>
            <p:cNvPr id="93221" name="Text Box 47"/>
            <p:cNvSpPr txBox="1">
              <a:spLocks noChangeArrowheads="1"/>
            </p:cNvSpPr>
            <p:nvPr/>
          </p:nvSpPr>
          <p:spPr bwMode="auto">
            <a:xfrm>
              <a:off x="3984" y="3024"/>
              <a:ext cx="1099" cy="192"/>
            </a:xfrm>
            <a:prstGeom prst="rect">
              <a:avLst/>
            </a:prstGeom>
            <a:solidFill>
              <a:srgbClr val="FF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it-IT" altLang="it-IT" sz="1400">
                  <a:latin typeface="Univers" pitchFamily="34" charset="0"/>
                </a:rPr>
                <a:t>NON   ESCLUSIVA</a:t>
              </a:r>
            </a:p>
          </p:txBody>
        </p:sp>
        <p:sp>
          <p:nvSpPr>
            <p:cNvPr id="93222" name="Text Box 48"/>
            <p:cNvSpPr txBox="1">
              <a:spLocks noChangeArrowheads="1"/>
            </p:cNvSpPr>
            <p:nvPr/>
          </p:nvSpPr>
          <p:spPr bwMode="auto">
            <a:xfrm>
              <a:off x="1611" y="3984"/>
              <a:ext cx="632" cy="194"/>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it-IT" altLang="it-IT" sz="1400">
                  <a:latin typeface="Univers" pitchFamily="34" charset="0"/>
                </a:rPr>
                <a:t>CEDIBILE</a:t>
              </a:r>
            </a:p>
          </p:txBody>
        </p:sp>
        <p:sp>
          <p:nvSpPr>
            <p:cNvPr id="93223" name="Text Box 49"/>
            <p:cNvSpPr txBox="1">
              <a:spLocks noChangeArrowheads="1"/>
            </p:cNvSpPr>
            <p:nvPr/>
          </p:nvSpPr>
          <p:spPr bwMode="auto">
            <a:xfrm>
              <a:off x="2496" y="4032"/>
              <a:ext cx="915" cy="194"/>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it-IT" altLang="it-IT" sz="1400">
                  <a:latin typeface="Univers" pitchFamily="34" charset="0"/>
                </a:rPr>
                <a:t>NON CEDIBILE</a:t>
              </a:r>
            </a:p>
          </p:txBody>
        </p:sp>
        <p:sp>
          <p:nvSpPr>
            <p:cNvPr id="93224" name="Text Box 50"/>
            <p:cNvSpPr txBox="1">
              <a:spLocks noChangeArrowheads="1"/>
            </p:cNvSpPr>
            <p:nvPr/>
          </p:nvSpPr>
          <p:spPr bwMode="auto">
            <a:xfrm>
              <a:off x="4512" y="3984"/>
              <a:ext cx="915" cy="194"/>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it-IT" altLang="it-IT" sz="1400">
                  <a:latin typeface="Univers" pitchFamily="34" charset="0"/>
                </a:rPr>
                <a:t>NON CEDIBILE</a:t>
              </a:r>
            </a:p>
          </p:txBody>
        </p:sp>
        <p:sp>
          <p:nvSpPr>
            <p:cNvPr id="93225" name="Text Box 51"/>
            <p:cNvSpPr txBox="1">
              <a:spLocks noChangeArrowheads="1"/>
            </p:cNvSpPr>
            <p:nvPr/>
          </p:nvSpPr>
          <p:spPr bwMode="auto">
            <a:xfrm>
              <a:off x="3531" y="3936"/>
              <a:ext cx="632" cy="194"/>
            </a:xfrm>
            <a:prstGeom prst="rect">
              <a:avLst/>
            </a:prstGeom>
            <a:solidFill>
              <a:srgbClr val="FF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it-IT" altLang="it-IT" sz="1400">
                  <a:latin typeface="Univers" pitchFamily="34" charset="0"/>
                </a:rPr>
                <a:t>CEDIBILE</a:t>
              </a:r>
            </a:p>
          </p:txBody>
        </p:sp>
        <p:sp>
          <p:nvSpPr>
            <p:cNvPr id="93226" name="Line 60"/>
            <p:cNvSpPr>
              <a:spLocks noChangeShapeType="1"/>
            </p:cNvSpPr>
            <p:nvPr/>
          </p:nvSpPr>
          <p:spPr bwMode="auto">
            <a:xfrm>
              <a:off x="3648" y="2304"/>
              <a:ext cx="336" cy="0"/>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grpSp>
    </p:spTree>
    <p:extLst>
      <p:ext uri="{BB962C8B-B14F-4D97-AF65-F5344CB8AC3E}">
        <p14:creationId xmlns:p14="http://schemas.microsoft.com/office/powerpoint/2010/main" val="55519917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1524000" y="-70327"/>
            <a:ext cx="9144000" cy="960194"/>
          </a:xfrm>
        </p:spPr>
        <p:txBody>
          <a:bodyPr>
            <a:normAutofit/>
          </a:bodyPr>
          <a:lstStyle/>
          <a:p>
            <a:r>
              <a:rPr lang="it-IT" dirty="0">
                <a:solidFill>
                  <a:srgbClr val="00B050"/>
                </a:solidFill>
              </a:rPr>
              <a:t>CONTRATTI DI INFORMATICA </a:t>
            </a:r>
          </a:p>
        </p:txBody>
      </p:sp>
      <p:sp>
        <p:nvSpPr>
          <p:cNvPr id="3" name="Sottotitolo 2"/>
          <p:cNvSpPr>
            <a:spLocks noGrp="1"/>
          </p:cNvSpPr>
          <p:nvPr>
            <p:ph type="subTitle" idx="1"/>
          </p:nvPr>
        </p:nvSpPr>
        <p:spPr>
          <a:xfrm>
            <a:off x="140678" y="889866"/>
            <a:ext cx="11904784" cy="6038471"/>
          </a:xfrm>
        </p:spPr>
        <p:txBody>
          <a:bodyPr>
            <a:noAutofit/>
          </a:bodyPr>
          <a:lstStyle/>
          <a:p>
            <a:r>
              <a:rPr lang="it-IT" b="1" dirty="0"/>
              <a:t>Definizione Particolare</a:t>
            </a:r>
          </a:p>
          <a:p>
            <a:r>
              <a:rPr lang="it-IT" sz="4000" b="1" dirty="0">
                <a:solidFill>
                  <a:srgbClr val="FF0000"/>
                </a:solidFill>
              </a:rPr>
              <a:t>Licenza d’Uso di Software</a:t>
            </a:r>
          </a:p>
          <a:p>
            <a:r>
              <a:rPr lang="it-IT" sz="2000" dirty="0"/>
              <a:t>L’elemento essenziale del contratto di licenza d’uso è il </a:t>
            </a:r>
            <a:r>
              <a:rPr lang="it-IT" sz="2000" b="1" dirty="0"/>
              <a:t>trasferimento all’utente della possibilità di utilizzare un pacchetto applicativo, cioè un insieme di programmi che costituiscono un prodotto ben definito</a:t>
            </a:r>
            <a:r>
              <a:rPr lang="it-IT" sz="2000" dirty="0"/>
              <a:t>.</a:t>
            </a:r>
          </a:p>
          <a:p>
            <a:r>
              <a:rPr lang="it-IT" sz="2000" dirty="0"/>
              <a:t>Parimenti essenziale, come oggetto contrattuale, è la definizione dell’ampiezza di disponibilità del prodotto fornito. Così, secondo le varie esigenze del licenziatario, potrà esservi un interesse ad utilizzare il prodotto soltanto per sé, ovvero ad avvalersi di esso per fornire servizi a terzi. Inoltre, qualora il licenziatario svolga attività di commercializzazione o, più genericamente, di service, potrebbe avere interesse, a sua volta, a cedere in uso il prodotto ai propri clienti.</a:t>
            </a:r>
          </a:p>
          <a:p>
            <a:r>
              <a:rPr lang="it-IT" sz="2000" dirty="0"/>
              <a:t>Quest’ipotesi potrebbe risolversi in forme contrattuali diverse quali ad esempio un accordo tra il cedente e licenziatario per fornire a terzi, ad esempio il prodotto ed il relativo servizio, ovvero, qualora il licenziatario operi in una particolare fascia di mercato o in una specifica area commerciale, potrebbe chiedere, come specifico oggetto contrattuale, la possibilità di concedere in </a:t>
            </a:r>
            <a:r>
              <a:rPr lang="it-IT" sz="2000" dirty="0" err="1"/>
              <a:t>sublicenza</a:t>
            </a:r>
            <a:r>
              <a:rPr lang="it-IT" sz="2000" dirty="0"/>
              <a:t> a terzi il prodotto.</a:t>
            </a:r>
          </a:p>
          <a:p>
            <a:r>
              <a:rPr lang="it-IT" sz="2000" b="1" dirty="0"/>
              <a:t>Oggetto del contratto sarà dunque una </a:t>
            </a:r>
            <a:r>
              <a:rPr lang="it-IT" sz="2000" b="1" u="sng" dirty="0"/>
              <a:t>licenza di utilizzo esclusivo o non esclusivo </a:t>
            </a:r>
            <a:r>
              <a:rPr lang="it-IT" sz="2000" b="1" dirty="0"/>
              <a:t>di un prodotto software, nonché l’eventuale possibilità di cedere a terzi il diritto stesso.</a:t>
            </a:r>
          </a:p>
          <a:p>
            <a:endParaRPr lang="it-IT" b="1" dirty="0"/>
          </a:p>
        </p:txBody>
      </p:sp>
    </p:spTree>
    <p:extLst>
      <p:ext uri="{BB962C8B-B14F-4D97-AF65-F5344CB8AC3E}">
        <p14:creationId xmlns:p14="http://schemas.microsoft.com/office/powerpoint/2010/main" val="2506254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1524000" y="307733"/>
            <a:ext cx="9144000" cy="960194"/>
          </a:xfrm>
        </p:spPr>
        <p:txBody>
          <a:bodyPr/>
          <a:lstStyle/>
          <a:p>
            <a:r>
              <a:rPr lang="it-IT" dirty="0">
                <a:solidFill>
                  <a:srgbClr val="00B050"/>
                </a:solidFill>
              </a:rPr>
              <a:t>Il Contratto </a:t>
            </a:r>
          </a:p>
        </p:txBody>
      </p:sp>
      <p:sp>
        <p:nvSpPr>
          <p:cNvPr id="3" name="Sottotitolo 2"/>
          <p:cNvSpPr>
            <a:spLocks noGrp="1"/>
          </p:cNvSpPr>
          <p:nvPr>
            <p:ph type="subTitle" idx="1"/>
          </p:nvPr>
        </p:nvSpPr>
        <p:spPr>
          <a:xfrm>
            <a:off x="571500" y="1267927"/>
            <a:ext cx="8043994" cy="4877895"/>
          </a:xfrm>
        </p:spPr>
        <p:txBody>
          <a:bodyPr>
            <a:normAutofit fontScale="85000" lnSpcReduction="20000"/>
          </a:bodyPr>
          <a:lstStyle/>
          <a:p>
            <a:endParaRPr lang="it-IT" b="1" dirty="0"/>
          </a:p>
          <a:p>
            <a:r>
              <a:rPr lang="it-IT" b="1" i="1" dirty="0"/>
              <a:t>Elementi Costitutivi del Contratto</a:t>
            </a:r>
            <a:endParaRPr lang="it-IT" b="1" dirty="0"/>
          </a:p>
          <a:p>
            <a:r>
              <a:rPr lang="it-IT" b="1" dirty="0"/>
              <a:t>d) la forma</a:t>
            </a:r>
            <a:r>
              <a:rPr lang="it-IT" dirty="0"/>
              <a:t>: è il mezzo tramite il quale si manifesta la volontà contrattuale. In  ordine a questo ultimo requisito, </a:t>
            </a:r>
            <a:r>
              <a:rPr lang="it-IT" dirty="0">
                <a:solidFill>
                  <a:srgbClr val="FF0000"/>
                </a:solidFill>
              </a:rPr>
              <a:t>e focalizzando l’attenzione sui problemi informatici intimi della </a:t>
            </a:r>
            <a:r>
              <a:rPr lang="it-IT" dirty="0" err="1">
                <a:solidFill>
                  <a:srgbClr val="FF0000"/>
                </a:solidFill>
              </a:rPr>
              <a:t>blockchain</a:t>
            </a:r>
            <a:r>
              <a:rPr lang="it-IT" dirty="0"/>
              <a:t>, si ritiene che particolare attenzione debba essere posta ogni qual volta  si operi nell’ambito del software. Così se si prende in considerazione la disciplina della legge sul diritto d’autore (Legge n° 633/1941) l’articolo 110 recita: “</a:t>
            </a:r>
            <a:r>
              <a:rPr lang="it-IT" i="1" dirty="0"/>
              <a:t>la trasmissione dei diritti di utilizzazione economica richiederanno la forma scritta</a:t>
            </a:r>
            <a:r>
              <a:rPr lang="it-IT" dirty="0"/>
              <a:t>”: di conseguenza, qualora il software abbia i requisiti per essere ricompresso nell’ambito della detta legge, tutti gli atti di trasmissione dei diritti di utilizzazione economica richiederanno la forma scritta, ivi compresa la possibilità per esempio, per il beneficio della licenza d’uso, di effettuare copie per la sicurezza, per l’utilizzo contemporaneo su apparecchiature plurime o su eventuali cessioni in </a:t>
            </a:r>
            <a:r>
              <a:rPr lang="it-IT" dirty="0" err="1"/>
              <a:t>sublicenza</a:t>
            </a:r>
            <a:r>
              <a:rPr lang="it-IT" dirty="0"/>
              <a:t>. Pertanto si dovrà considerare attentamente la presenza o meno del requisito della forma scritta in modo tale da non correre il rischio di porre in essere un negozio giuridico viziato da nullità.</a:t>
            </a:r>
          </a:p>
          <a:p>
            <a:r>
              <a:rPr lang="it-IT" dirty="0"/>
              <a:t>Gli elementi appena citati rappresentato il nucleo essenziale del contratto, gli aspetti che non possono mancare affinché si possa parlare di contratto (nel caso della forma, tuttavia, solo se necessaria).</a:t>
            </a:r>
          </a:p>
        </p:txBody>
      </p:sp>
      <p:pic>
        <p:nvPicPr>
          <p:cNvPr id="16386" name="Picture 2" descr="Contratto a favore, sul patrimonio e in danno del terzo: rapporti con la  promessa del fatto del terzo - Ius in itinere">
            <a:extLst>
              <a:ext uri="{FF2B5EF4-FFF2-40B4-BE49-F238E27FC236}">
                <a16:creationId xmlns:a16="http://schemas.microsoft.com/office/drawing/2014/main" id="{80897961-A8D0-B7DE-CA87-DD67CED959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17095" y="2600324"/>
            <a:ext cx="3061715" cy="24330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378398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1524000" y="-70327"/>
            <a:ext cx="9144000" cy="960194"/>
          </a:xfrm>
        </p:spPr>
        <p:txBody>
          <a:bodyPr/>
          <a:lstStyle/>
          <a:p>
            <a:r>
              <a:rPr lang="it-IT" dirty="0">
                <a:solidFill>
                  <a:srgbClr val="00B050"/>
                </a:solidFill>
              </a:rPr>
              <a:t>CONTRATTI DI INFORMATICA </a:t>
            </a:r>
          </a:p>
        </p:txBody>
      </p:sp>
      <p:sp>
        <p:nvSpPr>
          <p:cNvPr id="3" name="Sottotitolo 2"/>
          <p:cNvSpPr>
            <a:spLocks noGrp="1"/>
          </p:cNvSpPr>
          <p:nvPr>
            <p:ph type="subTitle" idx="1"/>
          </p:nvPr>
        </p:nvSpPr>
        <p:spPr>
          <a:xfrm>
            <a:off x="140678" y="889866"/>
            <a:ext cx="11904784" cy="6038471"/>
          </a:xfrm>
        </p:spPr>
        <p:txBody>
          <a:bodyPr>
            <a:noAutofit/>
          </a:bodyPr>
          <a:lstStyle/>
          <a:p>
            <a:r>
              <a:rPr lang="it-IT" b="1" dirty="0"/>
              <a:t>Definizione Particolare</a:t>
            </a:r>
          </a:p>
          <a:p>
            <a:r>
              <a:rPr lang="it-IT" b="1" dirty="0"/>
              <a:t>Ancora sulla Licenza d’Uso di Software</a:t>
            </a:r>
          </a:p>
          <a:p>
            <a:r>
              <a:rPr lang="it-IT" dirty="0"/>
              <a:t>Elemento centrale, e quindi « causa del negozio giuridico» è la </a:t>
            </a:r>
            <a:r>
              <a:rPr lang="it-IT" b="1" dirty="0"/>
              <a:t>sola possibilità di usare il prodotto, secondo le regole contrattualmente stabilite</a:t>
            </a:r>
            <a:r>
              <a:rPr lang="it-IT" dirty="0"/>
              <a:t>.</a:t>
            </a:r>
          </a:p>
          <a:p>
            <a:r>
              <a:rPr lang="it-IT" dirty="0"/>
              <a:t>Si tratta di un contratto </a:t>
            </a:r>
            <a:r>
              <a:rPr lang="it-IT" b="1" dirty="0"/>
              <a:t>atipico o innominato</a:t>
            </a:r>
            <a:r>
              <a:rPr lang="it-IT" dirty="0"/>
              <a:t>, benché a fronte dell’uso universalmente fatto potrebbe definirsi oramai «tipico o nominato». </a:t>
            </a:r>
          </a:p>
          <a:p>
            <a:r>
              <a:rPr lang="it-IT" dirty="0"/>
              <a:t>Comunque qualora vi fossero problemi interpretativi del contratto, si potrà ricorrere al principio analogico, applicando le norme fissate dal codice civile per la figura contrattuale tipica maggiormente simile, che nel nostro caso sarà </a:t>
            </a:r>
            <a:r>
              <a:rPr lang="it-IT" b="1" dirty="0"/>
              <a:t>la Locazione di Bene </a:t>
            </a:r>
            <a:r>
              <a:rPr lang="it-IT" b="1" dirty="0" err="1"/>
              <a:t>Mobile</a:t>
            </a:r>
            <a:r>
              <a:rPr lang="it-IT" dirty="0" err="1"/>
              <a:t>.Inoltre</a:t>
            </a:r>
            <a:r>
              <a:rPr lang="it-IT" dirty="0"/>
              <a:t> il licenziatario, salvo diverso accordo con il licenziante, </a:t>
            </a:r>
            <a:r>
              <a:rPr lang="it-IT" b="1" dirty="0"/>
              <a:t>NON</a:t>
            </a:r>
            <a:r>
              <a:rPr lang="it-IT" dirty="0"/>
              <a:t> potrà mai intervenire sul software ( e sulla documentazione ) modificando o facendo egli ( o incaricando un terzo) la </a:t>
            </a:r>
            <a:r>
              <a:rPr lang="it-IT" b="1" dirty="0"/>
              <a:t>manutenzione straordinaria</a:t>
            </a:r>
            <a:r>
              <a:rPr lang="it-IT" dirty="0"/>
              <a:t>.</a:t>
            </a:r>
          </a:p>
          <a:p>
            <a:r>
              <a:rPr lang="it-IT" dirty="0"/>
              <a:t>Rammentiamo che il Software è un bene mobile immateriale, non è mai un servizio, ed è tutelato dal </a:t>
            </a:r>
            <a:r>
              <a:rPr lang="it-IT" b="1" i="1" dirty="0"/>
              <a:t>D. </a:t>
            </a:r>
            <a:r>
              <a:rPr lang="it-IT" b="1" i="1" dirty="0" err="1"/>
              <a:t>Lgs</a:t>
            </a:r>
            <a:r>
              <a:rPr lang="it-IT" b="1" i="1" dirty="0"/>
              <a:t>. del 29 dicembre 1992, n. 518 che, in sede d’attuazione della Direttiva 91/250/CEE, ha modificato la legge n. 633 del 1941 estendendo la tutela propria del diritto d’autore ai programmi per elaboratore</a:t>
            </a:r>
            <a:r>
              <a:rPr lang="it-IT" dirty="0"/>
              <a:t>.</a:t>
            </a:r>
          </a:p>
        </p:txBody>
      </p:sp>
    </p:spTree>
    <p:extLst>
      <p:ext uri="{BB962C8B-B14F-4D97-AF65-F5344CB8AC3E}">
        <p14:creationId xmlns:p14="http://schemas.microsoft.com/office/powerpoint/2010/main" val="47385744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9330" name="Group 2106"/>
          <p:cNvGrpSpPr>
            <a:grpSpLocks/>
          </p:cNvGrpSpPr>
          <p:nvPr/>
        </p:nvGrpSpPr>
        <p:grpSpPr bwMode="auto">
          <a:xfrm>
            <a:off x="1752600" y="228600"/>
            <a:ext cx="8686800" cy="6400800"/>
            <a:chOff x="144" y="144"/>
            <a:chExt cx="5472" cy="4032"/>
          </a:xfrm>
        </p:grpSpPr>
        <p:sp>
          <p:nvSpPr>
            <p:cNvPr id="99331" name="Rectangle 2050"/>
            <p:cNvSpPr>
              <a:spLocks noChangeArrowheads="1"/>
            </p:cNvSpPr>
            <p:nvPr/>
          </p:nvSpPr>
          <p:spPr bwMode="auto">
            <a:xfrm>
              <a:off x="144" y="144"/>
              <a:ext cx="5472" cy="4032"/>
            </a:xfrm>
            <a:prstGeom prst="rect">
              <a:avLst/>
            </a:prstGeom>
            <a:noFill/>
            <a:ln w="28575">
              <a:solidFill>
                <a:schemeClr val="tx1"/>
              </a:solidFill>
              <a:miter lim="800000"/>
              <a:headEnd/>
              <a:tailEnd/>
            </a:ln>
            <a:effectLst>
              <a:outerShdw dist="107763" dir="2700000" algn="ctr" rotWithShape="0">
                <a:schemeClr val="bg2"/>
              </a:outerShdw>
            </a:effectLst>
            <a:extLst>
              <a:ext uri="{909E8E84-426E-40DD-AFC4-6F175D3DCCD1}">
                <a14:hiddenFill xmlns:a14="http://schemas.microsoft.com/office/drawing/2010/main">
                  <a:solidFill>
                    <a:schemeClr val="bg1"/>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it-IT" altLang="it-IT" sz="2400"/>
            </a:p>
          </p:txBody>
        </p:sp>
        <p:sp>
          <p:nvSpPr>
            <p:cNvPr id="99332" name="Text Box 2051"/>
            <p:cNvSpPr txBox="1">
              <a:spLocks noChangeArrowheads="1"/>
            </p:cNvSpPr>
            <p:nvPr/>
          </p:nvSpPr>
          <p:spPr bwMode="auto">
            <a:xfrm>
              <a:off x="192" y="192"/>
              <a:ext cx="5424"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it-IT" altLang="it-IT" sz="4400" u="sng">
                  <a:solidFill>
                    <a:srgbClr val="FF3300"/>
                  </a:solidFill>
                  <a:latin typeface="Univers" pitchFamily="34" charset="0"/>
                </a:rPr>
                <a:t>LICENZA D’USO</a:t>
              </a:r>
              <a:endParaRPr lang="it-IT" altLang="it-IT" sz="1800" u="sng"/>
            </a:p>
          </p:txBody>
        </p:sp>
        <p:sp>
          <p:nvSpPr>
            <p:cNvPr id="99333" name="Text Box 2052"/>
            <p:cNvSpPr txBox="1">
              <a:spLocks noChangeArrowheads="1"/>
            </p:cNvSpPr>
            <p:nvPr/>
          </p:nvSpPr>
          <p:spPr bwMode="auto">
            <a:xfrm>
              <a:off x="1008" y="1328"/>
              <a:ext cx="3792" cy="44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a:spcBef>
                  <a:spcPct val="0"/>
                </a:spcBef>
                <a:buFontTx/>
                <a:buNone/>
              </a:pPr>
              <a:r>
                <a:rPr lang="it-IT" altLang="it-IT" sz="2000">
                  <a:latin typeface="Univers" pitchFamily="34" charset="0"/>
                </a:rPr>
                <a:t>APPLICAZIONE ANALOGICA DELLE NORME SULLA LOCAZIONE DI BENI  MOBILI</a:t>
              </a:r>
            </a:p>
          </p:txBody>
        </p:sp>
        <p:sp>
          <p:nvSpPr>
            <p:cNvPr id="99334" name="Text Box 2054"/>
            <p:cNvSpPr txBox="1">
              <a:spLocks noChangeArrowheads="1"/>
            </p:cNvSpPr>
            <p:nvPr/>
          </p:nvSpPr>
          <p:spPr bwMode="auto">
            <a:xfrm>
              <a:off x="336" y="2688"/>
              <a:ext cx="1532" cy="252"/>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it-IT" altLang="it-IT" sz="2000">
                  <a:latin typeface="Univers" pitchFamily="34" charset="0"/>
                </a:rPr>
                <a:t>SIC ET SIMPLITER</a:t>
              </a:r>
            </a:p>
          </p:txBody>
        </p:sp>
        <p:sp>
          <p:nvSpPr>
            <p:cNvPr id="99335" name="Text Box 2055"/>
            <p:cNvSpPr txBox="1">
              <a:spLocks noChangeArrowheads="1"/>
            </p:cNvSpPr>
            <p:nvPr/>
          </p:nvSpPr>
          <p:spPr bwMode="auto">
            <a:xfrm>
              <a:off x="2640" y="3696"/>
              <a:ext cx="1339"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it-IT" altLang="it-IT" sz="2000">
                  <a:latin typeface="Univers" pitchFamily="34" charset="0"/>
                </a:rPr>
                <a:t>LICENZA D’USO</a:t>
              </a:r>
            </a:p>
          </p:txBody>
        </p:sp>
        <p:sp>
          <p:nvSpPr>
            <p:cNvPr id="99336" name="Text Box 2056"/>
            <p:cNvSpPr txBox="1">
              <a:spLocks noChangeArrowheads="1"/>
            </p:cNvSpPr>
            <p:nvPr/>
          </p:nvSpPr>
          <p:spPr bwMode="auto">
            <a:xfrm>
              <a:off x="4608" y="3696"/>
              <a:ext cx="925"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it-IT" altLang="it-IT" sz="2000">
                  <a:latin typeface="Univers" pitchFamily="34" charset="0"/>
                </a:rPr>
                <a:t>SVILUPPO</a:t>
              </a:r>
            </a:p>
          </p:txBody>
        </p:sp>
        <p:sp>
          <p:nvSpPr>
            <p:cNvPr id="99337" name="Text Box 2057"/>
            <p:cNvSpPr txBox="1">
              <a:spLocks noChangeArrowheads="1"/>
            </p:cNvSpPr>
            <p:nvPr/>
          </p:nvSpPr>
          <p:spPr bwMode="auto">
            <a:xfrm>
              <a:off x="3936" y="2678"/>
              <a:ext cx="631" cy="25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it-IT" altLang="it-IT" sz="2000">
                  <a:latin typeface="Univers" pitchFamily="34" charset="0"/>
                </a:rPr>
                <a:t>MISTO</a:t>
              </a:r>
            </a:p>
          </p:txBody>
        </p:sp>
        <p:sp>
          <p:nvSpPr>
            <p:cNvPr id="99338" name="AutoShape 2059"/>
            <p:cNvSpPr>
              <a:spLocks noChangeArrowheads="1"/>
            </p:cNvSpPr>
            <p:nvPr/>
          </p:nvSpPr>
          <p:spPr bwMode="auto">
            <a:xfrm>
              <a:off x="2304" y="672"/>
              <a:ext cx="1248" cy="528"/>
            </a:xfrm>
            <a:prstGeom prst="downArrow">
              <a:avLst>
                <a:gd name="adj1" fmla="val 50000"/>
                <a:gd name="adj2" fmla="val 25000"/>
              </a:avLst>
            </a:prstGeom>
            <a:noFill/>
            <a:ln w="9525">
              <a:solidFill>
                <a:schemeClr val="tx1"/>
              </a:solidFill>
              <a:miter lim="800000"/>
              <a:headEnd/>
              <a:tailEnd/>
            </a:ln>
            <a:effectLst>
              <a:outerShdw dist="107763" dir="2700000" algn="ctr" rotWithShape="0">
                <a:schemeClr val="bg2"/>
              </a:outerShdw>
            </a:effectLst>
            <a:extLst>
              <a:ext uri="{909E8E84-426E-40DD-AFC4-6F175D3DCCD1}">
                <a14:hiddenFill xmlns:a14="http://schemas.microsoft.com/office/drawing/2010/main">
                  <a:solidFill>
                    <a:schemeClr val="hlink"/>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it-IT" altLang="it-IT" sz="2000">
                <a:latin typeface="Univers" pitchFamily="34" charset="0"/>
              </a:endParaRPr>
            </a:p>
          </p:txBody>
        </p:sp>
        <p:grpSp>
          <p:nvGrpSpPr>
            <p:cNvPr id="99339" name="Group 2092"/>
            <p:cNvGrpSpPr>
              <a:grpSpLocks/>
            </p:cNvGrpSpPr>
            <p:nvPr/>
          </p:nvGrpSpPr>
          <p:grpSpPr bwMode="auto">
            <a:xfrm>
              <a:off x="2020" y="1920"/>
              <a:ext cx="1772" cy="1008"/>
              <a:chOff x="2020" y="2400"/>
              <a:chExt cx="1772" cy="1008"/>
            </a:xfrm>
          </p:grpSpPr>
          <p:grpSp>
            <p:nvGrpSpPr>
              <p:cNvPr id="99349" name="Group 2071"/>
              <p:cNvGrpSpPr>
                <a:grpSpLocks/>
              </p:cNvGrpSpPr>
              <p:nvPr/>
            </p:nvGrpSpPr>
            <p:grpSpPr bwMode="auto">
              <a:xfrm>
                <a:off x="2402" y="2400"/>
                <a:ext cx="1390" cy="1006"/>
                <a:chOff x="1390" y="876"/>
                <a:chExt cx="1390" cy="1006"/>
              </a:xfrm>
            </p:grpSpPr>
            <p:sp>
              <p:nvSpPr>
                <p:cNvPr id="99354" name="Freeform 2068"/>
                <p:cNvSpPr>
                  <a:spLocks/>
                </p:cNvSpPr>
                <p:nvPr/>
              </p:nvSpPr>
              <p:spPr bwMode="auto">
                <a:xfrm>
                  <a:off x="1390" y="1020"/>
                  <a:ext cx="863" cy="670"/>
                </a:xfrm>
                <a:custGeom>
                  <a:avLst/>
                  <a:gdLst>
                    <a:gd name="T0" fmla="*/ 0 w 863"/>
                    <a:gd name="T1" fmla="*/ 0 h 670"/>
                    <a:gd name="T2" fmla="*/ 863 w 863"/>
                    <a:gd name="T3" fmla="*/ 526 h 670"/>
                    <a:gd name="T4" fmla="*/ 863 w 863"/>
                    <a:gd name="T5" fmla="*/ 670 h 670"/>
                    <a:gd name="T6" fmla="*/ 0 w 863"/>
                    <a:gd name="T7" fmla="*/ 143 h 670"/>
                    <a:gd name="T8" fmla="*/ 0 w 863"/>
                    <a:gd name="T9" fmla="*/ 0 h 6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63" h="670">
                      <a:moveTo>
                        <a:pt x="0" y="0"/>
                      </a:moveTo>
                      <a:lnTo>
                        <a:pt x="863" y="526"/>
                      </a:lnTo>
                      <a:lnTo>
                        <a:pt x="863" y="670"/>
                      </a:lnTo>
                      <a:lnTo>
                        <a:pt x="0" y="143"/>
                      </a:lnTo>
                      <a:lnTo>
                        <a:pt x="0" y="0"/>
                      </a:lnTo>
                      <a:close/>
                    </a:path>
                  </a:pathLst>
                </a:custGeom>
                <a:noFill/>
                <a:ln w="12700">
                  <a:solidFill>
                    <a:schemeClr val="tx1"/>
                  </a:solidFill>
                  <a:prstDash val="solid"/>
                  <a:round/>
                  <a:headEnd/>
                  <a:tailEnd/>
                </a:ln>
                <a:effectLst>
                  <a:outerShdw dist="107763" dir="2700000" algn="ctr" rotWithShape="0">
                    <a:srgbClr val="808080"/>
                  </a:outerShdw>
                </a:effectLst>
                <a:extLst>
                  <a:ext uri="{909E8E84-426E-40DD-AFC4-6F175D3DCCD1}">
                    <a14:hiddenFill xmlns:a14="http://schemas.microsoft.com/office/drawing/2010/main">
                      <a:solidFill>
                        <a:schemeClr val="hlink"/>
                      </a:solidFill>
                    </a14:hiddenFill>
                  </a:ext>
                </a:extLst>
              </p:spPr>
              <p:txBody>
                <a:bodyPr/>
                <a:lstStyle/>
                <a:p>
                  <a:endParaRPr lang="it-IT"/>
                </a:p>
              </p:txBody>
            </p:sp>
            <p:sp>
              <p:nvSpPr>
                <p:cNvPr id="99355" name="Freeform 2069"/>
                <p:cNvSpPr>
                  <a:spLocks/>
                </p:cNvSpPr>
                <p:nvPr/>
              </p:nvSpPr>
              <p:spPr bwMode="auto">
                <a:xfrm>
                  <a:off x="1390" y="876"/>
                  <a:ext cx="1390" cy="862"/>
                </a:xfrm>
                <a:custGeom>
                  <a:avLst/>
                  <a:gdLst>
                    <a:gd name="T0" fmla="*/ 0 w 1390"/>
                    <a:gd name="T1" fmla="*/ 144 h 862"/>
                    <a:gd name="T2" fmla="*/ 336 w 1390"/>
                    <a:gd name="T3" fmla="*/ 0 h 862"/>
                    <a:gd name="T4" fmla="*/ 1151 w 1390"/>
                    <a:gd name="T5" fmla="*/ 479 h 862"/>
                    <a:gd name="T6" fmla="*/ 1390 w 1390"/>
                    <a:gd name="T7" fmla="*/ 335 h 862"/>
                    <a:gd name="T8" fmla="*/ 1390 w 1390"/>
                    <a:gd name="T9" fmla="*/ 766 h 862"/>
                    <a:gd name="T10" fmla="*/ 576 w 1390"/>
                    <a:gd name="T11" fmla="*/ 862 h 862"/>
                    <a:gd name="T12" fmla="*/ 863 w 1390"/>
                    <a:gd name="T13" fmla="*/ 670 h 862"/>
                    <a:gd name="T14" fmla="*/ 0 w 1390"/>
                    <a:gd name="T15" fmla="*/ 144 h 86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390" h="862">
                      <a:moveTo>
                        <a:pt x="0" y="144"/>
                      </a:moveTo>
                      <a:lnTo>
                        <a:pt x="336" y="0"/>
                      </a:lnTo>
                      <a:lnTo>
                        <a:pt x="1151" y="479"/>
                      </a:lnTo>
                      <a:lnTo>
                        <a:pt x="1390" y="335"/>
                      </a:lnTo>
                      <a:lnTo>
                        <a:pt x="1390" y="766"/>
                      </a:lnTo>
                      <a:lnTo>
                        <a:pt x="576" y="862"/>
                      </a:lnTo>
                      <a:lnTo>
                        <a:pt x="863" y="670"/>
                      </a:lnTo>
                      <a:lnTo>
                        <a:pt x="0" y="144"/>
                      </a:lnTo>
                      <a:close/>
                    </a:path>
                  </a:pathLst>
                </a:custGeom>
                <a:noFill/>
                <a:ln w="12700">
                  <a:solidFill>
                    <a:schemeClr val="tx1"/>
                  </a:solidFill>
                  <a:prstDash val="solid"/>
                  <a:round/>
                  <a:headEnd/>
                  <a:tailEnd/>
                </a:ln>
                <a:effectLst>
                  <a:outerShdw dist="107763" dir="2700000" algn="ctr" rotWithShape="0">
                    <a:srgbClr val="808080"/>
                  </a:outerShdw>
                </a:effectLst>
                <a:extLst>
                  <a:ext uri="{909E8E84-426E-40DD-AFC4-6F175D3DCCD1}">
                    <a14:hiddenFill xmlns:a14="http://schemas.microsoft.com/office/drawing/2010/main">
                      <a:solidFill>
                        <a:schemeClr val="hlink"/>
                      </a:solidFill>
                    </a14:hiddenFill>
                  </a:ext>
                </a:extLst>
              </p:spPr>
              <p:txBody>
                <a:bodyPr/>
                <a:lstStyle/>
                <a:p>
                  <a:endParaRPr lang="it-IT"/>
                </a:p>
              </p:txBody>
            </p:sp>
            <p:sp>
              <p:nvSpPr>
                <p:cNvPr id="99356" name="Freeform 2070"/>
                <p:cNvSpPr>
                  <a:spLocks/>
                </p:cNvSpPr>
                <p:nvPr/>
              </p:nvSpPr>
              <p:spPr bwMode="auto">
                <a:xfrm>
                  <a:off x="1966" y="1642"/>
                  <a:ext cx="814" cy="240"/>
                </a:xfrm>
                <a:custGeom>
                  <a:avLst/>
                  <a:gdLst>
                    <a:gd name="T0" fmla="*/ 0 w 814"/>
                    <a:gd name="T1" fmla="*/ 96 h 240"/>
                    <a:gd name="T2" fmla="*/ 814 w 814"/>
                    <a:gd name="T3" fmla="*/ 0 h 240"/>
                    <a:gd name="T4" fmla="*/ 814 w 814"/>
                    <a:gd name="T5" fmla="*/ 144 h 240"/>
                    <a:gd name="T6" fmla="*/ 0 w 814"/>
                    <a:gd name="T7" fmla="*/ 240 h 240"/>
                    <a:gd name="T8" fmla="*/ 0 w 814"/>
                    <a:gd name="T9" fmla="*/ 96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14" h="240">
                      <a:moveTo>
                        <a:pt x="0" y="96"/>
                      </a:moveTo>
                      <a:lnTo>
                        <a:pt x="814" y="0"/>
                      </a:lnTo>
                      <a:lnTo>
                        <a:pt x="814" y="144"/>
                      </a:lnTo>
                      <a:lnTo>
                        <a:pt x="0" y="240"/>
                      </a:lnTo>
                      <a:lnTo>
                        <a:pt x="0" y="96"/>
                      </a:lnTo>
                      <a:close/>
                    </a:path>
                  </a:pathLst>
                </a:custGeom>
                <a:noFill/>
                <a:ln w="12700">
                  <a:solidFill>
                    <a:schemeClr val="tx1"/>
                  </a:solidFill>
                  <a:prstDash val="solid"/>
                  <a:round/>
                  <a:headEnd/>
                  <a:tailEnd/>
                </a:ln>
                <a:effectLst>
                  <a:outerShdw dist="107763" dir="2700000" algn="ctr" rotWithShape="0">
                    <a:srgbClr val="808080"/>
                  </a:outerShdw>
                </a:effectLst>
                <a:extLst>
                  <a:ext uri="{909E8E84-426E-40DD-AFC4-6F175D3DCCD1}">
                    <a14:hiddenFill xmlns:a14="http://schemas.microsoft.com/office/drawing/2010/main">
                      <a:solidFill>
                        <a:schemeClr val="hlink"/>
                      </a:solidFill>
                    </a14:hiddenFill>
                  </a:ext>
                </a:extLst>
              </p:spPr>
              <p:txBody>
                <a:bodyPr/>
                <a:lstStyle/>
                <a:p>
                  <a:endParaRPr lang="it-IT"/>
                </a:p>
              </p:txBody>
            </p:sp>
          </p:grpSp>
          <p:grpSp>
            <p:nvGrpSpPr>
              <p:cNvPr id="99350" name="Group 2075"/>
              <p:cNvGrpSpPr>
                <a:grpSpLocks/>
              </p:cNvGrpSpPr>
              <p:nvPr/>
            </p:nvGrpSpPr>
            <p:grpSpPr bwMode="auto">
              <a:xfrm>
                <a:off x="2020" y="2402"/>
                <a:ext cx="1390" cy="1006"/>
                <a:chOff x="2981" y="876"/>
                <a:chExt cx="1390" cy="1006"/>
              </a:xfrm>
            </p:grpSpPr>
            <p:sp>
              <p:nvSpPr>
                <p:cNvPr id="99351" name="Freeform 2072"/>
                <p:cNvSpPr>
                  <a:spLocks/>
                </p:cNvSpPr>
                <p:nvPr/>
              </p:nvSpPr>
              <p:spPr bwMode="auto">
                <a:xfrm>
                  <a:off x="3508" y="1020"/>
                  <a:ext cx="863" cy="670"/>
                </a:xfrm>
                <a:custGeom>
                  <a:avLst/>
                  <a:gdLst>
                    <a:gd name="T0" fmla="*/ 863 w 863"/>
                    <a:gd name="T1" fmla="*/ 0 h 670"/>
                    <a:gd name="T2" fmla="*/ 0 w 863"/>
                    <a:gd name="T3" fmla="*/ 526 h 670"/>
                    <a:gd name="T4" fmla="*/ 0 w 863"/>
                    <a:gd name="T5" fmla="*/ 670 h 670"/>
                    <a:gd name="T6" fmla="*/ 863 w 863"/>
                    <a:gd name="T7" fmla="*/ 143 h 670"/>
                    <a:gd name="T8" fmla="*/ 863 w 863"/>
                    <a:gd name="T9" fmla="*/ 0 h 6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63" h="670">
                      <a:moveTo>
                        <a:pt x="863" y="0"/>
                      </a:moveTo>
                      <a:lnTo>
                        <a:pt x="0" y="526"/>
                      </a:lnTo>
                      <a:lnTo>
                        <a:pt x="0" y="670"/>
                      </a:lnTo>
                      <a:lnTo>
                        <a:pt x="863" y="143"/>
                      </a:lnTo>
                      <a:lnTo>
                        <a:pt x="863" y="0"/>
                      </a:lnTo>
                      <a:close/>
                    </a:path>
                  </a:pathLst>
                </a:custGeom>
                <a:noFill/>
                <a:ln w="12700">
                  <a:solidFill>
                    <a:schemeClr val="tx1"/>
                  </a:solidFill>
                  <a:prstDash val="solid"/>
                  <a:round/>
                  <a:headEnd/>
                  <a:tailEnd/>
                </a:ln>
                <a:effectLst>
                  <a:outerShdw dist="107763" dir="2700000" algn="ctr" rotWithShape="0">
                    <a:srgbClr val="808080"/>
                  </a:outerShdw>
                </a:effectLst>
                <a:extLst>
                  <a:ext uri="{909E8E84-426E-40DD-AFC4-6F175D3DCCD1}">
                    <a14:hiddenFill xmlns:a14="http://schemas.microsoft.com/office/drawing/2010/main">
                      <a:solidFill>
                        <a:schemeClr val="hlink"/>
                      </a:solidFill>
                    </a14:hiddenFill>
                  </a:ext>
                </a:extLst>
              </p:spPr>
              <p:txBody>
                <a:bodyPr/>
                <a:lstStyle/>
                <a:p>
                  <a:endParaRPr lang="it-IT"/>
                </a:p>
              </p:txBody>
            </p:sp>
            <p:sp>
              <p:nvSpPr>
                <p:cNvPr id="99352" name="Freeform 2073"/>
                <p:cNvSpPr>
                  <a:spLocks/>
                </p:cNvSpPr>
                <p:nvPr/>
              </p:nvSpPr>
              <p:spPr bwMode="auto">
                <a:xfrm>
                  <a:off x="2981" y="876"/>
                  <a:ext cx="1390" cy="862"/>
                </a:xfrm>
                <a:custGeom>
                  <a:avLst/>
                  <a:gdLst>
                    <a:gd name="T0" fmla="*/ 1390 w 1390"/>
                    <a:gd name="T1" fmla="*/ 144 h 862"/>
                    <a:gd name="T2" fmla="*/ 1054 w 1390"/>
                    <a:gd name="T3" fmla="*/ 0 h 862"/>
                    <a:gd name="T4" fmla="*/ 239 w 1390"/>
                    <a:gd name="T5" fmla="*/ 479 h 862"/>
                    <a:gd name="T6" fmla="*/ 0 w 1390"/>
                    <a:gd name="T7" fmla="*/ 335 h 862"/>
                    <a:gd name="T8" fmla="*/ 0 w 1390"/>
                    <a:gd name="T9" fmla="*/ 766 h 862"/>
                    <a:gd name="T10" fmla="*/ 814 w 1390"/>
                    <a:gd name="T11" fmla="*/ 862 h 862"/>
                    <a:gd name="T12" fmla="*/ 527 w 1390"/>
                    <a:gd name="T13" fmla="*/ 670 h 862"/>
                    <a:gd name="T14" fmla="*/ 1390 w 1390"/>
                    <a:gd name="T15" fmla="*/ 144 h 86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390" h="862">
                      <a:moveTo>
                        <a:pt x="1390" y="144"/>
                      </a:moveTo>
                      <a:lnTo>
                        <a:pt x="1054" y="0"/>
                      </a:lnTo>
                      <a:lnTo>
                        <a:pt x="239" y="479"/>
                      </a:lnTo>
                      <a:lnTo>
                        <a:pt x="0" y="335"/>
                      </a:lnTo>
                      <a:lnTo>
                        <a:pt x="0" y="766"/>
                      </a:lnTo>
                      <a:lnTo>
                        <a:pt x="814" y="862"/>
                      </a:lnTo>
                      <a:lnTo>
                        <a:pt x="527" y="670"/>
                      </a:lnTo>
                      <a:lnTo>
                        <a:pt x="1390" y="144"/>
                      </a:lnTo>
                      <a:close/>
                    </a:path>
                  </a:pathLst>
                </a:custGeom>
                <a:noFill/>
                <a:ln w="12700">
                  <a:solidFill>
                    <a:schemeClr val="tx1"/>
                  </a:solidFill>
                  <a:prstDash val="solid"/>
                  <a:round/>
                  <a:headEnd/>
                  <a:tailEnd/>
                </a:ln>
                <a:effectLst>
                  <a:outerShdw dist="107763" dir="2700000" algn="ctr" rotWithShape="0">
                    <a:srgbClr val="808080"/>
                  </a:outerShdw>
                </a:effectLst>
                <a:extLst>
                  <a:ext uri="{909E8E84-426E-40DD-AFC4-6F175D3DCCD1}">
                    <a14:hiddenFill xmlns:a14="http://schemas.microsoft.com/office/drawing/2010/main">
                      <a:solidFill>
                        <a:schemeClr val="hlink"/>
                      </a:solidFill>
                    </a14:hiddenFill>
                  </a:ext>
                </a:extLst>
              </p:spPr>
              <p:txBody>
                <a:bodyPr/>
                <a:lstStyle/>
                <a:p>
                  <a:endParaRPr lang="it-IT"/>
                </a:p>
              </p:txBody>
            </p:sp>
            <p:sp>
              <p:nvSpPr>
                <p:cNvPr id="99353" name="Freeform 2074"/>
                <p:cNvSpPr>
                  <a:spLocks/>
                </p:cNvSpPr>
                <p:nvPr/>
              </p:nvSpPr>
              <p:spPr bwMode="auto">
                <a:xfrm>
                  <a:off x="2981" y="1642"/>
                  <a:ext cx="814" cy="240"/>
                </a:xfrm>
                <a:custGeom>
                  <a:avLst/>
                  <a:gdLst>
                    <a:gd name="T0" fmla="*/ 814 w 814"/>
                    <a:gd name="T1" fmla="*/ 96 h 240"/>
                    <a:gd name="T2" fmla="*/ 0 w 814"/>
                    <a:gd name="T3" fmla="*/ 0 h 240"/>
                    <a:gd name="T4" fmla="*/ 0 w 814"/>
                    <a:gd name="T5" fmla="*/ 144 h 240"/>
                    <a:gd name="T6" fmla="*/ 814 w 814"/>
                    <a:gd name="T7" fmla="*/ 240 h 240"/>
                    <a:gd name="T8" fmla="*/ 814 w 814"/>
                    <a:gd name="T9" fmla="*/ 96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14" h="240">
                      <a:moveTo>
                        <a:pt x="814" y="96"/>
                      </a:moveTo>
                      <a:lnTo>
                        <a:pt x="0" y="0"/>
                      </a:lnTo>
                      <a:lnTo>
                        <a:pt x="0" y="144"/>
                      </a:lnTo>
                      <a:lnTo>
                        <a:pt x="814" y="240"/>
                      </a:lnTo>
                      <a:lnTo>
                        <a:pt x="814" y="96"/>
                      </a:lnTo>
                      <a:close/>
                    </a:path>
                  </a:pathLst>
                </a:custGeom>
                <a:noFill/>
                <a:ln w="12700">
                  <a:solidFill>
                    <a:schemeClr val="tx1"/>
                  </a:solidFill>
                  <a:prstDash val="solid"/>
                  <a:round/>
                  <a:headEnd/>
                  <a:tailEnd/>
                </a:ln>
                <a:effectLst>
                  <a:outerShdw dist="107763" dir="2700000" algn="ctr" rotWithShape="0">
                    <a:srgbClr val="808080"/>
                  </a:outerShdw>
                </a:effectLst>
                <a:extLst>
                  <a:ext uri="{909E8E84-426E-40DD-AFC4-6F175D3DCCD1}">
                    <a14:hiddenFill xmlns:a14="http://schemas.microsoft.com/office/drawing/2010/main">
                      <a:solidFill>
                        <a:schemeClr val="hlink"/>
                      </a:solidFill>
                    </a14:hiddenFill>
                  </a:ext>
                </a:extLst>
              </p:spPr>
              <p:txBody>
                <a:bodyPr/>
                <a:lstStyle/>
                <a:p>
                  <a:endParaRPr lang="it-IT"/>
                </a:p>
              </p:txBody>
            </p:sp>
          </p:grpSp>
        </p:grpSp>
        <p:grpSp>
          <p:nvGrpSpPr>
            <p:cNvPr id="99340" name="Group 2097"/>
            <p:cNvGrpSpPr>
              <a:grpSpLocks/>
            </p:cNvGrpSpPr>
            <p:nvPr/>
          </p:nvGrpSpPr>
          <p:grpSpPr bwMode="auto">
            <a:xfrm>
              <a:off x="3744" y="3024"/>
              <a:ext cx="864" cy="624"/>
              <a:chOff x="2020" y="2400"/>
              <a:chExt cx="1772" cy="1008"/>
            </a:xfrm>
          </p:grpSpPr>
          <p:grpSp>
            <p:nvGrpSpPr>
              <p:cNvPr id="99341" name="Group 2098"/>
              <p:cNvGrpSpPr>
                <a:grpSpLocks/>
              </p:cNvGrpSpPr>
              <p:nvPr/>
            </p:nvGrpSpPr>
            <p:grpSpPr bwMode="auto">
              <a:xfrm>
                <a:off x="2402" y="2400"/>
                <a:ext cx="1390" cy="1006"/>
                <a:chOff x="1390" y="876"/>
                <a:chExt cx="1390" cy="1006"/>
              </a:xfrm>
            </p:grpSpPr>
            <p:sp>
              <p:nvSpPr>
                <p:cNvPr id="99346" name="Freeform 2099"/>
                <p:cNvSpPr>
                  <a:spLocks/>
                </p:cNvSpPr>
                <p:nvPr/>
              </p:nvSpPr>
              <p:spPr bwMode="auto">
                <a:xfrm>
                  <a:off x="1390" y="1020"/>
                  <a:ext cx="863" cy="670"/>
                </a:xfrm>
                <a:custGeom>
                  <a:avLst/>
                  <a:gdLst>
                    <a:gd name="T0" fmla="*/ 0 w 863"/>
                    <a:gd name="T1" fmla="*/ 0 h 670"/>
                    <a:gd name="T2" fmla="*/ 863 w 863"/>
                    <a:gd name="T3" fmla="*/ 526 h 670"/>
                    <a:gd name="T4" fmla="*/ 863 w 863"/>
                    <a:gd name="T5" fmla="*/ 670 h 670"/>
                    <a:gd name="T6" fmla="*/ 0 w 863"/>
                    <a:gd name="T7" fmla="*/ 143 h 670"/>
                    <a:gd name="T8" fmla="*/ 0 w 863"/>
                    <a:gd name="T9" fmla="*/ 0 h 6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63" h="670">
                      <a:moveTo>
                        <a:pt x="0" y="0"/>
                      </a:moveTo>
                      <a:lnTo>
                        <a:pt x="863" y="526"/>
                      </a:lnTo>
                      <a:lnTo>
                        <a:pt x="863" y="670"/>
                      </a:lnTo>
                      <a:lnTo>
                        <a:pt x="0" y="143"/>
                      </a:lnTo>
                      <a:lnTo>
                        <a:pt x="0" y="0"/>
                      </a:lnTo>
                      <a:close/>
                    </a:path>
                  </a:pathLst>
                </a:custGeom>
                <a:noFill/>
                <a:ln w="12700">
                  <a:solidFill>
                    <a:schemeClr val="tx1"/>
                  </a:solidFill>
                  <a:prstDash val="solid"/>
                  <a:round/>
                  <a:headEnd/>
                  <a:tailEnd/>
                </a:ln>
                <a:effectLst>
                  <a:outerShdw dist="107763" dir="2700000" algn="ctr" rotWithShape="0">
                    <a:srgbClr val="808080"/>
                  </a:outerShdw>
                </a:effectLst>
                <a:extLst>
                  <a:ext uri="{909E8E84-426E-40DD-AFC4-6F175D3DCCD1}">
                    <a14:hiddenFill xmlns:a14="http://schemas.microsoft.com/office/drawing/2010/main">
                      <a:solidFill>
                        <a:schemeClr val="hlink"/>
                      </a:solidFill>
                    </a14:hiddenFill>
                  </a:ext>
                </a:extLst>
              </p:spPr>
              <p:txBody>
                <a:bodyPr/>
                <a:lstStyle/>
                <a:p>
                  <a:endParaRPr lang="it-IT"/>
                </a:p>
              </p:txBody>
            </p:sp>
            <p:sp>
              <p:nvSpPr>
                <p:cNvPr id="99347" name="Freeform 2100"/>
                <p:cNvSpPr>
                  <a:spLocks/>
                </p:cNvSpPr>
                <p:nvPr/>
              </p:nvSpPr>
              <p:spPr bwMode="auto">
                <a:xfrm>
                  <a:off x="1390" y="876"/>
                  <a:ext cx="1390" cy="862"/>
                </a:xfrm>
                <a:custGeom>
                  <a:avLst/>
                  <a:gdLst>
                    <a:gd name="T0" fmla="*/ 0 w 1390"/>
                    <a:gd name="T1" fmla="*/ 144 h 862"/>
                    <a:gd name="T2" fmla="*/ 336 w 1390"/>
                    <a:gd name="T3" fmla="*/ 0 h 862"/>
                    <a:gd name="T4" fmla="*/ 1151 w 1390"/>
                    <a:gd name="T5" fmla="*/ 479 h 862"/>
                    <a:gd name="T6" fmla="*/ 1390 w 1390"/>
                    <a:gd name="T7" fmla="*/ 335 h 862"/>
                    <a:gd name="T8" fmla="*/ 1390 w 1390"/>
                    <a:gd name="T9" fmla="*/ 766 h 862"/>
                    <a:gd name="T10" fmla="*/ 576 w 1390"/>
                    <a:gd name="T11" fmla="*/ 862 h 862"/>
                    <a:gd name="T12" fmla="*/ 863 w 1390"/>
                    <a:gd name="T13" fmla="*/ 670 h 862"/>
                    <a:gd name="T14" fmla="*/ 0 w 1390"/>
                    <a:gd name="T15" fmla="*/ 144 h 86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390" h="862">
                      <a:moveTo>
                        <a:pt x="0" y="144"/>
                      </a:moveTo>
                      <a:lnTo>
                        <a:pt x="336" y="0"/>
                      </a:lnTo>
                      <a:lnTo>
                        <a:pt x="1151" y="479"/>
                      </a:lnTo>
                      <a:lnTo>
                        <a:pt x="1390" y="335"/>
                      </a:lnTo>
                      <a:lnTo>
                        <a:pt x="1390" y="766"/>
                      </a:lnTo>
                      <a:lnTo>
                        <a:pt x="576" y="862"/>
                      </a:lnTo>
                      <a:lnTo>
                        <a:pt x="863" y="670"/>
                      </a:lnTo>
                      <a:lnTo>
                        <a:pt x="0" y="144"/>
                      </a:lnTo>
                      <a:close/>
                    </a:path>
                  </a:pathLst>
                </a:custGeom>
                <a:noFill/>
                <a:ln w="12700">
                  <a:solidFill>
                    <a:schemeClr val="tx1"/>
                  </a:solidFill>
                  <a:prstDash val="solid"/>
                  <a:round/>
                  <a:headEnd/>
                  <a:tailEnd/>
                </a:ln>
                <a:effectLst>
                  <a:outerShdw dist="107763" dir="2700000" algn="ctr" rotWithShape="0">
                    <a:srgbClr val="808080"/>
                  </a:outerShdw>
                </a:effectLst>
                <a:extLst>
                  <a:ext uri="{909E8E84-426E-40DD-AFC4-6F175D3DCCD1}">
                    <a14:hiddenFill xmlns:a14="http://schemas.microsoft.com/office/drawing/2010/main">
                      <a:solidFill>
                        <a:schemeClr val="hlink"/>
                      </a:solidFill>
                    </a14:hiddenFill>
                  </a:ext>
                </a:extLst>
              </p:spPr>
              <p:txBody>
                <a:bodyPr/>
                <a:lstStyle/>
                <a:p>
                  <a:endParaRPr lang="it-IT"/>
                </a:p>
              </p:txBody>
            </p:sp>
            <p:sp>
              <p:nvSpPr>
                <p:cNvPr id="99348" name="Freeform 2101"/>
                <p:cNvSpPr>
                  <a:spLocks/>
                </p:cNvSpPr>
                <p:nvPr/>
              </p:nvSpPr>
              <p:spPr bwMode="auto">
                <a:xfrm>
                  <a:off x="1966" y="1642"/>
                  <a:ext cx="814" cy="240"/>
                </a:xfrm>
                <a:custGeom>
                  <a:avLst/>
                  <a:gdLst>
                    <a:gd name="T0" fmla="*/ 0 w 814"/>
                    <a:gd name="T1" fmla="*/ 96 h 240"/>
                    <a:gd name="T2" fmla="*/ 814 w 814"/>
                    <a:gd name="T3" fmla="*/ 0 h 240"/>
                    <a:gd name="T4" fmla="*/ 814 w 814"/>
                    <a:gd name="T5" fmla="*/ 144 h 240"/>
                    <a:gd name="T6" fmla="*/ 0 w 814"/>
                    <a:gd name="T7" fmla="*/ 240 h 240"/>
                    <a:gd name="T8" fmla="*/ 0 w 814"/>
                    <a:gd name="T9" fmla="*/ 96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14" h="240">
                      <a:moveTo>
                        <a:pt x="0" y="96"/>
                      </a:moveTo>
                      <a:lnTo>
                        <a:pt x="814" y="0"/>
                      </a:lnTo>
                      <a:lnTo>
                        <a:pt x="814" y="144"/>
                      </a:lnTo>
                      <a:lnTo>
                        <a:pt x="0" y="240"/>
                      </a:lnTo>
                      <a:lnTo>
                        <a:pt x="0" y="96"/>
                      </a:lnTo>
                      <a:close/>
                    </a:path>
                  </a:pathLst>
                </a:custGeom>
                <a:noFill/>
                <a:ln w="12700">
                  <a:solidFill>
                    <a:schemeClr val="tx1"/>
                  </a:solidFill>
                  <a:prstDash val="solid"/>
                  <a:round/>
                  <a:headEnd/>
                  <a:tailEnd/>
                </a:ln>
                <a:effectLst>
                  <a:outerShdw dist="107763" dir="2700000" algn="ctr" rotWithShape="0">
                    <a:srgbClr val="808080"/>
                  </a:outerShdw>
                </a:effectLst>
                <a:extLst>
                  <a:ext uri="{909E8E84-426E-40DD-AFC4-6F175D3DCCD1}">
                    <a14:hiddenFill xmlns:a14="http://schemas.microsoft.com/office/drawing/2010/main">
                      <a:solidFill>
                        <a:schemeClr val="hlink"/>
                      </a:solidFill>
                    </a14:hiddenFill>
                  </a:ext>
                </a:extLst>
              </p:spPr>
              <p:txBody>
                <a:bodyPr/>
                <a:lstStyle/>
                <a:p>
                  <a:endParaRPr lang="it-IT"/>
                </a:p>
              </p:txBody>
            </p:sp>
          </p:grpSp>
          <p:grpSp>
            <p:nvGrpSpPr>
              <p:cNvPr id="99342" name="Group 2102"/>
              <p:cNvGrpSpPr>
                <a:grpSpLocks/>
              </p:cNvGrpSpPr>
              <p:nvPr/>
            </p:nvGrpSpPr>
            <p:grpSpPr bwMode="auto">
              <a:xfrm>
                <a:off x="2020" y="2402"/>
                <a:ext cx="1390" cy="1006"/>
                <a:chOff x="2981" y="876"/>
                <a:chExt cx="1390" cy="1006"/>
              </a:xfrm>
            </p:grpSpPr>
            <p:sp>
              <p:nvSpPr>
                <p:cNvPr id="99343" name="Freeform 2103"/>
                <p:cNvSpPr>
                  <a:spLocks/>
                </p:cNvSpPr>
                <p:nvPr/>
              </p:nvSpPr>
              <p:spPr bwMode="auto">
                <a:xfrm>
                  <a:off x="3508" y="1020"/>
                  <a:ext cx="863" cy="670"/>
                </a:xfrm>
                <a:custGeom>
                  <a:avLst/>
                  <a:gdLst>
                    <a:gd name="T0" fmla="*/ 863 w 863"/>
                    <a:gd name="T1" fmla="*/ 0 h 670"/>
                    <a:gd name="T2" fmla="*/ 0 w 863"/>
                    <a:gd name="T3" fmla="*/ 526 h 670"/>
                    <a:gd name="T4" fmla="*/ 0 w 863"/>
                    <a:gd name="T5" fmla="*/ 670 h 670"/>
                    <a:gd name="T6" fmla="*/ 863 w 863"/>
                    <a:gd name="T7" fmla="*/ 143 h 670"/>
                    <a:gd name="T8" fmla="*/ 863 w 863"/>
                    <a:gd name="T9" fmla="*/ 0 h 6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63" h="670">
                      <a:moveTo>
                        <a:pt x="863" y="0"/>
                      </a:moveTo>
                      <a:lnTo>
                        <a:pt x="0" y="526"/>
                      </a:lnTo>
                      <a:lnTo>
                        <a:pt x="0" y="670"/>
                      </a:lnTo>
                      <a:lnTo>
                        <a:pt x="863" y="143"/>
                      </a:lnTo>
                      <a:lnTo>
                        <a:pt x="863" y="0"/>
                      </a:lnTo>
                      <a:close/>
                    </a:path>
                  </a:pathLst>
                </a:custGeom>
                <a:noFill/>
                <a:ln w="12700">
                  <a:solidFill>
                    <a:schemeClr val="tx1"/>
                  </a:solidFill>
                  <a:prstDash val="solid"/>
                  <a:round/>
                  <a:headEnd/>
                  <a:tailEnd/>
                </a:ln>
                <a:effectLst>
                  <a:outerShdw dist="107763" dir="2700000" algn="ctr" rotWithShape="0">
                    <a:srgbClr val="808080"/>
                  </a:outerShdw>
                </a:effectLst>
                <a:extLst>
                  <a:ext uri="{909E8E84-426E-40DD-AFC4-6F175D3DCCD1}">
                    <a14:hiddenFill xmlns:a14="http://schemas.microsoft.com/office/drawing/2010/main">
                      <a:solidFill>
                        <a:schemeClr val="hlink"/>
                      </a:solidFill>
                    </a14:hiddenFill>
                  </a:ext>
                </a:extLst>
              </p:spPr>
              <p:txBody>
                <a:bodyPr/>
                <a:lstStyle/>
                <a:p>
                  <a:endParaRPr lang="it-IT"/>
                </a:p>
              </p:txBody>
            </p:sp>
            <p:sp>
              <p:nvSpPr>
                <p:cNvPr id="99344" name="Freeform 2104"/>
                <p:cNvSpPr>
                  <a:spLocks/>
                </p:cNvSpPr>
                <p:nvPr/>
              </p:nvSpPr>
              <p:spPr bwMode="auto">
                <a:xfrm>
                  <a:off x="2981" y="876"/>
                  <a:ext cx="1390" cy="862"/>
                </a:xfrm>
                <a:custGeom>
                  <a:avLst/>
                  <a:gdLst>
                    <a:gd name="T0" fmla="*/ 1390 w 1390"/>
                    <a:gd name="T1" fmla="*/ 144 h 862"/>
                    <a:gd name="T2" fmla="*/ 1054 w 1390"/>
                    <a:gd name="T3" fmla="*/ 0 h 862"/>
                    <a:gd name="T4" fmla="*/ 239 w 1390"/>
                    <a:gd name="T5" fmla="*/ 479 h 862"/>
                    <a:gd name="T6" fmla="*/ 0 w 1390"/>
                    <a:gd name="T7" fmla="*/ 335 h 862"/>
                    <a:gd name="T8" fmla="*/ 0 w 1390"/>
                    <a:gd name="T9" fmla="*/ 766 h 862"/>
                    <a:gd name="T10" fmla="*/ 814 w 1390"/>
                    <a:gd name="T11" fmla="*/ 862 h 862"/>
                    <a:gd name="T12" fmla="*/ 527 w 1390"/>
                    <a:gd name="T13" fmla="*/ 670 h 862"/>
                    <a:gd name="T14" fmla="*/ 1390 w 1390"/>
                    <a:gd name="T15" fmla="*/ 144 h 86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390" h="862">
                      <a:moveTo>
                        <a:pt x="1390" y="144"/>
                      </a:moveTo>
                      <a:lnTo>
                        <a:pt x="1054" y="0"/>
                      </a:lnTo>
                      <a:lnTo>
                        <a:pt x="239" y="479"/>
                      </a:lnTo>
                      <a:lnTo>
                        <a:pt x="0" y="335"/>
                      </a:lnTo>
                      <a:lnTo>
                        <a:pt x="0" y="766"/>
                      </a:lnTo>
                      <a:lnTo>
                        <a:pt x="814" y="862"/>
                      </a:lnTo>
                      <a:lnTo>
                        <a:pt x="527" y="670"/>
                      </a:lnTo>
                      <a:lnTo>
                        <a:pt x="1390" y="144"/>
                      </a:lnTo>
                      <a:close/>
                    </a:path>
                  </a:pathLst>
                </a:custGeom>
                <a:noFill/>
                <a:ln w="12700">
                  <a:solidFill>
                    <a:schemeClr val="tx1"/>
                  </a:solidFill>
                  <a:prstDash val="solid"/>
                  <a:round/>
                  <a:headEnd/>
                  <a:tailEnd/>
                </a:ln>
                <a:effectLst>
                  <a:outerShdw dist="107763" dir="2700000" algn="ctr" rotWithShape="0">
                    <a:srgbClr val="808080"/>
                  </a:outerShdw>
                </a:effectLst>
                <a:extLst>
                  <a:ext uri="{909E8E84-426E-40DD-AFC4-6F175D3DCCD1}">
                    <a14:hiddenFill xmlns:a14="http://schemas.microsoft.com/office/drawing/2010/main">
                      <a:solidFill>
                        <a:schemeClr val="hlink"/>
                      </a:solidFill>
                    </a14:hiddenFill>
                  </a:ext>
                </a:extLst>
              </p:spPr>
              <p:txBody>
                <a:bodyPr/>
                <a:lstStyle/>
                <a:p>
                  <a:endParaRPr lang="it-IT"/>
                </a:p>
              </p:txBody>
            </p:sp>
            <p:sp>
              <p:nvSpPr>
                <p:cNvPr id="99345" name="Freeform 2105"/>
                <p:cNvSpPr>
                  <a:spLocks/>
                </p:cNvSpPr>
                <p:nvPr/>
              </p:nvSpPr>
              <p:spPr bwMode="auto">
                <a:xfrm>
                  <a:off x="2981" y="1642"/>
                  <a:ext cx="814" cy="240"/>
                </a:xfrm>
                <a:custGeom>
                  <a:avLst/>
                  <a:gdLst>
                    <a:gd name="T0" fmla="*/ 814 w 814"/>
                    <a:gd name="T1" fmla="*/ 96 h 240"/>
                    <a:gd name="T2" fmla="*/ 0 w 814"/>
                    <a:gd name="T3" fmla="*/ 0 h 240"/>
                    <a:gd name="T4" fmla="*/ 0 w 814"/>
                    <a:gd name="T5" fmla="*/ 144 h 240"/>
                    <a:gd name="T6" fmla="*/ 814 w 814"/>
                    <a:gd name="T7" fmla="*/ 240 h 240"/>
                    <a:gd name="T8" fmla="*/ 814 w 814"/>
                    <a:gd name="T9" fmla="*/ 96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14" h="240">
                      <a:moveTo>
                        <a:pt x="814" y="96"/>
                      </a:moveTo>
                      <a:lnTo>
                        <a:pt x="0" y="0"/>
                      </a:lnTo>
                      <a:lnTo>
                        <a:pt x="0" y="144"/>
                      </a:lnTo>
                      <a:lnTo>
                        <a:pt x="814" y="240"/>
                      </a:lnTo>
                      <a:lnTo>
                        <a:pt x="814" y="96"/>
                      </a:lnTo>
                      <a:close/>
                    </a:path>
                  </a:pathLst>
                </a:custGeom>
                <a:noFill/>
                <a:ln w="12700">
                  <a:solidFill>
                    <a:schemeClr val="tx1"/>
                  </a:solidFill>
                  <a:prstDash val="solid"/>
                  <a:round/>
                  <a:headEnd/>
                  <a:tailEnd/>
                </a:ln>
                <a:effectLst>
                  <a:outerShdw dist="107763" dir="2700000" algn="ctr" rotWithShape="0">
                    <a:srgbClr val="808080"/>
                  </a:outerShdw>
                </a:effectLst>
                <a:extLst>
                  <a:ext uri="{909E8E84-426E-40DD-AFC4-6F175D3DCCD1}">
                    <a14:hiddenFill xmlns:a14="http://schemas.microsoft.com/office/drawing/2010/main">
                      <a:solidFill>
                        <a:schemeClr val="hlink"/>
                      </a:solidFill>
                    </a14:hiddenFill>
                  </a:ext>
                </a:extLst>
              </p:spPr>
              <p:txBody>
                <a:bodyPr/>
                <a:lstStyle/>
                <a:p>
                  <a:endParaRPr lang="it-IT"/>
                </a:p>
              </p:txBody>
            </p:sp>
          </p:grpSp>
        </p:grpSp>
      </p:grpSp>
    </p:spTree>
    <p:extLst>
      <p:ext uri="{BB962C8B-B14F-4D97-AF65-F5344CB8AC3E}">
        <p14:creationId xmlns:p14="http://schemas.microsoft.com/office/powerpoint/2010/main" val="29689209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1524000" y="-70327"/>
            <a:ext cx="9144000" cy="960194"/>
          </a:xfrm>
        </p:spPr>
        <p:txBody>
          <a:bodyPr/>
          <a:lstStyle/>
          <a:p>
            <a:r>
              <a:rPr lang="it-IT" dirty="0">
                <a:solidFill>
                  <a:srgbClr val="00B050"/>
                </a:solidFill>
              </a:rPr>
              <a:t>CONTRATTI DI INFORMATICA </a:t>
            </a:r>
          </a:p>
        </p:txBody>
      </p:sp>
      <p:sp>
        <p:nvSpPr>
          <p:cNvPr id="3" name="Sottotitolo 2"/>
          <p:cNvSpPr>
            <a:spLocks noGrp="1"/>
          </p:cNvSpPr>
          <p:nvPr>
            <p:ph type="subTitle" idx="1"/>
          </p:nvPr>
        </p:nvSpPr>
        <p:spPr>
          <a:xfrm>
            <a:off x="140678" y="793155"/>
            <a:ext cx="11904784" cy="6064846"/>
          </a:xfrm>
        </p:spPr>
        <p:txBody>
          <a:bodyPr>
            <a:noAutofit/>
          </a:bodyPr>
          <a:lstStyle/>
          <a:p>
            <a:r>
              <a:rPr lang="it-IT" b="1" dirty="0"/>
              <a:t>Definizione Particolare</a:t>
            </a:r>
          </a:p>
          <a:p>
            <a:r>
              <a:rPr lang="it-IT" sz="3600" b="1" dirty="0">
                <a:solidFill>
                  <a:srgbClr val="FF0000"/>
                </a:solidFill>
              </a:rPr>
              <a:t>Contratto di Sviluppo di Software</a:t>
            </a:r>
          </a:p>
          <a:p>
            <a:r>
              <a:rPr lang="it-IT" sz="2000" dirty="0"/>
              <a:t>Il contratto di </a:t>
            </a:r>
            <a:r>
              <a:rPr lang="it-IT" sz="2000" b="1" dirty="0"/>
              <a:t>sviluppo di software</a:t>
            </a:r>
            <a:r>
              <a:rPr lang="it-IT" sz="2000" dirty="0"/>
              <a:t>, unitamente al contratto di licenza d’uso, costituisce la più diffusa forma di acquisizione dei programmi per elaboratore.</a:t>
            </a:r>
          </a:p>
          <a:p>
            <a:r>
              <a:rPr lang="it-IT" sz="2000" dirty="0"/>
              <a:t>Trova applicazione in tutti i casi in cui il mercato </a:t>
            </a:r>
            <a:r>
              <a:rPr lang="it-IT" sz="2000" b="1" dirty="0"/>
              <a:t>non </a:t>
            </a:r>
            <a:r>
              <a:rPr lang="it-IT" sz="2000" dirty="0"/>
              <a:t>offra un prodotto soddisfacente già preconfezionato ed il committente non è in grado o non intenda svilupparlo in proprio.</a:t>
            </a:r>
          </a:p>
          <a:p>
            <a:r>
              <a:rPr lang="it-IT" sz="2000" dirty="0"/>
              <a:t>Questo tipo di contratto è molto “più delicato” di quello di licenza d’uso e cioè per almeno due  ragioni fondamentali.</a:t>
            </a:r>
          </a:p>
          <a:p>
            <a:r>
              <a:rPr lang="it-IT" sz="2000" dirty="0"/>
              <a:t>La </a:t>
            </a:r>
            <a:r>
              <a:rPr lang="it-IT" sz="2000" b="1" dirty="0"/>
              <a:t>prima</a:t>
            </a:r>
            <a:r>
              <a:rPr lang="it-IT" sz="2000" dirty="0"/>
              <a:t> è che, mentre il package in licenza è un prodotto esistente e quindi in una certa misura valutabile all’atto della stipulazione del contratto, il software sviluppato ad hoc rappresenta un’incognita fino al suo rilascio. E, se è pur vero che sono previsti un collaudo ed un’accettazione, è vero anche che, pur rispondendo pienamente alle specifiche funzionali fornite dal committente, potrebbe scaturirne un programma o un insieme di programmi più o meno brillanti, senza avere quindi alcuna possibilità di rifiutare totalmente il prodotto in caso di insoddisfazione.</a:t>
            </a:r>
          </a:p>
          <a:p>
            <a:r>
              <a:rPr lang="it-IT" sz="2000" dirty="0"/>
              <a:t>La </a:t>
            </a:r>
            <a:r>
              <a:rPr lang="it-IT" sz="2000" b="1" dirty="0"/>
              <a:t>seconda ragione  </a:t>
            </a:r>
            <a:r>
              <a:rPr lang="it-IT" sz="2000" dirty="0"/>
              <a:t>è di tipo essenzialmente economico poiché, mentre nella licenza d’uso vi è solo l’esborso di una quota parte rispetto al costo totale di sviluppo del prodotto, nel contratto qui in esame il committente si accolla di solito l’intero costo.</a:t>
            </a:r>
          </a:p>
        </p:txBody>
      </p:sp>
    </p:spTree>
    <p:extLst>
      <p:ext uri="{BB962C8B-B14F-4D97-AF65-F5344CB8AC3E}">
        <p14:creationId xmlns:p14="http://schemas.microsoft.com/office/powerpoint/2010/main" val="327466728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050"/>
          <p:cNvSpPr>
            <a:spLocks noChangeArrowheads="1"/>
          </p:cNvSpPr>
          <p:nvPr/>
        </p:nvSpPr>
        <p:spPr bwMode="auto">
          <a:xfrm>
            <a:off x="1752600" y="228600"/>
            <a:ext cx="8686800" cy="6400800"/>
          </a:xfrm>
          <a:prstGeom prst="rect">
            <a:avLst/>
          </a:prstGeom>
          <a:noFill/>
          <a:ln w="28575">
            <a:solidFill>
              <a:schemeClr val="tx1"/>
            </a:solidFill>
            <a:miter lim="800000"/>
            <a:headEnd/>
            <a:tailEnd/>
          </a:ln>
          <a:effectLst>
            <a:outerShdw dist="107763" dir="2700000" algn="ctr" rotWithShape="0">
              <a:schemeClr val="bg2"/>
            </a:outerShdw>
          </a:effectLst>
          <a:extLst>
            <a:ext uri="{909E8E84-426E-40DD-AFC4-6F175D3DCCD1}">
              <a14:hiddenFill xmlns:a14="http://schemas.microsoft.com/office/drawing/2010/main">
                <a:solidFill>
                  <a:schemeClr val="bg1"/>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it-IT" altLang="it-IT" sz="2400"/>
          </a:p>
        </p:txBody>
      </p:sp>
      <p:sp>
        <p:nvSpPr>
          <p:cNvPr id="103427" name="Text Box 2051"/>
          <p:cNvSpPr txBox="1">
            <a:spLocks noChangeArrowheads="1"/>
          </p:cNvSpPr>
          <p:nvPr/>
        </p:nvSpPr>
        <p:spPr bwMode="auto">
          <a:xfrm>
            <a:off x="1828800" y="304800"/>
            <a:ext cx="86106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it-IT" altLang="it-IT" sz="4400" u="sng">
                <a:solidFill>
                  <a:srgbClr val="FF3300"/>
                </a:solidFill>
                <a:latin typeface="Univers" pitchFamily="34" charset="0"/>
              </a:rPr>
              <a:t>SVILUPPO DI SOFTWARE</a:t>
            </a:r>
            <a:endParaRPr lang="it-IT" altLang="it-IT" sz="1800" u="sng"/>
          </a:p>
        </p:txBody>
      </p:sp>
      <p:sp>
        <p:nvSpPr>
          <p:cNvPr id="103428" name="Text Box 2052"/>
          <p:cNvSpPr txBox="1">
            <a:spLocks noChangeArrowheads="1"/>
          </p:cNvSpPr>
          <p:nvPr/>
        </p:nvSpPr>
        <p:spPr bwMode="auto">
          <a:xfrm>
            <a:off x="5190850" y="1143000"/>
            <a:ext cx="197195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a:spcBef>
                <a:spcPct val="0"/>
              </a:spcBef>
              <a:buFontTx/>
              <a:buNone/>
            </a:pPr>
            <a:r>
              <a:rPr lang="it-IT" altLang="it-IT" sz="2800">
                <a:solidFill>
                  <a:schemeClr val="accent2"/>
                </a:solidFill>
                <a:latin typeface="Univers" pitchFamily="34" charset="0"/>
              </a:rPr>
              <a:t>OGGETTO</a:t>
            </a:r>
          </a:p>
        </p:txBody>
      </p:sp>
      <p:sp>
        <p:nvSpPr>
          <p:cNvPr id="103429" name="Text Box 2053"/>
          <p:cNvSpPr txBox="1">
            <a:spLocks noChangeArrowheads="1"/>
          </p:cNvSpPr>
          <p:nvPr/>
        </p:nvSpPr>
        <p:spPr bwMode="auto">
          <a:xfrm>
            <a:off x="2057400" y="2668589"/>
            <a:ext cx="8229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it-IT" altLang="it-IT" sz="2000">
                <a:latin typeface="Univers" pitchFamily="34" charset="0"/>
              </a:rPr>
              <a:t>REALIZZAZIONE DI UN PROGRAMMA PER UNO SPECIFICO UTENTE CHE NE ACQUISTA LA TITOLARITÀ </a:t>
            </a:r>
          </a:p>
        </p:txBody>
      </p:sp>
      <p:sp>
        <p:nvSpPr>
          <p:cNvPr id="103430" name="Text Box 2054"/>
          <p:cNvSpPr txBox="1">
            <a:spLocks noChangeArrowheads="1"/>
          </p:cNvSpPr>
          <p:nvPr/>
        </p:nvSpPr>
        <p:spPr bwMode="auto">
          <a:xfrm>
            <a:off x="2057400" y="4403726"/>
            <a:ext cx="8229600"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it-IT" altLang="it-IT" sz="2000">
                <a:latin typeface="Univers" pitchFamily="34" charset="0"/>
              </a:rPr>
              <a:t>A FRONTE DELLA LEGGE SUL DIRITTO DI AUTORE  SI PONE PARTICOLARMENTE IL PROBLEMA DELLA TUTELA DEL DIRITTO MORALE E DEL DIRITTO DI UTILIZZAZIONE ECONOMICA IN QUANTO QUEST’ULTIMO SORGE IN CAPO AL COMMITTENTE COME EFFETTO NATURALE DEL CONTRATTO</a:t>
            </a:r>
          </a:p>
        </p:txBody>
      </p:sp>
      <p:sp>
        <p:nvSpPr>
          <p:cNvPr id="103431" name="AutoShape 2055"/>
          <p:cNvSpPr>
            <a:spLocks noChangeArrowheads="1"/>
          </p:cNvSpPr>
          <p:nvPr/>
        </p:nvSpPr>
        <p:spPr bwMode="auto">
          <a:xfrm>
            <a:off x="5410200" y="3505200"/>
            <a:ext cx="1600200" cy="533400"/>
          </a:xfrm>
          <a:prstGeom prst="downArrow">
            <a:avLst>
              <a:gd name="adj1" fmla="val 50000"/>
              <a:gd name="adj2" fmla="val 25000"/>
            </a:avLst>
          </a:prstGeom>
          <a:solidFill>
            <a:schemeClr val="hlink"/>
          </a:solid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it-IT" altLang="it-IT" sz="2000">
              <a:latin typeface="Univers" pitchFamily="34" charset="0"/>
            </a:endParaRPr>
          </a:p>
        </p:txBody>
      </p:sp>
      <p:sp>
        <p:nvSpPr>
          <p:cNvPr id="103432" name="AutoShape 2056"/>
          <p:cNvSpPr>
            <a:spLocks noChangeArrowheads="1"/>
          </p:cNvSpPr>
          <p:nvPr/>
        </p:nvSpPr>
        <p:spPr bwMode="auto">
          <a:xfrm>
            <a:off x="5334000" y="1828800"/>
            <a:ext cx="1600200" cy="533400"/>
          </a:xfrm>
          <a:prstGeom prst="downArrow">
            <a:avLst>
              <a:gd name="adj1" fmla="val 50000"/>
              <a:gd name="adj2" fmla="val 25000"/>
            </a:avLst>
          </a:prstGeom>
          <a:solidFill>
            <a:schemeClr val="hlink"/>
          </a:solid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it-IT" altLang="it-IT" sz="2000">
              <a:latin typeface="Univers" pitchFamily="34" charset="0"/>
            </a:endParaRPr>
          </a:p>
        </p:txBody>
      </p:sp>
    </p:spTree>
    <p:extLst>
      <p:ext uri="{BB962C8B-B14F-4D97-AF65-F5344CB8AC3E}">
        <p14:creationId xmlns:p14="http://schemas.microsoft.com/office/powerpoint/2010/main" val="128387673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5474" name="Group 2083"/>
          <p:cNvGrpSpPr>
            <a:grpSpLocks/>
          </p:cNvGrpSpPr>
          <p:nvPr/>
        </p:nvGrpSpPr>
        <p:grpSpPr bwMode="auto">
          <a:xfrm>
            <a:off x="1524000" y="0"/>
            <a:ext cx="8763000" cy="6705600"/>
            <a:chOff x="48" y="0"/>
            <a:chExt cx="5520" cy="4224"/>
          </a:xfrm>
        </p:grpSpPr>
        <p:sp>
          <p:nvSpPr>
            <p:cNvPr id="105475" name="Rectangle 2059"/>
            <p:cNvSpPr>
              <a:spLocks noChangeArrowheads="1"/>
            </p:cNvSpPr>
            <p:nvPr/>
          </p:nvSpPr>
          <p:spPr bwMode="auto">
            <a:xfrm>
              <a:off x="432" y="720"/>
              <a:ext cx="1776" cy="432"/>
            </a:xfrm>
            <a:prstGeom prst="rect">
              <a:avLst/>
            </a:prstGeom>
            <a:solidFill>
              <a:schemeClr val="hlink"/>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it-IT" altLang="it-IT" sz="2000">
                <a:latin typeface="Univers" pitchFamily="34" charset="0"/>
              </a:endParaRPr>
            </a:p>
          </p:txBody>
        </p:sp>
        <p:sp>
          <p:nvSpPr>
            <p:cNvPr id="105476" name="Text Box 2060"/>
            <p:cNvSpPr txBox="1">
              <a:spLocks noChangeArrowheads="1"/>
            </p:cNvSpPr>
            <p:nvPr/>
          </p:nvSpPr>
          <p:spPr bwMode="auto">
            <a:xfrm>
              <a:off x="518" y="816"/>
              <a:ext cx="1570" cy="291"/>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it-IT" altLang="it-IT" sz="2400">
                  <a:latin typeface="Univers" pitchFamily="34" charset="0"/>
                </a:rPr>
                <a:t>SVILUPPATORE</a:t>
              </a:r>
              <a:endParaRPr lang="it-IT" altLang="it-IT" sz="2400"/>
            </a:p>
          </p:txBody>
        </p:sp>
        <p:sp>
          <p:nvSpPr>
            <p:cNvPr id="105477" name="Rectangle 2061"/>
            <p:cNvSpPr>
              <a:spLocks noChangeArrowheads="1"/>
            </p:cNvSpPr>
            <p:nvPr/>
          </p:nvSpPr>
          <p:spPr bwMode="auto">
            <a:xfrm>
              <a:off x="566" y="1776"/>
              <a:ext cx="1066" cy="720"/>
            </a:xfrm>
            <a:prstGeom prst="rect">
              <a:avLst/>
            </a:prstGeom>
            <a:solidFill>
              <a:schemeClr val="hlink"/>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it-IT" altLang="it-IT" sz="2000">
                <a:latin typeface="Univers" pitchFamily="34" charset="0"/>
              </a:endParaRPr>
            </a:p>
          </p:txBody>
        </p:sp>
        <p:sp>
          <p:nvSpPr>
            <p:cNvPr id="105478" name="Text Box 2062"/>
            <p:cNvSpPr txBox="1">
              <a:spLocks noChangeArrowheads="1"/>
            </p:cNvSpPr>
            <p:nvPr/>
          </p:nvSpPr>
          <p:spPr bwMode="auto">
            <a:xfrm>
              <a:off x="601" y="1834"/>
              <a:ext cx="935" cy="523"/>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it-IT" altLang="it-IT" sz="2400">
                  <a:latin typeface="Univers" pitchFamily="34" charset="0"/>
                </a:rPr>
                <a:t>DIRITTO</a:t>
              </a:r>
            </a:p>
            <a:p>
              <a:pPr>
                <a:spcBef>
                  <a:spcPct val="0"/>
                </a:spcBef>
                <a:buFontTx/>
                <a:buNone/>
              </a:pPr>
              <a:r>
                <a:rPr lang="it-IT" altLang="it-IT" sz="2400">
                  <a:latin typeface="Univers" pitchFamily="34" charset="0"/>
                </a:rPr>
                <a:t>MORALE</a:t>
              </a:r>
            </a:p>
          </p:txBody>
        </p:sp>
        <p:sp>
          <p:nvSpPr>
            <p:cNvPr id="105479" name="Text Box 2063"/>
            <p:cNvSpPr txBox="1">
              <a:spLocks noChangeArrowheads="1"/>
            </p:cNvSpPr>
            <p:nvPr/>
          </p:nvSpPr>
          <p:spPr bwMode="auto">
            <a:xfrm>
              <a:off x="328" y="2996"/>
              <a:ext cx="2047" cy="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it-IT" altLang="it-IT" sz="2400">
                  <a:latin typeface="Univers" pitchFamily="34" charset="0"/>
                </a:rPr>
                <a:t>E’ INTRASMISSIBILE </a:t>
              </a:r>
            </a:p>
            <a:p>
              <a:pPr algn="ctr">
                <a:spcBef>
                  <a:spcPct val="0"/>
                </a:spcBef>
                <a:buFontTx/>
                <a:buNone/>
              </a:pPr>
              <a:r>
                <a:rPr lang="it-IT" altLang="it-IT" sz="2400">
                  <a:latin typeface="Univers" pitchFamily="34" charset="0"/>
                </a:rPr>
                <a:t>E RESTA IN CAPO </a:t>
              </a:r>
            </a:p>
            <a:p>
              <a:pPr algn="ctr">
                <a:spcBef>
                  <a:spcPct val="0"/>
                </a:spcBef>
                <a:buFontTx/>
                <a:buNone/>
              </a:pPr>
              <a:r>
                <a:rPr lang="it-IT" altLang="it-IT" sz="2400">
                  <a:latin typeface="Univers" pitchFamily="34" charset="0"/>
                </a:rPr>
                <a:t>ALL’AUTORE</a:t>
              </a:r>
            </a:p>
          </p:txBody>
        </p:sp>
        <p:sp>
          <p:nvSpPr>
            <p:cNvPr id="105480" name="Line 2064"/>
            <p:cNvSpPr>
              <a:spLocks noChangeShapeType="1"/>
            </p:cNvSpPr>
            <p:nvPr/>
          </p:nvSpPr>
          <p:spPr bwMode="auto">
            <a:xfrm>
              <a:off x="1142" y="1296"/>
              <a:ext cx="0" cy="288"/>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05481" name="Line 2065"/>
            <p:cNvSpPr>
              <a:spLocks noChangeShapeType="1"/>
            </p:cNvSpPr>
            <p:nvPr/>
          </p:nvSpPr>
          <p:spPr bwMode="auto">
            <a:xfrm>
              <a:off x="1142" y="2688"/>
              <a:ext cx="0" cy="336"/>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05482" name="Rectangle 2066"/>
            <p:cNvSpPr>
              <a:spLocks noChangeArrowheads="1"/>
            </p:cNvSpPr>
            <p:nvPr/>
          </p:nvSpPr>
          <p:spPr bwMode="auto">
            <a:xfrm>
              <a:off x="3168" y="2448"/>
              <a:ext cx="1920" cy="480"/>
            </a:xfrm>
            <a:prstGeom prst="rect">
              <a:avLst/>
            </a:prstGeom>
            <a:solidFill>
              <a:schemeClr val="hlink"/>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it-IT" altLang="it-IT" sz="2000"/>
            </a:p>
          </p:txBody>
        </p:sp>
        <p:sp>
          <p:nvSpPr>
            <p:cNvPr id="105483" name="Text Box 2067"/>
            <p:cNvSpPr txBox="1">
              <a:spLocks noChangeArrowheads="1"/>
            </p:cNvSpPr>
            <p:nvPr/>
          </p:nvSpPr>
          <p:spPr bwMode="auto">
            <a:xfrm>
              <a:off x="3408" y="2456"/>
              <a:ext cx="1764" cy="291"/>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it-IT" altLang="it-IT" sz="2400">
                  <a:latin typeface="Univers" pitchFamily="34" charset="0"/>
                </a:rPr>
                <a:t>UTENTE/CLIENTE</a:t>
              </a:r>
              <a:endParaRPr lang="it-IT" altLang="it-IT" sz="1800">
                <a:latin typeface="Univers" pitchFamily="34" charset="0"/>
              </a:endParaRPr>
            </a:p>
          </p:txBody>
        </p:sp>
        <p:sp>
          <p:nvSpPr>
            <p:cNvPr id="105484" name="Text Box 2068"/>
            <p:cNvSpPr txBox="1">
              <a:spLocks noChangeArrowheads="1"/>
            </p:cNvSpPr>
            <p:nvPr/>
          </p:nvSpPr>
          <p:spPr bwMode="auto">
            <a:xfrm>
              <a:off x="2822" y="3128"/>
              <a:ext cx="2746" cy="1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a:spcBef>
                  <a:spcPct val="0"/>
                </a:spcBef>
                <a:buFontTx/>
                <a:buNone/>
              </a:pPr>
              <a:r>
                <a:rPr lang="it-IT" altLang="it-IT" sz="1800">
                  <a:latin typeface="Univers" pitchFamily="34" charset="0"/>
                </a:rPr>
                <a:t>PER EFFETTO DEL CONTRATTO DI SVILUPPO LA TITOLARITÀ E QUINDI LA PIENA DISPONIBILITÀ DI UTILIZZO SI TRASFERISCE IN CAPO ALL’UTENTE SENZA NECESSITÀ DI ALCUN FORMALISMO</a:t>
              </a:r>
              <a:endParaRPr lang="it-IT" altLang="it-IT" sz="2400">
                <a:latin typeface="Univers" pitchFamily="34" charset="0"/>
              </a:endParaRPr>
            </a:p>
          </p:txBody>
        </p:sp>
        <p:grpSp>
          <p:nvGrpSpPr>
            <p:cNvPr id="105485" name="Group 2078"/>
            <p:cNvGrpSpPr>
              <a:grpSpLocks/>
            </p:cNvGrpSpPr>
            <p:nvPr/>
          </p:nvGrpSpPr>
          <p:grpSpPr bwMode="auto">
            <a:xfrm>
              <a:off x="2976" y="384"/>
              <a:ext cx="2352" cy="1680"/>
              <a:chOff x="2976" y="288"/>
              <a:chExt cx="2352" cy="1680"/>
            </a:xfrm>
          </p:grpSpPr>
          <p:graphicFrame>
            <p:nvGraphicFramePr>
              <p:cNvPr id="105489" name="Object 2075"/>
              <p:cNvGraphicFramePr>
                <a:graphicFrameLocks noChangeAspect="1"/>
              </p:cNvGraphicFramePr>
              <p:nvPr/>
            </p:nvGraphicFramePr>
            <p:xfrm>
              <a:off x="2976" y="288"/>
              <a:ext cx="2352" cy="1680"/>
            </p:xfrm>
            <a:graphic>
              <a:graphicData uri="http://schemas.openxmlformats.org/presentationml/2006/ole">
                <mc:AlternateContent xmlns:mc="http://schemas.openxmlformats.org/markup-compatibility/2006">
                  <mc:Choice xmlns:v="urn:schemas-microsoft-com:vml" Requires="v">
                    <p:oleObj name="Immagine bitmap" r:id="rId3" imgW="3533333" imgH="2476190" progId="Paint.Picture">
                      <p:embed/>
                    </p:oleObj>
                  </mc:Choice>
                  <mc:Fallback>
                    <p:oleObj name="Immagine bitmap" r:id="rId3" imgW="3533333" imgH="2476190" progId="Paint.Picture">
                      <p:embed/>
                      <p:pic>
                        <p:nvPicPr>
                          <p:cNvPr id="105489" name="Object 207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6" y="288"/>
                            <a:ext cx="2352" cy="1680"/>
                          </a:xfrm>
                          <a:prstGeom prst="rect">
                            <a:avLst/>
                          </a:prstGeom>
                          <a:solidFill>
                            <a:srgbClr val="FFFFCC"/>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5490" name="Text Box 2076"/>
              <p:cNvSpPr txBox="1">
                <a:spLocks noChangeArrowheads="1"/>
              </p:cNvSpPr>
              <p:nvPr/>
            </p:nvSpPr>
            <p:spPr bwMode="auto">
              <a:xfrm>
                <a:off x="3611" y="586"/>
                <a:ext cx="950" cy="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it-IT" altLang="it-IT" sz="1400">
                    <a:latin typeface="Univers" pitchFamily="34" charset="0"/>
                  </a:rPr>
                  <a:t>DIRITTO DI</a:t>
                </a:r>
              </a:p>
              <a:p>
                <a:pPr>
                  <a:spcBef>
                    <a:spcPct val="0"/>
                  </a:spcBef>
                  <a:buFontTx/>
                  <a:buNone/>
                </a:pPr>
                <a:r>
                  <a:rPr lang="it-IT" altLang="it-IT" sz="1400">
                    <a:latin typeface="Univers" pitchFamily="34" charset="0"/>
                  </a:rPr>
                  <a:t>UTILIZZAZIONE</a:t>
                </a:r>
              </a:p>
              <a:p>
                <a:pPr>
                  <a:spcBef>
                    <a:spcPct val="0"/>
                  </a:spcBef>
                  <a:buFontTx/>
                  <a:buNone/>
                </a:pPr>
                <a:r>
                  <a:rPr lang="it-IT" altLang="it-IT" sz="1400">
                    <a:latin typeface="Univers" pitchFamily="34" charset="0"/>
                  </a:rPr>
                  <a:t>ECONOMICA</a:t>
                </a:r>
                <a:endParaRPr lang="it-IT" altLang="it-IT" sz="2400"/>
              </a:p>
            </p:txBody>
          </p:sp>
          <p:sp>
            <p:nvSpPr>
              <p:cNvPr id="105491" name="AutoShape 2077"/>
              <p:cNvSpPr>
                <a:spLocks noChangeArrowheads="1"/>
              </p:cNvSpPr>
              <p:nvPr/>
            </p:nvSpPr>
            <p:spPr bwMode="auto">
              <a:xfrm>
                <a:off x="4691" y="1474"/>
                <a:ext cx="109" cy="110"/>
              </a:xfrm>
              <a:prstGeom prst="downArrow">
                <a:avLst>
                  <a:gd name="adj1" fmla="val 50000"/>
                  <a:gd name="adj2" fmla="val 25229"/>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it-IT" altLang="it-IT" sz="2000">
                  <a:latin typeface="Univers" pitchFamily="34" charset="0"/>
                </a:endParaRPr>
              </a:p>
            </p:txBody>
          </p:sp>
        </p:grpSp>
        <p:sp>
          <p:nvSpPr>
            <p:cNvPr id="105486" name="Line 2080"/>
            <p:cNvSpPr>
              <a:spLocks noChangeShapeType="1"/>
            </p:cNvSpPr>
            <p:nvPr/>
          </p:nvSpPr>
          <p:spPr bwMode="auto">
            <a:xfrm>
              <a:off x="2256" y="960"/>
              <a:ext cx="624"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05487" name="Line 2081"/>
            <p:cNvSpPr>
              <a:spLocks noChangeShapeType="1"/>
            </p:cNvSpPr>
            <p:nvPr/>
          </p:nvSpPr>
          <p:spPr bwMode="auto">
            <a:xfrm>
              <a:off x="4176" y="2064"/>
              <a:ext cx="0" cy="28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05488" name="Text Box 2082"/>
            <p:cNvSpPr txBox="1">
              <a:spLocks noChangeArrowheads="1"/>
            </p:cNvSpPr>
            <p:nvPr/>
          </p:nvSpPr>
          <p:spPr bwMode="auto">
            <a:xfrm>
              <a:off x="48" y="0"/>
              <a:ext cx="4272"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it-IT" altLang="it-IT" sz="4000" u="sng">
                  <a:solidFill>
                    <a:srgbClr val="FF3300"/>
                  </a:solidFill>
                  <a:latin typeface="Univers" pitchFamily="34" charset="0"/>
                </a:rPr>
                <a:t>SVILUPPO DI SOFTWARE</a:t>
              </a:r>
              <a:endParaRPr lang="it-IT" altLang="it-IT" sz="1600" u="sng"/>
            </a:p>
          </p:txBody>
        </p:sp>
      </p:grpSp>
    </p:spTree>
    <p:extLst>
      <p:ext uri="{BB962C8B-B14F-4D97-AF65-F5344CB8AC3E}">
        <p14:creationId xmlns:p14="http://schemas.microsoft.com/office/powerpoint/2010/main" val="7554737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1524000" y="-70327"/>
            <a:ext cx="9144000" cy="960194"/>
          </a:xfrm>
        </p:spPr>
        <p:txBody>
          <a:bodyPr/>
          <a:lstStyle/>
          <a:p>
            <a:r>
              <a:rPr lang="it-IT" dirty="0">
                <a:solidFill>
                  <a:srgbClr val="00B050"/>
                </a:solidFill>
              </a:rPr>
              <a:t>CONTRATTI DI INFORMATICA </a:t>
            </a:r>
          </a:p>
        </p:txBody>
      </p:sp>
      <p:sp>
        <p:nvSpPr>
          <p:cNvPr id="3" name="Sottotitolo 2"/>
          <p:cNvSpPr>
            <a:spLocks noGrp="1"/>
          </p:cNvSpPr>
          <p:nvPr>
            <p:ph type="subTitle" idx="1"/>
          </p:nvPr>
        </p:nvSpPr>
        <p:spPr>
          <a:xfrm>
            <a:off x="140678" y="889867"/>
            <a:ext cx="11904784" cy="6038471"/>
          </a:xfrm>
        </p:spPr>
        <p:txBody>
          <a:bodyPr>
            <a:noAutofit/>
          </a:bodyPr>
          <a:lstStyle/>
          <a:p>
            <a:r>
              <a:rPr lang="it-IT" b="1" dirty="0"/>
              <a:t>Definizione Particolare</a:t>
            </a:r>
          </a:p>
          <a:p>
            <a:r>
              <a:rPr lang="it-IT" b="1" dirty="0"/>
              <a:t>Ancora sullo Sviluppo di Software</a:t>
            </a:r>
          </a:p>
          <a:p>
            <a:r>
              <a:rPr lang="it-IT" dirty="0"/>
              <a:t>Per quanto concerne la </a:t>
            </a:r>
            <a:r>
              <a:rPr lang="it-IT" b="1" dirty="0"/>
              <a:t>natura giuridica </a:t>
            </a:r>
            <a:r>
              <a:rPr lang="it-IT" dirty="0"/>
              <a:t>del contratto di sviluppo software riteniamo di essere indubbiamente di fronte, ad un </a:t>
            </a:r>
            <a:r>
              <a:rPr lang="it-IT" b="1" dirty="0"/>
              <a:t>contratto tipico e nominato </a:t>
            </a:r>
            <a:r>
              <a:rPr lang="it-IT" dirty="0"/>
              <a:t>in quanto lo sviluppo di software ha assunto un’incidenza notevole nell’ambito dei rapporti negoziali informatici ed altresì per il fatto di trovare ampia e precisa disciplina nel dettato del codice civile, </a:t>
            </a:r>
            <a:r>
              <a:rPr lang="it-IT" b="1" dirty="0"/>
              <a:t>quale contratto di appalto.</a:t>
            </a:r>
          </a:p>
          <a:p>
            <a:r>
              <a:rPr lang="it-IT" dirty="0"/>
              <a:t>Preliminarmente occorre però distinguere due ipotesi dal punto di vista della qualità dei soggetti, cioè delle parti contraenti, o meglio di uno dei due contraenti.</a:t>
            </a:r>
          </a:p>
          <a:p>
            <a:r>
              <a:rPr lang="it-IT" dirty="0"/>
              <a:t>La configurazione tipica, infatti, è offerta da un soggetto (utilizzatore o cliente) che concorda con un altro soggetto (fornitore) un certo prodotto-software, che questi si impegna a realizzare.</a:t>
            </a:r>
          </a:p>
          <a:p>
            <a:r>
              <a:rPr lang="it-IT" dirty="0"/>
              <a:t>Siamo quindi di fronte ad un </a:t>
            </a:r>
            <a:r>
              <a:rPr lang="it-IT" b="1" dirty="0"/>
              <a:t>appalto</a:t>
            </a:r>
            <a:r>
              <a:rPr lang="it-IT" dirty="0"/>
              <a:t>, fermo restando che in alcune ipotesi potrebbe trattarsi di </a:t>
            </a:r>
            <a:r>
              <a:rPr lang="it-IT" b="1" dirty="0"/>
              <a:t>prestazione d’opera </a:t>
            </a:r>
            <a:r>
              <a:rPr lang="it-IT" dirty="0"/>
              <a:t>(art.2222 cc e </a:t>
            </a:r>
            <a:r>
              <a:rPr lang="it-IT" dirty="0" err="1"/>
              <a:t>seg</a:t>
            </a:r>
            <a:r>
              <a:rPr lang="it-IT" dirty="0"/>
              <a:t>), e comunque la preponderante casistica è relativa alla figura dell’appalto.</a:t>
            </a:r>
          </a:p>
          <a:p>
            <a:endParaRPr lang="it-IT" b="1" dirty="0"/>
          </a:p>
        </p:txBody>
      </p:sp>
    </p:spTree>
    <p:extLst>
      <p:ext uri="{BB962C8B-B14F-4D97-AF65-F5344CB8AC3E}">
        <p14:creationId xmlns:p14="http://schemas.microsoft.com/office/powerpoint/2010/main" val="370238760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1524000" y="-70327"/>
            <a:ext cx="9144000" cy="960194"/>
          </a:xfrm>
        </p:spPr>
        <p:txBody>
          <a:bodyPr/>
          <a:lstStyle/>
          <a:p>
            <a:r>
              <a:rPr lang="it-IT" dirty="0">
                <a:solidFill>
                  <a:srgbClr val="00B050"/>
                </a:solidFill>
              </a:rPr>
              <a:t>CONTRATTI DI INFORMATICA </a:t>
            </a:r>
          </a:p>
        </p:txBody>
      </p:sp>
      <p:sp>
        <p:nvSpPr>
          <p:cNvPr id="3" name="Sottotitolo 2"/>
          <p:cNvSpPr>
            <a:spLocks noGrp="1"/>
          </p:cNvSpPr>
          <p:nvPr>
            <p:ph type="subTitle" idx="1"/>
          </p:nvPr>
        </p:nvSpPr>
        <p:spPr>
          <a:xfrm>
            <a:off x="114301" y="889867"/>
            <a:ext cx="11904784" cy="6038471"/>
          </a:xfrm>
        </p:spPr>
        <p:txBody>
          <a:bodyPr>
            <a:noAutofit/>
          </a:bodyPr>
          <a:lstStyle/>
          <a:p>
            <a:r>
              <a:rPr lang="it-IT" b="1" dirty="0"/>
              <a:t>Definizione Particolare</a:t>
            </a:r>
          </a:p>
          <a:p>
            <a:r>
              <a:rPr lang="it-IT" b="1" dirty="0"/>
              <a:t>Ancora sullo Sviluppo di Software</a:t>
            </a:r>
          </a:p>
          <a:p>
            <a:r>
              <a:rPr lang="it-IT" dirty="0"/>
              <a:t>Particolare attenzione va posta in merito </a:t>
            </a:r>
            <a:r>
              <a:rPr lang="it-IT" b="1" dirty="0"/>
              <a:t>all’oggetto del contratto di sviluppo di software</a:t>
            </a:r>
            <a:r>
              <a:rPr lang="it-IT" dirty="0"/>
              <a:t>, tale aspetto consta nella scrittura di uno o più programmi secondo le “</a:t>
            </a:r>
            <a:r>
              <a:rPr lang="it-IT" b="1" dirty="0"/>
              <a:t>specifiche funzionali</a:t>
            </a:r>
            <a:r>
              <a:rPr lang="it-IT" dirty="0"/>
              <a:t> fornite dal Committente.</a:t>
            </a:r>
          </a:p>
          <a:p>
            <a:r>
              <a:rPr lang="it-IT" dirty="0"/>
              <a:t>Con specifico riferimento alla natura del bene del contratto, tuttavia, l’appaltatore </a:t>
            </a:r>
            <a:r>
              <a:rPr lang="it-IT" b="1" dirty="0"/>
              <a:t>non</a:t>
            </a:r>
            <a:r>
              <a:rPr lang="it-IT" dirty="0"/>
              <a:t> avrà esaurito i suoi obblighi con la semplice scrittura dei programmi, questi infatti dovranno essere testati secondo precise metodologie, prima singolarmente (=</a:t>
            </a:r>
            <a:r>
              <a:rPr lang="it-IT" dirty="0" err="1"/>
              <a:t>program</a:t>
            </a:r>
            <a:r>
              <a:rPr lang="it-IT" dirty="0"/>
              <a:t> </a:t>
            </a:r>
            <a:r>
              <a:rPr lang="it-IT" dirty="0" err="1"/>
              <a:t>testing</a:t>
            </a:r>
            <a:r>
              <a:rPr lang="it-IT" dirty="0"/>
              <a:t>) poi nel loro complesso (=</a:t>
            </a:r>
            <a:r>
              <a:rPr lang="it-IT" dirty="0" err="1"/>
              <a:t>system</a:t>
            </a:r>
            <a:r>
              <a:rPr lang="it-IT" dirty="0"/>
              <a:t> </a:t>
            </a:r>
            <a:r>
              <a:rPr lang="it-IT" dirty="0" err="1"/>
              <a:t>testing</a:t>
            </a:r>
            <a:r>
              <a:rPr lang="it-IT" dirty="0"/>
              <a:t>), inoltre dovranno essere installati sull’ hardware del Committente.</a:t>
            </a:r>
          </a:p>
          <a:p>
            <a:r>
              <a:rPr lang="it-IT" dirty="0"/>
              <a:t>Quest’ultimo poi dovrà essere addestrato all’uso dei programmi, gli dovrà essere trasferito tutto il know-how, e ciò potrà avvenire tramite addestramento diretto, se il committente dispone di proprio personale tecnico adeguatamente preparato, o comunque con la consegna di una documentazione adeguata.</a:t>
            </a:r>
          </a:p>
          <a:p>
            <a:r>
              <a:rPr lang="it-IT" dirty="0"/>
              <a:t>In altre parole, l’appaltatore potrà ritenersi adempiente </a:t>
            </a:r>
            <a:r>
              <a:rPr lang="it-IT" b="1" dirty="0"/>
              <a:t>quando avrà fornito il prodotto, il relativo materiale di supporto ed avrà messo il committente in condizione di usare il software sicché questi possa esprimere la propria accettazione</a:t>
            </a:r>
            <a:r>
              <a:rPr lang="it-IT" dirty="0"/>
              <a:t>.</a:t>
            </a:r>
          </a:p>
          <a:p>
            <a:endParaRPr lang="it-IT" b="1" dirty="0"/>
          </a:p>
        </p:txBody>
      </p:sp>
    </p:spTree>
    <p:extLst>
      <p:ext uri="{BB962C8B-B14F-4D97-AF65-F5344CB8AC3E}">
        <p14:creationId xmlns:p14="http://schemas.microsoft.com/office/powerpoint/2010/main" val="240588163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ChangeArrowheads="1"/>
          </p:cNvSpPr>
          <p:nvPr/>
        </p:nvSpPr>
        <p:spPr bwMode="auto">
          <a:xfrm>
            <a:off x="1752600" y="228600"/>
            <a:ext cx="8686800" cy="6400800"/>
          </a:xfrm>
          <a:prstGeom prst="rect">
            <a:avLst/>
          </a:prstGeom>
          <a:noFill/>
          <a:ln w="28575">
            <a:solidFill>
              <a:schemeClr val="tx1"/>
            </a:solidFill>
            <a:miter lim="800000"/>
            <a:headEnd/>
            <a:tailEnd/>
          </a:ln>
          <a:effectLst>
            <a:outerShdw dist="107763" dir="2700000" algn="ctr" rotWithShape="0">
              <a:schemeClr val="bg2"/>
            </a:outerShdw>
          </a:effectLst>
          <a:extLst>
            <a:ext uri="{909E8E84-426E-40DD-AFC4-6F175D3DCCD1}">
              <a14:hiddenFill xmlns:a14="http://schemas.microsoft.com/office/drawing/2010/main">
                <a:solidFill>
                  <a:schemeClr val="bg1"/>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it-IT" altLang="it-IT" sz="2400"/>
          </a:p>
        </p:txBody>
      </p:sp>
      <p:sp>
        <p:nvSpPr>
          <p:cNvPr id="107523" name="Text Box 3"/>
          <p:cNvSpPr txBox="1">
            <a:spLocks noChangeArrowheads="1"/>
          </p:cNvSpPr>
          <p:nvPr/>
        </p:nvSpPr>
        <p:spPr bwMode="auto">
          <a:xfrm>
            <a:off x="1828800" y="304800"/>
            <a:ext cx="86106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it-IT" altLang="it-IT" sz="4400" u="sng">
                <a:solidFill>
                  <a:srgbClr val="FF3300"/>
                </a:solidFill>
                <a:latin typeface="Univers" pitchFamily="34" charset="0"/>
              </a:rPr>
              <a:t>MANUTENZIONE SOFTWARE</a:t>
            </a:r>
            <a:endParaRPr lang="it-IT" altLang="it-IT" sz="1800" u="sng"/>
          </a:p>
        </p:txBody>
      </p:sp>
      <p:sp>
        <p:nvSpPr>
          <p:cNvPr id="107524" name="Text Box 4"/>
          <p:cNvSpPr txBox="1">
            <a:spLocks noChangeArrowheads="1"/>
          </p:cNvSpPr>
          <p:nvPr/>
        </p:nvSpPr>
        <p:spPr bwMode="auto">
          <a:xfrm>
            <a:off x="5190850" y="1143000"/>
            <a:ext cx="197195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a:spcBef>
                <a:spcPct val="0"/>
              </a:spcBef>
              <a:buFontTx/>
              <a:buNone/>
            </a:pPr>
            <a:r>
              <a:rPr lang="it-IT" altLang="it-IT" sz="2800">
                <a:solidFill>
                  <a:schemeClr val="accent2"/>
                </a:solidFill>
                <a:latin typeface="Univers" pitchFamily="34" charset="0"/>
              </a:rPr>
              <a:t>OGGETTO</a:t>
            </a:r>
          </a:p>
        </p:txBody>
      </p:sp>
      <p:sp>
        <p:nvSpPr>
          <p:cNvPr id="107525" name="Text Box 5"/>
          <p:cNvSpPr txBox="1">
            <a:spLocks noChangeArrowheads="1"/>
          </p:cNvSpPr>
          <p:nvPr/>
        </p:nvSpPr>
        <p:spPr bwMode="auto">
          <a:xfrm>
            <a:off x="1752600" y="1781176"/>
            <a:ext cx="86868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it-IT" altLang="it-IT" sz="2400">
                <a:latin typeface="Univers" pitchFamily="34" charset="0"/>
              </a:rPr>
              <a:t>INTERVENTO DI DUPLICE NATURA SUL SOFTWARE GIÀ REALIZZATO</a:t>
            </a:r>
          </a:p>
          <a:p>
            <a:pPr algn="ctr">
              <a:spcBef>
                <a:spcPct val="0"/>
              </a:spcBef>
              <a:buFontTx/>
              <a:buNone/>
            </a:pPr>
            <a:r>
              <a:rPr lang="it-IT" altLang="it-IT" sz="2400">
                <a:latin typeface="Univers" pitchFamily="34" charset="0"/>
              </a:rPr>
              <a:t>( E CHE SIA TANTO IN LICENZA QUANTO IN PROPRIETÀ</a:t>
            </a:r>
          </a:p>
        </p:txBody>
      </p:sp>
      <p:sp>
        <p:nvSpPr>
          <p:cNvPr id="107526" name="Oval 9"/>
          <p:cNvSpPr>
            <a:spLocks noChangeArrowheads="1"/>
          </p:cNvSpPr>
          <p:nvPr/>
        </p:nvSpPr>
        <p:spPr bwMode="auto">
          <a:xfrm>
            <a:off x="3048000" y="3810000"/>
            <a:ext cx="914400" cy="914400"/>
          </a:xfrm>
          <a:prstGeom prst="ellipse">
            <a:avLst/>
          </a:prstGeom>
          <a:solidFill>
            <a:schemeClr val="hlink"/>
          </a:solidFill>
          <a:ln w="9525">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it-IT" altLang="it-IT" sz="4800">
                <a:latin typeface="Univers" pitchFamily="34" charset="0"/>
              </a:rPr>
              <a:t>A</a:t>
            </a:r>
          </a:p>
        </p:txBody>
      </p:sp>
      <p:sp>
        <p:nvSpPr>
          <p:cNvPr id="107527" name="Oval 11"/>
          <p:cNvSpPr>
            <a:spLocks noChangeArrowheads="1"/>
          </p:cNvSpPr>
          <p:nvPr/>
        </p:nvSpPr>
        <p:spPr bwMode="auto">
          <a:xfrm>
            <a:off x="7315200" y="3810000"/>
            <a:ext cx="914400" cy="914400"/>
          </a:xfrm>
          <a:prstGeom prst="ellipse">
            <a:avLst/>
          </a:prstGeom>
          <a:solidFill>
            <a:schemeClr val="hlink"/>
          </a:solidFill>
          <a:ln w="9525">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it-IT" altLang="it-IT" sz="4800">
                <a:latin typeface="Univers" pitchFamily="34" charset="0"/>
              </a:rPr>
              <a:t>B</a:t>
            </a:r>
          </a:p>
        </p:txBody>
      </p:sp>
      <p:sp>
        <p:nvSpPr>
          <p:cNvPr id="107528" name="Text Box 12"/>
          <p:cNvSpPr txBox="1">
            <a:spLocks noChangeArrowheads="1"/>
          </p:cNvSpPr>
          <p:nvPr/>
        </p:nvSpPr>
        <p:spPr bwMode="auto">
          <a:xfrm>
            <a:off x="1905666" y="4953001"/>
            <a:ext cx="3276859"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it-IT" altLang="it-IT" sz="2400">
                <a:latin typeface="Univers" pitchFamily="34" charset="0"/>
              </a:rPr>
              <a:t>ORDINARIA:</a:t>
            </a:r>
          </a:p>
          <a:p>
            <a:pPr algn="ctr">
              <a:spcBef>
                <a:spcPct val="0"/>
              </a:spcBef>
              <a:buFontTx/>
              <a:buNone/>
            </a:pPr>
            <a:r>
              <a:rPr lang="it-IT" altLang="it-IT" sz="2000">
                <a:latin typeface="Univers" pitchFamily="34" charset="0"/>
              </a:rPr>
              <a:t>CORREZIONI DI ERRORI</a:t>
            </a:r>
            <a:r>
              <a:rPr lang="it-IT" altLang="it-IT" sz="2400">
                <a:latin typeface="Univers" pitchFamily="34" charset="0"/>
              </a:rPr>
              <a:t> </a:t>
            </a:r>
          </a:p>
        </p:txBody>
      </p:sp>
      <p:sp>
        <p:nvSpPr>
          <p:cNvPr id="107529" name="Text Box 13"/>
          <p:cNvSpPr txBox="1">
            <a:spLocks noChangeArrowheads="1"/>
          </p:cNvSpPr>
          <p:nvPr/>
        </p:nvSpPr>
        <p:spPr bwMode="auto">
          <a:xfrm>
            <a:off x="6096001" y="4953000"/>
            <a:ext cx="4117975"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it-IT" altLang="it-IT" sz="2400">
                <a:latin typeface="Univers" pitchFamily="34" charset="0"/>
              </a:rPr>
              <a:t>STRAORDINARIA:</a:t>
            </a:r>
          </a:p>
          <a:p>
            <a:pPr algn="ctr">
              <a:spcBef>
                <a:spcPct val="0"/>
              </a:spcBef>
              <a:buFontTx/>
              <a:buNone/>
            </a:pPr>
            <a:r>
              <a:rPr lang="it-IT" altLang="it-IT" sz="2000">
                <a:latin typeface="Univers" pitchFamily="34" charset="0"/>
              </a:rPr>
              <a:t>NUOVE REALIZZAZIONI AD HOC</a:t>
            </a:r>
          </a:p>
          <a:p>
            <a:pPr algn="ctr">
              <a:spcBef>
                <a:spcPct val="0"/>
              </a:spcBef>
              <a:buFontTx/>
              <a:buNone/>
            </a:pPr>
            <a:r>
              <a:rPr lang="it-IT" altLang="it-IT" sz="2000">
                <a:latin typeface="Univers" pitchFamily="34" charset="0"/>
              </a:rPr>
              <a:t>O</a:t>
            </a:r>
          </a:p>
          <a:p>
            <a:pPr algn="ctr">
              <a:spcBef>
                <a:spcPct val="0"/>
              </a:spcBef>
              <a:buFontTx/>
              <a:buNone/>
            </a:pPr>
            <a:r>
              <a:rPr lang="it-IT" altLang="it-IT" sz="2000">
                <a:latin typeface="Univers" pitchFamily="34" charset="0"/>
              </a:rPr>
              <a:t>NUOVE RELEASE </a:t>
            </a:r>
          </a:p>
        </p:txBody>
      </p:sp>
      <p:grpSp>
        <p:nvGrpSpPr>
          <p:cNvPr id="107530" name="Group 14"/>
          <p:cNvGrpSpPr>
            <a:grpSpLocks/>
          </p:cNvGrpSpPr>
          <p:nvPr/>
        </p:nvGrpSpPr>
        <p:grpSpPr bwMode="auto">
          <a:xfrm>
            <a:off x="4273550" y="3048000"/>
            <a:ext cx="2813050" cy="1600200"/>
            <a:chOff x="2020" y="2400"/>
            <a:chExt cx="1772" cy="1008"/>
          </a:xfrm>
        </p:grpSpPr>
        <p:grpSp>
          <p:nvGrpSpPr>
            <p:cNvPr id="107531" name="Group 15"/>
            <p:cNvGrpSpPr>
              <a:grpSpLocks/>
            </p:cNvGrpSpPr>
            <p:nvPr/>
          </p:nvGrpSpPr>
          <p:grpSpPr bwMode="auto">
            <a:xfrm>
              <a:off x="2402" y="2400"/>
              <a:ext cx="1390" cy="1006"/>
              <a:chOff x="1390" y="876"/>
              <a:chExt cx="1390" cy="1006"/>
            </a:xfrm>
          </p:grpSpPr>
          <p:sp>
            <p:nvSpPr>
              <p:cNvPr id="107536" name="Freeform 16"/>
              <p:cNvSpPr>
                <a:spLocks/>
              </p:cNvSpPr>
              <p:nvPr/>
            </p:nvSpPr>
            <p:spPr bwMode="auto">
              <a:xfrm>
                <a:off x="1390" y="1020"/>
                <a:ext cx="863" cy="670"/>
              </a:xfrm>
              <a:custGeom>
                <a:avLst/>
                <a:gdLst>
                  <a:gd name="T0" fmla="*/ 0 w 863"/>
                  <a:gd name="T1" fmla="*/ 0 h 670"/>
                  <a:gd name="T2" fmla="*/ 863 w 863"/>
                  <a:gd name="T3" fmla="*/ 526 h 670"/>
                  <a:gd name="T4" fmla="*/ 863 w 863"/>
                  <a:gd name="T5" fmla="*/ 670 h 670"/>
                  <a:gd name="T6" fmla="*/ 0 w 863"/>
                  <a:gd name="T7" fmla="*/ 143 h 670"/>
                  <a:gd name="T8" fmla="*/ 0 w 863"/>
                  <a:gd name="T9" fmla="*/ 0 h 6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63" h="670">
                    <a:moveTo>
                      <a:pt x="0" y="0"/>
                    </a:moveTo>
                    <a:lnTo>
                      <a:pt x="863" y="526"/>
                    </a:lnTo>
                    <a:lnTo>
                      <a:pt x="863" y="670"/>
                    </a:lnTo>
                    <a:lnTo>
                      <a:pt x="0" y="143"/>
                    </a:lnTo>
                    <a:lnTo>
                      <a:pt x="0" y="0"/>
                    </a:lnTo>
                    <a:close/>
                  </a:path>
                </a:pathLst>
              </a:custGeom>
              <a:solidFill>
                <a:schemeClr val="hlink"/>
              </a:solidFill>
              <a:ln w="12700">
                <a:solidFill>
                  <a:schemeClr val="tx1"/>
                </a:solidFill>
                <a:prstDash val="solid"/>
                <a:round/>
                <a:headEnd/>
                <a:tailEnd/>
              </a:ln>
              <a:effectLst>
                <a:outerShdw dist="107763" dir="2700000" algn="ctr" rotWithShape="0">
                  <a:srgbClr val="808080"/>
                </a:outerShdw>
              </a:effectLst>
            </p:spPr>
            <p:txBody>
              <a:bodyPr/>
              <a:lstStyle/>
              <a:p>
                <a:endParaRPr lang="it-IT"/>
              </a:p>
            </p:txBody>
          </p:sp>
          <p:sp>
            <p:nvSpPr>
              <p:cNvPr id="107537" name="Freeform 17"/>
              <p:cNvSpPr>
                <a:spLocks/>
              </p:cNvSpPr>
              <p:nvPr/>
            </p:nvSpPr>
            <p:spPr bwMode="auto">
              <a:xfrm>
                <a:off x="1390" y="876"/>
                <a:ext cx="1390" cy="862"/>
              </a:xfrm>
              <a:custGeom>
                <a:avLst/>
                <a:gdLst>
                  <a:gd name="T0" fmla="*/ 0 w 1390"/>
                  <a:gd name="T1" fmla="*/ 144 h 862"/>
                  <a:gd name="T2" fmla="*/ 336 w 1390"/>
                  <a:gd name="T3" fmla="*/ 0 h 862"/>
                  <a:gd name="T4" fmla="*/ 1151 w 1390"/>
                  <a:gd name="T5" fmla="*/ 479 h 862"/>
                  <a:gd name="T6" fmla="*/ 1390 w 1390"/>
                  <a:gd name="T7" fmla="*/ 335 h 862"/>
                  <a:gd name="T8" fmla="*/ 1390 w 1390"/>
                  <a:gd name="T9" fmla="*/ 766 h 862"/>
                  <a:gd name="T10" fmla="*/ 576 w 1390"/>
                  <a:gd name="T11" fmla="*/ 862 h 862"/>
                  <a:gd name="T12" fmla="*/ 863 w 1390"/>
                  <a:gd name="T13" fmla="*/ 670 h 862"/>
                  <a:gd name="T14" fmla="*/ 0 w 1390"/>
                  <a:gd name="T15" fmla="*/ 144 h 86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390" h="862">
                    <a:moveTo>
                      <a:pt x="0" y="144"/>
                    </a:moveTo>
                    <a:lnTo>
                      <a:pt x="336" y="0"/>
                    </a:lnTo>
                    <a:lnTo>
                      <a:pt x="1151" y="479"/>
                    </a:lnTo>
                    <a:lnTo>
                      <a:pt x="1390" y="335"/>
                    </a:lnTo>
                    <a:lnTo>
                      <a:pt x="1390" y="766"/>
                    </a:lnTo>
                    <a:lnTo>
                      <a:pt x="576" y="862"/>
                    </a:lnTo>
                    <a:lnTo>
                      <a:pt x="863" y="670"/>
                    </a:lnTo>
                    <a:lnTo>
                      <a:pt x="0" y="144"/>
                    </a:lnTo>
                    <a:close/>
                  </a:path>
                </a:pathLst>
              </a:custGeom>
              <a:solidFill>
                <a:schemeClr val="hlink"/>
              </a:solidFill>
              <a:ln w="12700">
                <a:solidFill>
                  <a:schemeClr val="tx1"/>
                </a:solidFill>
                <a:prstDash val="solid"/>
                <a:round/>
                <a:headEnd/>
                <a:tailEnd/>
              </a:ln>
              <a:effectLst>
                <a:outerShdw dist="107763" dir="2700000" algn="ctr" rotWithShape="0">
                  <a:srgbClr val="808080"/>
                </a:outerShdw>
              </a:effectLst>
            </p:spPr>
            <p:txBody>
              <a:bodyPr/>
              <a:lstStyle/>
              <a:p>
                <a:endParaRPr lang="it-IT"/>
              </a:p>
            </p:txBody>
          </p:sp>
          <p:sp>
            <p:nvSpPr>
              <p:cNvPr id="107538" name="Freeform 18"/>
              <p:cNvSpPr>
                <a:spLocks/>
              </p:cNvSpPr>
              <p:nvPr/>
            </p:nvSpPr>
            <p:spPr bwMode="auto">
              <a:xfrm>
                <a:off x="1966" y="1642"/>
                <a:ext cx="814" cy="240"/>
              </a:xfrm>
              <a:custGeom>
                <a:avLst/>
                <a:gdLst>
                  <a:gd name="T0" fmla="*/ 0 w 814"/>
                  <a:gd name="T1" fmla="*/ 96 h 240"/>
                  <a:gd name="T2" fmla="*/ 814 w 814"/>
                  <a:gd name="T3" fmla="*/ 0 h 240"/>
                  <a:gd name="T4" fmla="*/ 814 w 814"/>
                  <a:gd name="T5" fmla="*/ 144 h 240"/>
                  <a:gd name="T6" fmla="*/ 0 w 814"/>
                  <a:gd name="T7" fmla="*/ 240 h 240"/>
                  <a:gd name="T8" fmla="*/ 0 w 814"/>
                  <a:gd name="T9" fmla="*/ 96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14" h="240">
                    <a:moveTo>
                      <a:pt x="0" y="96"/>
                    </a:moveTo>
                    <a:lnTo>
                      <a:pt x="814" y="0"/>
                    </a:lnTo>
                    <a:lnTo>
                      <a:pt x="814" y="144"/>
                    </a:lnTo>
                    <a:lnTo>
                      <a:pt x="0" y="240"/>
                    </a:lnTo>
                    <a:lnTo>
                      <a:pt x="0" y="96"/>
                    </a:lnTo>
                    <a:close/>
                  </a:path>
                </a:pathLst>
              </a:custGeom>
              <a:solidFill>
                <a:schemeClr val="hlink"/>
              </a:solidFill>
              <a:ln w="12700">
                <a:solidFill>
                  <a:schemeClr val="tx1"/>
                </a:solidFill>
                <a:prstDash val="solid"/>
                <a:round/>
                <a:headEnd/>
                <a:tailEnd/>
              </a:ln>
              <a:effectLst>
                <a:outerShdw dist="107763" dir="2700000" algn="ctr" rotWithShape="0">
                  <a:srgbClr val="808080"/>
                </a:outerShdw>
              </a:effectLst>
            </p:spPr>
            <p:txBody>
              <a:bodyPr/>
              <a:lstStyle/>
              <a:p>
                <a:endParaRPr lang="it-IT"/>
              </a:p>
            </p:txBody>
          </p:sp>
        </p:grpSp>
        <p:grpSp>
          <p:nvGrpSpPr>
            <p:cNvPr id="107532" name="Group 19"/>
            <p:cNvGrpSpPr>
              <a:grpSpLocks/>
            </p:cNvGrpSpPr>
            <p:nvPr/>
          </p:nvGrpSpPr>
          <p:grpSpPr bwMode="auto">
            <a:xfrm>
              <a:off x="2020" y="2402"/>
              <a:ext cx="1390" cy="1006"/>
              <a:chOff x="2981" y="876"/>
              <a:chExt cx="1390" cy="1006"/>
            </a:xfrm>
          </p:grpSpPr>
          <p:sp>
            <p:nvSpPr>
              <p:cNvPr id="107533" name="Freeform 20"/>
              <p:cNvSpPr>
                <a:spLocks/>
              </p:cNvSpPr>
              <p:nvPr/>
            </p:nvSpPr>
            <p:spPr bwMode="auto">
              <a:xfrm>
                <a:off x="3508" y="1020"/>
                <a:ext cx="863" cy="670"/>
              </a:xfrm>
              <a:custGeom>
                <a:avLst/>
                <a:gdLst>
                  <a:gd name="T0" fmla="*/ 863 w 863"/>
                  <a:gd name="T1" fmla="*/ 0 h 670"/>
                  <a:gd name="T2" fmla="*/ 0 w 863"/>
                  <a:gd name="T3" fmla="*/ 526 h 670"/>
                  <a:gd name="T4" fmla="*/ 0 w 863"/>
                  <a:gd name="T5" fmla="*/ 670 h 670"/>
                  <a:gd name="T6" fmla="*/ 863 w 863"/>
                  <a:gd name="T7" fmla="*/ 143 h 670"/>
                  <a:gd name="T8" fmla="*/ 863 w 863"/>
                  <a:gd name="T9" fmla="*/ 0 h 6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63" h="670">
                    <a:moveTo>
                      <a:pt x="863" y="0"/>
                    </a:moveTo>
                    <a:lnTo>
                      <a:pt x="0" y="526"/>
                    </a:lnTo>
                    <a:lnTo>
                      <a:pt x="0" y="670"/>
                    </a:lnTo>
                    <a:lnTo>
                      <a:pt x="863" y="143"/>
                    </a:lnTo>
                    <a:lnTo>
                      <a:pt x="863" y="0"/>
                    </a:lnTo>
                    <a:close/>
                  </a:path>
                </a:pathLst>
              </a:custGeom>
              <a:solidFill>
                <a:schemeClr val="hlink"/>
              </a:solidFill>
              <a:ln w="12700">
                <a:solidFill>
                  <a:schemeClr val="tx1"/>
                </a:solidFill>
                <a:prstDash val="solid"/>
                <a:round/>
                <a:headEnd/>
                <a:tailEnd/>
              </a:ln>
              <a:effectLst>
                <a:outerShdw dist="107763" dir="2700000" algn="ctr" rotWithShape="0">
                  <a:srgbClr val="808080"/>
                </a:outerShdw>
              </a:effectLst>
            </p:spPr>
            <p:txBody>
              <a:bodyPr/>
              <a:lstStyle/>
              <a:p>
                <a:endParaRPr lang="it-IT"/>
              </a:p>
            </p:txBody>
          </p:sp>
          <p:sp>
            <p:nvSpPr>
              <p:cNvPr id="107534" name="Freeform 21"/>
              <p:cNvSpPr>
                <a:spLocks/>
              </p:cNvSpPr>
              <p:nvPr/>
            </p:nvSpPr>
            <p:spPr bwMode="auto">
              <a:xfrm>
                <a:off x="2981" y="876"/>
                <a:ext cx="1390" cy="862"/>
              </a:xfrm>
              <a:custGeom>
                <a:avLst/>
                <a:gdLst>
                  <a:gd name="T0" fmla="*/ 1390 w 1390"/>
                  <a:gd name="T1" fmla="*/ 144 h 862"/>
                  <a:gd name="T2" fmla="*/ 1054 w 1390"/>
                  <a:gd name="T3" fmla="*/ 0 h 862"/>
                  <a:gd name="T4" fmla="*/ 239 w 1390"/>
                  <a:gd name="T5" fmla="*/ 479 h 862"/>
                  <a:gd name="T6" fmla="*/ 0 w 1390"/>
                  <a:gd name="T7" fmla="*/ 335 h 862"/>
                  <a:gd name="T8" fmla="*/ 0 w 1390"/>
                  <a:gd name="T9" fmla="*/ 766 h 862"/>
                  <a:gd name="T10" fmla="*/ 814 w 1390"/>
                  <a:gd name="T11" fmla="*/ 862 h 862"/>
                  <a:gd name="T12" fmla="*/ 527 w 1390"/>
                  <a:gd name="T13" fmla="*/ 670 h 862"/>
                  <a:gd name="T14" fmla="*/ 1390 w 1390"/>
                  <a:gd name="T15" fmla="*/ 144 h 86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390" h="862">
                    <a:moveTo>
                      <a:pt x="1390" y="144"/>
                    </a:moveTo>
                    <a:lnTo>
                      <a:pt x="1054" y="0"/>
                    </a:lnTo>
                    <a:lnTo>
                      <a:pt x="239" y="479"/>
                    </a:lnTo>
                    <a:lnTo>
                      <a:pt x="0" y="335"/>
                    </a:lnTo>
                    <a:lnTo>
                      <a:pt x="0" y="766"/>
                    </a:lnTo>
                    <a:lnTo>
                      <a:pt x="814" y="862"/>
                    </a:lnTo>
                    <a:lnTo>
                      <a:pt x="527" y="670"/>
                    </a:lnTo>
                    <a:lnTo>
                      <a:pt x="1390" y="144"/>
                    </a:lnTo>
                    <a:close/>
                  </a:path>
                </a:pathLst>
              </a:custGeom>
              <a:solidFill>
                <a:schemeClr val="hlink"/>
              </a:solidFill>
              <a:ln w="12700">
                <a:solidFill>
                  <a:schemeClr val="tx1"/>
                </a:solidFill>
                <a:prstDash val="solid"/>
                <a:round/>
                <a:headEnd/>
                <a:tailEnd/>
              </a:ln>
              <a:effectLst>
                <a:outerShdw dist="107763" dir="2700000" algn="ctr" rotWithShape="0">
                  <a:srgbClr val="808080"/>
                </a:outerShdw>
              </a:effectLst>
            </p:spPr>
            <p:txBody>
              <a:bodyPr/>
              <a:lstStyle/>
              <a:p>
                <a:endParaRPr lang="it-IT"/>
              </a:p>
            </p:txBody>
          </p:sp>
          <p:sp>
            <p:nvSpPr>
              <p:cNvPr id="107535" name="Freeform 22"/>
              <p:cNvSpPr>
                <a:spLocks/>
              </p:cNvSpPr>
              <p:nvPr/>
            </p:nvSpPr>
            <p:spPr bwMode="auto">
              <a:xfrm>
                <a:off x="2981" y="1642"/>
                <a:ext cx="814" cy="240"/>
              </a:xfrm>
              <a:custGeom>
                <a:avLst/>
                <a:gdLst>
                  <a:gd name="T0" fmla="*/ 814 w 814"/>
                  <a:gd name="T1" fmla="*/ 96 h 240"/>
                  <a:gd name="T2" fmla="*/ 0 w 814"/>
                  <a:gd name="T3" fmla="*/ 0 h 240"/>
                  <a:gd name="T4" fmla="*/ 0 w 814"/>
                  <a:gd name="T5" fmla="*/ 144 h 240"/>
                  <a:gd name="T6" fmla="*/ 814 w 814"/>
                  <a:gd name="T7" fmla="*/ 240 h 240"/>
                  <a:gd name="T8" fmla="*/ 814 w 814"/>
                  <a:gd name="T9" fmla="*/ 96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14" h="240">
                    <a:moveTo>
                      <a:pt x="814" y="96"/>
                    </a:moveTo>
                    <a:lnTo>
                      <a:pt x="0" y="0"/>
                    </a:lnTo>
                    <a:lnTo>
                      <a:pt x="0" y="144"/>
                    </a:lnTo>
                    <a:lnTo>
                      <a:pt x="814" y="240"/>
                    </a:lnTo>
                    <a:lnTo>
                      <a:pt x="814" y="96"/>
                    </a:lnTo>
                    <a:close/>
                  </a:path>
                </a:pathLst>
              </a:custGeom>
              <a:solidFill>
                <a:schemeClr val="hlink"/>
              </a:solidFill>
              <a:ln w="12700">
                <a:solidFill>
                  <a:schemeClr val="tx1"/>
                </a:solidFill>
                <a:prstDash val="solid"/>
                <a:round/>
                <a:headEnd/>
                <a:tailEnd/>
              </a:ln>
              <a:effectLst>
                <a:outerShdw dist="107763" dir="2700000" algn="ctr" rotWithShape="0">
                  <a:srgbClr val="808080"/>
                </a:outerShdw>
              </a:effectLst>
            </p:spPr>
            <p:txBody>
              <a:bodyPr/>
              <a:lstStyle/>
              <a:p>
                <a:endParaRPr lang="it-IT"/>
              </a:p>
            </p:txBody>
          </p:sp>
        </p:grpSp>
      </p:grpSp>
    </p:spTree>
    <p:extLst>
      <p:ext uri="{BB962C8B-B14F-4D97-AF65-F5344CB8AC3E}">
        <p14:creationId xmlns:p14="http://schemas.microsoft.com/office/powerpoint/2010/main" val="8689768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9570" name="Group 1052"/>
          <p:cNvGrpSpPr>
            <a:grpSpLocks/>
          </p:cNvGrpSpPr>
          <p:nvPr/>
        </p:nvGrpSpPr>
        <p:grpSpPr bwMode="auto">
          <a:xfrm>
            <a:off x="1752600" y="228600"/>
            <a:ext cx="8686800" cy="6400800"/>
            <a:chOff x="144" y="144"/>
            <a:chExt cx="5472" cy="4032"/>
          </a:xfrm>
        </p:grpSpPr>
        <p:sp>
          <p:nvSpPr>
            <p:cNvPr id="109571" name="Rectangle 1026"/>
            <p:cNvSpPr>
              <a:spLocks noChangeArrowheads="1"/>
            </p:cNvSpPr>
            <p:nvPr/>
          </p:nvSpPr>
          <p:spPr bwMode="auto">
            <a:xfrm>
              <a:off x="144" y="144"/>
              <a:ext cx="5472" cy="4032"/>
            </a:xfrm>
            <a:prstGeom prst="rect">
              <a:avLst/>
            </a:prstGeom>
            <a:noFill/>
            <a:ln w="28575">
              <a:solidFill>
                <a:schemeClr val="tx1"/>
              </a:solidFill>
              <a:miter lim="800000"/>
              <a:headEnd/>
              <a:tailEnd/>
            </a:ln>
            <a:effectLst>
              <a:outerShdw dist="107763" dir="2700000" algn="ctr" rotWithShape="0">
                <a:schemeClr val="bg2"/>
              </a:outerShdw>
            </a:effectLst>
            <a:extLst>
              <a:ext uri="{909E8E84-426E-40DD-AFC4-6F175D3DCCD1}">
                <a14:hiddenFill xmlns:a14="http://schemas.microsoft.com/office/drawing/2010/main">
                  <a:solidFill>
                    <a:schemeClr val="bg1"/>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it-IT" altLang="it-IT" sz="2400"/>
            </a:p>
          </p:txBody>
        </p:sp>
        <p:sp>
          <p:nvSpPr>
            <p:cNvPr id="109572" name="Text Box 1027"/>
            <p:cNvSpPr txBox="1">
              <a:spLocks noChangeArrowheads="1"/>
            </p:cNvSpPr>
            <p:nvPr/>
          </p:nvSpPr>
          <p:spPr bwMode="auto">
            <a:xfrm>
              <a:off x="192" y="192"/>
              <a:ext cx="5424"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it-IT" altLang="it-IT" sz="4400" u="sng">
                  <a:solidFill>
                    <a:srgbClr val="FF3300"/>
                  </a:solidFill>
                  <a:latin typeface="Univers" pitchFamily="34" charset="0"/>
                </a:rPr>
                <a:t>MANUTENZIONE SOFTWARE</a:t>
              </a:r>
              <a:endParaRPr lang="it-IT" altLang="it-IT" sz="1800" u="sng"/>
            </a:p>
          </p:txBody>
        </p:sp>
        <p:sp>
          <p:nvSpPr>
            <p:cNvPr id="109573" name="Oval 1030"/>
            <p:cNvSpPr>
              <a:spLocks noChangeArrowheads="1"/>
            </p:cNvSpPr>
            <p:nvPr/>
          </p:nvSpPr>
          <p:spPr bwMode="auto">
            <a:xfrm>
              <a:off x="336" y="960"/>
              <a:ext cx="576" cy="576"/>
            </a:xfrm>
            <a:prstGeom prst="ellipse">
              <a:avLst/>
            </a:prstGeom>
            <a:noFill/>
            <a:ln w="9525">
              <a:solidFill>
                <a:schemeClr val="hlink"/>
              </a:solidFill>
              <a:round/>
              <a:headEnd/>
              <a:tailEnd/>
            </a:ln>
            <a:effectLst>
              <a:outerShdw dist="107763" dir="18900000" algn="ctr" rotWithShape="0">
                <a:schemeClr val="bg2"/>
              </a:outerShdw>
            </a:effectLst>
            <a:extLst>
              <a:ext uri="{909E8E84-426E-40DD-AFC4-6F175D3DCCD1}">
                <a14:hiddenFill xmlns:a14="http://schemas.microsoft.com/office/drawing/2010/main">
                  <a:solidFill>
                    <a:schemeClr val="hlink"/>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it-IT" altLang="it-IT" sz="4800">
                  <a:latin typeface="Univers" pitchFamily="34" charset="0"/>
                </a:rPr>
                <a:t>A</a:t>
              </a:r>
            </a:p>
          </p:txBody>
        </p:sp>
        <p:sp>
          <p:nvSpPr>
            <p:cNvPr id="109574" name="Oval 1031"/>
            <p:cNvSpPr>
              <a:spLocks noChangeArrowheads="1"/>
            </p:cNvSpPr>
            <p:nvPr/>
          </p:nvSpPr>
          <p:spPr bwMode="auto">
            <a:xfrm>
              <a:off x="336" y="1824"/>
              <a:ext cx="576" cy="576"/>
            </a:xfrm>
            <a:prstGeom prst="ellipse">
              <a:avLst/>
            </a:prstGeom>
            <a:noFill/>
            <a:ln w="9525">
              <a:solidFill>
                <a:schemeClr val="hlink"/>
              </a:solidFill>
              <a:round/>
              <a:headEnd/>
              <a:tailEnd/>
            </a:ln>
            <a:effectLst>
              <a:outerShdw dist="107763" dir="18900000" algn="ctr" rotWithShape="0">
                <a:schemeClr val="bg2"/>
              </a:outerShdw>
            </a:effectLst>
            <a:extLst>
              <a:ext uri="{909E8E84-426E-40DD-AFC4-6F175D3DCCD1}">
                <a14:hiddenFill xmlns:a14="http://schemas.microsoft.com/office/drawing/2010/main">
                  <a:solidFill>
                    <a:schemeClr val="hlink"/>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it-IT" altLang="it-IT" sz="4800">
                  <a:latin typeface="Univers" pitchFamily="34" charset="0"/>
                </a:rPr>
                <a:t>B</a:t>
              </a:r>
            </a:p>
          </p:txBody>
        </p:sp>
        <p:sp>
          <p:nvSpPr>
            <p:cNvPr id="109575" name="AutoShape 1044"/>
            <p:cNvSpPr>
              <a:spLocks noChangeArrowheads="1"/>
            </p:cNvSpPr>
            <p:nvPr/>
          </p:nvSpPr>
          <p:spPr bwMode="auto">
            <a:xfrm>
              <a:off x="2112" y="1056"/>
              <a:ext cx="672" cy="336"/>
            </a:xfrm>
            <a:prstGeom prst="rightArrow">
              <a:avLst>
                <a:gd name="adj1" fmla="val 50000"/>
                <a:gd name="adj2" fmla="val 50000"/>
              </a:avLst>
            </a:prstGeom>
            <a:noFill/>
            <a:ln w="9525">
              <a:solidFill>
                <a:schemeClr val="hlink"/>
              </a:solidFill>
              <a:miter lim="800000"/>
              <a:headEnd/>
              <a:tailEnd/>
            </a:ln>
            <a:effectLst>
              <a:outerShdw dist="107763" dir="18900000" algn="ctr" rotWithShape="0">
                <a:schemeClr val="bg2"/>
              </a:outerShdw>
            </a:effectLst>
            <a:extLst>
              <a:ext uri="{909E8E84-426E-40DD-AFC4-6F175D3DCCD1}">
                <a14:hiddenFill xmlns:a14="http://schemas.microsoft.com/office/drawing/2010/main">
                  <a:solidFill>
                    <a:schemeClr val="hlink"/>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it-IT" altLang="it-IT" sz="2000">
                <a:latin typeface="Univers" pitchFamily="34" charset="0"/>
              </a:endParaRPr>
            </a:p>
          </p:txBody>
        </p:sp>
        <p:sp>
          <p:nvSpPr>
            <p:cNvPr id="109576" name="Text Box 1046"/>
            <p:cNvSpPr txBox="1">
              <a:spLocks noChangeArrowheads="1"/>
            </p:cNvSpPr>
            <p:nvPr/>
          </p:nvSpPr>
          <p:spPr bwMode="auto">
            <a:xfrm>
              <a:off x="2930" y="1056"/>
              <a:ext cx="2651"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it-IT" altLang="it-IT" sz="2000">
                  <a:latin typeface="Univers" pitchFamily="34" charset="0"/>
                </a:rPr>
                <a:t>NESSUN SPECIFICO PROBLEMA</a:t>
              </a:r>
            </a:p>
          </p:txBody>
        </p:sp>
        <p:sp>
          <p:nvSpPr>
            <p:cNvPr id="109577" name="AutoShape 1048"/>
            <p:cNvSpPr>
              <a:spLocks noChangeArrowheads="1"/>
            </p:cNvSpPr>
            <p:nvPr/>
          </p:nvSpPr>
          <p:spPr bwMode="auto">
            <a:xfrm rot="-5404446" flipH="1" flipV="1">
              <a:off x="3503" y="1297"/>
              <a:ext cx="577" cy="2015"/>
            </a:xfrm>
            <a:custGeom>
              <a:avLst/>
              <a:gdLst>
                <a:gd name="T0" fmla="*/ 0 w 21600"/>
                <a:gd name="T1" fmla="*/ 0 h 21600"/>
                <a:gd name="T2" fmla="*/ 0 w 21600"/>
                <a:gd name="T3" fmla="*/ 10 h 21600"/>
                <a:gd name="T4" fmla="*/ 0 w 21600"/>
                <a:gd name="T5" fmla="*/ 18 h 21600"/>
                <a:gd name="T6" fmla="*/ 0 w 21600"/>
                <a:gd name="T7" fmla="*/ 5 h 21600"/>
                <a:gd name="T8" fmla="*/ 17694720 60000 65536"/>
                <a:gd name="T9" fmla="*/ 5898240 60000 65536"/>
                <a:gd name="T10" fmla="*/ 5898240 60000 65536"/>
                <a:gd name="T11" fmla="*/ 0 60000 65536"/>
                <a:gd name="T12" fmla="*/ 12428 w 21600"/>
                <a:gd name="T13" fmla="*/ 2916 h 21600"/>
                <a:gd name="T14" fmla="*/ 18231 w 21600"/>
                <a:gd name="T15" fmla="*/ 9251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noFill/>
            <a:ln w="9525">
              <a:solidFill>
                <a:schemeClr val="hlink"/>
              </a:solidFill>
              <a:miter lim="800000"/>
              <a:headEnd/>
              <a:tailEnd/>
            </a:ln>
            <a:effectLst>
              <a:outerShdw dist="107763" dir="18900000" algn="ctr" rotWithShape="0">
                <a:schemeClr val="bg2"/>
              </a:outerShdw>
            </a:effectLst>
            <a:extLst>
              <a:ext uri="{909E8E84-426E-40DD-AFC4-6F175D3DCCD1}">
                <a14:hiddenFill xmlns:a14="http://schemas.microsoft.com/office/drawing/2010/main">
                  <a:solidFill>
                    <a:schemeClr val="hlink"/>
                  </a:solidFill>
                </a14:hiddenFill>
              </a:ext>
            </a:extLst>
          </p:spPr>
          <p:txBody>
            <a:bodyPr wrap="none" anchor="ctr"/>
            <a:lstStyle/>
            <a:p>
              <a:endParaRPr lang="it-IT"/>
            </a:p>
          </p:txBody>
        </p:sp>
        <p:sp>
          <p:nvSpPr>
            <p:cNvPr id="109578" name="Text Box 1049"/>
            <p:cNvSpPr txBox="1">
              <a:spLocks noChangeArrowheads="1"/>
            </p:cNvSpPr>
            <p:nvPr/>
          </p:nvSpPr>
          <p:spPr bwMode="auto">
            <a:xfrm>
              <a:off x="240" y="2736"/>
              <a:ext cx="5280" cy="1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a:spcBef>
                  <a:spcPct val="0"/>
                </a:spcBef>
                <a:buFontTx/>
                <a:buNone/>
              </a:pPr>
              <a:r>
                <a:rPr lang="it-IT" altLang="it-IT" sz="2000">
                  <a:latin typeface="Univers" pitchFamily="34" charset="0"/>
                </a:rPr>
                <a:t>SI RIENTRA NEL CONTRATTO DI SVILUPPO O, AL LIMITE, IN UNA ULTERIORE FASE  DELLA LICENZA DI USO.</a:t>
              </a:r>
            </a:p>
            <a:p>
              <a:pPr algn="just">
                <a:spcBef>
                  <a:spcPct val="0"/>
                </a:spcBef>
                <a:buFontTx/>
                <a:buNone/>
              </a:pPr>
              <a:r>
                <a:rPr lang="it-IT" altLang="it-IT" sz="2000">
                  <a:latin typeface="Univers" pitchFamily="34" charset="0"/>
                </a:rPr>
                <a:t>ATTENZIONE QUINDI AL DISPOSTO DEL DIRITTO DI AUTORE IN QUANTO PER OPERARE È  NECESSARIA LA DISPONIBILITÀ  </a:t>
              </a:r>
            </a:p>
            <a:p>
              <a:pPr algn="just">
                <a:spcBef>
                  <a:spcPct val="0"/>
                </a:spcBef>
                <a:buFontTx/>
                <a:buNone/>
              </a:pPr>
              <a:endParaRPr lang="it-IT" altLang="it-IT" sz="2000">
                <a:latin typeface="Univers" pitchFamily="34" charset="0"/>
              </a:endParaRPr>
            </a:p>
            <a:p>
              <a:pPr algn="ctr">
                <a:spcBef>
                  <a:spcPct val="0"/>
                </a:spcBef>
                <a:buFontTx/>
                <a:buNone/>
              </a:pPr>
              <a:r>
                <a:rPr lang="it-IT" altLang="it-IT" sz="2400">
                  <a:solidFill>
                    <a:srgbClr val="FF3300"/>
                  </a:solidFill>
                  <a:latin typeface="Univers" pitchFamily="34" charset="0"/>
                </a:rPr>
                <a:t>DEL CODICE SORGENTE</a:t>
              </a:r>
              <a:endParaRPr lang="it-IT" altLang="it-IT" sz="2000">
                <a:solidFill>
                  <a:srgbClr val="FFCC66"/>
                </a:solidFill>
                <a:latin typeface="Univers" pitchFamily="34" charset="0"/>
              </a:endParaRPr>
            </a:p>
            <a:p>
              <a:pPr>
                <a:spcBef>
                  <a:spcPct val="0"/>
                </a:spcBef>
                <a:buFontTx/>
                <a:buNone/>
              </a:pPr>
              <a:endParaRPr lang="it-IT" altLang="it-IT" sz="2000">
                <a:latin typeface="Univers" pitchFamily="34" charset="0"/>
              </a:endParaRPr>
            </a:p>
          </p:txBody>
        </p:sp>
        <p:sp>
          <p:nvSpPr>
            <p:cNvPr id="109579" name="Text Box 1050"/>
            <p:cNvSpPr txBox="1">
              <a:spLocks noChangeArrowheads="1"/>
            </p:cNvSpPr>
            <p:nvPr/>
          </p:nvSpPr>
          <p:spPr bwMode="auto">
            <a:xfrm>
              <a:off x="939" y="1056"/>
              <a:ext cx="119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it-IT" altLang="it-IT" sz="2400">
                  <a:solidFill>
                    <a:schemeClr val="accent2"/>
                  </a:solidFill>
                  <a:latin typeface="Univers" pitchFamily="34" charset="0"/>
                </a:rPr>
                <a:t>ORDINARIA</a:t>
              </a:r>
              <a:endParaRPr lang="it-IT" altLang="it-IT" sz="2400">
                <a:latin typeface="Univers" pitchFamily="34" charset="0"/>
              </a:endParaRPr>
            </a:p>
          </p:txBody>
        </p:sp>
        <p:sp>
          <p:nvSpPr>
            <p:cNvPr id="109580" name="Text Box 1051"/>
            <p:cNvSpPr txBox="1">
              <a:spLocks noChangeArrowheads="1"/>
            </p:cNvSpPr>
            <p:nvPr/>
          </p:nvSpPr>
          <p:spPr bwMode="auto">
            <a:xfrm>
              <a:off x="1008" y="2016"/>
              <a:ext cx="1711"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it-IT" altLang="it-IT" sz="2400">
                  <a:solidFill>
                    <a:schemeClr val="accent2"/>
                  </a:solidFill>
                  <a:latin typeface="Univers" pitchFamily="34" charset="0"/>
                </a:rPr>
                <a:t>STRAORDINARIA</a:t>
              </a:r>
            </a:p>
          </p:txBody>
        </p:sp>
      </p:grpSp>
    </p:spTree>
    <p:extLst>
      <p:ext uri="{BB962C8B-B14F-4D97-AF65-F5344CB8AC3E}">
        <p14:creationId xmlns:p14="http://schemas.microsoft.com/office/powerpoint/2010/main" val="259979482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1618" name="Group 11"/>
          <p:cNvGrpSpPr>
            <a:grpSpLocks/>
          </p:cNvGrpSpPr>
          <p:nvPr/>
        </p:nvGrpSpPr>
        <p:grpSpPr bwMode="auto">
          <a:xfrm>
            <a:off x="1524000" y="188913"/>
            <a:ext cx="8510588" cy="6096000"/>
            <a:chOff x="15" y="144"/>
            <a:chExt cx="5361" cy="3840"/>
          </a:xfrm>
        </p:grpSpPr>
        <p:sp>
          <p:nvSpPr>
            <p:cNvPr id="111619" name="AutoShape 2"/>
            <p:cNvSpPr>
              <a:spLocks noChangeArrowheads="1"/>
            </p:cNvSpPr>
            <p:nvPr/>
          </p:nvSpPr>
          <p:spPr bwMode="auto">
            <a:xfrm flipH="1" flipV="1">
              <a:off x="1152" y="3024"/>
              <a:ext cx="3216" cy="960"/>
            </a:xfrm>
            <a:prstGeom prst="curvedDownArrow">
              <a:avLst>
                <a:gd name="adj1" fmla="val 67000"/>
                <a:gd name="adj2" fmla="val 134000"/>
                <a:gd name="adj3" fmla="val 33333"/>
              </a:avLst>
            </a:prstGeom>
            <a:solidFill>
              <a:srgbClr val="FFFFCC"/>
            </a:solidFill>
            <a:ln w="9525">
              <a:solidFill>
                <a:srgbClr val="CC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it-IT" altLang="it-IT" sz="2000">
                <a:latin typeface="Univers" pitchFamily="34" charset="0"/>
              </a:endParaRPr>
            </a:p>
          </p:txBody>
        </p:sp>
        <p:sp>
          <p:nvSpPr>
            <p:cNvPr id="111620" name="AutoShape 3"/>
            <p:cNvSpPr>
              <a:spLocks noChangeArrowheads="1"/>
            </p:cNvSpPr>
            <p:nvPr/>
          </p:nvSpPr>
          <p:spPr bwMode="auto">
            <a:xfrm>
              <a:off x="4368" y="355"/>
              <a:ext cx="1008" cy="2448"/>
            </a:xfrm>
            <a:prstGeom prst="curvedLeftArrow">
              <a:avLst>
                <a:gd name="adj1" fmla="val 48571"/>
                <a:gd name="adj2" fmla="val 97143"/>
                <a:gd name="adj3" fmla="val 33333"/>
              </a:avLst>
            </a:prstGeom>
            <a:solidFill>
              <a:srgbClr val="CCFFFF"/>
            </a:solidFill>
            <a:ln w="9525">
              <a:solidFill>
                <a:srgbClr val="CCFF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it-IT" altLang="it-IT" sz="2000">
                <a:latin typeface="Univers" pitchFamily="34" charset="0"/>
              </a:endParaRPr>
            </a:p>
          </p:txBody>
        </p:sp>
        <p:sp>
          <p:nvSpPr>
            <p:cNvPr id="40965" name="Text Box 5"/>
            <p:cNvSpPr txBox="1">
              <a:spLocks noChangeArrowheads="1"/>
            </p:cNvSpPr>
            <p:nvPr/>
          </p:nvSpPr>
          <p:spPr bwMode="auto">
            <a:xfrm>
              <a:off x="1632" y="240"/>
              <a:ext cx="2103" cy="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it-IT" altLang="it-IT" sz="4000" dirty="0">
                  <a:effectLst>
                    <a:outerShdw blurRad="38100" dist="38100" dir="2700000" algn="tl">
                      <a:srgbClr val="FFFFFF"/>
                    </a:outerShdw>
                  </a:effectLst>
                </a:rPr>
                <a:t>OUTSOURCING</a:t>
              </a:r>
              <a:endParaRPr lang="it-IT" altLang="it-IT" sz="2800" dirty="0">
                <a:effectLst>
                  <a:outerShdw blurRad="38100" dist="38100" dir="2700000" algn="tl">
                    <a:srgbClr val="FFFFFF"/>
                  </a:outerShdw>
                </a:effectLst>
                <a:latin typeface="Times New Roman" panose="02020603050405020304" pitchFamily="18" charset="0"/>
              </a:endParaRPr>
            </a:p>
          </p:txBody>
        </p:sp>
        <p:sp>
          <p:nvSpPr>
            <p:cNvPr id="40966" name="Text Box 6"/>
            <p:cNvSpPr txBox="1">
              <a:spLocks noChangeArrowheads="1"/>
            </p:cNvSpPr>
            <p:nvPr/>
          </p:nvSpPr>
          <p:spPr bwMode="auto">
            <a:xfrm>
              <a:off x="15" y="2640"/>
              <a:ext cx="296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it-IT" altLang="it-IT" sz="2800" dirty="0">
                  <a:effectLst>
                    <a:outerShdw blurRad="38100" dist="38100" dir="2700000" algn="tl">
                      <a:srgbClr val="FFFFFF"/>
                    </a:outerShdw>
                  </a:effectLst>
                </a:rPr>
                <a:t>DISASTER RECOVERY</a:t>
              </a:r>
              <a:endParaRPr lang="it-IT" altLang="it-IT" sz="2400" dirty="0">
                <a:effectLst>
                  <a:outerShdw blurRad="38100" dist="38100" dir="2700000" algn="tl">
                    <a:srgbClr val="FFFFFF"/>
                  </a:outerShdw>
                </a:effectLst>
                <a:latin typeface="Times New Roman" panose="02020603050405020304" pitchFamily="18" charset="0"/>
              </a:endParaRPr>
            </a:p>
          </p:txBody>
        </p:sp>
        <p:sp>
          <p:nvSpPr>
            <p:cNvPr id="40967" name="Text Box 7"/>
            <p:cNvSpPr txBox="1">
              <a:spLocks noChangeArrowheads="1"/>
            </p:cNvSpPr>
            <p:nvPr/>
          </p:nvSpPr>
          <p:spPr bwMode="auto">
            <a:xfrm>
              <a:off x="2896" y="2640"/>
              <a:ext cx="2403"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it-IT" altLang="it-IT" sz="2800" dirty="0">
                  <a:effectLst>
                    <a:outerShdw blurRad="38100" dist="38100" dir="2700000" algn="tl">
                      <a:srgbClr val="FFFFFF"/>
                    </a:outerShdw>
                  </a:effectLst>
                </a:rPr>
                <a:t>FACILITY  MANAGEMENT</a:t>
              </a:r>
              <a:endParaRPr lang="it-IT" altLang="it-IT" sz="2400" dirty="0">
                <a:effectLst>
                  <a:outerShdw blurRad="38100" dist="38100" dir="2700000" algn="tl">
                    <a:srgbClr val="FFFFFF"/>
                  </a:outerShdw>
                </a:effectLst>
                <a:latin typeface="Times New Roman" panose="02020603050405020304" pitchFamily="18" charset="0"/>
              </a:endParaRPr>
            </a:p>
          </p:txBody>
        </p:sp>
        <p:sp>
          <p:nvSpPr>
            <p:cNvPr id="111624" name="AutoShape 9"/>
            <p:cNvSpPr>
              <a:spLocks noChangeArrowheads="1"/>
            </p:cNvSpPr>
            <p:nvPr/>
          </p:nvSpPr>
          <p:spPr bwMode="auto">
            <a:xfrm flipH="1" flipV="1">
              <a:off x="144" y="144"/>
              <a:ext cx="1008" cy="2448"/>
            </a:xfrm>
            <a:prstGeom prst="curvedLeftArrow">
              <a:avLst>
                <a:gd name="adj1" fmla="val 48571"/>
                <a:gd name="adj2" fmla="val 97143"/>
                <a:gd name="adj3" fmla="val 33333"/>
              </a:avLst>
            </a:prstGeom>
            <a:solidFill>
              <a:srgbClr val="CCFF99"/>
            </a:solidFill>
            <a:ln w="9525">
              <a:solidFill>
                <a:srgbClr val="FFFF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it-IT" altLang="it-IT" sz="2000">
                <a:latin typeface="Univers" pitchFamily="34" charset="0"/>
              </a:endParaRPr>
            </a:p>
          </p:txBody>
        </p:sp>
      </p:grpSp>
    </p:spTree>
    <p:extLst>
      <p:ext uri="{BB962C8B-B14F-4D97-AF65-F5344CB8AC3E}">
        <p14:creationId xmlns:p14="http://schemas.microsoft.com/office/powerpoint/2010/main" val="4004630242"/>
      </p:ext>
    </p:extLst>
  </p:cSld>
  <p:clrMapOvr>
    <a:masterClrMapping/>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1524000" y="307733"/>
            <a:ext cx="9144000" cy="960194"/>
          </a:xfrm>
        </p:spPr>
        <p:txBody>
          <a:bodyPr/>
          <a:lstStyle/>
          <a:p>
            <a:r>
              <a:rPr lang="it-IT" dirty="0">
                <a:solidFill>
                  <a:srgbClr val="00B050"/>
                </a:solidFill>
              </a:rPr>
              <a:t>Il Contratto </a:t>
            </a:r>
          </a:p>
        </p:txBody>
      </p:sp>
      <p:sp>
        <p:nvSpPr>
          <p:cNvPr id="3" name="Sottotitolo 2"/>
          <p:cNvSpPr>
            <a:spLocks noGrp="1"/>
          </p:cNvSpPr>
          <p:nvPr>
            <p:ph type="subTitle" idx="1"/>
          </p:nvPr>
        </p:nvSpPr>
        <p:spPr>
          <a:xfrm>
            <a:off x="571500" y="1267927"/>
            <a:ext cx="10096500" cy="4877895"/>
          </a:xfrm>
        </p:spPr>
        <p:txBody>
          <a:bodyPr>
            <a:normAutofit fontScale="92500" lnSpcReduction="20000"/>
          </a:bodyPr>
          <a:lstStyle/>
          <a:p>
            <a:r>
              <a:rPr lang="it-IT" sz="2800" dirty="0"/>
              <a:t>Definizione Generale </a:t>
            </a:r>
          </a:p>
          <a:p>
            <a:r>
              <a:rPr lang="it-IT" dirty="0"/>
              <a:t>Per esprimere al meglio questo concetto si è soliti dire che il contratto è caratterizzato da una regola autonoma in quanto </a:t>
            </a:r>
            <a:r>
              <a:rPr lang="it-IT" b="1" dirty="0"/>
              <a:t>la norma scaturisce dal consenso delle parti</a:t>
            </a:r>
            <a:r>
              <a:rPr lang="it-IT" dirty="0"/>
              <a:t>, laddove nel caso della norma proveniente dal potere autoritario esterno, si parla di regola eteronoma.</a:t>
            </a:r>
          </a:p>
          <a:p>
            <a:r>
              <a:rPr lang="it-IT" dirty="0"/>
              <a:t>La legge prevede e regola una </a:t>
            </a:r>
            <a:r>
              <a:rPr lang="it-IT" b="1" i="1" dirty="0"/>
              <a:t>serie di figure contrattuali tipiche (o nominate) </a:t>
            </a:r>
            <a:r>
              <a:rPr lang="it-IT" dirty="0"/>
              <a:t>come per esempio la vendita (articolo 1470 e ss. c.c.), l’appalto (articolo 1655 c.c. e ss.) e il comodato (articolo 1803 c.c. e ss.).</a:t>
            </a:r>
          </a:p>
          <a:p>
            <a:r>
              <a:rPr lang="it-IT" dirty="0"/>
              <a:t>Alle parti, però, è </a:t>
            </a:r>
            <a:r>
              <a:rPr lang="it-IT" b="1" i="1" dirty="0"/>
              <a:t>consentito anche concludere contratti che non appartengano ai modelli di contratto disciplinati dal codice civile (</a:t>
            </a:r>
            <a:r>
              <a:rPr lang="it-IT" dirty="0"/>
              <a:t>detti</a:t>
            </a:r>
            <a:r>
              <a:rPr lang="it-IT" b="1" i="1" dirty="0"/>
              <a:t> contratti atipici o innominati)</a:t>
            </a:r>
            <a:r>
              <a:rPr lang="it-IT" dirty="0"/>
              <a:t>, purché siano diretti a realizzare interessi meritevoli di tutela  secondo l’ordinamento giuridico (</a:t>
            </a:r>
            <a:r>
              <a:rPr lang="it-IT" b="1" dirty="0"/>
              <a:t>articolo 1322 c.c</a:t>
            </a:r>
            <a:r>
              <a:rPr lang="it-IT" dirty="0"/>
              <a:t>.).</a:t>
            </a:r>
          </a:p>
          <a:p>
            <a:r>
              <a:rPr lang="it-IT" dirty="0"/>
              <a:t>Di conseguenza, il potere dei singoli di regolare da sé i propri interessi trova un limite nell’esigenza che tali interessi non siano in contrasto con quelli della società, e anzi siano degni di protezione giuridica.</a:t>
            </a:r>
          </a:p>
          <a:p>
            <a:r>
              <a:rPr lang="it-IT" dirty="0"/>
              <a:t>Di qui tutta una serie di limiti all’esercizio all’autonomia privata. </a:t>
            </a:r>
          </a:p>
          <a:p>
            <a:endParaRPr lang="it-IT" dirty="0"/>
          </a:p>
        </p:txBody>
      </p:sp>
    </p:spTree>
    <p:extLst>
      <p:ext uri="{BB962C8B-B14F-4D97-AF65-F5344CB8AC3E}">
        <p14:creationId xmlns:p14="http://schemas.microsoft.com/office/powerpoint/2010/main" val="92305211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1524000" y="-70327"/>
            <a:ext cx="9144000" cy="960194"/>
          </a:xfrm>
        </p:spPr>
        <p:txBody>
          <a:bodyPr/>
          <a:lstStyle/>
          <a:p>
            <a:r>
              <a:rPr lang="it-IT" dirty="0">
                <a:solidFill>
                  <a:srgbClr val="00B050"/>
                </a:solidFill>
              </a:rPr>
              <a:t>CONTRATTI DI INFORMATICA </a:t>
            </a:r>
          </a:p>
        </p:txBody>
      </p:sp>
      <p:sp>
        <p:nvSpPr>
          <p:cNvPr id="3" name="Sottotitolo 2"/>
          <p:cNvSpPr>
            <a:spLocks noGrp="1"/>
          </p:cNvSpPr>
          <p:nvPr>
            <p:ph type="subTitle" idx="1"/>
          </p:nvPr>
        </p:nvSpPr>
        <p:spPr>
          <a:xfrm>
            <a:off x="140678" y="889866"/>
            <a:ext cx="11904784" cy="6038471"/>
          </a:xfrm>
        </p:spPr>
        <p:txBody>
          <a:bodyPr>
            <a:noAutofit/>
          </a:bodyPr>
          <a:lstStyle/>
          <a:p>
            <a:r>
              <a:rPr lang="it-IT" b="1" dirty="0"/>
              <a:t>Definizione Particolare</a:t>
            </a:r>
          </a:p>
          <a:p>
            <a:r>
              <a:rPr lang="it-IT" altLang="it-IT" sz="4000" i="1" u="sng" dirty="0"/>
              <a:t>FACILITY MANAGEMENT / OUTSOURCING</a:t>
            </a:r>
            <a:endParaRPr lang="it-IT" altLang="it-IT" sz="4000" u="sng" dirty="0"/>
          </a:p>
          <a:p>
            <a:endParaRPr lang="it-IT" altLang="it-IT" sz="4000" b="1" dirty="0">
              <a:cs typeface="Calibri" panose="020F0502020204030204" pitchFamily="34" charset="0"/>
            </a:endParaRPr>
          </a:p>
          <a:p>
            <a:pPr>
              <a:spcBef>
                <a:spcPct val="0"/>
              </a:spcBef>
            </a:pPr>
            <a:r>
              <a:rPr lang="it-IT" altLang="it-IT" sz="3600" dirty="0">
                <a:latin typeface="Univers" pitchFamily="34" charset="0"/>
              </a:rPr>
              <a:t>PRESTAZIONE</a:t>
            </a:r>
          </a:p>
          <a:p>
            <a:pPr>
              <a:spcBef>
                <a:spcPct val="0"/>
              </a:spcBef>
            </a:pPr>
            <a:r>
              <a:rPr lang="it-IT" altLang="it-IT" sz="3600" dirty="0">
                <a:latin typeface="Univers" pitchFamily="34" charset="0"/>
              </a:rPr>
              <a:t>DI SERVIZI</a:t>
            </a:r>
          </a:p>
          <a:p>
            <a:pPr>
              <a:spcBef>
                <a:spcPct val="0"/>
              </a:spcBef>
            </a:pPr>
            <a:endParaRPr lang="it-IT" altLang="it-IT" dirty="0">
              <a:latin typeface="Univers" pitchFamily="34" charset="0"/>
            </a:endParaRPr>
          </a:p>
          <a:p>
            <a:pPr algn="l">
              <a:spcBef>
                <a:spcPct val="0"/>
              </a:spcBef>
            </a:pPr>
            <a:r>
              <a:rPr lang="it-IT" altLang="it-IT" sz="4000">
                <a:latin typeface="Calibri" panose="020F0502020204030204" pitchFamily="34" charset="0"/>
                <a:cs typeface="Calibri" panose="020F0502020204030204" pitchFamily="34" charset="0"/>
              </a:rPr>
              <a:t>PRESTAZIONE</a:t>
            </a:r>
            <a:endParaRPr lang="it-IT" altLang="it-IT" sz="4000" dirty="0">
              <a:latin typeface="Calibri" panose="020F0502020204030204" pitchFamily="34" charset="0"/>
              <a:cs typeface="Calibri" panose="020F0502020204030204" pitchFamily="34" charset="0"/>
            </a:endParaRPr>
          </a:p>
          <a:p>
            <a:pPr algn="l">
              <a:spcBef>
                <a:spcPct val="0"/>
              </a:spcBef>
            </a:pPr>
            <a:r>
              <a:rPr lang="it-IT" altLang="it-IT" sz="4000" dirty="0">
                <a:latin typeface="Calibri" panose="020F0502020204030204" pitchFamily="34" charset="0"/>
                <a:cs typeface="Calibri" panose="020F0502020204030204" pitchFamily="34" charset="0"/>
              </a:rPr>
              <a:t>D’OPERA </a:t>
            </a:r>
          </a:p>
          <a:p>
            <a:r>
              <a:rPr lang="it-IT" altLang="it-IT" sz="4000" dirty="0">
                <a:latin typeface="Calibri" panose="020F0502020204030204" pitchFamily="34" charset="0"/>
                <a:cs typeface="Calibri" panose="020F0502020204030204" pitchFamily="34" charset="0"/>
              </a:rPr>
              <a:t> </a:t>
            </a:r>
          </a:p>
          <a:p>
            <a:r>
              <a:rPr lang="it-IT" altLang="it-IT" sz="4000" dirty="0">
                <a:latin typeface="Univers" pitchFamily="34" charset="0"/>
              </a:rPr>
              <a:t>PRESTAZIONE DI SERVIZI E OPERA </a:t>
            </a:r>
          </a:p>
          <a:p>
            <a:endParaRPr lang="it-IT" sz="4000" b="1" dirty="0"/>
          </a:p>
        </p:txBody>
      </p:sp>
    </p:spTree>
    <p:extLst>
      <p:ext uri="{BB962C8B-B14F-4D97-AF65-F5344CB8AC3E}">
        <p14:creationId xmlns:p14="http://schemas.microsoft.com/office/powerpoint/2010/main" val="289070632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ChangeArrowheads="1"/>
          </p:cNvSpPr>
          <p:nvPr/>
        </p:nvSpPr>
        <p:spPr bwMode="auto">
          <a:xfrm>
            <a:off x="1828800" y="228600"/>
            <a:ext cx="8610600" cy="6400800"/>
          </a:xfrm>
          <a:prstGeom prst="rect">
            <a:avLst/>
          </a:prstGeom>
          <a:noFill/>
          <a:ln w="28575">
            <a:solidFill>
              <a:schemeClr val="tx1"/>
            </a:solidFill>
            <a:miter lim="800000"/>
            <a:headEnd/>
            <a:tailEnd/>
          </a:ln>
          <a:effectLst>
            <a:outerShdw dist="107763" dir="2700000" algn="ctr" rotWithShape="0">
              <a:schemeClr val="bg2"/>
            </a:outerShdw>
          </a:effectLst>
          <a:extLst>
            <a:ext uri="{909E8E84-426E-40DD-AFC4-6F175D3DCCD1}">
              <a14:hiddenFill xmlns:a14="http://schemas.microsoft.com/office/drawing/2010/main">
                <a:solidFill>
                  <a:schemeClr val="bg1"/>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it-IT" altLang="it-IT" sz="2000">
              <a:latin typeface="Univers" pitchFamily="34" charset="0"/>
            </a:endParaRPr>
          </a:p>
        </p:txBody>
      </p:sp>
      <p:sp>
        <p:nvSpPr>
          <p:cNvPr id="136195" name="Text Box 3"/>
          <p:cNvSpPr txBox="1">
            <a:spLocks noChangeArrowheads="1"/>
          </p:cNvSpPr>
          <p:nvPr/>
        </p:nvSpPr>
        <p:spPr bwMode="auto">
          <a:xfrm>
            <a:off x="3657600" y="304801"/>
            <a:ext cx="5919788"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it-IT" altLang="it-IT" sz="6000">
                <a:solidFill>
                  <a:srgbClr val="FF0000"/>
                </a:solidFill>
                <a:latin typeface="Univers" pitchFamily="34" charset="0"/>
              </a:rPr>
              <a:t>ATTENZIONE !!!</a:t>
            </a:r>
          </a:p>
        </p:txBody>
      </p:sp>
      <p:sp>
        <p:nvSpPr>
          <p:cNvPr id="136196" name="Text Box 4"/>
          <p:cNvSpPr txBox="1">
            <a:spLocks noChangeArrowheads="1"/>
          </p:cNvSpPr>
          <p:nvPr/>
        </p:nvSpPr>
        <p:spPr bwMode="auto">
          <a:xfrm>
            <a:off x="1981200" y="1433513"/>
            <a:ext cx="8229600" cy="178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a:spcBef>
                <a:spcPct val="0"/>
              </a:spcBef>
              <a:buFontTx/>
              <a:buNone/>
            </a:pPr>
            <a:r>
              <a:rPr lang="it-IT" altLang="it-IT" sz="2200">
                <a:latin typeface="Univers" pitchFamily="34" charset="0"/>
              </a:rPr>
              <a:t>IN QUALSIASI ACCORDO DI F.M./OUTSOURCING OCCORRE PRESTARE MOLTA ATTENZIONE ALLE OBBLIGAZIONI IMPOSTE DA SINGOLI FORNITORI NEI LORO CONTRATTI IN MODO DA RENDERE OMOGENEO L’INTERO ACCORDO E CIOÈ VALE SIA PER IL RAPPORTO </a:t>
            </a:r>
          </a:p>
        </p:txBody>
      </p:sp>
      <p:sp>
        <p:nvSpPr>
          <p:cNvPr id="136197" name="Text Box 5"/>
          <p:cNvSpPr txBox="1">
            <a:spLocks noChangeArrowheads="1"/>
          </p:cNvSpPr>
          <p:nvPr/>
        </p:nvSpPr>
        <p:spPr bwMode="auto">
          <a:xfrm>
            <a:off x="2928938" y="3338514"/>
            <a:ext cx="2481262"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it-IT" altLang="it-IT" sz="2000">
                <a:solidFill>
                  <a:schemeClr val="accent2"/>
                </a:solidFill>
                <a:latin typeface="Univers" pitchFamily="34" charset="0"/>
              </a:rPr>
              <a:t>FORNITORE</a:t>
            </a:r>
          </a:p>
          <a:p>
            <a:pPr algn="ctr">
              <a:spcBef>
                <a:spcPct val="0"/>
              </a:spcBef>
              <a:buFontTx/>
              <a:buNone/>
            </a:pPr>
            <a:r>
              <a:rPr lang="it-IT" altLang="it-IT" sz="2000">
                <a:solidFill>
                  <a:schemeClr val="accent2"/>
                </a:solidFill>
                <a:latin typeface="Univers" pitchFamily="34" charset="0"/>
              </a:rPr>
              <a:t>(O + FORNITORI ) </a:t>
            </a:r>
          </a:p>
        </p:txBody>
      </p:sp>
      <p:sp>
        <p:nvSpPr>
          <p:cNvPr id="136198" name="Text Box 7"/>
          <p:cNvSpPr txBox="1">
            <a:spLocks noChangeArrowheads="1"/>
          </p:cNvSpPr>
          <p:nvPr/>
        </p:nvSpPr>
        <p:spPr bwMode="auto">
          <a:xfrm>
            <a:off x="7940676" y="3322638"/>
            <a:ext cx="126989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it-IT" altLang="it-IT" sz="2000">
                <a:solidFill>
                  <a:schemeClr val="accent2"/>
                </a:solidFill>
                <a:latin typeface="Univers" pitchFamily="34" charset="0"/>
              </a:rPr>
              <a:t>CLIENTE</a:t>
            </a:r>
          </a:p>
        </p:txBody>
      </p:sp>
      <p:sp>
        <p:nvSpPr>
          <p:cNvPr id="136199" name="Text Box 8"/>
          <p:cNvSpPr txBox="1">
            <a:spLocks noChangeArrowheads="1"/>
          </p:cNvSpPr>
          <p:nvPr/>
        </p:nvSpPr>
        <p:spPr bwMode="auto">
          <a:xfrm>
            <a:off x="8289925" y="5849938"/>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it-IT" altLang="it-IT" sz="2400">
              <a:latin typeface="Univers" pitchFamily="34" charset="0"/>
            </a:endParaRPr>
          </a:p>
        </p:txBody>
      </p:sp>
      <p:sp>
        <p:nvSpPr>
          <p:cNvPr id="136200" name="Text Box 9"/>
          <p:cNvSpPr txBox="1">
            <a:spLocks noChangeArrowheads="1"/>
          </p:cNvSpPr>
          <p:nvPr/>
        </p:nvSpPr>
        <p:spPr bwMode="auto">
          <a:xfrm>
            <a:off x="9083676" y="5075238"/>
            <a:ext cx="126989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it-IT" altLang="it-IT" sz="2000">
                <a:solidFill>
                  <a:schemeClr val="accent2"/>
                </a:solidFill>
                <a:latin typeface="Univers" pitchFamily="34" charset="0"/>
              </a:rPr>
              <a:t>CLIENTE</a:t>
            </a:r>
          </a:p>
        </p:txBody>
      </p:sp>
      <p:sp>
        <p:nvSpPr>
          <p:cNvPr id="136201" name="Text Box 10"/>
          <p:cNvSpPr txBox="1">
            <a:spLocks noChangeArrowheads="1"/>
          </p:cNvSpPr>
          <p:nvPr/>
        </p:nvSpPr>
        <p:spPr bwMode="auto">
          <a:xfrm>
            <a:off x="2057401" y="4343401"/>
            <a:ext cx="368132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it-IT" altLang="it-IT" sz="2400">
                <a:latin typeface="Univers" pitchFamily="34" charset="0"/>
              </a:rPr>
              <a:t>SIA PER IL RAPPORTO :</a:t>
            </a:r>
          </a:p>
        </p:txBody>
      </p:sp>
      <p:sp>
        <p:nvSpPr>
          <p:cNvPr id="136202" name="Text Box 13"/>
          <p:cNvSpPr txBox="1">
            <a:spLocks noChangeArrowheads="1"/>
          </p:cNvSpPr>
          <p:nvPr/>
        </p:nvSpPr>
        <p:spPr bwMode="auto">
          <a:xfrm>
            <a:off x="1997075" y="5086351"/>
            <a:ext cx="28130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it-IT" altLang="it-IT" sz="2000">
                <a:solidFill>
                  <a:schemeClr val="accent2"/>
                </a:solidFill>
                <a:latin typeface="Univers" pitchFamily="34" charset="0"/>
              </a:rPr>
              <a:t> FORNITORI DEL </a:t>
            </a:r>
          </a:p>
          <a:p>
            <a:pPr>
              <a:spcBef>
                <a:spcPct val="0"/>
              </a:spcBef>
              <a:buFontTx/>
              <a:buNone/>
            </a:pPr>
            <a:r>
              <a:rPr lang="it-IT" altLang="it-IT" sz="2000">
                <a:solidFill>
                  <a:schemeClr val="accent2"/>
                </a:solidFill>
                <a:latin typeface="Univers" pitchFamily="34" charset="0"/>
              </a:rPr>
              <a:t>“FORNITORE DI F.M.”</a:t>
            </a:r>
          </a:p>
        </p:txBody>
      </p:sp>
      <p:sp>
        <p:nvSpPr>
          <p:cNvPr id="136203" name="Text Box 21"/>
          <p:cNvSpPr txBox="1">
            <a:spLocks noChangeArrowheads="1"/>
          </p:cNvSpPr>
          <p:nvPr/>
        </p:nvSpPr>
        <p:spPr bwMode="auto">
          <a:xfrm>
            <a:off x="5762626" y="5075239"/>
            <a:ext cx="24733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it-IT" altLang="it-IT" sz="2000">
                <a:solidFill>
                  <a:schemeClr val="accent2"/>
                </a:solidFill>
                <a:latin typeface="Univers" pitchFamily="34" charset="0"/>
              </a:rPr>
              <a:t>FORNITORE</a:t>
            </a:r>
          </a:p>
          <a:p>
            <a:pPr algn="ctr">
              <a:spcBef>
                <a:spcPct val="0"/>
              </a:spcBef>
              <a:buFontTx/>
              <a:buNone/>
            </a:pPr>
            <a:r>
              <a:rPr lang="it-IT" altLang="it-IT" sz="2000">
                <a:solidFill>
                  <a:schemeClr val="accent2"/>
                </a:solidFill>
                <a:latin typeface="Univers" pitchFamily="34" charset="0"/>
              </a:rPr>
              <a:t>(O + FORNITORI ) </a:t>
            </a:r>
          </a:p>
        </p:txBody>
      </p:sp>
      <p:sp>
        <p:nvSpPr>
          <p:cNvPr id="136204" name="AutoShape 22"/>
          <p:cNvSpPr>
            <a:spLocks noChangeArrowheads="1"/>
          </p:cNvSpPr>
          <p:nvPr/>
        </p:nvSpPr>
        <p:spPr bwMode="auto">
          <a:xfrm>
            <a:off x="5486400" y="3048000"/>
            <a:ext cx="762000" cy="914400"/>
          </a:xfrm>
          <a:prstGeom prst="rightArrow">
            <a:avLst>
              <a:gd name="adj1" fmla="val 50000"/>
              <a:gd name="adj2" fmla="val 25000"/>
            </a:avLst>
          </a:prstGeom>
          <a:solidFill>
            <a:schemeClr val="hlink"/>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it-IT" altLang="it-IT" sz="2000">
              <a:latin typeface="Univers" pitchFamily="34" charset="0"/>
            </a:endParaRPr>
          </a:p>
        </p:txBody>
      </p:sp>
      <p:sp>
        <p:nvSpPr>
          <p:cNvPr id="136205" name="AutoShape 23"/>
          <p:cNvSpPr>
            <a:spLocks noChangeArrowheads="1"/>
          </p:cNvSpPr>
          <p:nvPr/>
        </p:nvSpPr>
        <p:spPr bwMode="auto">
          <a:xfrm flipH="1">
            <a:off x="6705600" y="3048000"/>
            <a:ext cx="762000" cy="914400"/>
          </a:xfrm>
          <a:prstGeom prst="rightArrow">
            <a:avLst>
              <a:gd name="adj1" fmla="val 50000"/>
              <a:gd name="adj2" fmla="val 25000"/>
            </a:avLst>
          </a:prstGeom>
          <a:solidFill>
            <a:schemeClr val="hlink"/>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it-IT" altLang="it-IT" sz="2000">
              <a:latin typeface="Univers" pitchFamily="34" charset="0"/>
            </a:endParaRPr>
          </a:p>
        </p:txBody>
      </p:sp>
      <p:sp>
        <p:nvSpPr>
          <p:cNvPr id="136206" name="AutoShape 25"/>
          <p:cNvSpPr>
            <a:spLocks noChangeArrowheads="1"/>
          </p:cNvSpPr>
          <p:nvPr/>
        </p:nvSpPr>
        <p:spPr bwMode="auto">
          <a:xfrm flipH="1">
            <a:off x="5029200" y="5029200"/>
            <a:ext cx="457200" cy="457200"/>
          </a:xfrm>
          <a:prstGeom prst="rightArrow">
            <a:avLst>
              <a:gd name="adj1" fmla="val 50000"/>
              <a:gd name="adj2" fmla="val 25000"/>
            </a:avLst>
          </a:prstGeom>
          <a:solidFill>
            <a:schemeClr val="hlink"/>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it-IT" altLang="it-IT" sz="2000">
              <a:latin typeface="Univers" pitchFamily="34" charset="0"/>
            </a:endParaRPr>
          </a:p>
        </p:txBody>
      </p:sp>
      <p:sp>
        <p:nvSpPr>
          <p:cNvPr id="136207" name="AutoShape 26"/>
          <p:cNvSpPr>
            <a:spLocks noChangeArrowheads="1"/>
          </p:cNvSpPr>
          <p:nvPr/>
        </p:nvSpPr>
        <p:spPr bwMode="auto">
          <a:xfrm>
            <a:off x="5105400" y="5410200"/>
            <a:ext cx="457200" cy="457200"/>
          </a:xfrm>
          <a:prstGeom prst="rightArrow">
            <a:avLst>
              <a:gd name="adj1" fmla="val 57639"/>
              <a:gd name="adj2" fmla="val 25000"/>
            </a:avLst>
          </a:prstGeom>
          <a:solidFill>
            <a:schemeClr val="hlink"/>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it-IT" altLang="it-IT" sz="2000">
              <a:latin typeface="Univers" pitchFamily="34" charset="0"/>
            </a:endParaRPr>
          </a:p>
        </p:txBody>
      </p:sp>
      <p:sp>
        <p:nvSpPr>
          <p:cNvPr id="136208" name="AutoShape 27"/>
          <p:cNvSpPr>
            <a:spLocks noChangeArrowheads="1"/>
          </p:cNvSpPr>
          <p:nvPr/>
        </p:nvSpPr>
        <p:spPr bwMode="auto">
          <a:xfrm flipH="1">
            <a:off x="8534400" y="5029200"/>
            <a:ext cx="457200" cy="457200"/>
          </a:xfrm>
          <a:prstGeom prst="rightArrow">
            <a:avLst>
              <a:gd name="adj1" fmla="val 50000"/>
              <a:gd name="adj2" fmla="val 25000"/>
            </a:avLst>
          </a:prstGeom>
          <a:solidFill>
            <a:schemeClr val="hlink"/>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it-IT" altLang="it-IT" sz="2000">
              <a:latin typeface="Univers" pitchFamily="34" charset="0"/>
            </a:endParaRPr>
          </a:p>
        </p:txBody>
      </p:sp>
      <p:sp>
        <p:nvSpPr>
          <p:cNvPr id="136209" name="AutoShape 28"/>
          <p:cNvSpPr>
            <a:spLocks noChangeArrowheads="1"/>
          </p:cNvSpPr>
          <p:nvPr/>
        </p:nvSpPr>
        <p:spPr bwMode="auto">
          <a:xfrm>
            <a:off x="7924800" y="5029200"/>
            <a:ext cx="457200" cy="457200"/>
          </a:xfrm>
          <a:prstGeom prst="rightArrow">
            <a:avLst>
              <a:gd name="adj1" fmla="val 57639"/>
              <a:gd name="adj2" fmla="val 25000"/>
            </a:avLst>
          </a:prstGeom>
          <a:solidFill>
            <a:schemeClr val="hlink"/>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it-IT" altLang="it-IT" sz="2000">
              <a:latin typeface="Univers" pitchFamily="34" charset="0"/>
            </a:endParaRPr>
          </a:p>
        </p:txBody>
      </p:sp>
    </p:spTree>
    <p:extLst>
      <p:ext uri="{BB962C8B-B14F-4D97-AF65-F5344CB8AC3E}">
        <p14:creationId xmlns:p14="http://schemas.microsoft.com/office/powerpoint/2010/main" val="135652189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ChangeArrowheads="1"/>
          </p:cNvSpPr>
          <p:nvPr/>
        </p:nvSpPr>
        <p:spPr bwMode="auto">
          <a:xfrm>
            <a:off x="1828800" y="228600"/>
            <a:ext cx="8610600" cy="6400800"/>
          </a:xfrm>
          <a:prstGeom prst="rect">
            <a:avLst/>
          </a:prstGeom>
          <a:noFill/>
          <a:ln w="28575">
            <a:solidFill>
              <a:schemeClr val="tx1"/>
            </a:solidFill>
            <a:miter lim="800000"/>
            <a:headEnd/>
            <a:tailEnd/>
          </a:ln>
          <a:effectLst>
            <a:outerShdw dist="107763" dir="2700000" algn="ctr" rotWithShape="0">
              <a:schemeClr val="bg2"/>
            </a:outerShdw>
          </a:effectLst>
          <a:extLst>
            <a:ext uri="{909E8E84-426E-40DD-AFC4-6F175D3DCCD1}">
              <a14:hiddenFill xmlns:a14="http://schemas.microsoft.com/office/drawing/2010/main">
                <a:solidFill>
                  <a:schemeClr val="bg1"/>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it-IT" altLang="it-IT" sz="2000">
              <a:latin typeface="Univers" pitchFamily="34" charset="0"/>
            </a:endParaRPr>
          </a:p>
        </p:txBody>
      </p:sp>
      <p:sp>
        <p:nvSpPr>
          <p:cNvPr id="138243" name="Text Box 3"/>
          <p:cNvSpPr txBox="1">
            <a:spLocks noChangeArrowheads="1"/>
          </p:cNvSpPr>
          <p:nvPr/>
        </p:nvSpPr>
        <p:spPr bwMode="auto">
          <a:xfrm>
            <a:off x="3124200" y="304801"/>
            <a:ext cx="5955476"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it-IT" altLang="it-IT" sz="6000" dirty="0">
                <a:solidFill>
                  <a:srgbClr val="FF0000"/>
                </a:solidFill>
                <a:latin typeface="Univers" pitchFamily="34" charset="0"/>
              </a:rPr>
              <a:t>OUTSOURCING</a:t>
            </a:r>
          </a:p>
        </p:txBody>
      </p:sp>
      <p:sp>
        <p:nvSpPr>
          <p:cNvPr id="138244" name="Text Box 4"/>
          <p:cNvSpPr txBox="1">
            <a:spLocks noChangeArrowheads="1"/>
          </p:cNvSpPr>
          <p:nvPr/>
        </p:nvSpPr>
        <p:spPr bwMode="auto">
          <a:xfrm>
            <a:off x="1905000" y="2181226"/>
            <a:ext cx="5405438" cy="608013"/>
          </a:xfrm>
          <a:prstGeom prst="rect">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it-IT" altLang="it-IT" dirty="0">
                <a:latin typeface="Univers" pitchFamily="34" charset="0"/>
              </a:rPr>
              <a:t>CONTRATTO  DI APPALTO</a:t>
            </a:r>
          </a:p>
        </p:txBody>
      </p:sp>
      <p:sp>
        <p:nvSpPr>
          <p:cNvPr id="138245" name="Text Box 5"/>
          <p:cNvSpPr txBox="1">
            <a:spLocks noChangeArrowheads="1"/>
          </p:cNvSpPr>
          <p:nvPr/>
        </p:nvSpPr>
        <p:spPr bwMode="auto">
          <a:xfrm>
            <a:off x="1938339" y="3705226"/>
            <a:ext cx="1980607" cy="584775"/>
          </a:xfrm>
          <a:prstGeom prst="rect">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it-IT" altLang="it-IT" dirty="0">
                <a:latin typeface="Univers" pitchFamily="34" charset="0"/>
              </a:rPr>
              <a:t>SERVICE</a:t>
            </a:r>
          </a:p>
        </p:txBody>
      </p:sp>
      <p:sp>
        <p:nvSpPr>
          <p:cNvPr id="138246" name="Text Box 6"/>
          <p:cNvSpPr txBox="1">
            <a:spLocks noChangeArrowheads="1"/>
          </p:cNvSpPr>
          <p:nvPr/>
        </p:nvSpPr>
        <p:spPr bwMode="auto">
          <a:xfrm>
            <a:off x="5791200" y="3705226"/>
            <a:ext cx="1519238" cy="608013"/>
          </a:xfrm>
          <a:prstGeom prst="rect">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it-IT" altLang="it-IT" dirty="0">
                <a:latin typeface="Univers" pitchFamily="34" charset="0"/>
              </a:rPr>
              <a:t>MISTO</a:t>
            </a:r>
          </a:p>
        </p:txBody>
      </p:sp>
      <p:sp>
        <p:nvSpPr>
          <p:cNvPr id="138247" name="Text Box 7"/>
          <p:cNvSpPr txBox="1">
            <a:spLocks noChangeArrowheads="1"/>
          </p:cNvSpPr>
          <p:nvPr/>
        </p:nvSpPr>
        <p:spPr bwMode="auto">
          <a:xfrm>
            <a:off x="2811464" y="5153026"/>
            <a:ext cx="1980607" cy="584775"/>
          </a:xfrm>
          <a:prstGeom prst="rect">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it-IT" altLang="it-IT" dirty="0">
                <a:latin typeface="Univers" pitchFamily="34" charset="0"/>
              </a:rPr>
              <a:t>SERVICE</a:t>
            </a:r>
          </a:p>
        </p:txBody>
      </p:sp>
      <p:sp>
        <p:nvSpPr>
          <p:cNvPr id="138248" name="Text Box 8"/>
          <p:cNvSpPr txBox="1">
            <a:spLocks noChangeArrowheads="1"/>
          </p:cNvSpPr>
          <p:nvPr/>
        </p:nvSpPr>
        <p:spPr bwMode="auto">
          <a:xfrm>
            <a:off x="5478464" y="5153026"/>
            <a:ext cx="2238113" cy="584775"/>
          </a:xfrm>
          <a:prstGeom prst="rect">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it-IT" altLang="it-IT" dirty="0">
                <a:latin typeface="Univers" pitchFamily="34" charset="0"/>
              </a:rPr>
              <a:t>SVILUPPO</a:t>
            </a:r>
          </a:p>
        </p:txBody>
      </p:sp>
      <p:sp>
        <p:nvSpPr>
          <p:cNvPr id="138249" name="Text Box 9"/>
          <p:cNvSpPr txBox="1">
            <a:spLocks noChangeArrowheads="1"/>
          </p:cNvSpPr>
          <p:nvPr/>
        </p:nvSpPr>
        <p:spPr bwMode="auto">
          <a:xfrm>
            <a:off x="8450263" y="5153025"/>
            <a:ext cx="1713354" cy="1077218"/>
          </a:xfrm>
          <a:prstGeom prst="rect">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it-IT" altLang="it-IT" dirty="0">
                <a:latin typeface="Univers" pitchFamily="34" charset="0"/>
              </a:rPr>
              <a:t>MANUT.</a:t>
            </a:r>
          </a:p>
          <a:p>
            <a:pPr>
              <a:spcBef>
                <a:spcPct val="0"/>
              </a:spcBef>
              <a:buFontTx/>
              <a:buNone/>
            </a:pPr>
            <a:r>
              <a:rPr lang="it-IT" altLang="it-IT" dirty="0">
                <a:latin typeface="Univers" pitchFamily="34" charset="0"/>
              </a:rPr>
              <a:t>ASSIST.</a:t>
            </a:r>
          </a:p>
        </p:txBody>
      </p:sp>
      <p:sp>
        <p:nvSpPr>
          <p:cNvPr id="138250" name="Line 12"/>
          <p:cNvSpPr>
            <a:spLocks noChangeShapeType="1"/>
          </p:cNvSpPr>
          <p:nvPr/>
        </p:nvSpPr>
        <p:spPr bwMode="auto">
          <a:xfrm>
            <a:off x="4648200" y="2790825"/>
            <a:ext cx="0" cy="38100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38251" name="Line 13"/>
          <p:cNvSpPr>
            <a:spLocks noChangeShapeType="1"/>
          </p:cNvSpPr>
          <p:nvPr/>
        </p:nvSpPr>
        <p:spPr bwMode="auto">
          <a:xfrm>
            <a:off x="2819400" y="3171825"/>
            <a:ext cx="3733800"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38252" name="Line 14"/>
          <p:cNvSpPr>
            <a:spLocks noChangeShapeType="1"/>
          </p:cNvSpPr>
          <p:nvPr/>
        </p:nvSpPr>
        <p:spPr bwMode="auto">
          <a:xfrm>
            <a:off x="2819400" y="3171825"/>
            <a:ext cx="0" cy="53340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38253" name="Line 15"/>
          <p:cNvSpPr>
            <a:spLocks noChangeShapeType="1"/>
          </p:cNvSpPr>
          <p:nvPr/>
        </p:nvSpPr>
        <p:spPr bwMode="auto">
          <a:xfrm>
            <a:off x="6553200" y="3171825"/>
            <a:ext cx="0" cy="53340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38254" name="Line 16"/>
          <p:cNvSpPr>
            <a:spLocks noChangeShapeType="1"/>
          </p:cNvSpPr>
          <p:nvPr/>
        </p:nvSpPr>
        <p:spPr bwMode="auto">
          <a:xfrm>
            <a:off x="3733800" y="4772025"/>
            <a:ext cx="5715000"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38255" name="Line 17"/>
          <p:cNvSpPr>
            <a:spLocks noChangeShapeType="1"/>
          </p:cNvSpPr>
          <p:nvPr/>
        </p:nvSpPr>
        <p:spPr bwMode="auto">
          <a:xfrm>
            <a:off x="6477000" y="4314825"/>
            <a:ext cx="0" cy="83820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38256" name="Line 18"/>
          <p:cNvSpPr>
            <a:spLocks noChangeShapeType="1"/>
          </p:cNvSpPr>
          <p:nvPr/>
        </p:nvSpPr>
        <p:spPr bwMode="auto">
          <a:xfrm>
            <a:off x="3733800" y="4772025"/>
            <a:ext cx="0" cy="38100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38257" name="Line 20"/>
          <p:cNvSpPr>
            <a:spLocks noChangeShapeType="1"/>
          </p:cNvSpPr>
          <p:nvPr/>
        </p:nvSpPr>
        <p:spPr bwMode="auto">
          <a:xfrm>
            <a:off x="9448800" y="4772025"/>
            <a:ext cx="0" cy="38100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38258" name="AutoShape 21"/>
          <p:cNvSpPr>
            <a:spLocks noChangeArrowheads="1"/>
          </p:cNvSpPr>
          <p:nvPr/>
        </p:nvSpPr>
        <p:spPr bwMode="auto">
          <a:xfrm>
            <a:off x="5486400" y="1295400"/>
            <a:ext cx="1219200" cy="533400"/>
          </a:xfrm>
          <a:prstGeom prst="downArrow">
            <a:avLst>
              <a:gd name="adj1" fmla="val 50000"/>
              <a:gd name="adj2" fmla="val 25000"/>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it-IT" altLang="it-IT" sz="2000">
              <a:latin typeface="Univers" pitchFamily="34" charset="0"/>
            </a:endParaRPr>
          </a:p>
        </p:txBody>
      </p:sp>
    </p:spTree>
    <p:extLst>
      <p:ext uri="{BB962C8B-B14F-4D97-AF65-F5344CB8AC3E}">
        <p14:creationId xmlns:p14="http://schemas.microsoft.com/office/powerpoint/2010/main" val="204394522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0290" name="Group 20"/>
          <p:cNvGrpSpPr>
            <a:grpSpLocks/>
          </p:cNvGrpSpPr>
          <p:nvPr/>
        </p:nvGrpSpPr>
        <p:grpSpPr bwMode="auto">
          <a:xfrm>
            <a:off x="1828800" y="228600"/>
            <a:ext cx="8610600" cy="6400800"/>
            <a:chOff x="192" y="144"/>
            <a:chExt cx="5424" cy="4032"/>
          </a:xfrm>
        </p:grpSpPr>
        <p:sp>
          <p:nvSpPr>
            <p:cNvPr id="140291" name="Rectangle 2"/>
            <p:cNvSpPr>
              <a:spLocks noChangeArrowheads="1"/>
            </p:cNvSpPr>
            <p:nvPr/>
          </p:nvSpPr>
          <p:spPr bwMode="auto">
            <a:xfrm>
              <a:off x="192" y="144"/>
              <a:ext cx="5424" cy="4032"/>
            </a:xfrm>
            <a:prstGeom prst="rect">
              <a:avLst/>
            </a:prstGeom>
            <a:noFill/>
            <a:ln w="28575">
              <a:solidFill>
                <a:schemeClr val="tx1"/>
              </a:solidFill>
              <a:miter lim="800000"/>
              <a:headEnd/>
              <a:tailEnd/>
            </a:ln>
            <a:effectLst>
              <a:outerShdw dist="107763" dir="2700000" algn="ctr" rotWithShape="0">
                <a:schemeClr val="bg2"/>
              </a:outerShdw>
            </a:effectLst>
            <a:extLst>
              <a:ext uri="{909E8E84-426E-40DD-AFC4-6F175D3DCCD1}">
                <a14:hiddenFill xmlns:a14="http://schemas.microsoft.com/office/drawing/2010/main">
                  <a:solidFill>
                    <a:schemeClr val="bg1"/>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it-IT" altLang="it-IT" sz="2000">
                <a:latin typeface="Univers" pitchFamily="34" charset="0"/>
              </a:endParaRPr>
            </a:p>
          </p:txBody>
        </p:sp>
        <p:sp>
          <p:nvSpPr>
            <p:cNvPr id="140292" name="Text Box 3"/>
            <p:cNvSpPr txBox="1">
              <a:spLocks noChangeArrowheads="1"/>
            </p:cNvSpPr>
            <p:nvPr/>
          </p:nvSpPr>
          <p:spPr bwMode="auto">
            <a:xfrm>
              <a:off x="816" y="240"/>
              <a:ext cx="4318" cy="523"/>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it-IT" altLang="it-IT" sz="4800">
                  <a:solidFill>
                    <a:srgbClr val="FF0000"/>
                  </a:solidFill>
                  <a:latin typeface="Univers" pitchFamily="34" charset="0"/>
                </a:rPr>
                <a:t>STUDIO PRELIMINARE</a:t>
              </a:r>
            </a:p>
          </p:txBody>
        </p:sp>
        <p:sp>
          <p:nvSpPr>
            <p:cNvPr id="140293" name="Line 4"/>
            <p:cNvSpPr>
              <a:spLocks noChangeShapeType="1"/>
            </p:cNvSpPr>
            <p:nvPr/>
          </p:nvSpPr>
          <p:spPr bwMode="auto">
            <a:xfrm>
              <a:off x="2928" y="768"/>
              <a:ext cx="0" cy="624"/>
            </a:xfrm>
            <a:prstGeom prst="line">
              <a:avLst/>
            </a:prstGeom>
            <a:noFill/>
            <a:ln w="9525">
              <a:solidFill>
                <a:srgbClr val="99CC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40294" name="Line 5"/>
            <p:cNvSpPr>
              <a:spLocks noChangeShapeType="1"/>
            </p:cNvSpPr>
            <p:nvPr/>
          </p:nvSpPr>
          <p:spPr bwMode="auto">
            <a:xfrm>
              <a:off x="1056" y="1104"/>
              <a:ext cx="3744" cy="0"/>
            </a:xfrm>
            <a:prstGeom prst="line">
              <a:avLst/>
            </a:prstGeom>
            <a:noFill/>
            <a:ln w="9525">
              <a:solidFill>
                <a:srgbClr val="99CC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40295" name="Line 7"/>
            <p:cNvSpPr>
              <a:spLocks noChangeShapeType="1"/>
            </p:cNvSpPr>
            <p:nvPr/>
          </p:nvSpPr>
          <p:spPr bwMode="auto">
            <a:xfrm>
              <a:off x="1056" y="1104"/>
              <a:ext cx="0" cy="288"/>
            </a:xfrm>
            <a:prstGeom prst="line">
              <a:avLst/>
            </a:prstGeom>
            <a:noFill/>
            <a:ln w="9525">
              <a:solidFill>
                <a:srgbClr val="99CC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40296" name="Line 8"/>
            <p:cNvSpPr>
              <a:spLocks noChangeShapeType="1"/>
            </p:cNvSpPr>
            <p:nvPr/>
          </p:nvSpPr>
          <p:spPr bwMode="auto">
            <a:xfrm>
              <a:off x="4800" y="1104"/>
              <a:ext cx="0" cy="288"/>
            </a:xfrm>
            <a:prstGeom prst="line">
              <a:avLst/>
            </a:prstGeom>
            <a:noFill/>
            <a:ln w="9525">
              <a:solidFill>
                <a:srgbClr val="99CC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40297" name="Text Box 9"/>
            <p:cNvSpPr txBox="1">
              <a:spLocks noChangeArrowheads="1"/>
            </p:cNvSpPr>
            <p:nvPr/>
          </p:nvSpPr>
          <p:spPr bwMode="auto">
            <a:xfrm>
              <a:off x="354" y="1392"/>
              <a:ext cx="1448" cy="294"/>
            </a:xfrm>
            <a:prstGeom prst="rect">
              <a:avLst/>
            </a:prstGeom>
            <a:noFill/>
            <a:ln w="9525">
              <a:solidFill>
                <a:srgbClr val="99CC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it-IT" altLang="it-IT" sz="2400">
                  <a:latin typeface="Univers" pitchFamily="34" charset="0"/>
                </a:rPr>
                <a:t>DELL’UTENTE</a:t>
              </a:r>
            </a:p>
          </p:txBody>
        </p:sp>
        <p:sp>
          <p:nvSpPr>
            <p:cNvPr id="140298" name="Text Box 10"/>
            <p:cNvSpPr txBox="1">
              <a:spLocks noChangeArrowheads="1"/>
            </p:cNvSpPr>
            <p:nvPr/>
          </p:nvSpPr>
          <p:spPr bwMode="auto">
            <a:xfrm>
              <a:off x="2047" y="1392"/>
              <a:ext cx="1678" cy="291"/>
            </a:xfrm>
            <a:prstGeom prst="rect">
              <a:avLst/>
            </a:prstGeom>
            <a:noFill/>
            <a:ln w="9525">
              <a:solidFill>
                <a:srgbClr val="99CC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it-IT" altLang="it-IT" sz="2400">
                  <a:latin typeface="Univers" pitchFamily="34" charset="0"/>
                </a:rPr>
                <a:t>DEL FORNITORE</a:t>
              </a:r>
            </a:p>
          </p:txBody>
        </p:sp>
        <p:sp>
          <p:nvSpPr>
            <p:cNvPr id="140299" name="Text Box 11"/>
            <p:cNvSpPr txBox="1">
              <a:spLocks noChangeArrowheads="1"/>
            </p:cNvSpPr>
            <p:nvPr/>
          </p:nvSpPr>
          <p:spPr bwMode="auto">
            <a:xfrm>
              <a:off x="4176" y="1386"/>
              <a:ext cx="1297" cy="291"/>
            </a:xfrm>
            <a:prstGeom prst="rect">
              <a:avLst/>
            </a:prstGeom>
            <a:noFill/>
            <a:ln w="9525">
              <a:solidFill>
                <a:srgbClr val="99CC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it-IT" altLang="it-IT" sz="2400">
                  <a:latin typeface="Univers" pitchFamily="34" charset="0"/>
                </a:rPr>
                <a:t>CONGIUNTO</a:t>
              </a:r>
            </a:p>
          </p:txBody>
        </p:sp>
        <p:sp>
          <p:nvSpPr>
            <p:cNvPr id="140300" name="Text Box 12"/>
            <p:cNvSpPr txBox="1">
              <a:spLocks noChangeArrowheads="1"/>
            </p:cNvSpPr>
            <p:nvPr/>
          </p:nvSpPr>
          <p:spPr bwMode="auto">
            <a:xfrm>
              <a:off x="1920" y="2064"/>
              <a:ext cx="2055" cy="368"/>
            </a:xfrm>
            <a:prstGeom prst="rect">
              <a:avLst/>
            </a:prstGeom>
            <a:noFill/>
            <a:ln w="9525">
              <a:solidFill>
                <a:srgbClr val="99CC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it-IT" altLang="it-IT">
                  <a:solidFill>
                    <a:srgbClr val="6666FF"/>
                  </a:solidFill>
                  <a:latin typeface="Univers" pitchFamily="34" charset="0"/>
                </a:rPr>
                <a:t>OUTSOURCING</a:t>
              </a:r>
            </a:p>
          </p:txBody>
        </p:sp>
        <p:sp>
          <p:nvSpPr>
            <p:cNvPr id="140301" name="Text Box 13"/>
            <p:cNvSpPr txBox="1">
              <a:spLocks noChangeArrowheads="1"/>
            </p:cNvSpPr>
            <p:nvPr/>
          </p:nvSpPr>
          <p:spPr bwMode="auto">
            <a:xfrm>
              <a:off x="2400" y="2730"/>
              <a:ext cx="1107" cy="291"/>
            </a:xfrm>
            <a:prstGeom prst="rect">
              <a:avLst/>
            </a:prstGeom>
            <a:noFill/>
            <a:ln w="9525">
              <a:solidFill>
                <a:srgbClr val="99CC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it-IT" altLang="it-IT" sz="2400">
                  <a:latin typeface="Univers" pitchFamily="34" charset="0"/>
                </a:rPr>
                <a:t>GARANZIE</a:t>
              </a:r>
            </a:p>
          </p:txBody>
        </p:sp>
        <p:sp>
          <p:nvSpPr>
            <p:cNvPr id="140302" name="Text Box 14"/>
            <p:cNvSpPr txBox="1">
              <a:spLocks noChangeArrowheads="1"/>
            </p:cNvSpPr>
            <p:nvPr/>
          </p:nvSpPr>
          <p:spPr bwMode="auto">
            <a:xfrm>
              <a:off x="543" y="3744"/>
              <a:ext cx="2217" cy="291"/>
            </a:xfrm>
            <a:prstGeom prst="rect">
              <a:avLst/>
            </a:prstGeom>
            <a:noFill/>
            <a:ln w="9525">
              <a:solidFill>
                <a:srgbClr val="99CC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it-IT" altLang="it-IT" sz="2400">
                  <a:latin typeface="Univers" pitchFamily="34" charset="0"/>
                </a:rPr>
                <a:t>STUDIO PRELIMINARE</a:t>
              </a:r>
            </a:p>
          </p:txBody>
        </p:sp>
        <p:sp>
          <p:nvSpPr>
            <p:cNvPr id="140303" name="Text Box 15"/>
            <p:cNvSpPr txBox="1">
              <a:spLocks noChangeArrowheads="1"/>
            </p:cNvSpPr>
            <p:nvPr/>
          </p:nvSpPr>
          <p:spPr bwMode="auto">
            <a:xfrm>
              <a:off x="3456" y="3738"/>
              <a:ext cx="1570" cy="291"/>
            </a:xfrm>
            <a:prstGeom prst="rect">
              <a:avLst/>
            </a:prstGeom>
            <a:noFill/>
            <a:ln w="9525">
              <a:solidFill>
                <a:srgbClr val="99CC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it-IT" altLang="it-IT" sz="2400">
                  <a:latin typeface="Univers" pitchFamily="34" charset="0"/>
                </a:rPr>
                <a:t>OUTSOURCING</a:t>
              </a:r>
            </a:p>
          </p:txBody>
        </p:sp>
        <p:sp>
          <p:nvSpPr>
            <p:cNvPr id="140304" name="Line 16"/>
            <p:cNvSpPr>
              <a:spLocks noChangeShapeType="1"/>
            </p:cNvSpPr>
            <p:nvPr/>
          </p:nvSpPr>
          <p:spPr bwMode="auto">
            <a:xfrm>
              <a:off x="2928" y="2448"/>
              <a:ext cx="0" cy="288"/>
            </a:xfrm>
            <a:prstGeom prst="line">
              <a:avLst/>
            </a:prstGeom>
            <a:noFill/>
            <a:ln w="9525">
              <a:solidFill>
                <a:srgbClr val="99CC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40305" name="AutoShape 18"/>
            <p:cNvSpPr>
              <a:spLocks noChangeArrowheads="1"/>
            </p:cNvSpPr>
            <p:nvPr/>
          </p:nvSpPr>
          <p:spPr bwMode="auto">
            <a:xfrm>
              <a:off x="2688" y="3120"/>
              <a:ext cx="1872" cy="480"/>
            </a:xfrm>
            <a:prstGeom prst="curvedDownArrow">
              <a:avLst>
                <a:gd name="adj1" fmla="val 78000"/>
                <a:gd name="adj2" fmla="val 156000"/>
                <a:gd name="adj3" fmla="val 33333"/>
              </a:avLst>
            </a:prstGeom>
            <a:noFill/>
            <a:ln w="9525">
              <a:solidFill>
                <a:srgbClr val="CCFFFF"/>
              </a:solidFill>
              <a:miter lim="800000"/>
              <a:headEnd/>
              <a:tailEnd/>
            </a:ln>
            <a:effectLst/>
            <a:extLst>
              <a:ext uri="{909E8E84-426E-40DD-AFC4-6F175D3DCCD1}">
                <a14:hiddenFill xmlns:a14="http://schemas.microsoft.com/office/drawing/2010/main">
                  <a:solidFill>
                    <a:srgbClr val="99C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it-IT" altLang="it-IT" sz="1600">
                <a:solidFill>
                  <a:srgbClr val="CCFFFF"/>
                </a:solidFill>
              </a:endParaRPr>
            </a:p>
          </p:txBody>
        </p:sp>
        <p:sp>
          <p:nvSpPr>
            <p:cNvPr id="140306" name="AutoShape 19"/>
            <p:cNvSpPr>
              <a:spLocks noChangeArrowheads="1"/>
            </p:cNvSpPr>
            <p:nvPr/>
          </p:nvSpPr>
          <p:spPr bwMode="auto">
            <a:xfrm flipH="1">
              <a:off x="1200" y="3120"/>
              <a:ext cx="1872" cy="480"/>
            </a:xfrm>
            <a:prstGeom prst="curvedDownArrow">
              <a:avLst>
                <a:gd name="adj1" fmla="val 78000"/>
                <a:gd name="adj2" fmla="val 156000"/>
                <a:gd name="adj3" fmla="val 33333"/>
              </a:avLst>
            </a:prstGeom>
            <a:noFill/>
            <a:ln w="9525">
              <a:solidFill>
                <a:srgbClr val="CCFFFF"/>
              </a:solidFill>
              <a:miter lim="800000"/>
              <a:headEnd/>
              <a:tailEnd/>
            </a:ln>
            <a:effectLst/>
            <a:extLst>
              <a:ext uri="{909E8E84-426E-40DD-AFC4-6F175D3DCCD1}">
                <a14:hiddenFill xmlns:a14="http://schemas.microsoft.com/office/drawing/2010/main">
                  <a:solidFill>
                    <a:srgbClr val="99C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it-IT" altLang="it-IT" sz="1600">
                <a:solidFill>
                  <a:srgbClr val="CCFFFF"/>
                </a:solidFill>
              </a:endParaRPr>
            </a:p>
          </p:txBody>
        </p:sp>
      </p:grpSp>
    </p:spTree>
    <p:extLst>
      <p:ext uri="{BB962C8B-B14F-4D97-AF65-F5344CB8AC3E}">
        <p14:creationId xmlns:p14="http://schemas.microsoft.com/office/powerpoint/2010/main" val="386311965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2338" name="Group 68"/>
          <p:cNvGrpSpPr>
            <a:grpSpLocks/>
          </p:cNvGrpSpPr>
          <p:nvPr/>
        </p:nvGrpSpPr>
        <p:grpSpPr bwMode="auto">
          <a:xfrm>
            <a:off x="1828800" y="228600"/>
            <a:ext cx="8610600" cy="6400800"/>
            <a:chOff x="192" y="144"/>
            <a:chExt cx="5424" cy="4032"/>
          </a:xfrm>
        </p:grpSpPr>
        <p:sp>
          <p:nvSpPr>
            <p:cNvPr id="142339" name="Rectangle 2"/>
            <p:cNvSpPr>
              <a:spLocks noChangeArrowheads="1"/>
            </p:cNvSpPr>
            <p:nvPr/>
          </p:nvSpPr>
          <p:spPr bwMode="auto">
            <a:xfrm>
              <a:off x="192" y="144"/>
              <a:ext cx="5424" cy="4032"/>
            </a:xfrm>
            <a:prstGeom prst="rect">
              <a:avLst/>
            </a:prstGeom>
            <a:noFill/>
            <a:ln w="28575">
              <a:solidFill>
                <a:schemeClr val="tx1"/>
              </a:solidFill>
              <a:miter lim="800000"/>
              <a:headEnd/>
              <a:tailEnd/>
            </a:ln>
            <a:effectLst>
              <a:outerShdw dist="107763" dir="2700000" algn="ctr" rotWithShape="0">
                <a:schemeClr val="bg2"/>
              </a:outerShdw>
            </a:effectLst>
            <a:extLst>
              <a:ext uri="{909E8E84-426E-40DD-AFC4-6F175D3DCCD1}">
                <a14:hiddenFill xmlns:a14="http://schemas.microsoft.com/office/drawing/2010/main">
                  <a:solidFill>
                    <a:schemeClr val="bg1"/>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it-IT" altLang="it-IT" sz="2000">
                <a:latin typeface="Univers" pitchFamily="34" charset="0"/>
              </a:endParaRPr>
            </a:p>
          </p:txBody>
        </p:sp>
        <p:sp>
          <p:nvSpPr>
            <p:cNvPr id="142340" name="Text Box 3"/>
            <p:cNvSpPr txBox="1">
              <a:spLocks noChangeArrowheads="1"/>
            </p:cNvSpPr>
            <p:nvPr/>
          </p:nvSpPr>
          <p:spPr bwMode="auto">
            <a:xfrm>
              <a:off x="720" y="298"/>
              <a:ext cx="4373" cy="448"/>
            </a:xfrm>
            <a:prstGeom prst="rect">
              <a:avLst/>
            </a:prstGeom>
            <a:noFill/>
            <a:ln w="9525">
              <a:solidFill>
                <a:srgbClr val="99CC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it-IT" altLang="it-IT" sz="4000">
                  <a:solidFill>
                    <a:srgbClr val="FF0000"/>
                  </a:solidFill>
                  <a:latin typeface="Univers" pitchFamily="34" charset="0"/>
                </a:rPr>
                <a:t>RAPPORTI CONTRATTUALI </a:t>
              </a:r>
            </a:p>
          </p:txBody>
        </p:sp>
        <p:sp>
          <p:nvSpPr>
            <p:cNvPr id="142341" name="Text Box 5"/>
            <p:cNvSpPr txBox="1">
              <a:spLocks noChangeArrowheads="1"/>
            </p:cNvSpPr>
            <p:nvPr/>
          </p:nvSpPr>
          <p:spPr bwMode="auto">
            <a:xfrm>
              <a:off x="336" y="914"/>
              <a:ext cx="431" cy="3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it-IT" altLang="it-IT" sz="5400">
                  <a:solidFill>
                    <a:srgbClr val="99CCFF"/>
                  </a:solidFill>
                  <a:latin typeface="Univers" pitchFamily="34" charset="0"/>
                </a:rPr>
                <a:t>U</a:t>
              </a:r>
            </a:p>
            <a:p>
              <a:pPr>
                <a:spcBef>
                  <a:spcPct val="0"/>
                </a:spcBef>
                <a:buFontTx/>
                <a:buNone/>
              </a:pPr>
              <a:r>
                <a:rPr lang="it-IT" altLang="it-IT" sz="5400">
                  <a:solidFill>
                    <a:srgbClr val="99CCFF"/>
                  </a:solidFill>
                  <a:latin typeface="Univers" pitchFamily="34" charset="0"/>
                </a:rPr>
                <a:t>T</a:t>
              </a:r>
            </a:p>
            <a:p>
              <a:pPr>
                <a:spcBef>
                  <a:spcPct val="0"/>
                </a:spcBef>
                <a:buFontTx/>
                <a:buNone/>
              </a:pPr>
              <a:r>
                <a:rPr lang="it-IT" altLang="it-IT" sz="5400">
                  <a:solidFill>
                    <a:srgbClr val="99CCFF"/>
                  </a:solidFill>
                  <a:latin typeface="Univers" pitchFamily="34" charset="0"/>
                </a:rPr>
                <a:t>E</a:t>
              </a:r>
            </a:p>
            <a:p>
              <a:pPr>
                <a:spcBef>
                  <a:spcPct val="0"/>
                </a:spcBef>
                <a:buFontTx/>
                <a:buNone/>
              </a:pPr>
              <a:r>
                <a:rPr lang="it-IT" altLang="it-IT" sz="5400">
                  <a:solidFill>
                    <a:srgbClr val="99CCFF"/>
                  </a:solidFill>
                  <a:latin typeface="Univers" pitchFamily="34" charset="0"/>
                </a:rPr>
                <a:t>N</a:t>
              </a:r>
            </a:p>
            <a:p>
              <a:pPr>
                <a:spcBef>
                  <a:spcPct val="0"/>
                </a:spcBef>
                <a:buFontTx/>
                <a:buNone/>
              </a:pPr>
              <a:r>
                <a:rPr lang="it-IT" altLang="it-IT" sz="5400">
                  <a:solidFill>
                    <a:srgbClr val="99CCFF"/>
                  </a:solidFill>
                  <a:latin typeface="Univers" pitchFamily="34" charset="0"/>
                </a:rPr>
                <a:t>T</a:t>
              </a:r>
            </a:p>
            <a:p>
              <a:pPr>
                <a:spcBef>
                  <a:spcPct val="0"/>
                </a:spcBef>
                <a:buFontTx/>
                <a:buNone/>
              </a:pPr>
              <a:r>
                <a:rPr lang="it-IT" altLang="it-IT" sz="5400">
                  <a:solidFill>
                    <a:srgbClr val="99CCFF"/>
                  </a:solidFill>
                  <a:latin typeface="Univers" pitchFamily="34" charset="0"/>
                </a:rPr>
                <a:t>E</a:t>
              </a:r>
              <a:endParaRPr lang="it-IT" altLang="it-IT" sz="5400">
                <a:solidFill>
                  <a:srgbClr val="000000"/>
                </a:solidFill>
                <a:latin typeface="Univers" pitchFamily="34" charset="0"/>
              </a:endParaRPr>
            </a:p>
          </p:txBody>
        </p:sp>
        <p:sp>
          <p:nvSpPr>
            <p:cNvPr id="142342" name="Text Box 50"/>
            <p:cNvSpPr txBox="1">
              <a:spLocks noChangeArrowheads="1"/>
            </p:cNvSpPr>
            <p:nvPr/>
          </p:nvSpPr>
          <p:spPr bwMode="auto">
            <a:xfrm>
              <a:off x="2864" y="1038"/>
              <a:ext cx="2438" cy="523"/>
            </a:xfrm>
            <a:prstGeom prst="rect">
              <a:avLst/>
            </a:prstGeom>
            <a:noFill/>
            <a:ln w="9525">
              <a:solidFill>
                <a:srgbClr val="99CC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it-IT" altLang="it-IT" sz="2400">
                  <a:latin typeface="Univers" pitchFamily="34" charset="0"/>
                </a:rPr>
                <a:t>GESTORE DEL SERVIZIO</a:t>
              </a:r>
            </a:p>
            <a:p>
              <a:pPr>
                <a:spcBef>
                  <a:spcPct val="0"/>
                </a:spcBef>
                <a:buFontTx/>
                <a:buNone/>
              </a:pPr>
              <a:r>
                <a:rPr lang="it-IT" altLang="it-IT" sz="2400">
                  <a:latin typeface="Univers" pitchFamily="34" charset="0"/>
                </a:rPr>
                <a:t>DI OUTSOURCING</a:t>
              </a:r>
            </a:p>
          </p:txBody>
        </p:sp>
        <p:sp>
          <p:nvSpPr>
            <p:cNvPr id="142343" name="Text Box 51"/>
            <p:cNvSpPr txBox="1">
              <a:spLocks noChangeArrowheads="1"/>
            </p:cNvSpPr>
            <p:nvPr/>
          </p:nvSpPr>
          <p:spPr bwMode="auto">
            <a:xfrm>
              <a:off x="2699" y="1626"/>
              <a:ext cx="2230" cy="291"/>
            </a:xfrm>
            <a:prstGeom prst="rect">
              <a:avLst/>
            </a:prstGeom>
            <a:noFill/>
            <a:ln w="9525">
              <a:solidFill>
                <a:srgbClr val="99CC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it-IT" altLang="it-IT" sz="2400">
                  <a:latin typeface="Univers" pitchFamily="34" charset="0"/>
                </a:rPr>
                <a:t>SVILUPPO SOFTWARE</a:t>
              </a:r>
            </a:p>
          </p:txBody>
        </p:sp>
        <p:sp>
          <p:nvSpPr>
            <p:cNvPr id="142344" name="Text Box 52"/>
            <p:cNvSpPr txBox="1">
              <a:spLocks noChangeArrowheads="1"/>
            </p:cNvSpPr>
            <p:nvPr/>
          </p:nvSpPr>
          <p:spPr bwMode="auto">
            <a:xfrm>
              <a:off x="2706" y="2154"/>
              <a:ext cx="2580" cy="294"/>
            </a:xfrm>
            <a:prstGeom prst="rect">
              <a:avLst/>
            </a:prstGeom>
            <a:noFill/>
            <a:ln w="9525">
              <a:solidFill>
                <a:srgbClr val="99CC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it-IT" altLang="it-IT" sz="2400">
                  <a:latin typeface="Univers" pitchFamily="34" charset="0"/>
                </a:rPr>
                <a:t>ASSISTENZA SOFTAWARE</a:t>
              </a:r>
            </a:p>
          </p:txBody>
        </p:sp>
        <p:sp>
          <p:nvSpPr>
            <p:cNvPr id="142345" name="Text Box 53"/>
            <p:cNvSpPr txBox="1">
              <a:spLocks noChangeArrowheads="1"/>
            </p:cNvSpPr>
            <p:nvPr/>
          </p:nvSpPr>
          <p:spPr bwMode="auto">
            <a:xfrm>
              <a:off x="2706" y="2682"/>
              <a:ext cx="2846" cy="291"/>
            </a:xfrm>
            <a:prstGeom prst="rect">
              <a:avLst/>
            </a:prstGeom>
            <a:noFill/>
            <a:ln w="9525">
              <a:solidFill>
                <a:srgbClr val="99CC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it-IT" altLang="it-IT" sz="2400">
                  <a:latin typeface="Univers" pitchFamily="34" charset="0"/>
                </a:rPr>
                <a:t>MANUTENZIONE HARDWARE</a:t>
              </a:r>
            </a:p>
          </p:txBody>
        </p:sp>
        <p:sp>
          <p:nvSpPr>
            <p:cNvPr id="142346" name="Text Box 54"/>
            <p:cNvSpPr txBox="1">
              <a:spLocks noChangeArrowheads="1"/>
            </p:cNvSpPr>
            <p:nvPr/>
          </p:nvSpPr>
          <p:spPr bwMode="auto">
            <a:xfrm>
              <a:off x="2706" y="3210"/>
              <a:ext cx="2224" cy="291"/>
            </a:xfrm>
            <a:prstGeom prst="rect">
              <a:avLst/>
            </a:prstGeom>
            <a:noFill/>
            <a:ln w="9525">
              <a:solidFill>
                <a:srgbClr val="99CC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it-IT" altLang="it-IT" sz="2400">
                  <a:latin typeface="Univers" pitchFamily="34" charset="0"/>
                </a:rPr>
                <a:t>DISASTER RECOVERY</a:t>
              </a:r>
            </a:p>
          </p:txBody>
        </p:sp>
        <p:sp>
          <p:nvSpPr>
            <p:cNvPr id="142347" name="Text Box 55"/>
            <p:cNvSpPr txBox="1">
              <a:spLocks noChangeArrowheads="1"/>
            </p:cNvSpPr>
            <p:nvPr/>
          </p:nvSpPr>
          <p:spPr bwMode="auto">
            <a:xfrm>
              <a:off x="2700" y="3738"/>
              <a:ext cx="1404" cy="294"/>
            </a:xfrm>
            <a:prstGeom prst="rect">
              <a:avLst/>
            </a:prstGeom>
            <a:noFill/>
            <a:ln w="9525">
              <a:solidFill>
                <a:srgbClr val="99CC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it-IT" altLang="it-IT" sz="2400">
                  <a:latin typeface="Univers" pitchFamily="34" charset="0"/>
                </a:rPr>
                <a:t>ULTER. SERV.</a:t>
              </a:r>
            </a:p>
          </p:txBody>
        </p:sp>
        <p:sp>
          <p:nvSpPr>
            <p:cNvPr id="142348" name="Line 59"/>
            <p:cNvSpPr>
              <a:spLocks noChangeShapeType="1"/>
            </p:cNvSpPr>
            <p:nvPr/>
          </p:nvSpPr>
          <p:spPr bwMode="auto">
            <a:xfrm>
              <a:off x="816" y="2544"/>
              <a:ext cx="672" cy="0"/>
            </a:xfrm>
            <a:prstGeom prst="line">
              <a:avLst/>
            </a:prstGeom>
            <a:noFill/>
            <a:ln w="76200">
              <a:solidFill>
                <a:srgbClr val="99CC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42349" name="AutoShape 61"/>
            <p:cNvSpPr>
              <a:spLocks noChangeArrowheads="1"/>
            </p:cNvSpPr>
            <p:nvPr/>
          </p:nvSpPr>
          <p:spPr bwMode="auto">
            <a:xfrm>
              <a:off x="1488" y="1038"/>
              <a:ext cx="1056" cy="306"/>
            </a:xfrm>
            <a:prstGeom prst="rightArrow">
              <a:avLst>
                <a:gd name="adj1" fmla="val 50000"/>
                <a:gd name="adj2" fmla="val 86275"/>
              </a:avLst>
            </a:prstGeom>
            <a:noFill/>
            <a:ln w="9525">
              <a:solidFill>
                <a:srgbClr val="6666FF"/>
              </a:solidFill>
              <a:miter lim="800000"/>
              <a:headEnd/>
              <a:tailEnd/>
            </a:ln>
            <a:effectLst/>
            <a:extLst>
              <a:ext uri="{909E8E84-426E-40DD-AFC4-6F175D3DCCD1}">
                <a14:hiddenFill xmlns:a14="http://schemas.microsoft.com/office/drawing/2010/main">
                  <a:solidFill>
                    <a:srgbClr val="99C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it-IT" altLang="it-IT" sz="2000">
                <a:latin typeface="Univers" pitchFamily="34" charset="0"/>
              </a:endParaRPr>
            </a:p>
          </p:txBody>
        </p:sp>
        <p:sp>
          <p:nvSpPr>
            <p:cNvPr id="142350" name="AutoShape 62"/>
            <p:cNvSpPr>
              <a:spLocks noChangeArrowheads="1"/>
            </p:cNvSpPr>
            <p:nvPr/>
          </p:nvSpPr>
          <p:spPr bwMode="auto">
            <a:xfrm>
              <a:off x="1488" y="1614"/>
              <a:ext cx="1056" cy="306"/>
            </a:xfrm>
            <a:prstGeom prst="rightArrow">
              <a:avLst>
                <a:gd name="adj1" fmla="val 50000"/>
                <a:gd name="adj2" fmla="val 86275"/>
              </a:avLst>
            </a:prstGeom>
            <a:noFill/>
            <a:ln w="9525">
              <a:solidFill>
                <a:srgbClr val="6666FF"/>
              </a:solidFill>
              <a:miter lim="800000"/>
              <a:headEnd/>
              <a:tailEnd/>
            </a:ln>
            <a:effectLst/>
            <a:extLst>
              <a:ext uri="{909E8E84-426E-40DD-AFC4-6F175D3DCCD1}">
                <a14:hiddenFill xmlns:a14="http://schemas.microsoft.com/office/drawing/2010/main">
                  <a:solidFill>
                    <a:srgbClr val="99C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it-IT" altLang="it-IT" sz="2000">
                <a:latin typeface="Univers" pitchFamily="34" charset="0"/>
              </a:endParaRPr>
            </a:p>
          </p:txBody>
        </p:sp>
        <p:sp>
          <p:nvSpPr>
            <p:cNvPr id="142351" name="AutoShape 63"/>
            <p:cNvSpPr>
              <a:spLocks noChangeArrowheads="1"/>
            </p:cNvSpPr>
            <p:nvPr/>
          </p:nvSpPr>
          <p:spPr bwMode="auto">
            <a:xfrm>
              <a:off x="1497" y="2094"/>
              <a:ext cx="1056" cy="306"/>
            </a:xfrm>
            <a:prstGeom prst="rightArrow">
              <a:avLst>
                <a:gd name="adj1" fmla="val 50000"/>
                <a:gd name="adj2" fmla="val 86275"/>
              </a:avLst>
            </a:prstGeom>
            <a:noFill/>
            <a:ln w="9525">
              <a:solidFill>
                <a:srgbClr val="6666FF"/>
              </a:solidFill>
              <a:miter lim="800000"/>
              <a:headEnd/>
              <a:tailEnd/>
            </a:ln>
            <a:effectLst/>
            <a:extLst>
              <a:ext uri="{909E8E84-426E-40DD-AFC4-6F175D3DCCD1}">
                <a14:hiddenFill xmlns:a14="http://schemas.microsoft.com/office/drawing/2010/main">
                  <a:solidFill>
                    <a:srgbClr val="99C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it-IT" altLang="it-IT" sz="2000">
                <a:latin typeface="Univers" pitchFamily="34" charset="0"/>
              </a:endParaRPr>
            </a:p>
          </p:txBody>
        </p:sp>
        <p:sp>
          <p:nvSpPr>
            <p:cNvPr id="142352" name="AutoShape 64"/>
            <p:cNvSpPr>
              <a:spLocks noChangeArrowheads="1"/>
            </p:cNvSpPr>
            <p:nvPr/>
          </p:nvSpPr>
          <p:spPr bwMode="auto">
            <a:xfrm>
              <a:off x="1488" y="2688"/>
              <a:ext cx="1056" cy="306"/>
            </a:xfrm>
            <a:prstGeom prst="rightArrow">
              <a:avLst>
                <a:gd name="adj1" fmla="val 50000"/>
                <a:gd name="adj2" fmla="val 86275"/>
              </a:avLst>
            </a:prstGeom>
            <a:noFill/>
            <a:ln w="9525">
              <a:solidFill>
                <a:srgbClr val="6666FF"/>
              </a:solidFill>
              <a:miter lim="800000"/>
              <a:headEnd/>
              <a:tailEnd/>
            </a:ln>
            <a:effectLst/>
            <a:extLst>
              <a:ext uri="{909E8E84-426E-40DD-AFC4-6F175D3DCCD1}">
                <a14:hiddenFill xmlns:a14="http://schemas.microsoft.com/office/drawing/2010/main">
                  <a:solidFill>
                    <a:srgbClr val="99C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it-IT" altLang="it-IT" sz="2000">
                <a:latin typeface="Univers" pitchFamily="34" charset="0"/>
              </a:endParaRPr>
            </a:p>
          </p:txBody>
        </p:sp>
        <p:sp>
          <p:nvSpPr>
            <p:cNvPr id="142353" name="AutoShape 65"/>
            <p:cNvSpPr>
              <a:spLocks noChangeArrowheads="1"/>
            </p:cNvSpPr>
            <p:nvPr/>
          </p:nvSpPr>
          <p:spPr bwMode="auto">
            <a:xfrm>
              <a:off x="1488" y="3216"/>
              <a:ext cx="1056" cy="306"/>
            </a:xfrm>
            <a:prstGeom prst="rightArrow">
              <a:avLst>
                <a:gd name="adj1" fmla="val 50000"/>
                <a:gd name="adj2" fmla="val 86275"/>
              </a:avLst>
            </a:prstGeom>
            <a:noFill/>
            <a:ln w="9525">
              <a:solidFill>
                <a:srgbClr val="6666FF"/>
              </a:solidFill>
              <a:miter lim="800000"/>
              <a:headEnd/>
              <a:tailEnd/>
            </a:ln>
            <a:effectLst/>
            <a:extLst>
              <a:ext uri="{909E8E84-426E-40DD-AFC4-6F175D3DCCD1}">
                <a14:hiddenFill xmlns:a14="http://schemas.microsoft.com/office/drawing/2010/main">
                  <a:solidFill>
                    <a:srgbClr val="99C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it-IT" altLang="it-IT" sz="2000">
                <a:latin typeface="Univers" pitchFamily="34" charset="0"/>
              </a:endParaRPr>
            </a:p>
          </p:txBody>
        </p:sp>
        <p:sp>
          <p:nvSpPr>
            <p:cNvPr id="142354" name="AutoShape 66"/>
            <p:cNvSpPr>
              <a:spLocks noChangeArrowheads="1"/>
            </p:cNvSpPr>
            <p:nvPr/>
          </p:nvSpPr>
          <p:spPr bwMode="auto">
            <a:xfrm>
              <a:off x="1497" y="3726"/>
              <a:ext cx="1056" cy="306"/>
            </a:xfrm>
            <a:prstGeom prst="rightArrow">
              <a:avLst>
                <a:gd name="adj1" fmla="val 50000"/>
                <a:gd name="adj2" fmla="val 86275"/>
              </a:avLst>
            </a:prstGeom>
            <a:noFill/>
            <a:ln w="9525">
              <a:solidFill>
                <a:srgbClr val="6666FF"/>
              </a:solidFill>
              <a:miter lim="800000"/>
              <a:headEnd/>
              <a:tailEnd/>
            </a:ln>
            <a:effectLst/>
            <a:extLst>
              <a:ext uri="{909E8E84-426E-40DD-AFC4-6F175D3DCCD1}">
                <a14:hiddenFill xmlns:a14="http://schemas.microsoft.com/office/drawing/2010/main">
                  <a:solidFill>
                    <a:srgbClr val="99C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it-IT" altLang="it-IT" sz="2000">
                <a:latin typeface="Univers" pitchFamily="34" charset="0"/>
              </a:endParaRPr>
            </a:p>
          </p:txBody>
        </p:sp>
        <p:sp>
          <p:nvSpPr>
            <p:cNvPr id="142355" name="Line 67"/>
            <p:cNvSpPr>
              <a:spLocks noChangeShapeType="1"/>
            </p:cNvSpPr>
            <p:nvPr/>
          </p:nvSpPr>
          <p:spPr bwMode="auto">
            <a:xfrm>
              <a:off x="1488" y="1104"/>
              <a:ext cx="2" cy="2880"/>
            </a:xfrm>
            <a:prstGeom prst="line">
              <a:avLst/>
            </a:prstGeom>
            <a:noFill/>
            <a:ln w="76200">
              <a:solidFill>
                <a:srgbClr val="99CC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grpSp>
    </p:spTree>
    <p:extLst>
      <p:ext uri="{BB962C8B-B14F-4D97-AF65-F5344CB8AC3E}">
        <p14:creationId xmlns:p14="http://schemas.microsoft.com/office/powerpoint/2010/main" val="308876998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4386" name="Group 78"/>
          <p:cNvGrpSpPr>
            <a:grpSpLocks/>
          </p:cNvGrpSpPr>
          <p:nvPr/>
        </p:nvGrpSpPr>
        <p:grpSpPr bwMode="auto">
          <a:xfrm>
            <a:off x="1365738" y="131885"/>
            <a:ext cx="8610600" cy="6541477"/>
            <a:chOff x="144" y="144"/>
            <a:chExt cx="5424" cy="4032"/>
          </a:xfrm>
        </p:grpSpPr>
        <p:sp>
          <p:nvSpPr>
            <p:cNvPr id="144387" name="Rectangle 64"/>
            <p:cNvSpPr>
              <a:spLocks noChangeArrowheads="1"/>
            </p:cNvSpPr>
            <p:nvPr/>
          </p:nvSpPr>
          <p:spPr bwMode="auto">
            <a:xfrm>
              <a:off x="144" y="144"/>
              <a:ext cx="5424" cy="4032"/>
            </a:xfrm>
            <a:prstGeom prst="rect">
              <a:avLst/>
            </a:prstGeom>
            <a:noFill/>
            <a:ln w="28575">
              <a:solidFill>
                <a:schemeClr val="tx1"/>
              </a:solidFill>
              <a:miter lim="800000"/>
              <a:headEnd/>
              <a:tailEnd/>
            </a:ln>
            <a:effectLst>
              <a:outerShdw dist="107763" dir="2700000" algn="ctr" rotWithShape="0">
                <a:schemeClr val="bg2"/>
              </a:outerShdw>
            </a:effectLst>
            <a:extLst>
              <a:ext uri="{909E8E84-426E-40DD-AFC4-6F175D3DCCD1}">
                <a14:hiddenFill xmlns:a14="http://schemas.microsoft.com/office/drawing/2010/main">
                  <a:solidFill>
                    <a:schemeClr val="bg1"/>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it-IT" altLang="it-IT" sz="2400"/>
            </a:p>
          </p:txBody>
        </p:sp>
        <p:sp>
          <p:nvSpPr>
            <p:cNvPr id="144388" name="Text Box 65"/>
            <p:cNvSpPr txBox="1">
              <a:spLocks noChangeArrowheads="1"/>
            </p:cNvSpPr>
            <p:nvPr/>
          </p:nvSpPr>
          <p:spPr bwMode="auto">
            <a:xfrm>
              <a:off x="315" y="484"/>
              <a:ext cx="5233" cy="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it-IT" altLang="it-IT" sz="4400" dirty="0">
                  <a:solidFill>
                    <a:srgbClr val="FF0000"/>
                  </a:solidFill>
                  <a:latin typeface="Univers" pitchFamily="34" charset="0"/>
                </a:rPr>
                <a:t>RIDUZIONE AREA DI RISCHIO </a:t>
              </a:r>
            </a:p>
          </p:txBody>
        </p:sp>
        <p:sp>
          <p:nvSpPr>
            <p:cNvPr id="144389" name="Oval 66"/>
            <p:cNvSpPr>
              <a:spLocks noChangeArrowheads="1"/>
            </p:cNvSpPr>
            <p:nvPr/>
          </p:nvSpPr>
          <p:spPr bwMode="auto">
            <a:xfrm>
              <a:off x="1056" y="912"/>
              <a:ext cx="3696" cy="2400"/>
            </a:xfrm>
            <a:prstGeom prst="ellipse">
              <a:avLst/>
            </a:prstGeom>
            <a:noFill/>
            <a:ln w="28575">
              <a:solidFill>
                <a:schemeClr val="tx1"/>
              </a:solidFill>
              <a:round/>
              <a:headEnd/>
              <a:tailEnd/>
            </a:ln>
            <a:effectLst>
              <a:outerShdw dist="107763" dir="2700000" algn="ctr" rotWithShape="0">
                <a:schemeClr val="bg2"/>
              </a:outerShdw>
            </a:effectLst>
            <a:extLst>
              <a:ext uri="{909E8E84-426E-40DD-AFC4-6F175D3DCCD1}">
                <a14:hiddenFill xmlns:a14="http://schemas.microsoft.com/office/drawing/2010/main">
                  <a:solidFill>
                    <a:srgbClr val="CCEC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it-IT" altLang="it-IT" sz="1600">
                <a:solidFill>
                  <a:srgbClr val="CCECFF"/>
                </a:solidFill>
              </a:endParaRPr>
            </a:p>
          </p:txBody>
        </p:sp>
        <p:sp>
          <p:nvSpPr>
            <p:cNvPr id="144390" name="Line 67"/>
            <p:cNvSpPr>
              <a:spLocks noChangeShapeType="1"/>
            </p:cNvSpPr>
            <p:nvPr/>
          </p:nvSpPr>
          <p:spPr bwMode="auto">
            <a:xfrm>
              <a:off x="2928" y="2016"/>
              <a:ext cx="1056" cy="105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44391" name="Line 68"/>
            <p:cNvSpPr>
              <a:spLocks noChangeShapeType="1"/>
            </p:cNvSpPr>
            <p:nvPr/>
          </p:nvSpPr>
          <p:spPr bwMode="auto">
            <a:xfrm flipH="1">
              <a:off x="1056" y="2016"/>
              <a:ext cx="1872" cy="33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44392" name="Line 69"/>
            <p:cNvSpPr>
              <a:spLocks noChangeShapeType="1"/>
            </p:cNvSpPr>
            <p:nvPr/>
          </p:nvSpPr>
          <p:spPr bwMode="auto">
            <a:xfrm>
              <a:off x="2928" y="2016"/>
              <a:ext cx="0" cy="129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44393" name="Line 70"/>
            <p:cNvSpPr>
              <a:spLocks noChangeShapeType="1"/>
            </p:cNvSpPr>
            <p:nvPr/>
          </p:nvSpPr>
          <p:spPr bwMode="auto">
            <a:xfrm>
              <a:off x="1968" y="3264"/>
              <a:ext cx="1"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44394" name="Line 71"/>
            <p:cNvSpPr>
              <a:spLocks noChangeShapeType="1"/>
            </p:cNvSpPr>
            <p:nvPr/>
          </p:nvSpPr>
          <p:spPr bwMode="auto">
            <a:xfrm>
              <a:off x="1968" y="3648"/>
              <a:ext cx="1776" cy="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44395" name="Line 72"/>
            <p:cNvSpPr>
              <a:spLocks noChangeShapeType="1"/>
            </p:cNvSpPr>
            <p:nvPr/>
          </p:nvSpPr>
          <p:spPr bwMode="auto">
            <a:xfrm flipV="1">
              <a:off x="3744" y="3312"/>
              <a:ext cx="1" cy="33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44396" name="Line 73"/>
            <p:cNvSpPr>
              <a:spLocks noChangeShapeType="1"/>
            </p:cNvSpPr>
            <p:nvPr/>
          </p:nvSpPr>
          <p:spPr bwMode="auto">
            <a:xfrm flipH="1">
              <a:off x="2592" y="3648"/>
              <a:ext cx="144" cy="192"/>
            </a:xfrm>
            <a:prstGeom prst="line">
              <a:avLst/>
            </a:prstGeom>
            <a:noFill/>
            <a:ln w="2857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44397" name="Text Box 74"/>
            <p:cNvSpPr txBox="1">
              <a:spLocks noChangeArrowheads="1"/>
            </p:cNvSpPr>
            <p:nvPr/>
          </p:nvSpPr>
          <p:spPr bwMode="auto">
            <a:xfrm>
              <a:off x="2016" y="1344"/>
              <a:ext cx="2055"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it-IT" altLang="it-IT">
                  <a:solidFill>
                    <a:srgbClr val="FF0066"/>
                  </a:solidFill>
                  <a:latin typeface="Univers" pitchFamily="34" charset="0"/>
                </a:rPr>
                <a:t>OUTSOURCING</a:t>
              </a:r>
              <a:endParaRPr lang="it-IT" altLang="it-IT" sz="2400">
                <a:solidFill>
                  <a:srgbClr val="FF0066"/>
                </a:solidFill>
              </a:endParaRPr>
            </a:p>
          </p:txBody>
        </p:sp>
        <p:sp>
          <p:nvSpPr>
            <p:cNvPr id="144398" name="Text Box 75"/>
            <p:cNvSpPr txBox="1">
              <a:spLocks noChangeArrowheads="1"/>
            </p:cNvSpPr>
            <p:nvPr/>
          </p:nvSpPr>
          <p:spPr bwMode="auto">
            <a:xfrm>
              <a:off x="1536" y="2335"/>
              <a:ext cx="1427" cy="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it-IT" altLang="it-IT" sz="2000">
                  <a:solidFill>
                    <a:srgbClr val="CC3399"/>
                  </a:solidFill>
                  <a:latin typeface="Univers" pitchFamily="34" charset="0"/>
                </a:rPr>
                <a:t>SVILUPPO SW.</a:t>
              </a:r>
              <a:endParaRPr lang="it-IT" altLang="it-IT" sz="2400">
                <a:solidFill>
                  <a:srgbClr val="CC3399"/>
                </a:solidFill>
                <a:latin typeface="Univers" pitchFamily="34" charset="0"/>
              </a:endParaRPr>
            </a:p>
            <a:p>
              <a:pPr algn="ctr">
                <a:spcBef>
                  <a:spcPct val="0"/>
                </a:spcBef>
                <a:buFontTx/>
                <a:buNone/>
              </a:pPr>
              <a:r>
                <a:rPr lang="it-IT" altLang="it-IT" sz="2000">
                  <a:solidFill>
                    <a:srgbClr val="CC3399"/>
                  </a:solidFill>
                  <a:latin typeface="Univers" pitchFamily="34" charset="0"/>
                </a:rPr>
                <a:t>O</a:t>
              </a:r>
            </a:p>
            <a:p>
              <a:pPr algn="ctr">
                <a:spcBef>
                  <a:spcPct val="0"/>
                </a:spcBef>
                <a:buFontTx/>
                <a:buNone/>
              </a:pPr>
              <a:r>
                <a:rPr lang="it-IT" altLang="it-IT" sz="2000">
                  <a:solidFill>
                    <a:srgbClr val="CC3399"/>
                  </a:solidFill>
                  <a:latin typeface="Univers" pitchFamily="34" charset="0"/>
                </a:rPr>
                <a:t>L. USO SW.</a:t>
              </a:r>
            </a:p>
          </p:txBody>
        </p:sp>
        <p:sp>
          <p:nvSpPr>
            <p:cNvPr id="144399" name="Text Box 76"/>
            <p:cNvSpPr txBox="1">
              <a:spLocks noChangeArrowheads="1"/>
            </p:cNvSpPr>
            <p:nvPr/>
          </p:nvSpPr>
          <p:spPr bwMode="auto">
            <a:xfrm>
              <a:off x="2736" y="2592"/>
              <a:ext cx="1152"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it-IT" altLang="it-IT" sz="2400">
                  <a:solidFill>
                    <a:srgbClr val="33CC33"/>
                  </a:solidFill>
                  <a:latin typeface="Univers" pitchFamily="34" charset="0"/>
                </a:rPr>
                <a:t>ASSIS.</a:t>
              </a:r>
            </a:p>
            <a:p>
              <a:pPr algn="ctr">
                <a:spcBef>
                  <a:spcPct val="0"/>
                </a:spcBef>
                <a:buFontTx/>
                <a:buNone/>
              </a:pPr>
              <a:r>
                <a:rPr lang="it-IT" altLang="it-IT" sz="2400">
                  <a:solidFill>
                    <a:srgbClr val="33CC33"/>
                  </a:solidFill>
                  <a:latin typeface="Univers" pitchFamily="34" charset="0"/>
                </a:rPr>
                <a:t>SW.</a:t>
              </a:r>
            </a:p>
          </p:txBody>
        </p:sp>
        <p:sp>
          <p:nvSpPr>
            <p:cNvPr id="144400" name="Text Box 77"/>
            <p:cNvSpPr txBox="1">
              <a:spLocks noChangeArrowheads="1"/>
            </p:cNvSpPr>
            <p:nvPr/>
          </p:nvSpPr>
          <p:spPr bwMode="auto">
            <a:xfrm>
              <a:off x="528" y="3792"/>
              <a:ext cx="325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it-IT" altLang="it-IT" sz="2400">
                  <a:solidFill>
                    <a:srgbClr val="CC3399"/>
                  </a:solidFill>
                  <a:latin typeface="Univers" pitchFamily="34" charset="0"/>
                </a:rPr>
                <a:t>ATTIVITA’ RISERVATA ALL’UTENTE</a:t>
              </a:r>
              <a:endParaRPr lang="it-IT" altLang="it-IT" sz="2400">
                <a:latin typeface="Univers" pitchFamily="34" charset="0"/>
              </a:endParaRPr>
            </a:p>
          </p:txBody>
        </p:sp>
      </p:grpSp>
    </p:spTree>
    <p:extLst>
      <p:ext uri="{BB962C8B-B14F-4D97-AF65-F5344CB8AC3E}">
        <p14:creationId xmlns:p14="http://schemas.microsoft.com/office/powerpoint/2010/main" val="406099178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6434" name="Group 32"/>
          <p:cNvGrpSpPr>
            <a:grpSpLocks/>
          </p:cNvGrpSpPr>
          <p:nvPr/>
        </p:nvGrpSpPr>
        <p:grpSpPr bwMode="auto">
          <a:xfrm>
            <a:off x="1752600" y="228600"/>
            <a:ext cx="8961438" cy="6400800"/>
            <a:chOff x="144" y="144"/>
            <a:chExt cx="5645" cy="4032"/>
          </a:xfrm>
        </p:grpSpPr>
        <p:sp>
          <p:nvSpPr>
            <p:cNvPr id="146435" name="Rectangle 28"/>
            <p:cNvSpPr>
              <a:spLocks noChangeArrowheads="1"/>
            </p:cNvSpPr>
            <p:nvPr/>
          </p:nvSpPr>
          <p:spPr bwMode="auto">
            <a:xfrm>
              <a:off x="144" y="144"/>
              <a:ext cx="5472" cy="4032"/>
            </a:xfrm>
            <a:prstGeom prst="rect">
              <a:avLst/>
            </a:prstGeom>
            <a:noFill/>
            <a:ln w="28575">
              <a:solidFill>
                <a:schemeClr val="tx1"/>
              </a:solidFill>
              <a:miter lim="800000"/>
              <a:headEnd/>
              <a:tailEnd/>
            </a:ln>
            <a:effectLst>
              <a:outerShdw dist="107763" dir="2700000" algn="ctr" rotWithShape="0">
                <a:schemeClr val="bg2"/>
              </a:outerShdw>
            </a:effectLst>
            <a:extLst>
              <a:ext uri="{909E8E84-426E-40DD-AFC4-6F175D3DCCD1}">
                <a14:hiddenFill xmlns:a14="http://schemas.microsoft.com/office/drawing/2010/main">
                  <a:solidFill>
                    <a:schemeClr val="bg1"/>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it-IT" altLang="it-IT" sz="2400"/>
            </a:p>
          </p:txBody>
        </p:sp>
        <p:sp>
          <p:nvSpPr>
            <p:cNvPr id="146436" name="Text Box 3"/>
            <p:cNvSpPr txBox="1">
              <a:spLocks noChangeArrowheads="1"/>
            </p:cNvSpPr>
            <p:nvPr/>
          </p:nvSpPr>
          <p:spPr bwMode="auto">
            <a:xfrm>
              <a:off x="240" y="273"/>
              <a:ext cx="1146"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it-IT" altLang="it-IT" sz="2800">
                  <a:solidFill>
                    <a:srgbClr val="FF0000"/>
                  </a:solidFill>
                  <a:latin typeface="Univers" pitchFamily="34" charset="0"/>
                </a:rPr>
                <a:t>UTENTE  </a:t>
              </a:r>
            </a:p>
          </p:txBody>
        </p:sp>
        <p:sp>
          <p:nvSpPr>
            <p:cNvPr id="146437" name="Oval 4"/>
            <p:cNvSpPr>
              <a:spLocks noChangeArrowheads="1"/>
            </p:cNvSpPr>
            <p:nvPr/>
          </p:nvSpPr>
          <p:spPr bwMode="auto">
            <a:xfrm>
              <a:off x="1392" y="240"/>
              <a:ext cx="2406" cy="879"/>
            </a:xfrm>
            <a:prstGeom prst="ellipse">
              <a:avLst/>
            </a:prstGeom>
            <a:noFill/>
            <a:ln w="28575">
              <a:solidFill>
                <a:schemeClr val="tx1"/>
              </a:solidFill>
              <a:round/>
              <a:headEnd/>
              <a:tailEnd/>
            </a:ln>
            <a:effectLst>
              <a:outerShdw dist="107763" dir="2700000" algn="ctr" rotWithShape="0">
                <a:schemeClr val="bg2"/>
              </a:outerShdw>
            </a:effectLst>
            <a:extLst>
              <a:ext uri="{909E8E84-426E-40DD-AFC4-6F175D3DCCD1}">
                <a14:hiddenFill xmlns:a14="http://schemas.microsoft.com/office/drawing/2010/main">
                  <a:solidFill>
                    <a:schemeClr val="hlink"/>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it-IT" altLang="it-IT" sz="1600"/>
            </a:p>
          </p:txBody>
        </p:sp>
        <p:sp>
          <p:nvSpPr>
            <p:cNvPr id="146438" name="Line 5"/>
            <p:cNvSpPr>
              <a:spLocks noChangeShapeType="1"/>
            </p:cNvSpPr>
            <p:nvPr/>
          </p:nvSpPr>
          <p:spPr bwMode="auto">
            <a:xfrm>
              <a:off x="2746" y="644"/>
              <a:ext cx="688" cy="38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46439" name="Line 6"/>
            <p:cNvSpPr>
              <a:spLocks noChangeShapeType="1"/>
            </p:cNvSpPr>
            <p:nvPr/>
          </p:nvSpPr>
          <p:spPr bwMode="auto">
            <a:xfrm flipH="1">
              <a:off x="1528" y="644"/>
              <a:ext cx="1218" cy="12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46440" name="Line 7"/>
            <p:cNvSpPr>
              <a:spLocks noChangeShapeType="1"/>
            </p:cNvSpPr>
            <p:nvPr/>
          </p:nvSpPr>
          <p:spPr bwMode="auto">
            <a:xfrm>
              <a:off x="2746" y="644"/>
              <a:ext cx="1" cy="47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46441" name="Text Box 12"/>
            <p:cNvSpPr txBox="1">
              <a:spLocks noChangeArrowheads="1"/>
            </p:cNvSpPr>
            <p:nvPr/>
          </p:nvSpPr>
          <p:spPr bwMode="auto">
            <a:xfrm>
              <a:off x="1968" y="288"/>
              <a:ext cx="1329"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it-IT" altLang="it-IT" sz="2000">
                  <a:latin typeface="Univers" pitchFamily="34" charset="0"/>
                </a:rPr>
                <a:t>OUTSOURCING</a:t>
              </a:r>
              <a:endParaRPr lang="it-IT" altLang="it-IT" sz="1600"/>
            </a:p>
          </p:txBody>
        </p:sp>
        <p:sp>
          <p:nvSpPr>
            <p:cNvPr id="146442" name="Text Box 13"/>
            <p:cNvSpPr txBox="1">
              <a:spLocks noChangeArrowheads="1"/>
            </p:cNvSpPr>
            <p:nvPr/>
          </p:nvSpPr>
          <p:spPr bwMode="auto">
            <a:xfrm>
              <a:off x="1680" y="720"/>
              <a:ext cx="930"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it-IT" altLang="it-IT" sz="1000">
                  <a:latin typeface="Univers" pitchFamily="34" charset="0"/>
                </a:rPr>
                <a:t>SVILUPPO SW.</a:t>
              </a:r>
              <a:endParaRPr lang="it-IT" altLang="it-IT" sz="1200">
                <a:latin typeface="Univers" pitchFamily="34" charset="0"/>
              </a:endParaRPr>
            </a:p>
            <a:p>
              <a:pPr algn="ctr">
                <a:spcBef>
                  <a:spcPct val="0"/>
                </a:spcBef>
                <a:buFontTx/>
                <a:buNone/>
              </a:pPr>
              <a:r>
                <a:rPr lang="it-IT" altLang="it-IT" sz="1000">
                  <a:latin typeface="Univers" pitchFamily="34" charset="0"/>
                </a:rPr>
                <a:t>O</a:t>
              </a:r>
            </a:p>
            <a:p>
              <a:pPr algn="ctr">
                <a:spcBef>
                  <a:spcPct val="0"/>
                </a:spcBef>
                <a:buFontTx/>
                <a:buNone/>
              </a:pPr>
              <a:r>
                <a:rPr lang="it-IT" altLang="it-IT" sz="1000">
                  <a:latin typeface="Univers" pitchFamily="34" charset="0"/>
                </a:rPr>
                <a:t>L. USO SW.</a:t>
              </a:r>
            </a:p>
          </p:txBody>
        </p:sp>
        <p:sp>
          <p:nvSpPr>
            <p:cNvPr id="146443" name="Text Box 14"/>
            <p:cNvSpPr txBox="1">
              <a:spLocks noChangeArrowheads="1"/>
            </p:cNvSpPr>
            <p:nvPr/>
          </p:nvSpPr>
          <p:spPr bwMode="auto">
            <a:xfrm>
              <a:off x="2544" y="855"/>
              <a:ext cx="75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it-IT" altLang="it-IT" sz="1000">
                  <a:latin typeface="Univers" pitchFamily="34" charset="0"/>
                </a:rPr>
                <a:t>ASSIS.</a:t>
              </a:r>
            </a:p>
            <a:p>
              <a:pPr algn="ctr">
                <a:spcBef>
                  <a:spcPct val="0"/>
                </a:spcBef>
                <a:buFontTx/>
                <a:buNone/>
              </a:pPr>
              <a:r>
                <a:rPr lang="it-IT" altLang="it-IT" sz="1000">
                  <a:latin typeface="Univers" pitchFamily="34" charset="0"/>
                </a:rPr>
                <a:t>SW.</a:t>
              </a:r>
            </a:p>
          </p:txBody>
        </p:sp>
        <p:graphicFrame>
          <p:nvGraphicFramePr>
            <p:cNvPr id="146444" name="Object 17"/>
            <p:cNvGraphicFramePr>
              <a:graphicFrameLocks noChangeAspect="1"/>
            </p:cNvGraphicFramePr>
            <p:nvPr/>
          </p:nvGraphicFramePr>
          <p:xfrm>
            <a:off x="3504" y="1152"/>
            <a:ext cx="504" cy="912"/>
          </p:xfrm>
          <a:graphic>
            <a:graphicData uri="http://schemas.openxmlformats.org/presentationml/2006/ole">
              <mc:AlternateContent xmlns:mc="http://schemas.openxmlformats.org/markup-compatibility/2006">
                <mc:Choice xmlns:v="urn:schemas-microsoft-com:vml" Requires="v">
                  <p:oleObj name="ClipArt" r:id="rId3" imgW="2439988" imgH="4413250" progId="MS_ClipArt_Gallery.2">
                    <p:embed/>
                  </p:oleObj>
                </mc:Choice>
                <mc:Fallback>
                  <p:oleObj name="ClipArt" r:id="rId3" imgW="2439988" imgH="4413250" progId="MS_ClipArt_Gallery.2">
                    <p:embed/>
                    <p:pic>
                      <p:nvPicPr>
                        <p:cNvPr id="146444" name="Object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4" y="1152"/>
                          <a:ext cx="504" cy="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46445" name="Group 23"/>
            <p:cNvGrpSpPr>
              <a:grpSpLocks/>
            </p:cNvGrpSpPr>
            <p:nvPr/>
          </p:nvGrpSpPr>
          <p:grpSpPr bwMode="auto">
            <a:xfrm>
              <a:off x="1632" y="1248"/>
              <a:ext cx="816" cy="820"/>
              <a:chOff x="1536" y="1334"/>
              <a:chExt cx="1008" cy="1059"/>
            </a:xfrm>
          </p:grpSpPr>
          <p:grpSp>
            <p:nvGrpSpPr>
              <p:cNvPr id="146452" name="Group 19"/>
              <p:cNvGrpSpPr>
                <a:grpSpLocks/>
              </p:cNvGrpSpPr>
              <p:nvPr/>
            </p:nvGrpSpPr>
            <p:grpSpPr bwMode="auto">
              <a:xfrm>
                <a:off x="1536" y="1334"/>
                <a:ext cx="1008" cy="970"/>
                <a:chOff x="1296" y="384"/>
                <a:chExt cx="3456" cy="3120"/>
              </a:xfrm>
            </p:grpSpPr>
            <p:sp>
              <p:nvSpPr>
                <p:cNvPr id="146454" name="AutoShape 20"/>
                <p:cNvSpPr>
                  <a:spLocks noChangeArrowheads="1"/>
                </p:cNvSpPr>
                <p:nvPr/>
              </p:nvSpPr>
              <p:spPr bwMode="auto">
                <a:xfrm>
                  <a:off x="1296" y="384"/>
                  <a:ext cx="3456" cy="3120"/>
                </a:xfrm>
                <a:prstGeom prst="triangle">
                  <a:avLst>
                    <a:gd name="adj" fmla="val 50000"/>
                  </a:avLst>
                </a:prstGeom>
                <a:noFill/>
                <a:ln w="9525">
                  <a:solidFill>
                    <a:schemeClr val="tx1"/>
                  </a:solidFill>
                  <a:miter lim="800000"/>
                  <a:headEnd/>
                  <a:tailEnd/>
                </a:ln>
                <a:effectLst/>
                <a:extLst>
                  <a:ext uri="{909E8E84-426E-40DD-AFC4-6F175D3DCCD1}">
                    <a14:hiddenFill xmlns:a14="http://schemas.microsoft.com/office/drawing/2010/main">
                      <a:solidFill>
                        <a:srgbClr val="FF33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it-IT" altLang="it-IT" sz="2000">
                    <a:latin typeface="Univers" pitchFamily="34" charset="0"/>
                  </a:endParaRPr>
                </a:p>
              </p:txBody>
            </p:sp>
            <p:sp>
              <p:nvSpPr>
                <p:cNvPr id="146455" name="AutoShape 21"/>
                <p:cNvSpPr>
                  <a:spLocks noChangeArrowheads="1"/>
                </p:cNvSpPr>
                <p:nvPr/>
              </p:nvSpPr>
              <p:spPr bwMode="auto">
                <a:xfrm>
                  <a:off x="1920" y="960"/>
                  <a:ext cx="2256" cy="2304"/>
                </a:xfrm>
                <a:prstGeom prst="triangle">
                  <a:avLst>
                    <a:gd name="adj" fmla="val 50000"/>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it-IT" altLang="it-IT" sz="2400">
                    <a:latin typeface="AGaramond Bold" pitchFamily="18" charset="0"/>
                  </a:endParaRPr>
                </a:p>
              </p:txBody>
            </p:sp>
          </p:grpSp>
          <p:sp>
            <p:nvSpPr>
              <p:cNvPr id="146453" name="Text Box 22"/>
              <p:cNvSpPr txBox="1">
                <a:spLocks noChangeArrowheads="1"/>
              </p:cNvSpPr>
              <p:nvPr/>
            </p:nvSpPr>
            <p:spPr bwMode="auto">
              <a:xfrm>
                <a:off x="1909" y="1574"/>
                <a:ext cx="215" cy="8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it-IT" altLang="it-IT" sz="6000">
                    <a:latin typeface="AGaramond Bold" pitchFamily="18" charset="0"/>
                  </a:rPr>
                  <a:t>!</a:t>
                </a:r>
                <a:endParaRPr lang="it-IT" altLang="it-IT" sz="4000">
                  <a:latin typeface="AGaramond Bold" pitchFamily="18" charset="0"/>
                </a:endParaRPr>
              </a:p>
            </p:txBody>
          </p:sp>
        </p:grpSp>
        <p:sp>
          <p:nvSpPr>
            <p:cNvPr id="146446" name="Text Box 24"/>
            <p:cNvSpPr txBox="1">
              <a:spLocks noChangeArrowheads="1"/>
            </p:cNvSpPr>
            <p:nvPr/>
          </p:nvSpPr>
          <p:spPr bwMode="auto">
            <a:xfrm>
              <a:off x="2755" y="1344"/>
              <a:ext cx="314" cy="2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it-IT" altLang="it-IT" sz="3400">
                  <a:solidFill>
                    <a:srgbClr val="FF0066"/>
                  </a:solidFill>
                  <a:latin typeface="Univers" pitchFamily="34" charset="0"/>
                </a:rPr>
                <a:t>V</a:t>
              </a:r>
            </a:p>
            <a:p>
              <a:pPr>
                <a:spcBef>
                  <a:spcPct val="0"/>
                </a:spcBef>
                <a:buFontTx/>
                <a:buNone/>
              </a:pPr>
              <a:r>
                <a:rPr lang="it-IT" altLang="it-IT" sz="3400">
                  <a:solidFill>
                    <a:srgbClr val="FF0066"/>
                  </a:solidFill>
                  <a:latin typeface="Univers" pitchFamily="34" charset="0"/>
                </a:rPr>
                <a:t>A</a:t>
              </a:r>
            </a:p>
            <a:p>
              <a:pPr>
                <a:spcBef>
                  <a:spcPct val="0"/>
                </a:spcBef>
                <a:buFontTx/>
                <a:buNone/>
              </a:pPr>
              <a:r>
                <a:rPr lang="it-IT" altLang="it-IT" sz="3400">
                  <a:solidFill>
                    <a:srgbClr val="FF0066"/>
                  </a:solidFill>
                  <a:latin typeface="Univers" pitchFamily="34" charset="0"/>
                </a:rPr>
                <a:t>L</a:t>
              </a:r>
            </a:p>
            <a:p>
              <a:pPr>
                <a:spcBef>
                  <a:spcPct val="0"/>
                </a:spcBef>
                <a:buFontTx/>
                <a:buNone/>
              </a:pPr>
              <a:r>
                <a:rPr lang="it-IT" altLang="it-IT" sz="3400">
                  <a:solidFill>
                    <a:srgbClr val="FF0066"/>
                  </a:solidFill>
                  <a:latin typeface="Univers" pitchFamily="34" charset="0"/>
                </a:rPr>
                <a:t>U</a:t>
              </a:r>
            </a:p>
            <a:p>
              <a:pPr>
                <a:spcBef>
                  <a:spcPct val="0"/>
                </a:spcBef>
                <a:buFontTx/>
                <a:buNone/>
              </a:pPr>
              <a:r>
                <a:rPr lang="it-IT" altLang="it-IT" sz="3400">
                  <a:solidFill>
                    <a:srgbClr val="FF0066"/>
                  </a:solidFill>
                  <a:latin typeface="Univers" pitchFamily="34" charset="0"/>
                </a:rPr>
                <a:t>T</a:t>
              </a:r>
            </a:p>
            <a:p>
              <a:pPr>
                <a:spcBef>
                  <a:spcPct val="0"/>
                </a:spcBef>
                <a:buFontTx/>
                <a:buNone/>
              </a:pPr>
              <a:r>
                <a:rPr lang="it-IT" altLang="it-IT" sz="3400">
                  <a:solidFill>
                    <a:srgbClr val="FF0066"/>
                  </a:solidFill>
                  <a:latin typeface="Univers" pitchFamily="34" charset="0"/>
                </a:rPr>
                <a:t>A</a:t>
              </a:r>
            </a:p>
            <a:p>
              <a:pPr>
                <a:spcBef>
                  <a:spcPct val="0"/>
                </a:spcBef>
                <a:buFontTx/>
                <a:buNone/>
              </a:pPr>
              <a:r>
                <a:rPr lang="it-IT" altLang="it-IT" sz="3400">
                  <a:solidFill>
                    <a:srgbClr val="FF0066"/>
                  </a:solidFill>
                  <a:latin typeface="Univers" pitchFamily="34" charset="0"/>
                </a:rPr>
                <a:t>R</a:t>
              </a:r>
            </a:p>
            <a:p>
              <a:pPr>
                <a:spcBef>
                  <a:spcPct val="0"/>
                </a:spcBef>
                <a:buFontTx/>
                <a:buNone/>
              </a:pPr>
              <a:r>
                <a:rPr lang="it-IT" altLang="it-IT" sz="3400">
                  <a:solidFill>
                    <a:srgbClr val="FF0066"/>
                  </a:solidFill>
                  <a:latin typeface="Univers" pitchFamily="34" charset="0"/>
                </a:rPr>
                <a:t>E</a:t>
              </a:r>
            </a:p>
          </p:txBody>
        </p:sp>
        <p:sp>
          <p:nvSpPr>
            <p:cNvPr id="146447" name="Text Box 25"/>
            <p:cNvSpPr txBox="1">
              <a:spLocks noChangeArrowheads="1"/>
            </p:cNvSpPr>
            <p:nvPr/>
          </p:nvSpPr>
          <p:spPr bwMode="auto">
            <a:xfrm>
              <a:off x="240" y="2256"/>
              <a:ext cx="1920" cy="1450"/>
            </a:xfrm>
            <a:prstGeom prst="rect">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a:spcBef>
                  <a:spcPct val="0"/>
                </a:spcBef>
                <a:buFontTx/>
                <a:buNone/>
              </a:pPr>
              <a:r>
                <a:rPr lang="it-IT" altLang="it-IT" sz="1600">
                  <a:latin typeface="Univers" pitchFamily="34" charset="0"/>
                </a:rPr>
                <a:t>CONTRATTI IN VIGORE, PARTICOLARMENTE I CONTRATTI DI TITOLARITÀ SW. O DI USO, O COMUNQUE DI DURATA COME L’ASSIST. SW. O MANUT. HW. IN RELAZIONE AL CONTRATTO DI OUTSOURCING</a:t>
              </a:r>
            </a:p>
          </p:txBody>
        </p:sp>
        <p:sp>
          <p:nvSpPr>
            <p:cNvPr id="146448" name="Text Box 26"/>
            <p:cNvSpPr txBox="1">
              <a:spLocks noChangeArrowheads="1"/>
            </p:cNvSpPr>
            <p:nvPr/>
          </p:nvSpPr>
          <p:spPr bwMode="auto">
            <a:xfrm>
              <a:off x="3504" y="2256"/>
              <a:ext cx="2016" cy="988"/>
            </a:xfrm>
            <a:prstGeom prst="rect">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a:spcBef>
                  <a:spcPct val="0"/>
                </a:spcBef>
                <a:buFontTx/>
                <a:buNone/>
              </a:pPr>
              <a:r>
                <a:rPr lang="it-IT" altLang="it-IT" sz="1600">
                  <a:latin typeface="Univers" pitchFamily="34" charset="0"/>
                </a:rPr>
                <a:t>COMPATIBILITÀ FRA:</a:t>
              </a:r>
            </a:p>
            <a:p>
              <a:pPr algn="just">
                <a:spcBef>
                  <a:spcPct val="0"/>
                </a:spcBef>
                <a:buFontTx/>
                <a:buNone/>
              </a:pPr>
              <a:r>
                <a:rPr lang="it-IT" altLang="it-IT" sz="1600">
                  <a:latin typeface="Univers" pitchFamily="34" charset="0"/>
                </a:rPr>
                <a:t>IL CONTRATTO DI OUTSOURCING CON L’UTENTE ED ALTRI ACCORDI DEL FORNITORE GIÀ IN ESSERE </a:t>
              </a:r>
            </a:p>
          </p:txBody>
        </p:sp>
        <p:sp>
          <p:nvSpPr>
            <p:cNvPr id="146449" name="AutoShape 29"/>
            <p:cNvSpPr>
              <a:spLocks noChangeArrowheads="1"/>
            </p:cNvSpPr>
            <p:nvPr/>
          </p:nvSpPr>
          <p:spPr bwMode="auto">
            <a:xfrm>
              <a:off x="2400" y="2400"/>
              <a:ext cx="336" cy="912"/>
            </a:xfrm>
            <a:prstGeom prst="leftArrow">
              <a:avLst>
                <a:gd name="adj1" fmla="val 50000"/>
                <a:gd name="adj2" fmla="val 25000"/>
              </a:avLst>
            </a:prstGeom>
            <a:noFill/>
            <a:ln w="9525">
              <a:solidFill>
                <a:schemeClr val="hlink"/>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it-IT" altLang="it-IT" sz="2000">
                <a:latin typeface="Univers" pitchFamily="34" charset="0"/>
              </a:endParaRPr>
            </a:p>
          </p:txBody>
        </p:sp>
        <p:sp>
          <p:nvSpPr>
            <p:cNvPr id="146450" name="AutoShape 30"/>
            <p:cNvSpPr>
              <a:spLocks noChangeArrowheads="1"/>
            </p:cNvSpPr>
            <p:nvPr/>
          </p:nvSpPr>
          <p:spPr bwMode="auto">
            <a:xfrm flipH="1">
              <a:off x="3072" y="2400"/>
              <a:ext cx="336" cy="912"/>
            </a:xfrm>
            <a:prstGeom prst="leftArrow">
              <a:avLst>
                <a:gd name="adj1" fmla="val 50000"/>
                <a:gd name="adj2" fmla="val 25000"/>
              </a:avLst>
            </a:prstGeom>
            <a:noFill/>
            <a:ln w="9525">
              <a:solidFill>
                <a:schemeClr val="hlink"/>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it-IT" altLang="it-IT" sz="2000">
                <a:latin typeface="Univers" pitchFamily="34" charset="0"/>
              </a:endParaRPr>
            </a:p>
          </p:txBody>
        </p:sp>
        <p:sp>
          <p:nvSpPr>
            <p:cNvPr id="146451" name="Text Box 31"/>
            <p:cNvSpPr txBox="1">
              <a:spLocks noChangeArrowheads="1"/>
            </p:cNvSpPr>
            <p:nvPr/>
          </p:nvSpPr>
          <p:spPr bwMode="auto">
            <a:xfrm>
              <a:off x="3851" y="250"/>
              <a:ext cx="1938" cy="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it-IT" altLang="it-IT" sz="2800">
                  <a:solidFill>
                    <a:srgbClr val="FF0000"/>
                  </a:solidFill>
                  <a:latin typeface="Univers" pitchFamily="34" charset="0"/>
                </a:rPr>
                <a:t>FORNITORE</a:t>
              </a:r>
            </a:p>
            <a:p>
              <a:pPr>
                <a:spcBef>
                  <a:spcPct val="0"/>
                </a:spcBef>
                <a:buFontTx/>
                <a:buNone/>
              </a:pPr>
              <a:r>
                <a:rPr lang="it-IT" altLang="it-IT" sz="2800">
                  <a:solidFill>
                    <a:srgbClr val="FF0000"/>
                  </a:solidFill>
                  <a:latin typeface="Univers" pitchFamily="34" charset="0"/>
                </a:rPr>
                <a:t>OUTSOURCING  </a:t>
              </a:r>
            </a:p>
          </p:txBody>
        </p:sp>
      </p:grpSp>
    </p:spTree>
    <p:extLst>
      <p:ext uri="{BB962C8B-B14F-4D97-AF65-F5344CB8AC3E}">
        <p14:creationId xmlns:p14="http://schemas.microsoft.com/office/powerpoint/2010/main" val="204173519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8482" name="Group 16"/>
          <p:cNvGrpSpPr>
            <a:grpSpLocks/>
          </p:cNvGrpSpPr>
          <p:nvPr/>
        </p:nvGrpSpPr>
        <p:grpSpPr bwMode="auto">
          <a:xfrm>
            <a:off x="1752600" y="228600"/>
            <a:ext cx="8686800" cy="6400800"/>
            <a:chOff x="144" y="144"/>
            <a:chExt cx="5472" cy="4032"/>
          </a:xfrm>
        </p:grpSpPr>
        <p:sp>
          <p:nvSpPr>
            <p:cNvPr id="148483" name="Rectangle 2"/>
            <p:cNvSpPr>
              <a:spLocks noChangeArrowheads="1"/>
            </p:cNvSpPr>
            <p:nvPr/>
          </p:nvSpPr>
          <p:spPr bwMode="auto">
            <a:xfrm>
              <a:off x="144" y="144"/>
              <a:ext cx="5472" cy="4032"/>
            </a:xfrm>
            <a:prstGeom prst="rect">
              <a:avLst/>
            </a:prstGeom>
            <a:noFill/>
            <a:ln w="28575">
              <a:solidFill>
                <a:schemeClr val="tx1"/>
              </a:solidFill>
              <a:miter lim="800000"/>
              <a:headEnd/>
              <a:tailEnd/>
            </a:ln>
            <a:effectLst>
              <a:outerShdw dist="107763" dir="2700000" algn="ctr" rotWithShape="0">
                <a:schemeClr val="bg2"/>
              </a:outerShdw>
            </a:effectLst>
            <a:extLst>
              <a:ext uri="{909E8E84-426E-40DD-AFC4-6F175D3DCCD1}">
                <a14:hiddenFill xmlns:a14="http://schemas.microsoft.com/office/drawing/2010/main">
                  <a:solidFill>
                    <a:schemeClr val="bg1"/>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it-IT" altLang="it-IT" sz="2400"/>
            </a:p>
          </p:txBody>
        </p:sp>
        <p:sp>
          <p:nvSpPr>
            <p:cNvPr id="148484" name="Text Box 3"/>
            <p:cNvSpPr txBox="1">
              <a:spLocks noChangeArrowheads="1"/>
            </p:cNvSpPr>
            <p:nvPr/>
          </p:nvSpPr>
          <p:spPr bwMode="auto">
            <a:xfrm>
              <a:off x="1728" y="297"/>
              <a:ext cx="2745" cy="5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it-IT" altLang="it-IT" sz="4800">
                  <a:solidFill>
                    <a:srgbClr val="FF0000"/>
                  </a:solidFill>
                  <a:latin typeface="Univers" pitchFamily="34" charset="0"/>
                </a:rPr>
                <a:t>CONTRATTO  </a:t>
              </a:r>
            </a:p>
          </p:txBody>
        </p:sp>
        <p:sp>
          <p:nvSpPr>
            <p:cNvPr id="148485" name="Text Box 4"/>
            <p:cNvSpPr txBox="1">
              <a:spLocks noChangeArrowheads="1"/>
            </p:cNvSpPr>
            <p:nvPr/>
          </p:nvSpPr>
          <p:spPr bwMode="auto">
            <a:xfrm>
              <a:off x="3377" y="1506"/>
              <a:ext cx="1829" cy="756"/>
            </a:xfrm>
            <a:prstGeom prst="rect">
              <a:avLst/>
            </a:prstGeom>
            <a:noFill/>
            <a:ln w="28575">
              <a:solidFill>
                <a:srgbClr val="CCEC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it-IT" altLang="it-IT" sz="3600">
                  <a:solidFill>
                    <a:schemeClr val="accent2"/>
                  </a:solidFill>
                  <a:latin typeface="Univers" pitchFamily="34" charset="0"/>
                </a:rPr>
                <a:t>CONDIZIONI</a:t>
              </a:r>
            </a:p>
            <a:p>
              <a:pPr algn="ctr">
                <a:spcBef>
                  <a:spcPct val="0"/>
                </a:spcBef>
                <a:buFontTx/>
                <a:buNone/>
              </a:pPr>
              <a:r>
                <a:rPr lang="it-IT" altLang="it-IT" sz="3600">
                  <a:solidFill>
                    <a:schemeClr val="accent2"/>
                  </a:solidFill>
                  <a:latin typeface="Univers" pitchFamily="34" charset="0"/>
                </a:rPr>
                <a:t>SPECIALI   </a:t>
              </a:r>
            </a:p>
          </p:txBody>
        </p:sp>
        <p:sp>
          <p:nvSpPr>
            <p:cNvPr id="148486" name="Text Box 5"/>
            <p:cNvSpPr txBox="1">
              <a:spLocks noChangeArrowheads="1"/>
            </p:cNvSpPr>
            <p:nvPr/>
          </p:nvSpPr>
          <p:spPr bwMode="auto">
            <a:xfrm>
              <a:off x="602" y="1497"/>
              <a:ext cx="1829" cy="756"/>
            </a:xfrm>
            <a:prstGeom prst="rect">
              <a:avLst/>
            </a:prstGeom>
            <a:noFill/>
            <a:ln w="28575">
              <a:solidFill>
                <a:srgbClr val="CCEC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it-IT" altLang="it-IT" sz="3600">
                  <a:solidFill>
                    <a:schemeClr val="accent2"/>
                  </a:solidFill>
                  <a:latin typeface="Univers" pitchFamily="34" charset="0"/>
                </a:rPr>
                <a:t>CONDIZIONI</a:t>
              </a:r>
            </a:p>
            <a:p>
              <a:pPr algn="ctr">
                <a:spcBef>
                  <a:spcPct val="0"/>
                </a:spcBef>
                <a:buFontTx/>
                <a:buNone/>
              </a:pPr>
              <a:r>
                <a:rPr lang="it-IT" altLang="it-IT" sz="3600">
                  <a:solidFill>
                    <a:schemeClr val="accent2"/>
                  </a:solidFill>
                  <a:latin typeface="Univers" pitchFamily="34" charset="0"/>
                </a:rPr>
                <a:t>GENERALI  </a:t>
              </a:r>
            </a:p>
          </p:txBody>
        </p:sp>
        <p:sp>
          <p:nvSpPr>
            <p:cNvPr id="148487" name="Line 8"/>
            <p:cNvSpPr>
              <a:spLocks noChangeShapeType="1"/>
            </p:cNvSpPr>
            <p:nvPr/>
          </p:nvSpPr>
          <p:spPr bwMode="auto">
            <a:xfrm>
              <a:off x="1536" y="2256"/>
              <a:ext cx="0" cy="912"/>
            </a:xfrm>
            <a:prstGeom prst="line">
              <a:avLst/>
            </a:prstGeom>
            <a:noFill/>
            <a:ln w="762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48488" name="AutoShape 9"/>
            <p:cNvSpPr>
              <a:spLocks noChangeArrowheads="1"/>
            </p:cNvSpPr>
            <p:nvPr/>
          </p:nvSpPr>
          <p:spPr bwMode="auto">
            <a:xfrm>
              <a:off x="384" y="3168"/>
              <a:ext cx="2304" cy="576"/>
            </a:xfrm>
            <a:prstGeom prst="roundRect">
              <a:avLst>
                <a:gd name="adj" fmla="val 16667"/>
              </a:avLst>
            </a:prstGeom>
            <a:noFill/>
            <a:ln w="28575">
              <a:solidFill>
                <a:schemeClr val="accent2"/>
              </a:solidFill>
              <a:round/>
              <a:headEnd/>
              <a:tailEnd/>
            </a:ln>
            <a:effectLst/>
            <a:extLst>
              <a:ext uri="{909E8E84-426E-40DD-AFC4-6F175D3DCCD1}">
                <a14:hiddenFill xmlns:a14="http://schemas.microsoft.com/office/drawing/2010/main">
                  <a:solidFill>
                    <a:srgbClr val="CCE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it-IT" altLang="it-IT" sz="4000">
                  <a:solidFill>
                    <a:schemeClr val="accent2"/>
                  </a:solidFill>
                  <a:latin typeface="Univers" pitchFamily="34" charset="0"/>
                </a:rPr>
                <a:t>MODIFICATE</a:t>
              </a:r>
              <a:endParaRPr lang="it-IT" altLang="it-IT" sz="1600">
                <a:solidFill>
                  <a:schemeClr val="accent2"/>
                </a:solidFill>
              </a:endParaRPr>
            </a:p>
          </p:txBody>
        </p:sp>
        <p:sp>
          <p:nvSpPr>
            <p:cNvPr id="148489" name="Line 10"/>
            <p:cNvSpPr>
              <a:spLocks noChangeShapeType="1"/>
            </p:cNvSpPr>
            <p:nvPr/>
          </p:nvSpPr>
          <p:spPr bwMode="auto">
            <a:xfrm>
              <a:off x="2688" y="3456"/>
              <a:ext cx="1488" cy="0"/>
            </a:xfrm>
            <a:prstGeom prst="line">
              <a:avLst/>
            </a:prstGeom>
            <a:noFill/>
            <a:ln w="762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48490" name="Line 12"/>
            <p:cNvSpPr>
              <a:spLocks noChangeShapeType="1"/>
            </p:cNvSpPr>
            <p:nvPr/>
          </p:nvSpPr>
          <p:spPr bwMode="auto">
            <a:xfrm flipV="1">
              <a:off x="4176" y="2304"/>
              <a:ext cx="0" cy="1152"/>
            </a:xfrm>
            <a:prstGeom prst="line">
              <a:avLst/>
            </a:prstGeom>
            <a:noFill/>
            <a:ln w="76200">
              <a:solidFill>
                <a:schemeClr val="accent2"/>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48491" name="AutoShape 14"/>
            <p:cNvSpPr>
              <a:spLocks noChangeArrowheads="1"/>
            </p:cNvSpPr>
            <p:nvPr/>
          </p:nvSpPr>
          <p:spPr bwMode="auto">
            <a:xfrm>
              <a:off x="2688" y="912"/>
              <a:ext cx="1872" cy="480"/>
            </a:xfrm>
            <a:prstGeom prst="curvedDownArrow">
              <a:avLst>
                <a:gd name="adj1" fmla="val 78000"/>
                <a:gd name="adj2" fmla="val 156000"/>
                <a:gd name="adj3" fmla="val 33333"/>
              </a:avLst>
            </a:prstGeom>
            <a:noFill/>
            <a:ln w="9525">
              <a:solidFill>
                <a:srgbClr val="CCFFFF"/>
              </a:solidFill>
              <a:miter lim="800000"/>
              <a:headEnd/>
              <a:tailEnd/>
            </a:ln>
            <a:effectLst/>
            <a:extLst>
              <a:ext uri="{909E8E84-426E-40DD-AFC4-6F175D3DCCD1}">
                <a14:hiddenFill xmlns:a14="http://schemas.microsoft.com/office/drawing/2010/main">
                  <a:solidFill>
                    <a:srgbClr val="99C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it-IT" altLang="it-IT" sz="1600">
                <a:solidFill>
                  <a:srgbClr val="CCFFFF"/>
                </a:solidFill>
              </a:endParaRPr>
            </a:p>
          </p:txBody>
        </p:sp>
        <p:sp>
          <p:nvSpPr>
            <p:cNvPr id="148492" name="AutoShape 15"/>
            <p:cNvSpPr>
              <a:spLocks noChangeArrowheads="1"/>
            </p:cNvSpPr>
            <p:nvPr/>
          </p:nvSpPr>
          <p:spPr bwMode="auto">
            <a:xfrm flipH="1">
              <a:off x="1200" y="912"/>
              <a:ext cx="1872" cy="480"/>
            </a:xfrm>
            <a:prstGeom prst="curvedDownArrow">
              <a:avLst>
                <a:gd name="adj1" fmla="val 78000"/>
                <a:gd name="adj2" fmla="val 156000"/>
                <a:gd name="adj3" fmla="val 33333"/>
              </a:avLst>
            </a:prstGeom>
            <a:noFill/>
            <a:ln w="9525">
              <a:solidFill>
                <a:srgbClr val="CCFFFF"/>
              </a:solidFill>
              <a:miter lim="800000"/>
              <a:headEnd/>
              <a:tailEnd/>
            </a:ln>
            <a:effectLst/>
            <a:extLst>
              <a:ext uri="{909E8E84-426E-40DD-AFC4-6F175D3DCCD1}">
                <a14:hiddenFill xmlns:a14="http://schemas.microsoft.com/office/drawing/2010/main">
                  <a:solidFill>
                    <a:srgbClr val="99C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it-IT" altLang="it-IT" sz="1600">
                <a:solidFill>
                  <a:srgbClr val="CCFFFF"/>
                </a:solidFill>
              </a:endParaRPr>
            </a:p>
          </p:txBody>
        </p:sp>
      </p:grpSp>
    </p:spTree>
    <p:extLst>
      <p:ext uri="{BB962C8B-B14F-4D97-AF65-F5344CB8AC3E}">
        <p14:creationId xmlns:p14="http://schemas.microsoft.com/office/powerpoint/2010/main" val="348992460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0530" name="Group 17"/>
          <p:cNvGrpSpPr>
            <a:grpSpLocks/>
          </p:cNvGrpSpPr>
          <p:nvPr/>
        </p:nvGrpSpPr>
        <p:grpSpPr bwMode="auto">
          <a:xfrm>
            <a:off x="1752600" y="228600"/>
            <a:ext cx="8686800" cy="6400800"/>
            <a:chOff x="144" y="144"/>
            <a:chExt cx="5472" cy="4032"/>
          </a:xfrm>
        </p:grpSpPr>
        <p:sp>
          <p:nvSpPr>
            <p:cNvPr id="150531" name="Rectangle 2"/>
            <p:cNvSpPr>
              <a:spLocks noChangeArrowheads="1"/>
            </p:cNvSpPr>
            <p:nvPr/>
          </p:nvSpPr>
          <p:spPr bwMode="auto">
            <a:xfrm>
              <a:off x="144" y="144"/>
              <a:ext cx="5472" cy="4032"/>
            </a:xfrm>
            <a:prstGeom prst="rect">
              <a:avLst/>
            </a:prstGeom>
            <a:noFill/>
            <a:ln w="28575">
              <a:solidFill>
                <a:schemeClr val="tx1"/>
              </a:solidFill>
              <a:miter lim="800000"/>
              <a:headEnd/>
              <a:tailEnd/>
            </a:ln>
            <a:effectLst>
              <a:outerShdw dist="107763" dir="2700000" algn="ctr" rotWithShape="0">
                <a:schemeClr val="bg2"/>
              </a:outerShdw>
            </a:effectLst>
            <a:extLst>
              <a:ext uri="{909E8E84-426E-40DD-AFC4-6F175D3DCCD1}">
                <a14:hiddenFill xmlns:a14="http://schemas.microsoft.com/office/drawing/2010/main">
                  <a:solidFill>
                    <a:schemeClr val="bg1"/>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it-IT" altLang="it-IT" sz="2400"/>
            </a:p>
          </p:txBody>
        </p:sp>
        <p:sp>
          <p:nvSpPr>
            <p:cNvPr id="150532" name="Text Box 3"/>
            <p:cNvSpPr txBox="1">
              <a:spLocks noChangeArrowheads="1"/>
            </p:cNvSpPr>
            <p:nvPr/>
          </p:nvSpPr>
          <p:spPr bwMode="auto">
            <a:xfrm>
              <a:off x="652" y="288"/>
              <a:ext cx="4577"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it-IT" altLang="it-IT" sz="4800">
                  <a:solidFill>
                    <a:srgbClr val="FF0000"/>
                  </a:solidFill>
                  <a:latin typeface="Univers" pitchFamily="34" charset="0"/>
                </a:rPr>
                <a:t>CONDIZIONI GENERALI </a:t>
              </a:r>
            </a:p>
          </p:txBody>
        </p:sp>
        <p:sp>
          <p:nvSpPr>
            <p:cNvPr id="150533" name="Text Box 12"/>
            <p:cNvSpPr txBox="1">
              <a:spLocks noChangeArrowheads="1"/>
            </p:cNvSpPr>
            <p:nvPr/>
          </p:nvSpPr>
          <p:spPr bwMode="auto">
            <a:xfrm>
              <a:off x="576" y="1002"/>
              <a:ext cx="4368" cy="2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it-IT" altLang="it-IT" sz="2400">
                  <a:solidFill>
                    <a:schemeClr val="accent2"/>
                  </a:solidFill>
                  <a:latin typeface="Univers" pitchFamily="34" charset="0"/>
                </a:rPr>
                <a:t>PRODOTTI E/O MATERIALI DEL FORNITORE </a:t>
              </a:r>
            </a:p>
          </p:txBody>
        </p:sp>
        <p:sp>
          <p:nvSpPr>
            <p:cNvPr id="150534" name="Text Box 14"/>
            <p:cNvSpPr txBox="1">
              <a:spLocks noChangeArrowheads="1"/>
            </p:cNvSpPr>
            <p:nvPr/>
          </p:nvSpPr>
          <p:spPr bwMode="auto">
            <a:xfrm>
              <a:off x="576" y="2404"/>
              <a:ext cx="4368" cy="52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it-IT" altLang="it-IT" sz="2400">
                  <a:solidFill>
                    <a:schemeClr val="accent2"/>
                  </a:solidFill>
                  <a:latin typeface="Univers" pitchFamily="34" charset="0"/>
                </a:rPr>
                <a:t>MODALITA’ DELL’EVENTUALE UTILIZZO DEI PRODOTTI E/O MATERIALI DEL FORNITORE </a:t>
              </a:r>
            </a:p>
          </p:txBody>
        </p:sp>
        <p:sp>
          <p:nvSpPr>
            <p:cNvPr id="150535" name="Text Box 15"/>
            <p:cNvSpPr txBox="1">
              <a:spLocks noChangeArrowheads="1"/>
            </p:cNvSpPr>
            <p:nvPr/>
          </p:nvSpPr>
          <p:spPr bwMode="auto">
            <a:xfrm>
              <a:off x="1286" y="1429"/>
              <a:ext cx="2007" cy="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it-IT" altLang="it-IT" sz="2400">
                  <a:latin typeface="Univers" pitchFamily="34" charset="0"/>
                </a:rPr>
                <a:t>- PROPRIETA’</a:t>
              </a:r>
            </a:p>
            <a:p>
              <a:pPr>
                <a:spcBef>
                  <a:spcPct val="0"/>
                </a:spcBef>
                <a:buFontTx/>
                <a:buNone/>
              </a:pPr>
              <a:r>
                <a:rPr lang="it-IT" altLang="it-IT" sz="2400">
                  <a:latin typeface="Univers" pitchFamily="34" charset="0"/>
                </a:rPr>
                <a:t>- DIRITTI DI AUTORE</a:t>
              </a:r>
            </a:p>
            <a:p>
              <a:pPr>
                <a:spcBef>
                  <a:spcPct val="0"/>
                </a:spcBef>
                <a:buFontTx/>
                <a:buNone/>
              </a:pPr>
              <a:r>
                <a:rPr lang="it-IT" altLang="it-IT" sz="2400">
                  <a:latin typeface="Univers" pitchFamily="34" charset="0"/>
                </a:rPr>
                <a:t>- BREVETTI</a:t>
              </a:r>
            </a:p>
          </p:txBody>
        </p:sp>
        <p:sp>
          <p:nvSpPr>
            <p:cNvPr id="150536" name="Text Box 16"/>
            <p:cNvSpPr txBox="1">
              <a:spLocks noChangeArrowheads="1"/>
            </p:cNvSpPr>
            <p:nvPr/>
          </p:nvSpPr>
          <p:spPr bwMode="auto">
            <a:xfrm>
              <a:off x="1344" y="3120"/>
              <a:ext cx="3209" cy="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it-IT" altLang="it-IT" sz="2400">
                  <a:latin typeface="Univers" pitchFamily="34" charset="0"/>
                </a:rPr>
                <a:t>- SOFTWARE IN PROPRIETA’</a:t>
              </a:r>
            </a:p>
            <a:p>
              <a:pPr>
                <a:spcBef>
                  <a:spcPct val="0"/>
                </a:spcBef>
                <a:buFontTx/>
                <a:buNone/>
              </a:pPr>
              <a:r>
                <a:rPr lang="it-IT" altLang="it-IT" sz="2400">
                  <a:latin typeface="Univers" pitchFamily="34" charset="0"/>
                </a:rPr>
                <a:t>- SOFTWARE IN LICENZA DI USO </a:t>
              </a:r>
            </a:p>
            <a:p>
              <a:pPr>
                <a:spcBef>
                  <a:spcPct val="0"/>
                </a:spcBef>
                <a:buFontTx/>
                <a:buNone/>
              </a:pPr>
              <a:r>
                <a:rPr lang="it-IT" altLang="it-IT" sz="2400">
                  <a:latin typeface="Univers" pitchFamily="34" charset="0"/>
                </a:rPr>
                <a:t>- HARDWARE</a:t>
              </a:r>
            </a:p>
          </p:txBody>
        </p:sp>
      </p:grpSp>
    </p:spTree>
    <p:extLst>
      <p:ext uri="{BB962C8B-B14F-4D97-AF65-F5344CB8AC3E}">
        <p14:creationId xmlns:p14="http://schemas.microsoft.com/office/powerpoint/2010/main" val="107244987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2578" name="Group 10"/>
          <p:cNvGrpSpPr>
            <a:grpSpLocks/>
          </p:cNvGrpSpPr>
          <p:nvPr/>
        </p:nvGrpSpPr>
        <p:grpSpPr bwMode="auto">
          <a:xfrm>
            <a:off x="1752600" y="228600"/>
            <a:ext cx="8686800" cy="6400800"/>
            <a:chOff x="144" y="144"/>
            <a:chExt cx="5472" cy="4032"/>
          </a:xfrm>
        </p:grpSpPr>
        <p:sp>
          <p:nvSpPr>
            <p:cNvPr id="152579" name="Rectangle 2"/>
            <p:cNvSpPr>
              <a:spLocks noChangeArrowheads="1"/>
            </p:cNvSpPr>
            <p:nvPr/>
          </p:nvSpPr>
          <p:spPr bwMode="auto">
            <a:xfrm>
              <a:off x="144" y="144"/>
              <a:ext cx="5472" cy="4032"/>
            </a:xfrm>
            <a:prstGeom prst="rect">
              <a:avLst/>
            </a:prstGeom>
            <a:noFill/>
            <a:ln w="28575">
              <a:solidFill>
                <a:schemeClr val="tx1"/>
              </a:solidFill>
              <a:miter lim="800000"/>
              <a:headEnd/>
              <a:tailEnd/>
            </a:ln>
            <a:effectLst>
              <a:outerShdw dist="107763" dir="2700000" algn="ctr" rotWithShape="0">
                <a:schemeClr val="bg2"/>
              </a:outerShdw>
            </a:effectLst>
            <a:extLst>
              <a:ext uri="{909E8E84-426E-40DD-AFC4-6F175D3DCCD1}">
                <a14:hiddenFill xmlns:a14="http://schemas.microsoft.com/office/drawing/2010/main">
                  <a:solidFill>
                    <a:schemeClr val="bg1"/>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it-IT" altLang="it-IT" sz="2400"/>
            </a:p>
          </p:txBody>
        </p:sp>
        <p:sp>
          <p:nvSpPr>
            <p:cNvPr id="152580" name="Text Box 3"/>
            <p:cNvSpPr txBox="1">
              <a:spLocks noChangeArrowheads="1"/>
            </p:cNvSpPr>
            <p:nvPr/>
          </p:nvSpPr>
          <p:spPr bwMode="auto">
            <a:xfrm>
              <a:off x="382" y="192"/>
              <a:ext cx="5225"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it-IT" altLang="it-IT">
                  <a:solidFill>
                    <a:srgbClr val="FF0000"/>
                  </a:solidFill>
                  <a:latin typeface="Univers" pitchFamily="34" charset="0"/>
                </a:rPr>
                <a:t>AMBIENTE OPERATIVO DEL FORNITORE </a:t>
              </a:r>
            </a:p>
          </p:txBody>
        </p:sp>
        <p:sp>
          <p:nvSpPr>
            <p:cNvPr id="152581" name="Text Box 4"/>
            <p:cNvSpPr txBox="1">
              <a:spLocks noChangeArrowheads="1"/>
            </p:cNvSpPr>
            <p:nvPr/>
          </p:nvSpPr>
          <p:spPr bwMode="auto">
            <a:xfrm>
              <a:off x="336" y="2016"/>
              <a:ext cx="5040" cy="33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it-IT" altLang="it-IT" sz="2800">
                  <a:solidFill>
                    <a:schemeClr val="accent2"/>
                  </a:solidFill>
                  <a:latin typeface="Univers" pitchFamily="34" charset="0"/>
                </a:rPr>
                <a:t>ACCESSO FISICO AL CENTRO </a:t>
              </a:r>
            </a:p>
          </p:txBody>
        </p:sp>
        <p:sp>
          <p:nvSpPr>
            <p:cNvPr id="152582" name="Text Box 5"/>
            <p:cNvSpPr txBox="1">
              <a:spLocks noChangeArrowheads="1"/>
            </p:cNvSpPr>
            <p:nvPr/>
          </p:nvSpPr>
          <p:spPr bwMode="auto">
            <a:xfrm>
              <a:off x="336" y="3171"/>
              <a:ext cx="5040" cy="33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it-IT" altLang="it-IT" sz="2800">
                  <a:solidFill>
                    <a:schemeClr val="accent2"/>
                  </a:solidFill>
                  <a:latin typeface="Univers" pitchFamily="34" charset="0"/>
                </a:rPr>
                <a:t>SICUREZZA E RISERVATEZZA </a:t>
              </a:r>
            </a:p>
          </p:txBody>
        </p:sp>
        <p:sp>
          <p:nvSpPr>
            <p:cNvPr id="152583" name="Text Box 7"/>
            <p:cNvSpPr txBox="1">
              <a:spLocks noChangeArrowheads="1"/>
            </p:cNvSpPr>
            <p:nvPr/>
          </p:nvSpPr>
          <p:spPr bwMode="auto">
            <a:xfrm>
              <a:off x="1387" y="3686"/>
              <a:ext cx="288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it-IT" altLang="it-IT" sz="2000">
                  <a:latin typeface="Univers" pitchFamily="34" charset="0"/>
                </a:rPr>
                <a:t>- INFORMAZIONI E DATI RECIPROCI</a:t>
              </a:r>
            </a:p>
          </p:txBody>
        </p:sp>
        <p:sp>
          <p:nvSpPr>
            <p:cNvPr id="152584" name="Text Box 8"/>
            <p:cNvSpPr txBox="1">
              <a:spLocks noChangeArrowheads="1"/>
            </p:cNvSpPr>
            <p:nvPr/>
          </p:nvSpPr>
          <p:spPr bwMode="auto">
            <a:xfrm>
              <a:off x="240" y="674"/>
              <a:ext cx="4896" cy="1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a:spcBef>
                  <a:spcPct val="0"/>
                </a:spcBef>
                <a:buFontTx/>
                <a:buNone/>
              </a:pPr>
              <a:r>
                <a:rPr lang="it-IT" altLang="it-IT" sz="2000">
                  <a:latin typeface="Univers" pitchFamily="34" charset="0"/>
                </a:rPr>
                <a:t>- STRUTTIRA HARDWARE </a:t>
              </a:r>
            </a:p>
            <a:p>
              <a:pPr algn="just">
                <a:spcBef>
                  <a:spcPct val="0"/>
                </a:spcBef>
                <a:buFontTx/>
                <a:buNone/>
              </a:pPr>
              <a:r>
                <a:rPr lang="it-IT" altLang="it-IT" sz="2000">
                  <a:latin typeface="Univers" pitchFamily="34" charset="0"/>
                </a:rPr>
                <a:t>- STRUTTURA SOFTWARE</a:t>
              </a:r>
            </a:p>
            <a:p>
              <a:pPr algn="just">
                <a:spcBef>
                  <a:spcPct val="0"/>
                </a:spcBef>
                <a:buFontTx/>
                <a:buNone/>
              </a:pPr>
              <a:r>
                <a:rPr lang="it-IT" altLang="it-IT" sz="2000">
                  <a:latin typeface="Univers" pitchFamily="34" charset="0"/>
                </a:rPr>
                <a:t>- RISORSE SPECIALISTICHE </a:t>
              </a:r>
            </a:p>
            <a:p>
              <a:pPr algn="just">
                <a:spcBef>
                  <a:spcPct val="0"/>
                </a:spcBef>
                <a:buFontTx/>
                <a:buNone/>
              </a:pPr>
              <a:r>
                <a:rPr lang="it-IT" altLang="it-IT" sz="2000">
                  <a:latin typeface="Univers" pitchFamily="34" charset="0"/>
                </a:rPr>
                <a:t>- RISERVA DI UTILIZZO DI ALTRE STRUTTURE E/O RISORSE SENZA ONERI O DIMINUZIONE DI QUALITA’ DEL SERVIZIO PER “L’UTILIZZATORE”</a:t>
              </a:r>
            </a:p>
          </p:txBody>
        </p:sp>
        <p:sp>
          <p:nvSpPr>
            <p:cNvPr id="152585" name="Text Box 9"/>
            <p:cNvSpPr txBox="1">
              <a:spLocks noChangeArrowheads="1"/>
            </p:cNvSpPr>
            <p:nvPr/>
          </p:nvSpPr>
          <p:spPr bwMode="auto">
            <a:xfrm>
              <a:off x="233" y="2525"/>
              <a:ext cx="5149"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it-IT" altLang="it-IT" sz="2000">
                  <a:latin typeface="Univers" pitchFamily="34" charset="0"/>
                </a:rPr>
                <a:t>- GARANZIE RICHIESTE ALL’UTENTE PER PROPRIO PERSONALE</a:t>
              </a:r>
            </a:p>
          </p:txBody>
        </p:sp>
      </p:grpSp>
    </p:spTree>
    <p:extLst>
      <p:ext uri="{BB962C8B-B14F-4D97-AF65-F5344CB8AC3E}">
        <p14:creationId xmlns:p14="http://schemas.microsoft.com/office/powerpoint/2010/main" val="1823595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p:cNvSpPr>
          <p:nvPr/>
        </p:nvSpPr>
        <p:spPr bwMode="auto">
          <a:xfrm>
            <a:off x="1752600" y="228600"/>
            <a:ext cx="8686800" cy="6400800"/>
          </a:xfrm>
          <a:prstGeom prst="rect">
            <a:avLst/>
          </a:prstGeom>
          <a:noFill/>
          <a:ln w="28575">
            <a:solidFill>
              <a:schemeClr val="tx1"/>
            </a:solidFill>
            <a:miter lim="800000"/>
            <a:headEnd/>
            <a:tailEnd/>
          </a:ln>
          <a:effectLst>
            <a:outerShdw dist="107763" dir="2700000" algn="ctr" rotWithShape="0">
              <a:schemeClr val="bg2"/>
            </a:outerShdw>
          </a:effectLst>
          <a:extLst>
            <a:ext uri="{909E8E84-426E-40DD-AFC4-6F175D3DCCD1}">
              <a14:hiddenFill xmlns:a14="http://schemas.microsoft.com/office/drawing/2010/main">
                <a:solidFill>
                  <a:schemeClr val="bg1"/>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it-IT" altLang="it-IT" sz="2400"/>
          </a:p>
        </p:txBody>
      </p:sp>
      <p:sp>
        <p:nvSpPr>
          <p:cNvPr id="17411" name="Text Box 4"/>
          <p:cNvSpPr txBox="1">
            <a:spLocks noChangeArrowheads="1"/>
          </p:cNvSpPr>
          <p:nvPr/>
        </p:nvSpPr>
        <p:spPr bwMode="auto">
          <a:xfrm>
            <a:off x="2209800" y="304800"/>
            <a:ext cx="7483844"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it-IT" altLang="it-IT" sz="4000" i="1">
                <a:solidFill>
                  <a:srgbClr val="FF3300"/>
                </a:solidFill>
                <a:latin typeface="Univers" pitchFamily="34" charset="0"/>
              </a:rPr>
              <a:t>CONTRATTO CONSENSUALE </a:t>
            </a:r>
          </a:p>
        </p:txBody>
      </p:sp>
      <p:sp>
        <p:nvSpPr>
          <p:cNvPr id="17412" name="Text Box 6"/>
          <p:cNvSpPr txBox="1">
            <a:spLocks noChangeArrowheads="1"/>
          </p:cNvSpPr>
          <p:nvPr/>
        </p:nvSpPr>
        <p:spPr bwMode="auto">
          <a:xfrm>
            <a:off x="4225798" y="1541464"/>
            <a:ext cx="362451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it-IT" altLang="it-IT" sz="2400">
                <a:latin typeface="Univers" pitchFamily="34" charset="0"/>
              </a:rPr>
              <a:t>ES.</a:t>
            </a:r>
          </a:p>
          <a:p>
            <a:pPr algn="ctr">
              <a:spcBef>
                <a:spcPct val="0"/>
              </a:spcBef>
              <a:buFontTx/>
              <a:buNone/>
            </a:pPr>
            <a:r>
              <a:rPr lang="it-IT" altLang="it-IT" sz="2400">
                <a:latin typeface="Univers" pitchFamily="34" charset="0"/>
              </a:rPr>
              <a:t>SVILUPPO SOFTWARE:</a:t>
            </a:r>
            <a:endParaRPr lang="it-IT" altLang="it-IT" sz="2400"/>
          </a:p>
        </p:txBody>
      </p:sp>
      <p:sp>
        <p:nvSpPr>
          <p:cNvPr id="17413" name="Text Box 7"/>
          <p:cNvSpPr txBox="1">
            <a:spLocks noChangeArrowheads="1"/>
          </p:cNvSpPr>
          <p:nvPr/>
        </p:nvSpPr>
        <p:spPr bwMode="auto">
          <a:xfrm>
            <a:off x="2057400" y="3200400"/>
            <a:ext cx="8037328"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it-IT" altLang="it-IT" sz="2400">
                <a:latin typeface="Univers" pitchFamily="34" charset="0"/>
              </a:rPr>
              <a:t>		   PUÒ PERFEZIONARSI :</a:t>
            </a:r>
          </a:p>
          <a:p>
            <a:pPr>
              <a:spcBef>
                <a:spcPct val="0"/>
              </a:spcBef>
              <a:buFontTx/>
              <a:buNone/>
            </a:pPr>
            <a:endParaRPr lang="it-IT" altLang="it-IT" sz="2400">
              <a:latin typeface="Univers" pitchFamily="34" charset="0"/>
            </a:endParaRPr>
          </a:p>
          <a:p>
            <a:pPr>
              <a:spcBef>
                <a:spcPct val="0"/>
              </a:spcBef>
              <a:buFontTx/>
              <a:buNone/>
            </a:pPr>
            <a:r>
              <a:rPr lang="it-IT" altLang="it-IT" sz="2400">
                <a:latin typeface="Univers" pitchFamily="34" charset="0"/>
              </a:rPr>
              <a:t>1) VERBALMENTE ( PAROLE, TELEFONATE ECC.)</a:t>
            </a:r>
          </a:p>
          <a:p>
            <a:pPr>
              <a:spcBef>
                <a:spcPct val="0"/>
              </a:spcBef>
              <a:buFontTx/>
              <a:buNone/>
            </a:pPr>
            <a:r>
              <a:rPr lang="it-IT" altLang="it-IT" sz="2400">
                <a:latin typeface="Univers" pitchFamily="34" charset="0"/>
              </a:rPr>
              <a:t>2) CON SOTTOSCRIZIONE DI APPOSITO CONTRATTO</a:t>
            </a:r>
          </a:p>
          <a:p>
            <a:pPr>
              <a:spcBef>
                <a:spcPct val="0"/>
              </a:spcBef>
              <a:buFontTx/>
              <a:buNone/>
            </a:pPr>
            <a:r>
              <a:rPr lang="it-IT" altLang="it-IT" sz="2400">
                <a:latin typeface="Univers" pitchFamily="34" charset="0"/>
              </a:rPr>
              <a:t>3) CON UN’OFFERTA ACCETTATA ESPRESSAMENTE</a:t>
            </a:r>
          </a:p>
          <a:p>
            <a:pPr>
              <a:spcBef>
                <a:spcPct val="0"/>
              </a:spcBef>
              <a:buFontTx/>
              <a:buNone/>
            </a:pPr>
            <a:r>
              <a:rPr lang="it-IT" altLang="it-IT" sz="2400">
                <a:latin typeface="Univers" pitchFamily="34" charset="0"/>
              </a:rPr>
              <a:t>4) CON UN’OFFERTA ACCETTATA IMPLICITAMENTE</a:t>
            </a:r>
          </a:p>
          <a:p>
            <a:pPr>
              <a:spcBef>
                <a:spcPct val="0"/>
              </a:spcBef>
              <a:buFontTx/>
              <a:buNone/>
            </a:pPr>
            <a:r>
              <a:rPr lang="it-IT" altLang="it-IT" sz="2400">
                <a:latin typeface="Univers" pitchFamily="34" charset="0"/>
              </a:rPr>
              <a:t>5) ADERENDO AD UN OFFERTA DI CONTROPARTE</a:t>
            </a:r>
          </a:p>
          <a:p>
            <a:pPr>
              <a:spcBef>
                <a:spcPct val="0"/>
              </a:spcBef>
              <a:buFontTx/>
              <a:buNone/>
            </a:pPr>
            <a:r>
              <a:rPr lang="it-IT" altLang="it-IT" sz="2400">
                <a:latin typeface="Univers" pitchFamily="34" charset="0"/>
              </a:rPr>
              <a:t>6) MODIFICANDO UN OFFERTA DI CONTROPARTE</a:t>
            </a:r>
          </a:p>
        </p:txBody>
      </p:sp>
      <p:sp>
        <p:nvSpPr>
          <p:cNvPr id="17414" name="AutoShape 9"/>
          <p:cNvSpPr>
            <a:spLocks noChangeArrowheads="1"/>
          </p:cNvSpPr>
          <p:nvPr/>
        </p:nvSpPr>
        <p:spPr bwMode="auto">
          <a:xfrm>
            <a:off x="5410200" y="914400"/>
            <a:ext cx="1066800" cy="609600"/>
          </a:xfrm>
          <a:prstGeom prst="downArrow">
            <a:avLst>
              <a:gd name="adj1" fmla="val 50000"/>
              <a:gd name="adj2" fmla="val 25000"/>
            </a:avLst>
          </a:prstGeom>
          <a:solidFill>
            <a:schemeClr val="hlink"/>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it-IT" altLang="it-IT" sz="2000">
              <a:latin typeface="Univers" pitchFamily="34" charset="0"/>
            </a:endParaRPr>
          </a:p>
        </p:txBody>
      </p:sp>
      <p:sp>
        <p:nvSpPr>
          <p:cNvPr id="17415" name="AutoShape 10"/>
          <p:cNvSpPr>
            <a:spLocks noChangeArrowheads="1"/>
          </p:cNvSpPr>
          <p:nvPr/>
        </p:nvSpPr>
        <p:spPr bwMode="auto">
          <a:xfrm>
            <a:off x="5410200" y="2438400"/>
            <a:ext cx="1066800" cy="609600"/>
          </a:xfrm>
          <a:prstGeom prst="downArrow">
            <a:avLst>
              <a:gd name="adj1" fmla="val 50000"/>
              <a:gd name="adj2" fmla="val 25000"/>
            </a:avLst>
          </a:prstGeom>
          <a:solidFill>
            <a:schemeClr val="hlink"/>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it-IT" altLang="it-IT" sz="2000">
              <a:latin typeface="Univers" pitchFamily="34" charset="0"/>
            </a:endParaRPr>
          </a:p>
        </p:txBody>
      </p:sp>
    </p:spTree>
    <p:extLst>
      <p:ext uri="{BB962C8B-B14F-4D97-AF65-F5344CB8AC3E}">
        <p14:creationId xmlns:p14="http://schemas.microsoft.com/office/powerpoint/2010/main" val="362893824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4626" name="Group 9"/>
          <p:cNvGrpSpPr>
            <a:grpSpLocks/>
          </p:cNvGrpSpPr>
          <p:nvPr/>
        </p:nvGrpSpPr>
        <p:grpSpPr bwMode="auto">
          <a:xfrm>
            <a:off x="1741488" y="106363"/>
            <a:ext cx="8697912" cy="6608762"/>
            <a:chOff x="137" y="67"/>
            <a:chExt cx="5479" cy="4163"/>
          </a:xfrm>
        </p:grpSpPr>
        <p:sp>
          <p:nvSpPr>
            <p:cNvPr id="154627" name="Text Box 3"/>
            <p:cNvSpPr txBox="1">
              <a:spLocks noChangeArrowheads="1"/>
            </p:cNvSpPr>
            <p:nvPr/>
          </p:nvSpPr>
          <p:spPr bwMode="auto">
            <a:xfrm>
              <a:off x="382" y="67"/>
              <a:ext cx="5055" cy="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it-IT" altLang="it-IT" sz="2800">
                  <a:solidFill>
                    <a:srgbClr val="FF0000"/>
                  </a:solidFill>
                  <a:latin typeface="Univers" pitchFamily="34" charset="0"/>
                </a:rPr>
                <a:t>TUTELA A FRONTE DI TERZI PER VIOLAZIONI </a:t>
              </a:r>
            </a:p>
            <a:p>
              <a:pPr algn="ctr">
                <a:spcBef>
                  <a:spcPct val="0"/>
                </a:spcBef>
                <a:buFontTx/>
                <a:buNone/>
              </a:pPr>
              <a:r>
                <a:rPr lang="it-IT" altLang="it-IT" sz="2800">
                  <a:solidFill>
                    <a:srgbClr val="FF0000"/>
                  </a:solidFill>
                  <a:latin typeface="Univers" pitchFamily="34" charset="0"/>
                </a:rPr>
                <a:t>DI BREVETTI O COPYRIGHT </a:t>
              </a:r>
            </a:p>
          </p:txBody>
        </p:sp>
        <p:sp>
          <p:nvSpPr>
            <p:cNvPr id="154628" name="Text Box 4"/>
            <p:cNvSpPr txBox="1">
              <a:spLocks noChangeArrowheads="1"/>
            </p:cNvSpPr>
            <p:nvPr/>
          </p:nvSpPr>
          <p:spPr bwMode="auto">
            <a:xfrm>
              <a:off x="336" y="2016"/>
              <a:ext cx="5040" cy="33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it-IT" altLang="it-IT" sz="2800">
                  <a:solidFill>
                    <a:schemeClr val="accent2"/>
                  </a:solidFill>
                  <a:latin typeface="Univers" pitchFamily="34" charset="0"/>
                </a:rPr>
                <a:t>DIVIETO DI SUBAPPALTO  </a:t>
              </a:r>
            </a:p>
          </p:txBody>
        </p:sp>
        <p:sp>
          <p:nvSpPr>
            <p:cNvPr id="154629" name="Text Box 5"/>
            <p:cNvSpPr txBox="1">
              <a:spLocks noChangeArrowheads="1"/>
            </p:cNvSpPr>
            <p:nvPr/>
          </p:nvSpPr>
          <p:spPr bwMode="auto">
            <a:xfrm>
              <a:off x="336" y="3171"/>
              <a:ext cx="5040" cy="33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it-IT" altLang="it-IT" sz="2800">
                  <a:solidFill>
                    <a:schemeClr val="accent2"/>
                  </a:solidFill>
                  <a:latin typeface="Univers" pitchFamily="34" charset="0"/>
                </a:rPr>
                <a:t>CORRISPETTIVI E FATTURAZIONI  </a:t>
              </a:r>
            </a:p>
          </p:txBody>
        </p:sp>
        <p:sp>
          <p:nvSpPr>
            <p:cNvPr id="154630" name="Text Box 6"/>
            <p:cNvSpPr txBox="1">
              <a:spLocks noChangeArrowheads="1"/>
            </p:cNvSpPr>
            <p:nvPr/>
          </p:nvSpPr>
          <p:spPr bwMode="auto">
            <a:xfrm>
              <a:off x="1920" y="3590"/>
              <a:ext cx="1968" cy="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it-IT" altLang="it-IT" sz="2000">
                  <a:latin typeface="Univers" pitchFamily="34" charset="0"/>
                </a:rPr>
                <a:t>- MODALITA’</a:t>
              </a:r>
            </a:p>
            <a:p>
              <a:pPr>
                <a:spcBef>
                  <a:spcPct val="0"/>
                </a:spcBef>
                <a:buFontTx/>
                <a:buNone/>
              </a:pPr>
              <a:r>
                <a:rPr lang="it-IT" altLang="it-IT" sz="2000">
                  <a:latin typeface="Univers" pitchFamily="34" charset="0"/>
                </a:rPr>
                <a:t>- INTERESSI MORATORI</a:t>
              </a:r>
            </a:p>
            <a:p>
              <a:pPr>
                <a:spcBef>
                  <a:spcPct val="0"/>
                </a:spcBef>
                <a:buFontTx/>
                <a:buNone/>
              </a:pPr>
              <a:r>
                <a:rPr lang="it-IT" altLang="it-IT" sz="2000">
                  <a:latin typeface="Univers" pitchFamily="34" charset="0"/>
                </a:rPr>
                <a:t>- TOLLERANZA </a:t>
              </a:r>
            </a:p>
          </p:txBody>
        </p:sp>
        <p:sp>
          <p:nvSpPr>
            <p:cNvPr id="154631" name="Text Box 7"/>
            <p:cNvSpPr txBox="1">
              <a:spLocks noChangeArrowheads="1"/>
            </p:cNvSpPr>
            <p:nvPr/>
          </p:nvSpPr>
          <p:spPr bwMode="auto">
            <a:xfrm>
              <a:off x="144" y="806"/>
              <a:ext cx="5424" cy="1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a:spcBef>
                  <a:spcPct val="0"/>
                </a:spcBef>
                <a:buFontTx/>
                <a:buNone/>
              </a:pPr>
              <a:r>
                <a:rPr lang="it-IT" altLang="it-IT" sz="2000" dirty="0">
                  <a:latin typeface="Univers" pitchFamily="34" charset="0"/>
                </a:rPr>
                <a:t>IL FORNITORE DEVE GARANTIRE LA CONTINUITÀ DEL SERVIZIO ANCHE A FRONTE DI UN EVENTUALE CONTENZIOSO DI TALE NATURA.</a:t>
              </a:r>
            </a:p>
            <a:p>
              <a:pPr algn="just">
                <a:spcBef>
                  <a:spcPct val="0"/>
                </a:spcBef>
                <a:buFontTx/>
                <a:buNone/>
              </a:pPr>
              <a:r>
                <a:rPr lang="it-IT" altLang="it-IT" sz="2000" dirty="0">
                  <a:latin typeface="Univers" pitchFamily="34" charset="0"/>
                </a:rPr>
                <a:t>IN PARTICOLARE SI RICHIEDE SEMPRE L’ASSENSO SCRITTO PER UTILIZZO DI MARCHI O BREVETTI.</a:t>
              </a:r>
            </a:p>
          </p:txBody>
        </p:sp>
        <p:sp>
          <p:nvSpPr>
            <p:cNvPr id="154632" name="Text Box 8"/>
            <p:cNvSpPr txBox="1">
              <a:spLocks noChangeArrowheads="1"/>
            </p:cNvSpPr>
            <p:nvPr/>
          </p:nvSpPr>
          <p:spPr bwMode="auto">
            <a:xfrm>
              <a:off x="137" y="2544"/>
              <a:ext cx="5479"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it-IT" altLang="it-IT" sz="2000">
                  <a:latin typeface="Univers" pitchFamily="34" charset="0"/>
                </a:rPr>
                <a:t>NON SONO AMMESSE ATTIVITA’ DI SUBAPPALTO SALVO ESPRESSA DEROGA</a:t>
              </a:r>
            </a:p>
          </p:txBody>
        </p:sp>
      </p:grpSp>
    </p:spTree>
    <p:extLst>
      <p:ext uri="{BB962C8B-B14F-4D97-AF65-F5344CB8AC3E}">
        <p14:creationId xmlns:p14="http://schemas.microsoft.com/office/powerpoint/2010/main" val="52169362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6674" name="Group 13"/>
          <p:cNvGrpSpPr>
            <a:grpSpLocks/>
          </p:cNvGrpSpPr>
          <p:nvPr/>
        </p:nvGrpSpPr>
        <p:grpSpPr bwMode="auto">
          <a:xfrm>
            <a:off x="1905000" y="152400"/>
            <a:ext cx="8305800" cy="6407150"/>
            <a:chOff x="240" y="96"/>
            <a:chExt cx="5232" cy="4036"/>
          </a:xfrm>
        </p:grpSpPr>
        <p:sp>
          <p:nvSpPr>
            <p:cNvPr id="156675" name="Text Box 3"/>
            <p:cNvSpPr txBox="1">
              <a:spLocks noChangeArrowheads="1"/>
            </p:cNvSpPr>
            <p:nvPr/>
          </p:nvSpPr>
          <p:spPr bwMode="auto">
            <a:xfrm>
              <a:off x="336" y="96"/>
              <a:ext cx="5040" cy="33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it-IT" altLang="it-IT" sz="2800">
                  <a:solidFill>
                    <a:schemeClr val="accent2"/>
                  </a:solidFill>
                  <a:latin typeface="Univers" pitchFamily="34" charset="0"/>
                </a:rPr>
                <a:t>RESPONSABILI PROGETTO</a:t>
              </a:r>
            </a:p>
          </p:txBody>
        </p:sp>
        <p:sp>
          <p:nvSpPr>
            <p:cNvPr id="156676" name="Text Box 4"/>
            <p:cNvSpPr txBox="1">
              <a:spLocks noChangeArrowheads="1"/>
            </p:cNvSpPr>
            <p:nvPr/>
          </p:nvSpPr>
          <p:spPr bwMode="auto">
            <a:xfrm>
              <a:off x="336" y="1152"/>
              <a:ext cx="5040" cy="33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it-IT" altLang="it-IT" sz="2800">
                  <a:solidFill>
                    <a:schemeClr val="accent2"/>
                  </a:solidFill>
                  <a:latin typeface="Univers" pitchFamily="34" charset="0"/>
                </a:rPr>
                <a:t>CLAUSOLA RISOLUTIVA ESPRESSA  </a:t>
              </a:r>
            </a:p>
          </p:txBody>
        </p:sp>
        <p:sp>
          <p:nvSpPr>
            <p:cNvPr id="156677" name="Text Box 5"/>
            <p:cNvSpPr txBox="1">
              <a:spLocks noChangeArrowheads="1"/>
            </p:cNvSpPr>
            <p:nvPr/>
          </p:nvSpPr>
          <p:spPr bwMode="auto">
            <a:xfrm>
              <a:off x="2044" y="480"/>
              <a:ext cx="1604" cy="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it-IT" altLang="it-IT" sz="2000">
                  <a:latin typeface="Univers" pitchFamily="34" charset="0"/>
                </a:rPr>
                <a:t>- INDICAZIONE</a:t>
              </a:r>
            </a:p>
            <a:p>
              <a:pPr>
                <a:spcBef>
                  <a:spcPct val="0"/>
                </a:spcBef>
                <a:buFontTx/>
                <a:buNone/>
              </a:pPr>
              <a:r>
                <a:rPr lang="it-IT" altLang="it-IT" sz="2000">
                  <a:latin typeface="Univers" pitchFamily="34" charset="0"/>
                </a:rPr>
                <a:t>- SOSTITUTIBILITA’</a:t>
              </a:r>
            </a:p>
            <a:p>
              <a:pPr>
                <a:spcBef>
                  <a:spcPct val="0"/>
                </a:spcBef>
                <a:buFontTx/>
                <a:buNone/>
              </a:pPr>
              <a:r>
                <a:rPr lang="it-IT" altLang="it-IT" sz="2000">
                  <a:latin typeface="Univers" pitchFamily="34" charset="0"/>
                </a:rPr>
                <a:t>- POTERI </a:t>
              </a:r>
            </a:p>
          </p:txBody>
        </p:sp>
        <p:sp>
          <p:nvSpPr>
            <p:cNvPr id="156678" name="Text Box 7"/>
            <p:cNvSpPr txBox="1">
              <a:spLocks noChangeArrowheads="1"/>
            </p:cNvSpPr>
            <p:nvPr/>
          </p:nvSpPr>
          <p:spPr bwMode="auto">
            <a:xfrm>
              <a:off x="1289" y="1632"/>
              <a:ext cx="3079"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it-IT" altLang="it-IT" sz="2000">
                  <a:latin typeface="Univers" pitchFamily="34" charset="0"/>
                </a:rPr>
                <a:t>- A RECIPROCO FAVORE A CARICO </a:t>
              </a:r>
            </a:p>
            <a:p>
              <a:pPr>
                <a:spcBef>
                  <a:spcPct val="0"/>
                </a:spcBef>
                <a:buFontTx/>
                <a:buNone/>
              </a:pPr>
              <a:r>
                <a:rPr lang="it-IT" altLang="it-IT" sz="2000">
                  <a:latin typeface="Univers" pitchFamily="34" charset="0"/>
                </a:rPr>
                <a:t>- ESTREMI DI APPLICABILITA’</a:t>
              </a:r>
            </a:p>
          </p:txBody>
        </p:sp>
        <p:sp>
          <p:nvSpPr>
            <p:cNvPr id="156679" name="Text Box 8"/>
            <p:cNvSpPr txBox="1">
              <a:spLocks noChangeArrowheads="1"/>
            </p:cNvSpPr>
            <p:nvPr/>
          </p:nvSpPr>
          <p:spPr bwMode="auto">
            <a:xfrm>
              <a:off x="343" y="2211"/>
              <a:ext cx="5040" cy="33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it-IT" altLang="it-IT" sz="2800">
                  <a:solidFill>
                    <a:schemeClr val="accent2"/>
                  </a:solidFill>
                  <a:latin typeface="Univers" pitchFamily="34" charset="0"/>
                </a:rPr>
                <a:t>PENALI  </a:t>
              </a:r>
            </a:p>
          </p:txBody>
        </p:sp>
        <p:sp>
          <p:nvSpPr>
            <p:cNvPr id="156680" name="Text Box 9"/>
            <p:cNvSpPr txBox="1">
              <a:spLocks noChangeArrowheads="1"/>
            </p:cNvSpPr>
            <p:nvPr/>
          </p:nvSpPr>
          <p:spPr bwMode="auto">
            <a:xfrm>
              <a:off x="343" y="3216"/>
              <a:ext cx="5040" cy="33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it-IT" altLang="it-IT" sz="2800">
                  <a:solidFill>
                    <a:schemeClr val="accent2"/>
                  </a:solidFill>
                  <a:latin typeface="Univers" pitchFamily="34" charset="0"/>
                </a:rPr>
                <a:t>ASSICURAZIONI   </a:t>
              </a:r>
            </a:p>
          </p:txBody>
        </p:sp>
        <p:sp>
          <p:nvSpPr>
            <p:cNvPr id="156681" name="Text Box 10"/>
            <p:cNvSpPr txBox="1">
              <a:spLocks noChangeArrowheads="1"/>
            </p:cNvSpPr>
            <p:nvPr/>
          </p:nvSpPr>
          <p:spPr bwMode="auto">
            <a:xfrm>
              <a:off x="2254" y="3686"/>
              <a:ext cx="1248" cy="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it-IT" altLang="it-IT" sz="2000">
                  <a:latin typeface="Univers" pitchFamily="34" charset="0"/>
                </a:rPr>
                <a:t>- BENI </a:t>
              </a:r>
            </a:p>
            <a:p>
              <a:pPr>
                <a:spcBef>
                  <a:spcPct val="0"/>
                </a:spcBef>
                <a:buFontTx/>
                <a:buNone/>
              </a:pPr>
              <a:r>
                <a:rPr lang="it-IT" altLang="it-IT" sz="2000">
                  <a:latin typeface="Univers" pitchFamily="34" charset="0"/>
                </a:rPr>
                <a:t>- PERSONALE </a:t>
              </a:r>
            </a:p>
          </p:txBody>
        </p:sp>
        <p:sp>
          <p:nvSpPr>
            <p:cNvPr id="156682" name="Text Box 11"/>
            <p:cNvSpPr txBox="1">
              <a:spLocks noChangeArrowheads="1"/>
            </p:cNvSpPr>
            <p:nvPr/>
          </p:nvSpPr>
          <p:spPr bwMode="auto">
            <a:xfrm>
              <a:off x="240" y="2688"/>
              <a:ext cx="5232"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it-IT" altLang="it-IT" sz="2000">
                  <a:latin typeface="Univers" pitchFamily="34" charset="0"/>
                </a:rPr>
                <a:t>ACCESSORIETA’ RISPETTO AI RIMEDI ORDINARI A FRONTE DI INADEMPIMENTO</a:t>
              </a:r>
            </a:p>
          </p:txBody>
        </p:sp>
      </p:grpSp>
    </p:spTree>
    <p:extLst>
      <p:ext uri="{BB962C8B-B14F-4D97-AF65-F5344CB8AC3E}">
        <p14:creationId xmlns:p14="http://schemas.microsoft.com/office/powerpoint/2010/main" val="26517436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6674" name="Group 13"/>
          <p:cNvGrpSpPr>
            <a:grpSpLocks/>
          </p:cNvGrpSpPr>
          <p:nvPr/>
        </p:nvGrpSpPr>
        <p:grpSpPr bwMode="auto">
          <a:xfrm>
            <a:off x="1905000" y="152400"/>
            <a:ext cx="8305800" cy="6407150"/>
            <a:chOff x="240" y="96"/>
            <a:chExt cx="5232" cy="4036"/>
          </a:xfrm>
        </p:grpSpPr>
        <p:sp>
          <p:nvSpPr>
            <p:cNvPr id="156675" name="Text Box 3"/>
            <p:cNvSpPr txBox="1">
              <a:spLocks noChangeArrowheads="1"/>
            </p:cNvSpPr>
            <p:nvPr/>
          </p:nvSpPr>
          <p:spPr bwMode="auto">
            <a:xfrm>
              <a:off x="336" y="96"/>
              <a:ext cx="5040" cy="33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it-IT" altLang="it-IT" sz="2800">
                  <a:solidFill>
                    <a:schemeClr val="accent2"/>
                  </a:solidFill>
                  <a:latin typeface="Univers" pitchFamily="34" charset="0"/>
                </a:rPr>
                <a:t>RESPONSABILI PROGETTO</a:t>
              </a:r>
            </a:p>
          </p:txBody>
        </p:sp>
        <p:sp>
          <p:nvSpPr>
            <p:cNvPr id="156676" name="Text Box 4"/>
            <p:cNvSpPr txBox="1">
              <a:spLocks noChangeArrowheads="1"/>
            </p:cNvSpPr>
            <p:nvPr/>
          </p:nvSpPr>
          <p:spPr bwMode="auto">
            <a:xfrm>
              <a:off x="336" y="1152"/>
              <a:ext cx="5040" cy="33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it-IT" altLang="it-IT" sz="2800">
                  <a:solidFill>
                    <a:schemeClr val="accent2"/>
                  </a:solidFill>
                  <a:latin typeface="Univers" pitchFamily="34" charset="0"/>
                </a:rPr>
                <a:t>CLAUSOLA RISOLUTIVA ESPRESSA  </a:t>
              </a:r>
            </a:p>
          </p:txBody>
        </p:sp>
        <p:sp>
          <p:nvSpPr>
            <p:cNvPr id="156677" name="Text Box 5"/>
            <p:cNvSpPr txBox="1">
              <a:spLocks noChangeArrowheads="1"/>
            </p:cNvSpPr>
            <p:nvPr/>
          </p:nvSpPr>
          <p:spPr bwMode="auto">
            <a:xfrm>
              <a:off x="2044" y="480"/>
              <a:ext cx="1604" cy="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it-IT" altLang="it-IT" sz="2000">
                  <a:latin typeface="Univers" pitchFamily="34" charset="0"/>
                </a:rPr>
                <a:t>- INDICAZIONE</a:t>
              </a:r>
            </a:p>
            <a:p>
              <a:pPr>
                <a:spcBef>
                  <a:spcPct val="0"/>
                </a:spcBef>
                <a:buFontTx/>
                <a:buNone/>
              </a:pPr>
              <a:r>
                <a:rPr lang="it-IT" altLang="it-IT" sz="2000">
                  <a:latin typeface="Univers" pitchFamily="34" charset="0"/>
                </a:rPr>
                <a:t>- SOSTITUTIBILITA’</a:t>
              </a:r>
            </a:p>
            <a:p>
              <a:pPr>
                <a:spcBef>
                  <a:spcPct val="0"/>
                </a:spcBef>
                <a:buFontTx/>
                <a:buNone/>
              </a:pPr>
              <a:r>
                <a:rPr lang="it-IT" altLang="it-IT" sz="2000">
                  <a:latin typeface="Univers" pitchFamily="34" charset="0"/>
                </a:rPr>
                <a:t>- POTERI </a:t>
              </a:r>
            </a:p>
          </p:txBody>
        </p:sp>
        <p:sp>
          <p:nvSpPr>
            <p:cNvPr id="156678" name="Text Box 7"/>
            <p:cNvSpPr txBox="1">
              <a:spLocks noChangeArrowheads="1"/>
            </p:cNvSpPr>
            <p:nvPr/>
          </p:nvSpPr>
          <p:spPr bwMode="auto">
            <a:xfrm>
              <a:off x="1289" y="1632"/>
              <a:ext cx="3079"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it-IT" altLang="it-IT" sz="2000">
                  <a:latin typeface="Univers" pitchFamily="34" charset="0"/>
                </a:rPr>
                <a:t>- A RECIPROCO FAVORE A CARICO </a:t>
              </a:r>
            </a:p>
            <a:p>
              <a:pPr>
                <a:spcBef>
                  <a:spcPct val="0"/>
                </a:spcBef>
                <a:buFontTx/>
                <a:buNone/>
              </a:pPr>
              <a:r>
                <a:rPr lang="it-IT" altLang="it-IT" sz="2000">
                  <a:latin typeface="Univers" pitchFamily="34" charset="0"/>
                </a:rPr>
                <a:t>- ESTREMI DI APPLICABILITA’</a:t>
              </a:r>
            </a:p>
          </p:txBody>
        </p:sp>
        <p:sp>
          <p:nvSpPr>
            <p:cNvPr id="156679" name="Text Box 8"/>
            <p:cNvSpPr txBox="1">
              <a:spLocks noChangeArrowheads="1"/>
            </p:cNvSpPr>
            <p:nvPr/>
          </p:nvSpPr>
          <p:spPr bwMode="auto">
            <a:xfrm>
              <a:off x="343" y="2211"/>
              <a:ext cx="5040" cy="33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it-IT" altLang="it-IT" sz="2800">
                  <a:solidFill>
                    <a:schemeClr val="accent2"/>
                  </a:solidFill>
                  <a:latin typeface="Univers" pitchFamily="34" charset="0"/>
                </a:rPr>
                <a:t>PENALI  </a:t>
              </a:r>
            </a:p>
          </p:txBody>
        </p:sp>
        <p:sp>
          <p:nvSpPr>
            <p:cNvPr id="156680" name="Text Box 9"/>
            <p:cNvSpPr txBox="1">
              <a:spLocks noChangeArrowheads="1"/>
            </p:cNvSpPr>
            <p:nvPr/>
          </p:nvSpPr>
          <p:spPr bwMode="auto">
            <a:xfrm>
              <a:off x="343" y="3216"/>
              <a:ext cx="5040" cy="33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it-IT" altLang="it-IT" sz="2800">
                  <a:solidFill>
                    <a:schemeClr val="accent2"/>
                  </a:solidFill>
                  <a:latin typeface="Univers" pitchFamily="34" charset="0"/>
                </a:rPr>
                <a:t>ASSICURAZIONI   </a:t>
              </a:r>
            </a:p>
          </p:txBody>
        </p:sp>
        <p:sp>
          <p:nvSpPr>
            <p:cNvPr id="156681" name="Text Box 10"/>
            <p:cNvSpPr txBox="1">
              <a:spLocks noChangeArrowheads="1"/>
            </p:cNvSpPr>
            <p:nvPr/>
          </p:nvSpPr>
          <p:spPr bwMode="auto">
            <a:xfrm>
              <a:off x="2254" y="3686"/>
              <a:ext cx="1248" cy="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it-IT" altLang="it-IT" sz="2000">
                  <a:latin typeface="Univers" pitchFamily="34" charset="0"/>
                </a:rPr>
                <a:t>- BENI </a:t>
              </a:r>
            </a:p>
            <a:p>
              <a:pPr>
                <a:spcBef>
                  <a:spcPct val="0"/>
                </a:spcBef>
                <a:buFontTx/>
                <a:buNone/>
              </a:pPr>
              <a:r>
                <a:rPr lang="it-IT" altLang="it-IT" sz="2000">
                  <a:latin typeface="Univers" pitchFamily="34" charset="0"/>
                </a:rPr>
                <a:t>- PERSONALE </a:t>
              </a:r>
            </a:p>
          </p:txBody>
        </p:sp>
        <p:sp>
          <p:nvSpPr>
            <p:cNvPr id="156682" name="Text Box 11"/>
            <p:cNvSpPr txBox="1">
              <a:spLocks noChangeArrowheads="1"/>
            </p:cNvSpPr>
            <p:nvPr/>
          </p:nvSpPr>
          <p:spPr bwMode="auto">
            <a:xfrm>
              <a:off x="240" y="2688"/>
              <a:ext cx="5232"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it-IT" altLang="it-IT" sz="2000">
                  <a:latin typeface="Univers" pitchFamily="34" charset="0"/>
                </a:rPr>
                <a:t>ACCESSORIETA’ RISPETTO AI RIMEDI ORDINARI A FRONTE DI INADEMPIMENTO</a:t>
              </a:r>
            </a:p>
          </p:txBody>
        </p:sp>
      </p:grpSp>
    </p:spTree>
    <p:extLst>
      <p:ext uri="{BB962C8B-B14F-4D97-AF65-F5344CB8AC3E}">
        <p14:creationId xmlns:p14="http://schemas.microsoft.com/office/powerpoint/2010/main" val="154512644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0770" name="Group 35"/>
          <p:cNvGrpSpPr>
            <a:grpSpLocks/>
          </p:cNvGrpSpPr>
          <p:nvPr/>
        </p:nvGrpSpPr>
        <p:grpSpPr bwMode="auto">
          <a:xfrm>
            <a:off x="1752600" y="228600"/>
            <a:ext cx="8686800" cy="6400800"/>
            <a:chOff x="144" y="144"/>
            <a:chExt cx="5472" cy="4032"/>
          </a:xfrm>
        </p:grpSpPr>
        <p:sp>
          <p:nvSpPr>
            <p:cNvPr id="160771" name="Rectangle 2"/>
            <p:cNvSpPr>
              <a:spLocks noChangeArrowheads="1"/>
            </p:cNvSpPr>
            <p:nvPr/>
          </p:nvSpPr>
          <p:spPr bwMode="auto">
            <a:xfrm>
              <a:off x="144" y="144"/>
              <a:ext cx="5472" cy="4032"/>
            </a:xfrm>
            <a:prstGeom prst="rect">
              <a:avLst/>
            </a:prstGeom>
            <a:noFill/>
            <a:ln w="28575">
              <a:solidFill>
                <a:schemeClr val="tx1"/>
              </a:solidFill>
              <a:miter lim="800000"/>
              <a:headEnd/>
              <a:tailEnd/>
            </a:ln>
            <a:effectLst>
              <a:outerShdw dist="107763" dir="2700000" algn="ctr" rotWithShape="0">
                <a:schemeClr val="bg2"/>
              </a:outerShdw>
            </a:effectLst>
            <a:extLst>
              <a:ext uri="{909E8E84-426E-40DD-AFC4-6F175D3DCCD1}">
                <a14:hiddenFill xmlns:a14="http://schemas.microsoft.com/office/drawing/2010/main">
                  <a:solidFill>
                    <a:schemeClr val="bg1"/>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it-IT" altLang="it-IT" sz="2400"/>
            </a:p>
          </p:txBody>
        </p:sp>
        <p:sp>
          <p:nvSpPr>
            <p:cNvPr id="160772" name="Rectangle 3"/>
            <p:cNvSpPr>
              <a:spLocks noChangeArrowheads="1"/>
            </p:cNvSpPr>
            <p:nvPr/>
          </p:nvSpPr>
          <p:spPr bwMode="auto">
            <a:xfrm>
              <a:off x="960" y="192"/>
              <a:ext cx="3840" cy="384"/>
            </a:xfrm>
            <a:prstGeom prst="rect">
              <a:avLst/>
            </a:prstGeom>
            <a:noFill/>
            <a:ln w="28575">
              <a:solidFill>
                <a:srgbClr val="CCECFF"/>
              </a:solidFill>
              <a:miter lim="800000"/>
              <a:headEnd/>
              <a:tailEnd/>
            </a:ln>
            <a:effectLst>
              <a:outerShdw dist="107763" dir="2700000" algn="ctr" rotWithShape="0">
                <a:schemeClr val="bg2"/>
              </a:outerShdw>
            </a:effectLst>
            <a:extLst>
              <a:ext uri="{909E8E84-426E-40DD-AFC4-6F175D3DCCD1}">
                <a14:hiddenFill xmlns:a14="http://schemas.microsoft.com/office/drawing/2010/main">
                  <a:solidFill>
                    <a:schemeClr val="bg1"/>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it-IT" altLang="it-IT" sz="3600">
                  <a:solidFill>
                    <a:srgbClr val="FF0066"/>
                  </a:solidFill>
                  <a:latin typeface="Univers" pitchFamily="34" charset="0"/>
                </a:rPr>
                <a:t>CONDIZIONI SPECIALI </a:t>
              </a:r>
            </a:p>
          </p:txBody>
        </p:sp>
        <p:sp>
          <p:nvSpPr>
            <p:cNvPr id="160773" name="Rectangle 4"/>
            <p:cNvSpPr>
              <a:spLocks noChangeArrowheads="1"/>
            </p:cNvSpPr>
            <p:nvPr/>
          </p:nvSpPr>
          <p:spPr bwMode="auto">
            <a:xfrm>
              <a:off x="336" y="720"/>
              <a:ext cx="1296" cy="384"/>
            </a:xfrm>
            <a:prstGeom prst="rect">
              <a:avLst/>
            </a:prstGeom>
            <a:noFill/>
            <a:ln w="28575">
              <a:solidFill>
                <a:schemeClr val="tx1"/>
              </a:solidFill>
              <a:miter lim="800000"/>
              <a:headEnd/>
              <a:tailEnd/>
            </a:ln>
            <a:effectLst>
              <a:outerShdw dist="107763" dir="2700000" algn="ctr" rotWithShape="0">
                <a:schemeClr val="bg2"/>
              </a:outerShdw>
            </a:effectLst>
            <a:extLst>
              <a:ext uri="{909E8E84-426E-40DD-AFC4-6F175D3DCCD1}">
                <a14:hiddenFill xmlns:a14="http://schemas.microsoft.com/office/drawing/2010/main">
                  <a:solidFill>
                    <a:schemeClr val="bg1"/>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it-IT" altLang="it-IT" sz="2800">
                  <a:solidFill>
                    <a:schemeClr val="accent2"/>
                  </a:solidFill>
                  <a:latin typeface="Univers" pitchFamily="34" charset="0"/>
                </a:rPr>
                <a:t>OGGETTO</a:t>
              </a:r>
            </a:p>
          </p:txBody>
        </p:sp>
        <p:sp>
          <p:nvSpPr>
            <p:cNvPr id="160774" name="Text Box 5"/>
            <p:cNvSpPr txBox="1">
              <a:spLocks noChangeArrowheads="1"/>
            </p:cNvSpPr>
            <p:nvPr/>
          </p:nvSpPr>
          <p:spPr bwMode="auto">
            <a:xfrm>
              <a:off x="144" y="1200"/>
              <a:ext cx="5472" cy="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it-IT" altLang="it-IT" sz="2000">
                  <a:latin typeface="Univers" pitchFamily="34" charset="0"/>
                </a:rPr>
                <a:t>- DETERMINATO O DETERMINABILE </a:t>
              </a:r>
            </a:p>
            <a:p>
              <a:pPr>
                <a:spcBef>
                  <a:spcPct val="0"/>
                </a:spcBef>
                <a:buFontTx/>
                <a:buNone/>
              </a:pPr>
              <a:r>
                <a:rPr lang="it-IT" altLang="it-IT" sz="2000">
                  <a:latin typeface="Univers" pitchFamily="34" charset="0"/>
                </a:rPr>
                <a:t>- UTILIZZO DI ALLEGATI ANCHE SUCCESSIVI ALLA SOTTOSCRIZIONE E/O PERFEZIONAMENTO DEL CONTRATTO</a:t>
              </a:r>
            </a:p>
          </p:txBody>
        </p:sp>
        <p:grpSp>
          <p:nvGrpSpPr>
            <p:cNvPr id="160775" name="Group 16"/>
            <p:cNvGrpSpPr>
              <a:grpSpLocks/>
            </p:cNvGrpSpPr>
            <p:nvPr/>
          </p:nvGrpSpPr>
          <p:grpSpPr bwMode="auto">
            <a:xfrm>
              <a:off x="240" y="2208"/>
              <a:ext cx="528" cy="480"/>
              <a:chOff x="240" y="2208"/>
              <a:chExt cx="528" cy="480"/>
            </a:xfrm>
          </p:grpSpPr>
          <p:sp>
            <p:nvSpPr>
              <p:cNvPr id="160786" name="AutoShape 7"/>
              <p:cNvSpPr>
                <a:spLocks noChangeArrowheads="1"/>
              </p:cNvSpPr>
              <p:nvPr/>
            </p:nvSpPr>
            <p:spPr bwMode="auto">
              <a:xfrm>
                <a:off x="240" y="2208"/>
                <a:ext cx="528" cy="480"/>
              </a:xfrm>
              <a:prstGeom prst="triangle">
                <a:avLst>
                  <a:gd name="adj" fmla="val 50000"/>
                </a:avLst>
              </a:prstGeom>
              <a:noFill/>
              <a:ln w="9525">
                <a:solidFill>
                  <a:schemeClr val="tx1"/>
                </a:solidFill>
                <a:miter lim="800000"/>
                <a:headEnd/>
                <a:tailEn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it-IT" altLang="it-IT" sz="1600"/>
              </a:p>
            </p:txBody>
          </p:sp>
          <p:sp>
            <p:nvSpPr>
              <p:cNvPr id="160787" name="AutoShape 8"/>
              <p:cNvSpPr>
                <a:spLocks noChangeArrowheads="1"/>
              </p:cNvSpPr>
              <p:nvPr/>
            </p:nvSpPr>
            <p:spPr bwMode="auto">
              <a:xfrm>
                <a:off x="355" y="2304"/>
                <a:ext cx="317" cy="336"/>
              </a:xfrm>
              <a:prstGeom prst="triangle">
                <a:avLst>
                  <a:gd name="adj" fmla="val 50000"/>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it-IT" altLang="it-IT" sz="2800"/>
                  <a:t>!</a:t>
                </a:r>
                <a:endParaRPr lang="it-IT" altLang="it-IT" sz="2400"/>
              </a:p>
            </p:txBody>
          </p:sp>
        </p:grpSp>
        <p:sp>
          <p:nvSpPr>
            <p:cNvPr id="160776" name="Text Box 13"/>
            <p:cNvSpPr txBox="1">
              <a:spLocks noChangeArrowheads="1"/>
            </p:cNvSpPr>
            <p:nvPr/>
          </p:nvSpPr>
          <p:spPr bwMode="auto">
            <a:xfrm>
              <a:off x="816" y="2453"/>
              <a:ext cx="460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it-IT" altLang="it-IT" sz="1800">
                  <a:latin typeface="Univers" pitchFamily="34" charset="0"/>
                </a:rPr>
                <a:t>L’OGGETTO E’ IL PERNO CENTRALE DI TUTTO L’ACCORDO </a:t>
              </a:r>
              <a:endParaRPr lang="it-IT" altLang="it-IT" sz="1800"/>
            </a:p>
          </p:txBody>
        </p:sp>
        <p:sp>
          <p:nvSpPr>
            <p:cNvPr id="160777" name="Text Box 14"/>
            <p:cNvSpPr txBox="1">
              <a:spLocks noChangeArrowheads="1"/>
            </p:cNvSpPr>
            <p:nvPr/>
          </p:nvSpPr>
          <p:spPr bwMode="auto">
            <a:xfrm>
              <a:off x="816" y="2895"/>
              <a:ext cx="309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it-IT" altLang="it-IT" sz="1800">
                  <a:latin typeface="Univers" pitchFamily="34" charset="0"/>
                </a:rPr>
                <a:t>PRESENZA DI UNO STUDIO PRELIMINARE </a:t>
              </a:r>
              <a:endParaRPr lang="it-IT" altLang="it-IT" sz="1800"/>
            </a:p>
          </p:txBody>
        </p:sp>
        <p:sp>
          <p:nvSpPr>
            <p:cNvPr id="160778" name="Text Box 15"/>
            <p:cNvSpPr txBox="1">
              <a:spLocks noChangeArrowheads="1"/>
            </p:cNvSpPr>
            <p:nvPr/>
          </p:nvSpPr>
          <p:spPr bwMode="auto">
            <a:xfrm>
              <a:off x="816" y="3216"/>
              <a:ext cx="4608"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a:spcBef>
                  <a:spcPct val="0"/>
                </a:spcBef>
                <a:buFontTx/>
                <a:buNone/>
              </a:pPr>
              <a:r>
                <a:rPr lang="it-IT" altLang="it-IT" sz="1800">
                  <a:latin typeface="Univers" pitchFamily="34" charset="0"/>
                </a:rPr>
                <a:t>PARTICOLARE ATTENZIONE ALLA CONTESTUALITA’ DI PRESTAZIONI DI OPERA E DI SERVIZI CON LORO PARITETICITA’ O CONNESSIONE E/O COLLEGAMENTO (sviluppo SW. - L.USO - DISASTER RECOVERY - SERVICE - MIGRAZIONI - ECC. )</a:t>
              </a:r>
            </a:p>
          </p:txBody>
        </p:sp>
        <p:grpSp>
          <p:nvGrpSpPr>
            <p:cNvPr id="160779" name="Group 17"/>
            <p:cNvGrpSpPr>
              <a:grpSpLocks/>
            </p:cNvGrpSpPr>
            <p:nvPr/>
          </p:nvGrpSpPr>
          <p:grpSpPr bwMode="auto">
            <a:xfrm>
              <a:off x="240" y="2784"/>
              <a:ext cx="528" cy="480"/>
              <a:chOff x="240" y="2208"/>
              <a:chExt cx="528" cy="480"/>
            </a:xfrm>
          </p:grpSpPr>
          <p:sp>
            <p:nvSpPr>
              <p:cNvPr id="160784" name="AutoShape 18"/>
              <p:cNvSpPr>
                <a:spLocks noChangeArrowheads="1"/>
              </p:cNvSpPr>
              <p:nvPr/>
            </p:nvSpPr>
            <p:spPr bwMode="auto">
              <a:xfrm>
                <a:off x="240" y="2208"/>
                <a:ext cx="528" cy="480"/>
              </a:xfrm>
              <a:prstGeom prst="triangle">
                <a:avLst>
                  <a:gd name="adj" fmla="val 50000"/>
                </a:avLst>
              </a:prstGeom>
              <a:noFill/>
              <a:ln w="9525">
                <a:solidFill>
                  <a:schemeClr val="tx1"/>
                </a:solidFill>
                <a:miter lim="800000"/>
                <a:headEnd/>
                <a:tailEn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it-IT" altLang="it-IT" sz="1600"/>
              </a:p>
            </p:txBody>
          </p:sp>
          <p:sp>
            <p:nvSpPr>
              <p:cNvPr id="160785" name="AutoShape 19"/>
              <p:cNvSpPr>
                <a:spLocks noChangeArrowheads="1"/>
              </p:cNvSpPr>
              <p:nvPr/>
            </p:nvSpPr>
            <p:spPr bwMode="auto">
              <a:xfrm>
                <a:off x="355" y="2304"/>
                <a:ext cx="317" cy="336"/>
              </a:xfrm>
              <a:prstGeom prst="triangle">
                <a:avLst>
                  <a:gd name="adj" fmla="val 50000"/>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it-IT" altLang="it-IT" sz="2800"/>
                  <a:t>!</a:t>
                </a:r>
                <a:endParaRPr lang="it-IT" altLang="it-IT" sz="2400"/>
              </a:p>
            </p:txBody>
          </p:sp>
        </p:grpSp>
        <p:grpSp>
          <p:nvGrpSpPr>
            <p:cNvPr id="160780" name="Group 20"/>
            <p:cNvGrpSpPr>
              <a:grpSpLocks/>
            </p:cNvGrpSpPr>
            <p:nvPr/>
          </p:nvGrpSpPr>
          <p:grpSpPr bwMode="auto">
            <a:xfrm>
              <a:off x="240" y="3360"/>
              <a:ext cx="528" cy="480"/>
              <a:chOff x="240" y="2208"/>
              <a:chExt cx="528" cy="480"/>
            </a:xfrm>
          </p:grpSpPr>
          <p:sp>
            <p:nvSpPr>
              <p:cNvPr id="160782" name="AutoShape 21"/>
              <p:cNvSpPr>
                <a:spLocks noChangeArrowheads="1"/>
              </p:cNvSpPr>
              <p:nvPr/>
            </p:nvSpPr>
            <p:spPr bwMode="auto">
              <a:xfrm>
                <a:off x="240" y="2208"/>
                <a:ext cx="528" cy="480"/>
              </a:xfrm>
              <a:prstGeom prst="triangle">
                <a:avLst>
                  <a:gd name="adj" fmla="val 50000"/>
                </a:avLst>
              </a:prstGeom>
              <a:noFill/>
              <a:ln w="9525">
                <a:solidFill>
                  <a:schemeClr val="tx1"/>
                </a:solidFill>
                <a:miter lim="800000"/>
                <a:headEnd/>
                <a:tailEn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it-IT" altLang="it-IT" sz="1600"/>
              </a:p>
            </p:txBody>
          </p:sp>
          <p:sp>
            <p:nvSpPr>
              <p:cNvPr id="160783" name="AutoShape 22"/>
              <p:cNvSpPr>
                <a:spLocks noChangeArrowheads="1"/>
              </p:cNvSpPr>
              <p:nvPr/>
            </p:nvSpPr>
            <p:spPr bwMode="auto">
              <a:xfrm>
                <a:off x="355" y="2304"/>
                <a:ext cx="317" cy="336"/>
              </a:xfrm>
              <a:prstGeom prst="triangle">
                <a:avLst>
                  <a:gd name="adj" fmla="val 50000"/>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it-IT" altLang="it-IT" sz="2800"/>
                  <a:t>!</a:t>
                </a:r>
                <a:endParaRPr lang="it-IT" altLang="it-IT" sz="2400"/>
              </a:p>
            </p:txBody>
          </p:sp>
        </p:grpSp>
        <p:graphicFrame>
          <p:nvGraphicFramePr>
            <p:cNvPr id="160781" name="Object 32"/>
            <p:cNvGraphicFramePr>
              <a:graphicFrameLocks noChangeAspect="1"/>
            </p:cNvGraphicFramePr>
            <p:nvPr/>
          </p:nvGraphicFramePr>
          <p:xfrm>
            <a:off x="2544" y="1872"/>
            <a:ext cx="907" cy="526"/>
          </p:xfrm>
          <a:graphic>
            <a:graphicData uri="http://schemas.openxmlformats.org/presentationml/2006/ole">
              <mc:AlternateContent xmlns:mc="http://schemas.openxmlformats.org/markup-compatibility/2006">
                <mc:Choice xmlns:v="urn:schemas-microsoft-com:vml" Requires="v">
                  <p:oleObj name="ClipArt" r:id="rId3" imgW="4808538" imgH="2787650" progId="MS_ClipArt_Gallery.2">
                    <p:embed/>
                  </p:oleObj>
                </mc:Choice>
                <mc:Fallback>
                  <p:oleObj name="ClipArt" r:id="rId3" imgW="4808538" imgH="2787650" progId="MS_ClipArt_Gallery.2">
                    <p:embed/>
                    <p:pic>
                      <p:nvPicPr>
                        <p:cNvPr id="160781" name="Object 3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44" y="1872"/>
                          <a:ext cx="907" cy="5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337173953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2818" name="Group 20"/>
          <p:cNvGrpSpPr>
            <a:grpSpLocks/>
          </p:cNvGrpSpPr>
          <p:nvPr/>
        </p:nvGrpSpPr>
        <p:grpSpPr bwMode="auto">
          <a:xfrm>
            <a:off x="1752600" y="228600"/>
            <a:ext cx="8686800" cy="6400800"/>
            <a:chOff x="144" y="144"/>
            <a:chExt cx="5472" cy="4032"/>
          </a:xfrm>
        </p:grpSpPr>
        <p:sp>
          <p:nvSpPr>
            <p:cNvPr id="162819" name="Rectangle 2"/>
            <p:cNvSpPr>
              <a:spLocks noChangeArrowheads="1"/>
            </p:cNvSpPr>
            <p:nvPr/>
          </p:nvSpPr>
          <p:spPr bwMode="auto">
            <a:xfrm>
              <a:off x="144" y="144"/>
              <a:ext cx="5472" cy="4032"/>
            </a:xfrm>
            <a:prstGeom prst="rect">
              <a:avLst/>
            </a:prstGeom>
            <a:noFill/>
            <a:ln w="28575">
              <a:solidFill>
                <a:schemeClr val="tx1"/>
              </a:solidFill>
              <a:miter lim="800000"/>
              <a:headEnd/>
              <a:tailEnd/>
            </a:ln>
            <a:effectLst>
              <a:outerShdw dist="107763" dir="2700000" algn="ctr" rotWithShape="0">
                <a:schemeClr val="bg2"/>
              </a:outerShdw>
            </a:effectLst>
            <a:extLst>
              <a:ext uri="{909E8E84-426E-40DD-AFC4-6F175D3DCCD1}">
                <a14:hiddenFill xmlns:a14="http://schemas.microsoft.com/office/drawing/2010/main">
                  <a:solidFill>
                    <a:schemeClr val="bg1"/>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it-IT" altLang="it-IT" sz="2400"/>
            </a:p>
          </p:txBody>
        </p:sp>
        <p:sp>
          <p:nvSpPr>
            <p:cNvPr id="162820" name="Rectangle 3"/>
            <p:cNvSpPr>
              <a:spLocks noChangeArrowheads="1"/>
            </p:cNvSpPr>
            <p:nvPr/>
          </p:nvSpPr>
          <p:spPr bwMode="auto">
            <a:xfrm>
              <a:off x="240" y="240"/>
              <a:ext cx="5136" cy="384"/>
            </a:xfrm>
            <a:prstGeom prst="rect">
              <a:avLst/>
            </a:prstGeom>
            <a:noFill/>
            <a:ln w="28575">
              <a:solidFill>
                <a:srgbClr val="CCECFF"/>
              </a:solidFill>
              <a:miter lim="800000"/>
              <a:headEnd/>
              <a:tailEnd/>
            </a:ln>
            <a:effectLst>
              <a:outerShdw dist="107763" dir="2700000" algn="ctr" rotWithShape="0">
                <a:schemeClr val="bg2"/>
              </a:outerShdw>
            </a:effectLst>
            <a:extLst>
              <a:ext uri="{909E8E84-426E-40DD-AFC4-6F175D3DCCD1}">
                <a14:hiddenFill xmlns:a14="http://schemas.microsoft.com/office/drawing/2010/main">
                  <a:solidFill>
                    <a:schemeClr val="bg1"/>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it-IT" altLang="it-IT">
                  <a:solidFill>
                    <a:srgbClr val="FF0066"/>
                  </a:solidFill>
                  <a:latin typeface="Univers" pitchFamily="34" charset="0"/>
                </a:rPr>
                <a:t>MODALITA’ TECNICHE DEL SERVIZIO  </a:t>
              </a:r>
            </a:p>
          </p:txBody>
        </p:sp>
        <p:sp>
          <p:nvSpPr>
            <p:cNvPr id="162821" name="Text Box 19"/>
            <p:cNvSpPr txBox="1">
              <a:spLocks noChangeArrowheads="1"/>
            </p:cNvSpPr>
            <p:nvPr/>
          </p:nvSpPr>
          <p:spPr bwMode="auto">
            <a:xfrm>
              <a:off x="336" y="1064"/>
              <a:ext cx="5136" cy="24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it-IT" altLang="it-IT" sz="2800">
                  <a:latin typeface="Univers" pitchFamily="34" charset="0"/>
                </a:rPr>
                <a:t>- TIPOLOGIA </a:t>
              </a:r>
            </a:p>
            <a:p>
              <a:pPr>
                <a:spcBef>
                  <a:spcPct val="0"/>
                </a:spcBef>
                <a:buFontTx/>
                <a:buNone/>
              </a:pPr>
              <a:r>
                <a:rPr lang="it-IT" altLang="it-IT" sz="2800">
                  <a:latin typeface="Univers" pitchFamily="34" charset="0"/>
                </a:rPr>
                <a:t>- TEMPIFICAZIONE</a:t>
              </a:r>
            </a:p>
            <a:p>
              <a:pPr>
                <a:spcBef>
                  <a:spcPct val="0"/>
                </a:spcBef>
                <a:buFontTx/>
                <a:buNone/>
              </a:pPr>
              <a:r>
                <a:rPr lang="it-IT" altLang="it-IT" sz="2800">
                  <a:latin typeface="Univers" pitchFamily="34" charset="0"/>
                </a:rPr>
                <a:t>- SOLUZIONI ALTERNATIVE</a:t>
              </a:r>
            </a:p>
            <a:p>
              <a:pPr>
                <a:spcBef>
                  <a:spcPct val="0"/>
                </a:spcBef>
                <a:buFontTx/>
                <a:buNone/>
              </a:pPr>
              <a:r>
                <a:rPr lang="it-IT" altLang="it-IT" sz="2800">
                  <a:latin typeface="Univers" pitchFamily="34" charset="0"/>
                </a:rPr>
                <a:t>- RICHIESTA DI UNIFORMITÀ A STANDARDS</a:t>
              </a:r>
            </a:p>
            <a:p>
              <a:pPr>
                <a:spcBef>
                  <a:spcPct val="0"/>
                </a:spcBef>
                <a:buFontTx/>
                <a:buNone/>
              </a:pPr>
              <a:r>
                <a:rPr lang="it-IT" altLang="it-IT" sz="2800">
                  <a:latin typeface="Univers" pitchFamily="34" charset="0"/>
                </a:rPr>
                <a:t>- CONTROLLI DI QUALITÀ </a:t>
              </a:r>
            </a:p>
            <a:p>
              <a:pPr>
                <a:spcBef>
                  <a:spcPct val="0"/>
                </a:spcBef>
                <a:buFontTx/>
                <a:buNone/>
              </a:pPr>
              <a:r>
                <a:rPr lang="it-IT" altLang="it-IT" sz="2800">
                  <a:latin typeface="Univers" pitchFamily="34" charset="0"/>
                </a:rPr>
                <a:t>- TEST</a:t>
              </a:r>
            </a:p>
            <a:p>
              <a:pPr>
                <a:spcBef>
                  <a:spcPct val="0"/>
                </a:spcBef>
                <a:buFontTx/>
                <a:buNone/>
              </a:pPr>
              <a:r>
                <a:rPr lang="it-IT" altLang="it-IT" sz="2800">
                  <a:latin typeface="Univers" pitchFamily="34" charset="0"/>
                </a:rPr>
                <a:t>- COLLAUDO :</a:t>
              </a:r>
            </a:p>
            <a:p>
              <a:pPr>
                <a:spcBef>
                  <a:spcPct val="0"/>
                </a:spcBef>
                <a:buFontTx/>
                <a:buNone/>
              </a:pPr>
              <a:r>
                <a:rPr lang="it-IT" altLang="it-IT" sz="2800">
                  <a:latin typeface="Univers" pitchFamily="34" charset="0"/>
                </a:rPr>
                <a:t>			- MODALITÀ </a:t>
              </a:r>
            </a:p>
            <a:p>
              <a:pPr>
                <a:spcBef>
                  <a:spcPct val="0"/>
                </a:spcBef>
                <a:buFontTx/>
                <a:buNone/>
              </a:pPr>
              <a:r>
                <a:rPr lang="it-IT" altLang="it-IT" sz="2800">
                  <a:latin typeface="Univers" pitchFamily="34" charset="0"/>
                </a:rPr>
                <a:t>			- APPROVAZIONE </a:t>
              </a:r>
            </a:p>
          </p:txBody>
        </p:sp>
      </p:grpSp>
    </p:spTree>
    <p:extLst>
      <p:ext uri="{BB962C8B-B14F-4D97-AF65-F5344CB8AC3E}">
        <p14:creationId xmlns:p14="http://schemas.microsoft.com/office/powerpoint/2010/main" val="224302121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ChangeArrowheads="1"/>
          </p:cNvSpPr>
          <p:nvPr/>
        </p:nvSpPr>
        <p:spPr bwMode="auto">
          <a:xfrm>
            <a:off x="1752600" y="228600"/>
            <a:ext cx="8686800" cy="6400800"/>
          </a:xfrm>
          <a:prstGeom prst="rect">
            <a:avLst/>
          </a:prstGeom>
          <a:noFill/>
          <a:ln w="28575">
            <a:solidFill>
              <a:schemeClr val="tx1"/>
            </a:solidFill>
            <a:miter lim="800000"/>
            <a:headEnd/>
            <a:tailEnd/>
          </a:ln>
          <a:effectLst>
            <a:outerShdw dist="107763" dir="2700000" algn="ctr" rotWithShape="0">
              <a:schemeClr val="bg2"/>
            </a:outerShdw>
          </a:effectLst>
          <a:extLst>
            <a:ext uri="{909E8E84-426E-40DD-AFC4-6F175D3DCCD1}">
              <a14:hiddenFill xmlns:a14="http://schemas.microsoft.com/office/drawing/2010/main">
                <a:solidFill>
                  <a:schemeClr val="bg1"/>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it-IT" altLang="it-IT" sz="2400"/>
          </a:p>
        </p:txBody>
      </p:sp>
      <p:sp>
        <p:nvSpPr>
          <p:cNvPr id="164867" name="Rectangle 3"/>
          <p:cNvSpPr>
            <a:spLocks noChangeArrowheads="1"/>
          </p:cNvSpPr>
          <p:nvPr/>
        </p:nvSpPr>
        <p:spPr bwMode="auto">
          <a:xfrm>
            <a:off x="3048000" y="304800"/>
            <a:ext cx="6096000" cy="609600"/>
          </a:xfrm>
          <a:prstGeom prst="rect">
            <a:avLst/>
          </a:prstGeom>
          <a:noFill/>
          <a:ln w="28575">
            <a:solidFill>
              <a:srgbClr val="CCECFF"/>
            </a:solidFill>
            <a:miter lim="800000"/>
            <a:headEnd/>
            <a:tailEnd/>
          </a:ln>
          <a:effectLst>
            <a:outerShdw dist="107763" dir="2700000" algn="ctr" rotWithShape="0">
              <a:schemeClr val="bg2"/>
            </a:outerShdw>
          </a:effectLst>
          <a:extLst>
            <a:ext uri="{909E8E84-426E-40DD-AFC4-6F175D3DCCD1}">
              <a14:hiddenFill xmlns:a14="http://schemas.microsoft.com/office/drawing/2010/main">
                <a:solidFill>
                  <a:schemeClr val="bg1"/>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it-IT" altLang="it-IT" sz="3600">
                <a:solidFill>
                  <a:srgbClr val="FF0066"/>
                </a:solidFill>
                <a:latin typeface="Univers" pitchFamily="34" charset="0"/>
              </a:rPr>
              <a:t>GARANZIE </a:t>
            </a:r>
          </a:p>
        </p:txBody>
      </p:sp>
      <p:sp>
        <p:nvSpPr>
          <p:cNvPr id="164868" name="Text Box 5"/>
          <p:cNvSpPr txBox="1">
            <a:spLocks noChangeArrowheads="1"/>
          </p:cNvSpPr>
          <p:nvPr/>
        </p:nvSpPr>
        <p:spPr bwMode="auto">
          <a:xfrm>
            <a:off x="2286000" y="2241551"/>
            <a:ext cx="77724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it-IT" altLang="it-IT" sz="2400">
                <a:latin typeface="Univers" pitchFamily="34" charset="0"/>
              </a:rPr>
              <a:t>SONO STRETTAMENTE COLLEGATE ALL’OGGETTO SIA PER L’INCIDENZA CHE PER LA DECORRENZA.</a:t>
            </a:r>
          </a:p>
          <a:p>
            <a:pPr>
              <a:spcBef>
                <a:spcPct val="0"/>
              </a:spcBef>
              <a:buFontTx/>
              <a:buNone/>
            </a:pPr>
            <a:r>
              <a:rPr lang="it-IT" altLang="it-IT" sz="2400">
                <a:latin typeface="Univers" pitchFamily="34" charset="0"/>
              </a:rPr>
              <a:t>POSSONO ESSERE :</a:t>
            </a:r>
          </a:p>
        </p:txBody>
      </p:sp>
      <p:grpSp>
        <p:nvGrpSpPr>
          <p:cNvPr id="164869" name="Group 6"/>
          <p:cNvGrpSpPr>
            <a:grpSpLocks/>
          </p:cNvGrpSpPr>
          <p:nvPr/>
        </p:nvGrpSpPr>
        <p:grpSpPr bwMode="auto">
          <a:xfrm>
            <a:off x="3429000" y="1143000"/>
            <a:ext cx="838200" cy="762000"/>
            <a:chOff x="240" y="2208"/>
            <a:chExt cx="528" cy="480"/>
          </a:xfrm>
        </p:grpSpPr>
        <p:sp>
          <p:nvSpPr>
            <p:cNvPr id="164882" name="AutoShape 7"/>
            <p:cNvSpPr>
              <a:spLocks noChangeArrowheads="1"/>
            </p:cNvSpPr>
            <p:nvPr/>
          </p:nvSpPr>
          <p:spPr bwMode="auto">
            <a:xfrm>
              <a:off x="240" y="2208"/>
              <a:ext cx="528" cy="480"/>
            </a:xfrm>
            <a:prstGeom prst="triangle">
              <a:avLst>
                <a:gd name="adj" fmla="val 50000"/>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it-IT" altLang="it-IT" sz="1600"/>
            </a:p>
          </p:txBody>
        </p:sp>
        <p:sp>
          <p:nvSpPr>
            <p:cNvPr id="164883" name="AutoShape 8"/>
            <p:cNvSpPr>
              <a:spLocks noChangeArrowheads="1"/>
            </p:cNvSpPr>
            <p:nvPr/>
          </p:nvSpPr>
          <p:spPr bwMode="auto">
            <a:xfrm>
              <a:off x="355" y="2304"/>
              <a:ext cx="317" cy="336"/>
            </a:xfrm>
            <a:prstGeom prst="triangle">
              <a:avLst>
                <a:gd name="adj" fmla="val 50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it-IT" altLang="it-IT" sz="2800"/>
                <a:t>!</a:t>
              </a:r>
              <a:endParaRPr lang="it-IT" altLang="it-IT" sz="2400"/>
            </a:p>
          </p:txBody>
        </p:sp>
      </p:grpSp>
      <p:grpSp>
        <p:nvGrpSpPr>
          <p:cNvPr id="164870" name="Group 12"/>
          <p:cNvGrpSpPr>
            <a:grpSpLocks/>
          </p:cNvGrpSpPr>
          <p:nvPr/>
        </p:nvGrpSpPr>
        <p:grpSpPr bwMode="auto">
          <a:xfrm>
            <a:off x="7315200" y="1143000"/>
            <a:ext cx="838200" cy="762000"/>
            <a:chOff x="240" y="2208"/>
            <a:chExt cx="528" cy="480"/>
          </a:xfrm>
        </p:grpSpPr>
        <p:sp>
          <p:nvSpPr>
            <p:cNvPr id="164880" name="AutoShape 13"/>
            <p:cNvSpPr>
              <a:spLocks noChangeArrowheads="1"/>
            </p:cNvSpPr>
            <p:nvPr/>
          </p:nvSpPr>
          <p:spPr bwMode="auto">
            <a:xfrm>
              <a:off x="240" y="2208"/>
              <a:ext cx="528" cy="480"/>
            </a:xfrm>
            <a:prstGeom prst="triangle">
              <a:avLst>
                <a:gd name="adj" fmla="val 50000"/>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it-IT" altLang="it-IT" sz="1600"/>
            </a:p>
          </p:txBody>
        </p:sp>
        <p:sp>
          <p:nvSpPr>
            <p:cNvPr id="164881" name="AutoShape 14"/>
            <p:cNvSpPr>
              <a:spLocks noChangeArrowheads="1"/>
            </p:cNvSpPr>
            <p:nvPr/>
          </p:nvSpPr>
          <p:spPr bwMode="auto">
            <a:xfrm>
              <a:off x="355" y="2304"/>
              <a:ext cx="317" cy="336"/>
            </a:xfrm>
            <a:prstGeom prst="triangle">
              <a:avLst>
                <a:gd name="adj" fmla="val 50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it-IT" altLang="it-IT" sz="2800"/>
                <a:t>!</a:t>
              </a:r>
              <a:endParaRPr lang="it-IT" altLang="it-IT" sz="2400"/>
            </a:p>
          </p:txBody>
        </p:sp>
      </p:grpSp>
      <p:graphicFrame>
        <p:nvGraphicFramePr>
          <p:cNvPr id="164871" name="Object 18"/>
          <p:cNvGraphicFramePr>
            <a:graphicFrameLocks noChangeAspect="1"/>
          </p:cNvGraphicFramePr>
          <p:nvPr/>
        </p:nvGraphicFramePr>
        <p:xfrm>
          <a:off x="5181601" y="1143001"/>
          <a:ext cx="1439863" cy="835025"/>
        </p:xfrm>
        <a:graphic>
          <a:graphicData uri="http://schemas.openxmlformats.org/presentationml/2006/ole">
            <mc:AlternateContent xmlns:mc="http://schemas.openxmlformats.org/markup-compatibility/2006">
              <mc:Choice xmlns:v="urn:schemas-microsoft-com:vml" Requires="v">
                <p:oleObj name="ClipArt" r:id="rId3" imgW="4808538" imgH="2787650" progId="MS_ClipArt_Gallery.2">
                  <p:embed/>
                </p:oleObj>
              </mc:Choice>
              <mc:Fallback>
                <p:oleObj name="ClipArt" r:id="rId3" imgW="4808538" imgH="2787650" progId="MS_ClipArt_Gallery.2">
                  <p:embed/>
                  <p:pic>
                    <p:nvPicPr>
                      <p:cNvPr id="164871" name="Object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1601" y="1143001"/>
                        <a:ext cx="1439863" cy="835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4872" name="Text Box 19"/>
          <p:cNvSpPr txBox="1">
            <a:spLocks noChangeArrowheads="1"/>
          </p:cNvSpPr>
          <p:nvPr/>
        </p:nvSpPr>
        <p:spPr bwMode="auto">
          <a:xfrm>
            <a:off x="2803525" y="4235451"/>
            <a:ext cx="245669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it-IT" altLang="it-IT">
                <a:latin typeface="Univers" pitchFamily="34" charset="0"/>
              </a:rPr>
              <a:t>- SERVIZIO </a:t>
            </a:r>
          </a:p>
        </p:txBody>
      </p:sp>
      <p:sp>
        <p:nvSpPr>
          <p:cNvPr id="164873" name="Text Box 20"/>
          <p:cNvSpPr txBox="1">
            <a:spLocks noChangeArrowheads="1"/>
          </p:cNvSpPr>
          <p:nvPr/>
        </p:nvSpPr>
        <p:spPr bwMode="auto">
          <a:xfrm>
            <a:off x="2819401" y="5440364"/>
            <a:ext cx="319350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it-IT" altLang="it-IT">
                <a:latin typeface="Univers" pitchFamily="34" charset="0"/>
              </a:rPr>
              <a:t>- CORRETTIVE </a:t>
            </a:r>
          </a:p>
        </p:txBody>
      </p:sp>
      <p:sp>
        <p:nvSpPr>
          <p:cNvPr id="164874" name="Text Box 21"/>
          <p:cNvSpPr txBox="1">
            <a:spLocks noChangeArrowheads="1"/>
          </p:cNvSpPr>
          <p:nvPr/>
        </p:nvSpPr>
        <p:spPr bwMode="auto">
          <a:xfrm>
            <a:off x="7123114" y="3702051"/>
            <a:ext cx="189507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it-IT" altLang="it-IT">
                <a:latin typeface="Univers" pitchFamily="34" charset="0"/>
              </a:rPr>
              <a:t>ERRORI </a:t>
            </a:r>
          </a:p>
        </p:txBody>
      </p:sp>
      <p:sp>
        <p:nvSpPr>
          <p:cNvPr id="164875" name="Text Box 22"/>
          <p:cNvSpPr txBox="1">
            <a:spLocks noChangeArrowheads="1"/>
          </p:cNvSpPr>
          <p:nvPr/>
        </p:nvSpPr>
        <p:spPr bwMode="auto">
          <a:xfrm>
            <a:off x="7138988" y="4678364"/>
            <a:ext cx="2690812"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it-IT" altLang="it-IT">
                <a:latin typeface="Univers" pitchFamily="34" charset="0"/>
              </a:rPr>
              <a:t>CONTINUITÀ</a:t>
            </a:r>
          </a:p>
        </p:txBody>
      </p:sp>
      <p:sp>
        <p:nvSpPr>
          <p:cNvPr id="164876" name="Line 74"/>
          <p:cNvSpPr>
            <a:spLocks noChangeShapeType="1"/>
          </p:cNvSpPr>
          <p:nvPr/>
        </p:nvSpPr>
        <p:spPr bwMode="auto">
          <a:xfrm>
            <a:off x="5181600" y="4495800"/>
            <a:ext cx="914400" cy="0"/>
          </a:xfrm>
          <a:prstGeom prst="line">
            <a:avLst/>
          </a:prstGeom>
          <a:noFill/>
          <a:ln w="38100">
            <a:solidFill>
              <a:srgbClr val="CCEC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64877" name="Line 76"/>
          <p:cNvSpPr>
            <a:spLocks noChangeShapeType="1"/>
          </p:cNvSpPr>
          <p:nvPr/>
        </p:nvSpPr>
        <p:spPr bwMode="auto">
          <a:xfrm flipV="1">
            <a:off x="6096000" y="3962400"/>
            <a:ext cx="0" cy="1066800"/>
          </a:xfrm>
          <a:prstGeom prst="line">
            <a:avLst/>
          </a:prstGeom>
          <a:noFill/>
          <a:ln w="38100">
            <a:solidFill>
              <a:srgbClr val="CCEC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64878" name="Line 77"/>
          <p:cNvSpPr>
            <a:spLocks noChangeShapeType="1"/>
          </p:cNvSpPr>
          <p:nvPr/>
        </p:nvSpPr>
        <p:spPr bwMode="auto">
          <a:xfrm>
            <a:off x="6096000" y="5029200"/>
            <a:ext cx="914400" cy="0"/>
          </a:xfrm>
          <a:prstGeom prst="line">
            <a:avLst/>
          </a:prstGeom>
          <a:noFill/>
          <a:ln w="38100">
            <a:solidFill>
              <a:srgbClr val="CCEC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64879" name="Line 78"/>
          <p:cNvSpPr>
            <a:spLocks noChangeShapeType="1"/>
          </p:cNvSpPr>
          <p:nvPr/>
        </p:nvSpPr>
        <p:spPr bwMode="auto">
          <a:xfrm>
            <a:off x="6096000" y="3962400"/>
            <a:ext cx="914400" cy="0"/>
          </a:xfrm>
          <a:prstGeom prst="line">
            <a:avLst/>
          </a:prstGeom>
          <a:noFill/>
          <a:ln w="38100">
            <a:solidFill>
              <a:srgbClr val="CCEC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Tree>
    <p:extLst>
      <p:ext uri="{BB962C8B-B14F-4D97-AF65-F5344CB8AC3E}">
        <p14:creationId xmlns:p14="http://schemas.microsoft.com/office/powerpoint/2010/main" val="123662865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3"/>
          <p:cNvSpPr>
            <a:spLocks noChangeArrowheads="1"/>
          </p:cNvSpPr>
          <p:nvPr/>
        </p:nvSpPr>
        <p:spPr bwMode="auto">
          <a:xfrm>
            <a:off x="1752600" y="228600"/>
            <a:ext cx="8686800" cy="6400800"/>
          </a:xfrm>
          <a:prstGeom prst="rect">
            <a:avLst/>
          </a:prstGeom>
          <a:noFill/>
          <a:ln w="28575">
            <a:solidFill>
              <a:schemeClr val="tx1"/>
            </a:solidFill>
            <a:miter lim="800000"/>
            <a:headEnd/>
            <a:tailEnd/>
          </a:ln>
          <a:effectLst>
            <a:outerShdw dist="107763" dir="2700000" algn="ctr" rotWithShape="0">
              <a:schemeClr val="bg2"/>
            </a:outerShdw>
          </a:effectLst>
          <a:extLst>
            <a:ext uri="{909E8E84-426E-40DD-AFC4-6F175D3DCCD1}">
              <a14:hiddenFill xmlns:a14="http://schemas.microsoft.com/office/drawing/2010/main">
                <a:solidFill>
                  <a:schemeClr val="bg1"/>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it-IT" altLang="it-IT" sz="2400"/>
          </a:p>
        </p:txBody>
      </p:sp>
      <p:sp>
        <p:nvSpPr>
          <p:cNvPr id="166915" name="Rectangle 2"/>
          <p:cNvSpPr>
            <a:spLocks noChangeArrowheads="1"/>
          </p:cNvSpPr>
          <p:nvPr/>
        </p:nvSpPr>
        <p:spPr bwMode="auto">
          <a:xfrm>
            <a:off x="3810000" y="304800"/>
            <a:ext cx="4572000" cy="609600"/>
          </a:xfrm>
          <a:prstGeom prst="rect">
            <a:avLst/>
          </a:prstGeom>
          <a:noFill/>
          <a:ln w="28575">
            <a:solidFill>
              <a:srgbClr val="CCECFF"/>
            </a:solidFill>
            <a:miter lim="800000"/>
            <a:headEnd/>
            <a:tailEnd/>
          </a:ln>
          <a:effectLst>
            <a:outerShdw dist="107763" dir="2700000" algn="ctr" rotWithShape="0">
              <a:schemeClr val="bg2"/>
            </a:outerShdw>
          </a:effectLst>
          <a:extLst>
            <a:ext uri="{909E8E84-426E-40DD-AFC4-6F175D3DCCD1}">
              <a14:hiddenFill xmlns:a14="http://schemas.microsoft.com/office/drawing/2010/main">
                <a:solidFill>
                  <a:schemeClr val="bg1"/>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it-IT" altLang="it-IT" sz="3600">
                <a:solidFill>
                  <a:srgbClr val="FF0066"/>
                </a:solidFill>
                <a:latin typeface="Univers" pitchFamily="34" charset="0"/>
              </a:rPr>
              <a:t>EDP AUDIT </a:t>
            </a:r>
          </a:p>
        </p:txBody>
      </p:sp>
      <p:sp>
        <p:nvSpPr>
          <p:cNvPr id="166916" name="Text Box 4"/>
          <p:cNvSpPr txBox="1">
            <a:spLocks noChangeArrowheads="1"/>
          </p:cNvSpPr>
          <p:nvPr/>
        </p:nvSpPr>
        <p:spPr bwMode="auto">
          <a:xfrm>
            <a:off x="4572001" y="2043113"/>
            <a:ext cx="3077509" cy="523220"/>
          </a:xfrm>
          <a:prstGeom prst="rect">
            <a:avLst/>
          </a:prstGeom>
          <a:solidFill>
            <a:schemeClr val="bg1"/>
          </a:solidFill>
          <a:ln w="28575">
            <a:solidFill>
              <a:srgbClr val="CCECFF"/>
            </a:solidFill>
            <a:miter lim="800000"/>
            <a:headEnd/>
            <a:tailEnd/>
          </a:ln>
          <a:effectLst/>
          <a:extLst>
            <a:ext uri="{AF507438-7753-43E0-B8FC-AC1667EBCBE1}">
              <a14:hiddenEffects xmlns:a14="http://schemas.microsoft.com/office/drawing/2010/main">
                <a:effectLst>
                  <a:outerShdw dist="127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it-IT" altLang="it-IT" sz="2800">
                <a:latin typeface="Univers" pitchFamily="34" charset="0"/>
              </a:rPr>
              <a:t>SUL FORNITORE</a:t>
            </a:r>
          </a:p>
        </p:txBody>
      </p:sp>
      <p:sp>
        <p:nvSpPr>
          <p:cNvPr id="166917" name="Text Box 5"/>
          <p:cNvSpPr txBox="1">
            <a:spLocks noChangeArrowheads="1"/>
          </p:cNvSpPr>
          <p:nvPr/>
        </p:nvSpPr>
        <p:spPr bwMode="auto">
          <a:xfrm>
            <a:off x="1981200" y="2971800"/>
            <a:ext cx="3962400" cy="850900"/>
          </a:xfrm>
          <a:prstGeom prst="rect">
            <a:avLst/>
          </a:prstGeom>
          <a:noFill/>
          <a:ln w="28575">
            <a:solidFill>
              <a:srgbClr val="CCEC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27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it-IT" altLang="it-IT" sz="2400">
                <a:latin typeface="Univers" pitchFamily="34" charset="0"/>
              </a:rPr>
              <a:t>FASE PRELIMINARE </a:t>
            </a:r>
          </a:p>
          <a:p>
            <a:pPr algn="ctr">
              <a:spcBef>
                <a:spcPct val="0"/>
              </a:spcBef>
              <a:buFontTx/>
              <a:buNone/>
            </a:pPr>
            <a:r>
              <a:rPr lang="it-IT" altLang="it-IT" sz="2400">
                <a:latin typeface="Univers" pitchFamily="34" charset="0"/>
              </a:rPr>
              <a:t>AL CONTRATTO</a:t>
            </a:r>
          </a:p>
        </p:txBody>
      </p:sp>
      <p:sp>
        <p:nvSpPr>
          <p:cNvPr id="166918" name="Text Box 6"/>
          <p:cNvSpPr txBox="1">
            <a:spLocks noChangeArrowheads="1"/>
          </p:cNvSpPr>
          <p:nvPr/>
        </p:nvSpPr>
        <p:spPr bwMode="auto">
          <a:xfrm>
            <a:off x="2789239" y="4800601"/>
            <a:ext cx="206659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it-IT" altLang="it-IT" sz="2400">
                <a:latin typeface="Univers" pitchFamily="34" charset="0"/>
              </a:rPr>
              <a:t>CONTROLLA</a:t>
            </a:r>
          </a:p>
        </p:txBody>
      </p:sp>
      <p:sp>
        <p:nvSpPr>
          <p:cNvPr id="166919" name="Text Box 7"/>
          <p:cNvSpPr txBox="1">
            <a:spLocks noChangeArrowheads="1"/>
          </p:cNvSpPr>
          <p:nvPr/>
        </p:nvSpPr>
        <p:spPr bwMode="auto">
          <a:xfrm>
            <a:off x="1981200" y="5397500"/>
            <a:ext cx="3657600" cy="850900"/>
          </a:xfrm>
          <a:prstGeom prst="rect">
            <a:avLst/>
          </a:prstGeom>
          <a:noFill/>
          <a:ln w="28575">
            <a:solidFill>
              <a:srgbClr val="CCEC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27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it-IT" altLang="it-IT" sz="2400">
                <a:latin typeface="Univers" pitchFamily="34" charset="0"/>
              </a:rPr>
              <a:t>SICUREZZA FISICA</a:t>
            </a:r>
          </a:p>
          <a:p>
            <a:pPr>
              <a:spcBef>
                <a:spcPct val="0"/>
              </a:spcBef>
              <a:buFontTx/>
              <a:buNone/>
            </a:pPr>
            <a:r>
              <a:rPr lang="it-IT" altLang="it-IT" sz="2400">
                <a:latin typeface="Univers" pitchFamily="34" charset="0"/>
              </a:rPr>
              <a:t>SICUREZZA LOGICA</a:t>
            </a:r>
          </a:p>
        </p:txBody>
      </p:sp>
      <p:sp>
        <p:nvSpPr>
          <p:cNvPr id="166920" name="Text Box 8"/>
          <p:cNvSpPr txBox="1">
            <a:spLocks noChangeArrowheads="1"/>
          </p:cNvSpPr>
          <p:nvPr/>
        </p:nvSpPr>
        <p:spPr bwMode="auto">
          <a:xfrm>
            <a:off x="6211585" y="2959101"/>
            <a:ext cx="4067780" cy="830997"/>
          </a:xfrm>
          <a:prstGeom prst="rect">
            <a:avLst/>
          </a:prstGeom>
          <a:noFill/>
          <a:ln w="28575">
            <a:solidFill>
              <a:srgbClr val="CCEC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27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it-IT" altLang="it-IT" sz="2400">
                <a:latin typeface="Univers" pitchFamily="34" charset="0"/>
              </a:rPr>
              <a:t>DURANTE L’ESECUZIONE </a:t>
            </a:r>
          </a:p>
          <a:p>
            <a:pPr algn="ctr">
              <a:spcBef>
                <a:spcPct val="0"/>
              </a:spcBef>
              <a:buFontTx/>
              <a:buNone/>
            </a:pPr>
            <a:r>
              <a:rPr lang="it-IT" altLang="it-IT" sz="2400">
                <a:latin typeface="Univers" pitchFamily="34" charset="0"/>
              </a:rPr>
              <a:t>DEL CONTRATTO</a:t>
            </a:r>
          </a:p>
        </p:txBody>
      </p:sp>
      <p:sp>
        <p:nvSpPr>
          <p:cNvPr id="166921" name="Text Box 9"/>
          <p:cNvSpPr txBox="1">
            <a:spLocks noChangeArrowheads="1"/>
          </p:cNvSpPr>
          <p:nvPr/>
        </p:nvSpPr>
        <p:spPr bwMode="auto">
          <a:xfrm>
            <a:off x="6611938" y="5397500"/>
            <a:ext cx="3598862" cy="850900"/>
          </a:xfrm>
          <a:prstGeom prst="rect">
            <a:avLst/>
          </a:prstGeom>
          <a:noFill/>
          <a:ln w="28575">
            <a:solidFill>
              <a:srgbClr val="CCEC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27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it-IT" altLang="it-IT" sz="2400">
                <a:latin typeface="Univers" pitchFamily="34" charset="0"/>
              </a:rPr>
              <a:t>IL LIVELLO DI QUALITÀ</a:t>
            </a:r>
          </a:p>
          <a:p>
            <a:pPr algn="ctr">
              <a:spcBef>
                <a:spcPct val="0"/>
              </a:spcBef>
              <a:buFontTx/>
              <a:buNone/>
            </a:pPr>
            <a:r>
              <a:rPr lang="it-IT" altLang="it-IT" sz="2400">
                <a:latin typeface="Univers" pitchFamily="34" charset="0"/>
              </a:rPr>
              <a:t> DEL SERVIZIO</a:t>
            </a:r>
          </a:p>
        </p:txBody>
      </p:sp>
      <p:sp>
        <p:nvSpPr>
          <p:cNvPr id="166922" name="Text Box 10"/>
          <p:cNvSpPr txBox="1">
            <a:spLocks noChangeArrowheads="1"/>
          </p:cNvSpPr>
          <p:nvPr/>
        </p:nvSpPr>
        <p:spPr bwMode="auto">
          <a:xfrm>
            <a:off x="7361239" y="4800601"/>
            <a:ext cx="206659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it-IT" altLang="it-IT" sz="2400">
                <a:latin typeface="Univers" pitchFamily="34" charset="0"/>
              </a:rPr>
              <a:t>CONTROLLA</a:t>
            </a:r>
          </a:p>
        </p:txBody>
      </p:sp>
      <p:sp>
        <p:nvSpPr>
          <p:cNvPr id="166923" name="AutoShape 18"/>
          <p:cNvSpPr>
            <a:spLocks noChangeArrowheads="1"/>
          </p:cNvSpPr>
          <p:nvPr/>
        </p:nvSpPr>
        <p:spPr bwMode="auto">
          <a:xfrm>
            <a:off x="5257800" y="1143000"/>
            <a:ext cx="1600200" cy="685800"/>
          </a:xfrm>
          <a:prstGeom prst="downArrow">
            <a:avLst>
              <a:gd name="adj1" fmla="val 50000"/>
              <a:gd name="adj2" fmla="val 25000"/>
            </a:avLst>
          </a:prstGeom>
          <a:solidFill>
            <a:schemeClr val="hlink"/>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it-IT" altLang="it-IT" sz="2000">
              <a:latin typeface="Univers" pitchFamily="34" charset="0"/>
            </a:endParaRPr>
          </a:p>
        </p:txBody>
      </p:sp>
      <p:sp>
        <p:nvSpPr>
          <p:cNvPr id="166924" name="AutoShape 19"/>
          <p:cNvSpPr>
            <a:spLocks noChangeArrowheads="1"/>
          </p:cNvSpPr>
          <p:nvPr/>
        </p:nvSpPr>
        <p:spPr bwMode="auto">
          <a:xfrm>
            <a:off x="7543800" y="3962400"/>
            <a:ext cx="1600200" cy="685800"/>
          </a:xfrm>
          <a:prstGeom prst="downArrow">
            <a:avLst>
              <a:gd name="adj1" fmla="val 50000"/>
              <a:gd name="adj2" fmla="val 25000"/>
            </a:avLst>
          </a:prstGeom>
          <a:solidFill>
            <a:schemeClr val="hlink"/>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it-IT" altLang="it-IT" sz="2000">
              <a:latin typeface="Univers" pitchFamily="34" charset="0"/>
            </a:endParaRPr>
          </a:p>
        </p:txBody>
      </p:sp>
      <p:sp>
        <p:nvSpPr>
          <p:cNvPr id="166925" name="AutoShape 20"/>
          <p:cNvSpPr>
            <a:spLocks noChangeArrowheads="1"/>
          </p:cNvSpPr>
          <p:nvPr/>
        </p:nvSpPr>
        <p:spPr bwMode="auto">
          <a:xfrm>
            <a:off x="3048000" y="3962400"/>
            <a:ext cx="1600200" cy="685800"/>
          </a:xfrm>
          <a:prstGeom prst="downArrow">
            <a:avLst>
              <a:gd name="adj1" fmla="val 50000"/>
              <a:gd name="adj2" fmla="val 25000"/>
            </a:avLst>
          </a:prstGeom>
          <a:solidFill>
            <a:schemeClr val="hlink"/>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it-IT" altLang="it-IT" sz="2000">
              <a:latin typeface="Univers" pitchFamily="34" charset="0"/>
            </a:endParaRPr>
          </a:p>
        </p:txBody>
      </p:sp>
    </p:spTree>
    <p:extLst>
      <p:ext uri="{BB962C8B-B14F-4D97-AF65-F5344CB8AC3E}">
        <p14:creationId xmlns:p14="http://schemas.microsoft.com/office/powerpoint/2010/main" val="173121755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ChangeArrowheads="1"/>
          </p:cNvSpPr>
          <p:nvPr/>
        </p:nvSpPr>
        <p:spPr bwMode="auto">
          <a:xfrm>
            <a:off x="1752600" y="228600"/>
            <a:ext cx="8686800" cy="6400800"/>
          </a:xfrm>
          <a:prstGeom prst="rect">
            <a:avLst/>
          </a:prstGeom>
          <a:noFill/>
          <a:ln w="28575">
            <a:solidFill>
              <a:schemeClr val="tx1"/>
            </a:solidFill>
            <a:miter lim="800000"/>
            <a:headEnd/>
            <a:tailEnd/>
          </a:ln>
          <a:effectLst>
            <a:outerShdw dist="107763" dir="2700000" algn="ctr" rotWithShape="0">
              <a:schemeClr val="bg2"/>
            </a:outerShdw>
          </a:effectLst>
          <a:extLst>
            <a:ext uri="{909E8E84-426E-40DD-AFC4-6F175D3DCCD1}">
              <a14:hiddenFill xmlns:a14="http://schemas.microsoft.com/office/drawing/2010/main">
                <a:solidFill>
                  <a:schemeClr val="bg1"/>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it-IT" altLang="it-IT" sz="2400"/>
          </a:p>
        </p:txBody>
      </p:sp>
      <p:sp>
        <p:nvSpPr>
          <p:cNvPr id="168963" name="Text Box 3"/>
          <p:cNvSpPr txBox="1">
            <a:spLocks noChangeArrowheads="1"/>
          </p:cNvSpPr>
          <p:nvPr/>
        </p:nvSpPr>
        <p:spPr bwMode="auto">
          <a:xfrm>
            <a:off x="2346326" y="454026"/>
            <a:ext cx="7559675" cy="60324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it-IT" altLang="it-IT" sz="4000">
                <a:latin typeface="Univers" pitchFamily="34" charset="0"/>
              </a:rPr>
              <a:t>QUINDI </a:t>
            </a:r>
          </a:p>
          <a:p>
            <a:pPr algn="ctr">
              <a:spcBef>
                <a:spcPct val="0"/>
              </a:spcBef>
              <a:buFontTx/>
              <a:buNone/>
            </a:pPr>
            <a:r>
              <a:rPr lang="it-IT" altLang="it-IT" sz="5400">
                <a:solidFill>
                  <a:srgbClr val="FF0066"/>
                </a:solidFill>
                <a:latin typeface="Univers" pitchFamily="34" charset="0"/>
              </a:rPr>
              <a:t>L’OUTSOURCING </a:t>
            </a:r>
            <a:endParaRPr lang="it-IT" altLang="it-IT" sz="4800">
              <a:solidFill>
                <a:srgbClr val="FF0066"/>
              </a:solidFill>
              <a:latin typeface="Univers" pitchFamily="34" charset="0"/>
            </a:endParaRPr>
          </a:p>
          <a:p>
            <a:pPr algn="ctr">
              <a:spcBef>
                <a:spcPct val="0"/>
              </a:spcBef>
              <a:buFontTx/>
              <a:buNone/>
            </a:pPr>
            <a:r>
              <a:rPr lang="it-IT" altLang="it-IT" sz="4000">
                <a:latin typeface="Univers" pitchFamily="34" charset="0"/>
              </a:rPr>
              <a:t>È CARATTERIZZATO</a:t>
            </a:r>
            <a:r>
              <a:rPr lang="it-IT" altLang="it-IT" sz="4800">
                <a:latin typeface="Univers" pitchFamily="34" charset="0"/>
              </a:rPr>
              <a:t> </a:t>
            </a:r>
            <a:r>
              <a:rPr lang="it-IT" altLang="it-IT" sz="4000">
                <a:latin typeface="Univers" pitchFamily="34" charset="0"/>
              </a:rPr>
              <a:t>SOPRATTUTTO DALLA</a:t>
            </a:r>
            <a:r>
              <a:rPr lang="it-IT" altLang="it-IT" sz="4800">
                <a:latin typeface="Univers" pitchFamily="34" charset="0"/>
              </a:rPr>
              <a:t> </a:t>
            </a:r>
            <a:r>
              <a:rPr lang="it-IT" altLang="it-IT" sz="5400">
                <a:solidFill>
                  <a:schemeClr val="accent2"/>
                </a:solidFill>
                <a:latin typeface="Univers" pitchFamily="34" charset="0"/>
              </a:rPr>
              <a:t>POTENZIALITÀ</a:t>
            </a:r>
            <a:r>
              <a:rPr lang="it-IT" altLang="it-IT" sz="4800">
                <a:latin typeface="Univers" pitchFamily="34" charset="0"/>
              </a:rPr>
              <a:t> </a:t>
            </a:r>
          </a:p>
          <a:p>
            <a:pPr algn="ctr">
              <a:spcBef>
                <a:spcPct val="0"/>
              </a:spcBef>
              <a:buFontTx/>
              <a:buNone/>
            </a:pPr>
            <a:r>
              <a:rPr lang="it-IT" altLang="it-IT" sz="4000">
                <a:latin typeface="Univers" pitchFamily="34" charset="0"/>
              </a:rPr>
              <a:t>DEL SUO OGGETTO CHE NE CONDIZIONA I</a:t>
            </a:r>
            <a:r>
              <a:rPr lang="it-IT" altLang="it-IT" sz="4400">
                <a:latin typeface="Univers" pitchFamily="34" charset="0"/>
              </a:rPr>
              <a:t> </a:t>
            </a:r>
            <a:r>
              <a:rPr lang="it-IT" altLang="it-IT" sz="4000">
                <a:latin typeface="Univers" pitchFamily="34" charset="0"/>
              </a:rPr>
              <a:t>RIFLESSI</a:t>
            </a:r>
            <a:r>
              <a:rPr lang="it-IT" altLang="it-IT" sz="4800">
                <a:latin typeface="Univers" pitchFamily="34" charset="0"/>
              </a:rPr>
              <a:t> </a:t>
            </a:r>
            <a:r>
              <a:rPr lang="it-IT" altLang="it-IT" sz="5400">
                <a:solidFill>
                  <a:schemeClr val="accent2"/>
                </a:solidFill>
                <a:latin typeface="Univers" pitchFamily="34" charset="0"/>
              </a:rPr>
              <a:t>GIURIDICI </a:t>
            </a:r>
          </a:p>
        </p:txBody>
      </p:sp>
    </p:spTree>
    <p:extLst>
      <p:ext uri="{BB962C8B-B14F-4D97-AF65-F5344CB8AC3E}">
        <p14:creationId xmlns:p14="http://schemas.microsoft.com/office/powerpoint/2010/main" val="363216918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ChangeArrowheads="1"/>
          </p:cNvSpPr>
          <p:nvPr/>
        </p:nvSpPr>
        <p:spPr bwMode="auto">
          <a:xfrm>
            <a:off x="1752600" y="228600"/>
            <a:ext cx="8686800" cy="6400800"/>
          </a:xfrm>
          <a:prstGeom prst="rect">
            <a:avLst/>
          </a:prstGeom>
          <a:noFill/>
          <a:ln w="28575">
            <a:solidFill>
              <a:srgbClr val="FF0066"/>
            </a:solidFill>
            <a:miter lim="800000"/>
            <a:headEnd/>
            <a:tailEnd/>
          </a:ln>
          <a:effectLst>
            <a:outerShdw dist="107763" dir="2700000" algn="ctr" rotWithShape="0">
              <a:schemeClr val="bg2"/>
            </a:outerShdw>
          </a:effectLst>
          <a:extLst>
            <a:ext uri="{909E8E84-426E-40DD-AFC4-6F175D3DCCD1}">
              <a14:hiddenFill xmlns:a14="http://schemas.microsoft.com/office/drawing/2010/main">
                <a:solidFill>
                  <a:schemeClr val="bg1"/>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it-IT" altLang="it-IT" sz="2400"/>
          </a:p>
        </p:txBody>
      </p:sp>
      <p:sp>
        <p:nvSpPr>
          <p:cNvPr id="171011" name="Text Box 3"/>
          <p:cNvSpPr txBox="1">
            <a:spLocks noChangeArrowheads="1"/>
          </p:cNvSpPr>
          <p:nvPr/>
        </p:nvSpPr>
        <p:spPr bwMode="auto">
          <a:xfrm>
            <a:off x="1992313" y="1773239"/>
            <a:ext cx="815340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a:spcBef>
                <a:spcPct val="0"/>
              </a:spcBef>
              <a:buFontTx/>
              <a:buNone/>
            </a:pPr>
            <a:r>
              <a:rPr lang="it-IT" altLang="it-IT" sz="1800">
                <a:solidFill>
                  <a:schemeClr val="accent2"/>
                </a:solidFill>
                <a:latin typeface="Univers" pitchFamily="34" charset="0"/>
              </a:rPr>
              <a:t>ART. 2394 C.C.</a:t>
            </a:r>
            <a:r>
              <a:rPr lang="it-IT" altLang="it-IT" sz="1800">
                <a:latin typeface="Univers" pitchFamily="34" charset="0"/>
              </a:rPr>
              <a:t> </a:t>
            </a:r>
          </a:p>
          <a:p>
            <a:pPr algn="just">
              <a:spcBef>
                <a:spcPct val="0"/>
              </a:spcBef>
              <a:buFontTx/>
              <a:buNone/>
            </a:pPr>
            <a:r>
              <a:rPr lang="it-IT" altLang="it-IT" sz="1800">
                <a:latin typeface="Univers" pitchFamily="34" charset="0"/>
              </a:rPr>
              <a:t>RESPONSABILITÀ DEGLI AMMINISTRATORI VERSO I CREDITORI SOCIALI PER L’INOSSERVANZA DEGLI OBBLIGHI INERENTI ALLA CONSERVAZIONE DEL PATRIMONIO SOCIALE.</a:t>
            </a:r>
          </a:p>
        </p:txBody>
      </p:sp>
      <p:sp>
        <p:nvSpPr>
          <p:cNvPr id="171012" name="Text Box 4"/>
          <p:cNvSpPr txBox="1">
            <a:spLocks noChangeArrowheads="1"/>
          </p:cNvSpPr>
          <p:nvPr/>
        </p:nvSpPr>
        <p:spPr bwMode="auto">
          <a:xfrm>
            <a:off x="1992313" y="3068639"/>
            <a:ext cx="815340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a:spcBef>
                <a:spcPct val="0"/>
              </a:spcBef>
              <a:buFontTx/>
              <a:buNone/>
            </a:pPr>
            <a:r>
              <a:rPr lang="it-IT" altLang="it-IT" sz="1800">
                <a:solidFill>
                  <a:schemeClr val="accent2"/>
                </a:solidFill>
                <a:latin typeface="Univers" pitchFamily="34" charset="0"/>
              </a:rPr>
              <a:t>ART. 2407 C.C.</a:t>
            </a:r>
            <a:r>
              <a:rPr lang="it-IT" altLang="it-IT" sz="1800">
                <a:latin typeface="Univers" pitchFamily="34" charset="0"/>
              </a:rPr>
              <a:t> </a:t>
            </a:r>
          </a:p>
          <a:p>
            <a:pPr algn="just">
              <a:spcBef>
                <a:spcPct val="0"/>
              </a:spcBef>
              <a:buFontTx/>
              <a:buNone/>
            </a:pPr>
            <a:r>
              <a:rPr lang="it-IT" altLang="it-IT" sz="1800">
                <a:latin typeface="Univers" pitchFamily="34" charset="0"/>
              </a:rPr>
              <a:t>I SINDACI SONO RESPONSABILI SOLIDALMENTE CON GLI AMMINISTRATORI QUALORA IL DANNO NON SI SAREBBE PRODOTTO SE AVESSERO VIGILATO IN CONFORMITÀ ALLA LORO CARICA.</a:t>
            </a:r>
          </a:p>
        </p:txBody>
      </p:sp>
      <p:sp>
        <p:nvSpPr>
          <p:cNvPr id="171013" name="Text Box 5"/>
          <p:cNvSpPr txBox="1">
            <a:spLocks noChangeArrowheads="1"/>
          </p:cNvSpPr>
          <p:nvPr/>
        </p:nvSpPr>
        <p:spPr bwMode="auto">
          <a:xfrm>
            <a:off x="1919288" y="4365625"/>
            <a:ext cx="8153400"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a:spcBef>
                <a:spcPct val="0"/>
              </a:spcBef>
              <a:buFontTx/>
              <a:buNone/>
            </a:pPr>
            <a:r>
              <a:rPr lang="it-IT" altLang="it-IT" sz="1800">
                <a:solidFill>
                  <a:schemeClr val="accent2"/>
                </a:solidFill>
                <a:latin typeface="Univers" pitchFamily="34" charset="0"/>
              </a:rPr>
              <a:t>ART. 2392 C.C.</a:t>
            </a:r>
            <a:endParaRPr lang="it-IT" altLang="it-IT" sz="1800">
              <a:latin typeface="Univers" pitchFamily="34" charset="0"/>
            </a:endParaRPr>
          </a:p>
          <a:p>
            <a:pPr algn="just">
              <a:spcBef>
                <a:spcPct val="0"/>
              </a:spcBef>
              <a:buFontTx/>
              <a:buNone/>
            </a:pPr>
            <a:r>
              <a:rPr lang="it-IT" altLang="it-IT" sz="1800">
                <a:latin typeface="Univers" pitchFamily="34" charset="0"/>
              </a:rPr>
              <a:t>GLI AMMINISTRATORI SONO RESPONSABILI VERSO LA SOCIETÀ SE NON ADEMPIONO AI DOVERI DELLA LEGGE E DALL’ATTO COSTITUTIVO CON LA DILIGENZA DEL MANDATARIO E SONO SOLIDALMENTE RESPONSABILI VERSO LA SOCIETÀ CUI DANNI AD ESSA DERIVANTI.</a:t>
            </a:r>
          </a:p>
        </p:txBody>
      </p:sp>
      <p:graphicFrame>
        <p:nvGraphicFramePr>
          <p:cNvPr id="171014" name="Object 8"/>
          <p:cNvGraphicFramePr>
            <a:graphicFrameLocks noChangeAspect="1"/>
          </p:cNvGraphicFramePr>
          <p:nvPr/>
        </p:nvGraphicFramePr>
        <p:xfrm>
          <a:off x="7751763" y="692151"/>
          <a:ext cx="2286000" cy="1325563"/>
        </p:xfrm>
        <a:graphic>
          <a:graphicData uri="http://schemas.openxmlformats.org/presentationml/2006/ole">
            <mc:AlternateContent xmlns:mc="http://schemas.openxmlformats.org/markup-compatibility/2006">
              <mc:Choice xmlns:v="urn:schemas-microsoft-com:vml" Requires="v">
                <p:oleObj name="ClipArt" r:id="rId3" imgW="4808538" imgH="2787650" progId="MS_ClipArt_Gallery.2">
                  <p:embed/>
                </p:oleObj>
              </mc:Choice>
              <mc:Fallback>
                <p:oleObj name="ClipArt" r:id="rId3" imgW="4808538" imgH="2787650" progId="MS_ClipArt_Gallery.2">
                  <p:embed/>
                  <p:pic>
                    <p:nvPicPr>
                      <p:cNvPr id="171014"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51763" y="692151"/>
                        <a:ext cx="2286000" cy="1325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95906246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33"/>
          <p:cNvSpPr>
            <a:spLocks noChangeArrowheads="1"/>
          </p:cNvSpPr>
          <p:nvPr/>
        </p:nvSpPr>
        <p:spPr bwMode="auto">
          <a:xfrm>
            <a:off x="1752600" y="228600"/>
            <a:ext cx="8686800" cy="6400800"/>
          </a:xfrm>
          <a:prstGeom prst="rect">
            <a:avLst/>
          </a:prstGeom>
          <a:noFill/>
          <a:ln w="28575">
            <a:solidFill>
              <a:schemeClr val="tx1"/>
            </a:solidFill>
            <a:miter lim="800000"/>
            <a:headEnd/>
            <a:tailEnd/>
          </a:ln>
          <a:effectLst>
            <a:outerShdw dist="107763" dir="2700000" algn="ctr" rotWithShape="0">
              <a:schemeClr val="bg2"/>
            </a:outerShdw>
          </a:effectLst>
          <a:extLst>
            <a:ext uri="{909E8E84-426E-40DD-AFC4-6F175D3DCCD1}">
              <a14:hiddenFill xmlns:a14="http://schemas.microsoft.com/office/drawing/2010/main">
                <a:solidFill>
                  <a:schemeClr val="bg1"/>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it-IT" altLang="it-IT" sz="2400"/>
          </a:p>
        </p:txBody>
      </p:sp>
      <p:sp>
        <p:nvSpPr>
          <p:cNvPr id="113667" name="Text Box 34"/>
          <p:cNvSpPr txBox="1">
            <a:spLocks noChangeArrowheads="1"/>
          </p:cNvSpPr>
          <p:nvPr/>
        </p:nvSpPr>
        <p:spPr bwMode="auto">
          <a:xfrm>
            <a:off x="2514600" y="457200"/>
            <a:ext cx="75438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it-IT" altLang="it-IT" sz="4400" i="1" u="sng">
                <a:solidFill>
                  <a:srgbClr val="FF3300"/>
                </a:solidFill>
                <a:latin typeface="Univers" pitchFamily="34" charset="0"/>
              </a:rPr>
              <a:t>DISASTER</a:t>
            </a:r>
            <a:r>
              <a:rPr lang="it-IT" altLang="it-IT" sz="4000" i="1" u="sng">
                <a:solidFill>
                  <a:srgbClr val="FF3300"/>
                </a:solidFill>
                <a:latin typeface="Univers" pitchFamily="34" charset="0"/>
              </a:rPr>
              <a:t> RECOVERY</a:t>
            </a:r>
            <a:endParaRPr lang="it-IT" altLang="it-IT" sz="4000" u="sng"/>
          </a:p>
        </p:txBody>
      </p:sp>
      <p:sp>
        <p:nvSpPr>
          <p:cNvPr id="113668" name="Text Box 35"/>
          <p:cNvSpPr txBox="1">
            <a:spLocks noChangeArrowheads="1"/>
          </p:cNvSpPr>
          <p:nvPr/>
        </p:nvSpPr>
        <p:spPr bwMode="auto">
          <a:xfrm>
            <a:off x="1981201" y="2514601"/>
            <a:ext cx="8397875" cy="405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a:spcBef>
                <a:spcPct val="0"/>
              </a:spcBef>
              <a:buFontTx/>
              <a:buNone/>
            </a:pPr>
            <a:r>
              <a:rPr lang="it-IT" altLang="it-IT" sz="2000">
                <a:latin typeface="Univers" pitchFamily="34" charset="0"/>
              </a:rPr>
              <a:t>APPALTO DI SERVIZIO O MISTO ( SERVIZIO + OPERA) COME NEL CASO IN CUI IL FORNITORE SVILUPPI PROGRAMMI APPOSITAMENTE PER IL CLIENTE.</a:t>
            </a:r>
          </a:p>
          <a:p>
            <a:pPr algn="just">
              <a:spcBef>
                <a:spcPct val="0"/>
              </a:spcBef>
              <a:buFontTx/>
              <a:buNone/>
            </a:pPr>
            <a:endParaRPr lang="it-IT" altLang="it-IT" sz="2000">
              <a:latin typeface="Univers" pitchFamily="34" charset="0"/>
            </a:endParaRPr>
          </a:p>
          <a:p>
            <a:pPr algn="just">
              <a:spcBef>
                <a:spcPct val="0"/>
              </a:spcBef>
              <a:buFontTx/>
              <a:buNone/>
            </a:pPr>
            <a:r>
              <a:rPr lang="it-IT" altLang="it-IT" sz="2000">
                <a:solidFill>
                  <a:schemeClr val="accent2"/>
                </a:solidFill>
                <a:latin typeface="Univers" pitchFamily="34" charset="0"/>
              </a:rPr>
              <a:t>N.B.:</a:t>
            </a:r>
            <a:r>
              <a:rPr lang="it-IT" altLang="it-IT" sz="2000">
                <a:latin typeface="Univers" pitchFamily="34" charset="0"/>
              </a:rPr>
              <a:t> IN TALE CASO DETTI PROGRAMMI POSSONO:</a:t>
            </a:r>
          </a:p>
          <a:p>
            <a:pPr algn="just">
              <a:spcBef>
                <a:spcPct val="0"/>
              </a:spcBef>
              <a:buFontTx/>
              <a:buNone/>
            </a:pPr>
            <a:endParaRPr lang="it-IT" altLang="it-IT" sz="2000">
              <a:latin typeface="Univers" pitchFamily="34" charset="0"/>
            </a:endParaRPr>
          </a:p>
          <a:p>
            <a:pPr algn="just">
              <a:spcBef>
                <a:spcPct val="0"/>
              </a:spcBef>
              <a:buFontTx/>
              <a:buNone/>
            </a:pPr>
            <a:r>
              <a:rPr lang="it-IT" altLang="it-IT" sz="2000">
                <a:latin typeface="Univers" pitchFamily="34" charset="0"/>
              </a:rPr>
              <a:t>- ESSERE CONCESSI SOLO IN LICENZA DURANTE LA DURATA DELL’INTERO SERVIZIO</a:t>
            </a:r>
          </a:p>
          <a:p>
            <a:pPr algn="just">
              <a:spcBef>
                <a:spcPct val="0"/>
              </a:spcBef>
              <a:buFontTx/>
              <a:buNone/>
            </a:pPr>
            <a:endParaRPr lang="it-IT" altLang="it-IT" sz="2000">
              <a:latin typeface="Univers" pitchFamily="34" charset="0"/>
            </a:endParaRPr>
          </a:p>
          <a:p>
            <a:pPr algn="just">
              <a:spcBef>
                <a:spcPct val="0"/>
              </a:spcBef>
              <a:buFontTx/>
              <a:buNone/>
            </a:pPr>
            <a:r>
              <a:rPr lang="it-IT" altLang="it-IT" sz="2000">
                <a:latin typeface="Univers" pitchFamily="34" charset="0"/>
              </a:rPr>
              <a:t>- ESSERE TRASFERITI NELLA PIENA TITOLARITÀ DEL CLIENTE CHE NE USUFRUISCE DURANTE IL RAPPORTO DI D.R. TRAMITE IL SERVIZIO UN ESSERE, E NE MANTERRÀ ANCHE SUCCESSIVAMENTE LA TITOLARITÀ</a:t>
            </a:r>
          </a:p>
        </p:txBody>
      </p:sp>
      <p:sp>
        <p:nvSpPr>
          <p:cNvPr id="113669" name="Text Box 37"/>
          <p:cNvSpPr txBox="1">
            <a:spLocks noChangeArrowheads="1"/>
          </p:cNvSpPr>
          <p:nvPr/>
        </p:nvSpPr>
        <p:spPr bwMode="auto">
          <a:xfrm>
            <a:off x="2879725" y="1433513"/>
            <a:ext cx="1841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it-IT" altLang="it-IT" sz="1600"/>
          </a:p>
        </p:txBody>
      </p:sp>
      <p:sp>
        <p:nvSpPr>
          <p:cNvPr id="113670" name="Text Box 38"/>
          <p:cNvSpPr txBox="1">
            <a:spLocks noChangeArrowheads="1"/>
          </p:cNvSpPr>
          <p:nvPr/>
        </p:nvSpPr>
        <p:spPr bwMode="auto">
          <a:xfrm>
            <a:off x="5049220" y="1660525"/>
            <a:ext cx="207133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it-IT" altLang="it-IT" sz="2800">
                <a:solidFill>
                  <a:schemeClr val="accent2"/>
                </a:solidFill>
                <a:latin typeface="Univers" pitchFamily="34" charset="0"/>
              </a:rPr>
              <a:t>OGGETTO:</a:t>
            </a:r>
            <a:endParaRPr lang="it-IT" altLang="it-IT" sz="2800">
              <a:latin typeface="Univers" pitchFamily="34" charset="0"/>
            </a:endParaRPr>
          </a:p>
        </p:txBody>
      </p:sp>
    </p:spTree>
    <p:extLst>
      <p:ext uri="{BB962C8B-B14F-4D97-AF65-F5344CB8AC3E}">
        <p14:creationId xmlns:p14="http://schemas.microsoft.com/office/powerpoint/2010/main" val="33978203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362" name="Group 7"/>
          <p:cNvGrpSpPr>
            <a:grpSpLocks/>
          </p:cNvGrpSpPr>
          <p:nvPr/>
        </p:nvGrpSpPr>
        <p:grpSpPr bwMode="auto">
          <a:xfrm>
            <a:off x="1752600" y="228600"/>
            <a:ext cx="8686800" cy="6400800"/>
            <a:chOff x="144" y="144"/>
            <a:chExt cx="5472" cy="4032"/>
          </a:xfrm>
        </p:grpSpPr>
        <p:sp>
          <p:nvSpPr>
            <p:cNvPr id="15363" name="Rectangle 2"/>
            <p:cNvSpPr>
              <a:spLocks noChangeArrowheads="1"/>
            </p:cNvSpPr>
            <p:nvPr/>
          </p:nvSpPr>
          <p:spPr bwMode="auto">
            <a:xfrm>
              <a:off x="144" y="144"/>
              <a:ext cx="5472" cy="4032"/>
            </a:xfrm>
            <a:prstGeom prst="rect">
              <a:avLst/>
            </a:prstGeom>
            <a:noFill/>
            <a:ln w="28575">
              <a:solidFill>
                <a:schemeClr val="tx1"/>
              </a:solidFill>
              <a:miter lim="800000"/>
              <a:headEnd/>
              <a:tailEnd/>
            </a:ln>
            <a:effectLst>
              <a:outerShdw dist="107763" dir="2700000" algn="ctr" rotWithShape="0">
                <a:schemeClr val="bg2"/>
              </a:outerShdw>
            </a:effectLst>
            <a:extLst>
              <a:ext uri="{909E8E84-426E-40DD-AFC4-6F175D3DCCD1}">
                <a14:hiddenFill xmlns:a14="http://schemas.microsoft.com/office/drawing/2010/main">
                  <a:solidFill>
                    <a:schemeClr val="bg1"/>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it-IT" altLang="it-IT" sz="2400"/>
            </a:p>
          </p:txBody>
        </p:sp>
        <p:sp>
          <p:nvSpPr>
            <p:cNvPr id="15364" name="Text Box 6"/>
            <p:cNvSpPr txBox="1">
              <a:spLocks noChangeArrowheads="1"/>
            </p:cNvSpPr>
            <p:nvPr/>
          </p:nvSpPr>
          <p:spPr bwMode="auto">
            <a:xfrm>
              <a:off x="336" y="240"/>
              <a:ext cx="5232" cy="3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it-IT" altLang="it-IT" sz="5400" i="1">
                  <a:solidFill>
                    <a:srgbClr val="FF3300"/>
                  </a:solidFill>
                  <a:latin typeface="Univers" pitchFamily="34" charset="0"/>
                </a:rPr>
                <a:t>CONTRATTO </a:t>
              </a:r>
            </a:p>
            <a:p>
              <a:pPr>
                <a:spcBef>
                  <a:spcPct val="0"/>
                </a:spcBef>
                <a:buFontTx/>
                <a:buNone/>
              </a:pPr>
              <a:endParaRPr lang="it-IT" altLang="it-IT" sz="2000">
                <a:latin typeface="Univers" pitchFamily="34" charset="0"/>
              </a:endParaRPr>
            </a:p>
            <a:p>
              <a:pPr>
                <a:spcBef>
                  <a:spcPct val="0"/>
                </a:spcBef>
                <a:buFontTx/>
                <a:buNone/>
              </a:pPr>
              <a:r>
                <a:rPr lang="it-IT" altLang="it-IT" sz="2000" i="1">
                  <a:solidFill>
                    <a:schemeClr val="accent2"/>
                  </a:solidFill>
                  <a:latin typeface="Univers" pitchFamily="34" charset="0"/>
                </a:rPr>
                <a:t>CONTRATTI MISTI</a:t>
              </a:r>
              <a:endParaRPr lang="it-IT" altLang="it-IT" sz="2000">
                <a:latin typeface="Univers" pitchFamily="34" charset="0"/>
              </a:endParaRPr>
            </a:p>
            <a:p>
              <a:pPr>
                <a:spcBef>
                  <a:spcPct val="0"/>
                </a:spcBef>
                <a:buFontTx/>
                <a:buNone/>
              </a:pPr>
              <a:endParaRPr lang="it-IT" altLang="it-IT" sz="2000">
                <a:latin typeface="Univers" pitchFamily="34" charset="0"/>
              </a:endParaRPr>
            </a:p>
            <a:p>
              <a:pPr algn="just">
                <a:spcBef>
                  <a:spcPct val="0"/>
                </a:spcBef>
                <a:buFontTx/>
                <a:buNone/>
              </a:pPr>
              <a:r>
                <a:rPr lang="it-IT" altLang="it-IT" sz="1800">
                  <a:latin typeface="Univers" pitchFamily="34" charset="0"/>
                </a:rPr>
                <a:t>RISULTANO NELLA COMBINAZIONE DI CONTRATTI TIPICI </a:t>
              </a:r>
            </a:p>
            <a:p>
              <a:pPr algn="just">
                <a:spcBef>
                  <a:spcPct val="0"/>
                </a:spcBef>
                <a:buFontTx/>
                <a:buNone/>
              </a:pPr>
              <a:r>
                <a:rPr lang="it-IT" altLang="it-IT" sz="1800">
                  <a:latin typeface="Univers" pitchFamily="34" charset="0"/>
                </a:rPr>
                <a:t>ES. : ALCUNI CONTRATTI DI “SERVICE”</a:t>
              </a:r>
            </a:p>
            <a:p>
              <a:pPr>
                <a:spcBef>
                  <a:spcPct val="0"/>
                </a:spcBef>
                <a:buFontTx/>
                <a:buNone/>
              </a:pPr>
              <a:endParaRPr lang="it-IT" altLang="it-IT" sz="2000">
                <a:latin typeface="Univers" pitchFamily="34" charset="0"/>
              </a:endParaRPr>
            </a:p>
            <a:p>
              <a:pPr>
                <a:spcBef>
                  <a:spcPct val="0"/>
                </a:spcBef>
                <a:buFontTx/>
                <a:buNone/>
              </a:pPr>
              <a:endParaRPr lang="it-IT" altLang="it-IT" sz="2000">
                <a:latin typeface="Univers" pitchFamily="34" charset="0"/>
              </a:endParaRPr>
            </a:p>
            <a:p>
              <a:pPr>
                <a:spcBef>
                  <a:spcPct val="0"/>
                </a:spcBef>
                <a:buFontTx/>
                <a:buNone/>
              </a:pPr>
              <a:r>
                <a:rPr lang="it-IT" altLang="it-IT" sz="2000" i="1">
                  <a:solidFill>
                    <a:schemeClr val="accent2"/>
                  </a:solidFill>
                  <a:latin typeface="Univers" pitchFamily="34" charset="0"/>
                </a:rPr>
                <a:t>CONTRATTI ACCESSORI </a:t>
              </a:r>
              <a:endParaRPr lang="it-IT" altLang="it-IT" sz="2000" i="1">
                <a:latin typeface="Univers" pitchFamily="34" charset="0"/>
              </a:endParaRPr>
            </a:p>
            <a:p>
              <a:pPr>
                <a:spcBef>
                  <a:spcPct val="0"/>
                </a:spcBef>
                <a:buFontTx/>
                <a:buNone/>
              </a:pPr>
              <a:endParaRPr lang="it-IT" altLang="it-IT" sz="2000">
                <a:latin typeface="Univers" pitchFamily="34" charset="0"/>
              </a:endParaRPr>
            </a:p>
            <a:p>
              <a:pPr algn="just">
                <a:spcBef>
                  <a:spcPct val="0"/>
                </a:spcBef>
                <a:buFontTx/>
                <a:buNone/>
              </a:pPr>
              <a:r>
                <a:rPr lang="it-IT" altLang="it-IT" sz="1800">
                  <a:latin typeface="Univers" pitchFamily="34" charset="0"/>
                </a:rPr>
                <a:t>CONTRATTI CHE PUR AVENDO UNA LORO SPECIFICA CAUSA SONO IN STRETTA DIPENDENZA DI UN CONTRATTO PRINCIPALE </a:t>
              </a:r>
            </a:p>
            <a:p>
              <a:pPr algn="just">
                <a:spcBef>
                  <a:spcPct val="0"/>
                </a:spcBef>
                <a:buFontTx/>
                <a:buNone/>
              </a:pPr>
              <a:r>
                <a:rPr lang="it-IT" altLang="it-IT" sz="1800">
                  <a:latin typeface="Univers" pitchFamily="34" charset="0"/>
                </a:rPr>
                <a:t>ES.: 	IL CONTRATTO DI MANUTENZIONE RISPETTO AL CONTRATTO DI VENDITA DI HARDWARE</a:t>
              </a:r>
            </a:p>
            <a:p>
              <a:pPr algn="just">
                <a:spcBef>
                  <a:spcPct val="0"/>
                </a:spcBef>
                <a:buFontTx/>
                <a:buNone/>
              </a:pPr>
              <a:endParaRPr lang="it-IT" altLang="it-IT" sz="1800">
                <a:latin typeface="Univers" pitchFamily="34" charset="0"/>
              </a:endParaRPr>
            </a:p>
            <a:p>
              <a:pPr algn="just">
                <a:spcBef>
                  <a:spcPct val="0"/>
                </a:spcBef>
                <a:buFontTx/>
                <a:buNone/>
              </a:pPr>
              <a:endParaRPr lang="it-IT" altLang="it-IT" sz="1800">
                <a:latin typeface="Univers" pitchFamily="34" charset="0"/>
              </a:endParaRPr>
            </a:p>
            <a:p>
              <a:pPr algn="just">
                <a:spcBef>
                  <a:spcPct val="0"/>
                </a:spcBef>
                <a:buFontTx/>
                <a:buNone/>
              </a:pPr>
              <a:r>
                <a:rPr lang="it-IT" altLang="it-IT" sz="1800">
                  <a:latin typeface="Univers" pitchFamily="34" charset="0"/>
                </a:rPr>
                <a:t>I CONTRATTI ACCESSORI SONO PARTICOLARMENTE IMPORTANTI NELL’OTTICA DI UN SISTEMA CONTRATTUALE</a:t>
              </a:r>
              <a:endParaRPr lang="it-IT" altLang="it-IT" sz="2400">
                <a:latin typeface="Univers" pitchFamily="34" charset="0"/>
              </a:endParaRPr>
            </a:p>
          </p:txBody>
        </p:sp>
      </p:grpSp>
    </p:spTree>
    <p:extLst>
      <p:ext uri="{BB962C8B-B14F-4D97-AF65-F5344CB8AC3E}">
        <p14:creationId xmlns:p14="http://schemas.microsoft.com/office/powerpoint/2010/main" val="377108070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ChangeArrowheads="1"/>
          </p:cNvSpPr>
          <p:nvPr/>
        </p:nvSpPr>
        <p:spPr bwMode="auto">
          <a:xfrm>
            <a:off x="1752600" y="228600"/>
            <a:ext cx="8686800" cy="6400800"/>
          </a:xfrm>
          <a:prstGeom prst="rect">
            <a:avLst/>
          </a:prstGeom>
          <a:noFill/>
          <a:ln w="28575">
            <a:solidFill>
              <a:schemeClr val="tx1"/>
            </a:solidFill>
            <a:miter lim="800000"/>
            <a:headEnd/>
            <a:tailEnd/>
          </a:ln>
          <a:effectLst>
            <a:outerShdw dist="107763" dir="2700000" algn="ctr" rotWithShape="0">
              <a:schemeClr val="bg2"/>
            </a:outerShdw>
          </a:effectLst>
          <a:extLst>
            <a:ext uri="{909E8E84-426E-40DD-AFC4-6F175D3DCCD1}">
              <a14:hiddenFill xmlns:a14="http://schemas.microsoft.com/office/drawing/2010/main">
                <a:solidFill>
                  <a:schemeClr val="bg1"/>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it-IT" altLang="it-IT" sz="2400"/>
          </a:p>
        </p:txBody>
      </p:sp>
      <p:sp>
        <p:nvSpPr>
          <p:cNvPr id="115715" name="Text Box 3"/>
          <p:cNvSpPr txBox="1">
            <a:spLocks noChangeArrowheads="1"/>
          </p:cNvSpPr>
          <p:nvPr/>
        </p:nvSpPr>
        <p:spPr bwMode="auto">
          <a:xfrm>
            <a:off x="1828800" y="304801"/>
            <a:ext cx="8077200" cy="14003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it-IT" altLang="it-IT" i="1" u="sng">
                <a:solidFill>
                  <a:srgbClr val="FF3300"/>
                </a:solidFill>
                <a:latin typeface="Univers" pitchFamily="34" charset="0"/>
              </a:rPr>
              <a:t>CARATTERISTICA DEL D.R. </a:t>
            </a:r>
          </a:p>
          <a:p>
            <a:pPr algn="ctr">
              <a:spcBef>
                <a:spcPct val="0"/>
              </a:spcBef>
              <a:buFontTx/>
              <a:buNone/>
            </a:pPr>
            <a:r>
              <a:rPr lang="it-IT" altLang="it-IT" sz="2600" i="1" u="sng">
                <a:solidFill>
                  <a:srgbClr val="FF3300"/>
                </a:solidFill>
                <a:latin typeface="Univers" pitchFamily="34" charset="0"/>
              </a:rPr>
              <a:t>E’ QUELLA DI COLLOCARSI INDIFFERENTEMENTE</a:t>
            </a:r>
            <a:r>
              <a:rPr lang="it-IT" altLang="it-IT" sz="2700" i="1" u="sng">
                <a:solidFill>
                  <a:srgbClr val="FF3300"/>
                </a:solidFill>
                <a:latin typeface="Univers" pitchFamily="34" charset="0"/>
              </a:rPr>
              <a:t> </a:t>
            </a:r>
            <a:endParaRPr lang="it-IT" altLang="it-IT" sz="2700" u="sng"/>
          </a:p>
        </p:txBody>
      </p:sp>
      <p:sp>
        <p:nvSpPr>
          <p:cNvPr id="115716" name="Text Box 4"/>
          <p:cNvSpPr txBox="1">
            <a:spLocks noChangeArrowheads="1"/>
          </p:cNvSpPr>
          <p:nvPr/>
        </p:nvSpPr>
        <p:spPr bwMode="auto">
          <a:xfrm>
            <a:off x="1965326" y="4679950"/>
            <a:ext cx="7712075" cy="73025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a:spcBef>
                <a:spcPct val="0"/>
              </a:spcBef>
              <a:buFontTx/>
              <a:buNone/>
            </a:pPr>
            <a:r>
              <a:rPr lang="it-IT" altLang="it-IT" sz="2000">
                <a:latin typeface="Univers" pitchFamily="34" charset="0"/>
              </a:rPr>
              <a:t>COME CONTRATTO SINGOLO E AUTONOMO DA OGNI ULTERIORE DIVERSA PRESTAZIONE</a:t>
            </a:r>
          </a:p>
        </p:txBody>
      </p:sp>
      <p:sp>
        <p:nvSpPr>
          <p:cNvPr id="115717" name="Text Box 7"/>
          <p:cNvSpPr txBox="1">
            <a:spLocks noChangeArrowheads="1"/>
          </p:cNvSpPr>
          <p:nvPr/>
        </p:nvSpPr>
        <p:spPr bwMode="auto">
          <a:xfrm>
            <a:off x="1965326" y="2133600"/>
            <a:ext cx="7635875" cy="194945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a:spcBef>
                <a:spcPct val="0"/>
              </a:spcBef>
              <a:buFontTx/>
              <a:buNone/>
            </a:pPr>
            <a:r>
              <a:rPr lang="it-IT" altLang="it-IT" sz="2000">
                <a:latin typeface="Univers" pitchFamily="34" charset="0"/>
              </a:rPr>
              <a:t>ALL’INTERNO DI UN PIÙ COMPLESSO RAPPORTO CONTRATTUALE, COME AD ES. NELL’IPOTESI DI OUTSOURCING ( E CIÒ SIA COME PRESTAZIONE AUTONOMA RISPETTO ALL’INTERA GESTIONE DEL CENTRO, SIA COME PRESTAZIONE COLLEGATA / CONNESSA ALLE ALTRE)</a:t>
            </a:r>
          </a:p>
        </p:txBody>
      </p:sp>
      <p:sp>
        <p:nvSpPr>
          <p:cNvPr id="115718" name="Line 9"/>
          <p:cNvSpPr>
            <a:spLocks noChangeShapeType="1"/>
          </p:cNvSpPr>
          <p:nvPr/>
        </p:nvSpPr>
        <p:spPr bwMode="auto">
          <a:xfrm>
            <a:off x="9829800" y="1143000"/>
            <a:ext cx="381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15719" name="Line 10"/>
          <p:cNvSpPr>
            <a:spLocks noChangeShapeType="1"/>
          </p:cNvSpPr>
          <p:nvPr/>
        </p:nvSpPr>
        <p:spPr bwMode="auto">
          <a:xfrm>
            <a:off x="9906000" y="1143000"/>
            <a:ext cx="0" cy="19812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15720" name="Line 11"/>
          <p:cNvSpPr>
            <a:spLocks noChangeShapeType="1"/>
          </p:cNvSpPr>
          <p:nvPr/>
        </p:nvSpPr>
        <p:spPr bwMode="auto">
          <a:xfrm>
            <a:off x="10210800" y="1143000"/>
            <a:ext cx="0" cy="38862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15721" name="Line 12"/>
          <p:cNvSpPr>
            <a:spLocks noChangeShapeType="1"/>
          </p:cNvSpPr>
          <p:nvPr/>
        </p:nvSpPr>
        <p:spPr bwMode="auto">
          <a:xfrm flipH="1">
            <a:off x="9677400" y="3124200"/>
            <a:ext cx="2286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15722" name="Line 13"/>
          <p:cNvSpPr>
            <a:spLocks noChangeShapeType="1"/>
          </p:cNvSpPr>
          <p:nvPr/>
        </p:nvSpPr>
        <p:spPr bwMode="auto">
          <a:xfrm flipH="1">
            <a:off x="9753600" y="5029200"/>
            <a:ext cx="4572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Tree>
    <p:extLst>
      <p:ext uri="{BB962C8B-B14F-4D97-AF65-F5344CB8AC3E}">
        <p14:creationId xmlns:p14="http://schemas.microsoft.com/office/powerpoint/2010/main" val="344132047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Text Box 5"/>
          <p:cNvSpPr txBox="1">
            <a:spLocks noChangeArrowheads="1"/>
          </p:cNvSpPr>
          <p:nvPr/>
        </p:nvSpPr>
        <p:spPr bwMode="auto">
          <a:xfrm>
            <a:off x="2879725" y="1433513"/>
            <a:ext cx="1920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it-IT" altLang="it-IT" sz="1600"/>
          </a:p>
        </p:txBody>
      </p:sp>
      <p:sp>
        <p:nvSpPr>
          <p:cNvPr id="117763" name="Rectangle 7"/>
          <p:cNvSpPr>
            <a:spLocks noChangeArrowheads="1"/>
          </p:cNvSpPr>
          <p:nvPr/>
        </p:nvSpPr>
        <p:spPr bwMode="auto">
          <a:xfrm>
            <a:off x="1752600" y="228600"/>
            <a:ext cx="8686800" cy="6400800"/>
          </a:xfrm>
          <a:prstGeom prst="rect">
            <a:avLst/>
          </a:prstGeom>
          <a:noFill/>
          <a:ln w="28575">
            <a:solidFill>
              <a:schemeClr val="tx1"/>
            </a:solidFill>
            <a:miter lim="800000"/>
            <a:headEnd/>
            <a:tailEnd/>
          </a:ln>
          <a:effectLst>
            <a:outerShdw dist="107763" dir="2700000" algn="ctr" rotWithShape="0">
              <a:schemeClr val="bg2"/>
            </a:outerShdw>
          </a:effectLst>
          <a:extLst>
            <a:ext uri="{909E8E84-426E-40DD-AFC4-6F175D3DCCD1}">
              <a14:hiddenFill xmlns:a14="http://schemas.microsoft.com/office/drawing/2010/main">
                <a:solidFill>
                  <a:schemeClr val="bg1"/>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it-IT" altLang="it-IT" sz="2400"/>
          </a:p>
        </p:txBody>
      </p:sp>
      <p:sp>
        <p:nvSpPr>
          <p:cNvPr id="117764" name="Text Box 8"/>
          <p:cNvSpPr txBox="1">
            <a:spLocks noChangeArrowheads="1"/>
          </p:cNvSpPr>
          <p:nvPr/>
        </p:nvSpPr>
        <p:spPr bwMode="auto">
          <a:xfrm>
            <a:off x="2209800" y="228600"/>
            <a:ext cx="76962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it-IT" altLang="it-IT" sz="5400" i="1" u="sng">
                <a:solidFill>
                  <a:srgbClr val="FF3300"/>
                </a:solidFill>
                <a:latin typeface="Univers" pitchFamily="34" charset="0"/>
              </a:rPr>
              <a:t>ATTENZIONE !!!  </a:t>
            </a:r>
            <a:endParaRPr lang="it-IT" altLang="it-IT" sz="2400" u="sng"/>
          </a:p>
        </p:txBody>
      </p:sp>
      <p:sp>
        <p:nvSpPr>
          <p:cNvPr id="117765" name="Text Box 9"/>
          <p:cNvSpPr txBox="1">
            <a:spLocks noChangeArrowheads="1"/>
          </p:cNvSpPr>
          <p:nvPr/>
        </p:nvSpPr>
        <p:spPr bwMode="auto">
          <a:xfrm>
            <a:off x="1828800" y="1676400"/>
            <a:ext cx="8458200" cy="233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a:spcBef>
                <a:spcPct val="0"/>
              </a:spcBef>
              <a:buFontTx/>
              <a:buNone/>
            </a:pPr>
            <a:r>
              <a:rPr lang="it-IT" altLang="it-IT" sz="2100">
                <a:latin typeface="Univers" pitchFamily="34" charset="0"/>
              </a:rPr>
              <a:t>AL FINE DI UN CORRETTO RAPPORTO OCCORRE CHE IL FORNITORE OFFRA TANTO LA “SICUREZZA FISICA” QUANTO QUELLA “LOGICA”:</a:t>
            </a:r>
          </a:p>
          <a:p>
            <a:pPr algn="just">
              <a:spcBef>
                <a:spcPct val="0"/>
              </a:spcBef>
              <a:buFontTx/>
              <a:buNone/>
            </a:pPr>
            <a:endParaRPr lang="it-IT" altLang="it-IT" sz="2100">
              <a:latin typeface="Univers" pitchFamily="34" charset="0"/>
            </a:endParaRPr>
          </a:p>
          <a:p>
            <a:pPr algn="just">
              <a:spcBef>
                <a:spcPct val="0"/>
              </a:spcBef>
              <a:buFontTx/>
              <a:buNone/>
            </a:pPr>
            <a:r>
              <a:rPr lang="it-IT" altLang="it-IT" sz="2100">
                <a:latin typeface="Univers" pitchFamily="34" charset="0"/>
              </a:rPr>
              <a:t>IN NESSUN ALTRO CONTRATTO INFORMATICO È RAVVISABILE UN COSÌ INCIDENTE INTERESSE ALLA SICUREZZA DEL “CENTRO” ED ALLA CUSTODIA DEI PROPRI DATI  </a:t>
            </a:r>
          </a:p>
        </p:txBody>
      </p:sp>
      <p:sp>
        <p:nvSpPr>
          <p:cNvPr id="117766" name="Text Box 10"/>
          <p:cNvSpPr txBox="1">
            <a:spLocks noChangeArrowheads="1"/>
          </p:cNvSpPr>
          <p:nvPr/>
        </p:nvSpPr>
        <p:spPr bwMode="auto">
          <a:xfrm>
            <a:off x="1828801" y="5514976"/>
            <a:ext cx="8378825" cy="73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a:spcBef>
                <a:spcPct val="0"/>
              </a:spcBef>
              <a:buFontTx/>
              <a:buNone/>
            </a:pPr>
            <a:r>
              <a:rPr lang="it-IT" altLang="it-IT" sz="2100">
                <a:latin typeface="Univers" pitchFamily="34" charset="0"/>
              </a:rPr>
              <a:t>È BUONA NORMA RICHIEDERE UN AUDIT PREVENTIVO E IN CORSO DI ESECUZIONE DEL CONTRATTO</a:t>
            </a:r>
          </a:p>
        </p:txBody>
      </p:sp>
      <p:sp>
        <p:nvSpPr>
          <p:cNvPr id="117767" name="AutoShape 11"/>
          <p:cNvSpPr>
            <a:spLocks noChangeArrowheads="1"/>
          </p:cNvSpPr>
          <p:nvPr/>
        </p:nvSpPr>
        <p:spPr bwMode="auto">
          <a:xfrm>
            <a:off x="5181600" y="4267200"/>
            <a:ext cx="1600200" cy="685800"/>
          </a:xfrm>
          <a:prstGeom prst="downArrow">
            <a:avLst>
              <a:gd name="adj1" fmla="val 50000"/>
              <a:gd name="adj2" fmla="val 25000"/>
            </a:avLst>
          </a:prstGeom>
          <a:solidFill>
            <a:schemeClr val="hlink"/>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it-IT" altLang="it-IT" sz="2000">
              <a:latin typeface="Univers" pitchFamily="34" charset="0"/>
            </a:endParaRPr>
          </a:p>
        </p:txBody>
      </p:sp>
    </p:spTree>
    <p:extLst>
      <p:ext uri="{BB962C8B-B14F-4D97-AF65-F5344CB8AC3E}">
        <p14:creationId xmlns:p14="http://schemas.microsoft.com/office/powerpoint/2010/main" val="76672214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Text Box 3"/>
          <p:cNvSpPr txBox="1">
            <a:spLocks noChangeArrowheads="1"/>
          </p:cNvSpPr>
          <p:nvPr/>
        </p:nvSpPr>
        <p:spPr bwMode="auto">
          <a:xfrm>
            <a:off x="2879725" y="1433513"/>
            <a:ext cx="1920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it-IT" altLang="it-IT" sz="1600"/>
          </a:p>
        </p:txBody>
      </p:sp>
      <p:sp>
        <p:nvSpPr>
          <p:cNvPr id="119811" name="Rectangle 4"/>
          <p:cNvSpPr>
            <a:spLocks noChangeArrowheads="1"/>
          </p:cNvSpPr>
          <p:nvPr/>
        </p:nvSpPr>
        <p:spPr bwMode="auto">
          <a:xfrm>
            <a:off x="1752600" y="228600"/>
            <a:ext cx="8686800" cy="6400800"/>
          </a:xfrm>
          <a:prstGeom prst="rect">
            <a:avLst/>
          </a:prstGeom>
          <a:noFill/>
          <a:ln w="28575">
            <a:solidFill>
              <a:schemeClr val="tx1"/>
            </a:solidFill>
            <a:miter lim="800000"/>
            <a:headEnd/>
            <a:tailEnd/>
          </a:ln>
          <a:effectLst>
            <a:outerShdw dist="107763" dir="2700000" algn="ctr" rotWithShape="0">
              <a:schemeClr val="bg2"/>
            </a:outerShdw>
          </a:effectLst>
          <a:extLst>
            <a:ext uri="{909E8E84-426E-40DD-AFC4-6F175D3DCCD1}">
              <a14:hiddenFill xmlns:a14="http://schemas.microsoft.com/office/drawing/2010/main">
                <a:solidFill>
                  <a:schemeClr val="bg1"/>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it-IT" altLang="it-IT" sz="2400"/>
          </a:p>
        </p:txBody>
      </p:sp>
      <p:sp>
        <p:nvSpPr>
          <p:cNvPr id="119812" name="Text Box 5"/>
          <p:cNvSpPr txBox="1">
            <a:spLocks noChangeArrowheads="1"/>
          </p:cNvSpPr>
          <p:nvPr/>
        </p:nvSpPr>
        <p:spPr bwMode="auto">
          <a:xfrm>
            <a:off x="2209800" y="228600"/>
            <a:ext cx="76962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it-IT" altLang="it-IT" sz="5400" i="1" u="sng">
                <a:solidFill>
                  <a:srgbClr val="FF3300"/>
                </a:solidFill>
                <a:latin typeface="Univers" pitchFamily="34" charset="0"/>
              </a:rPr>
              <a:t>PENALI E GARANZIE   </a:t>
            </a:r>
            <a:endParaRPr lang="it-IT" altLang="it-IT" sz="2400" u="sng"/>
          </a:p>
        </p:txBody>
      </p:sp>
      <p:sp>
        <p:nvSpPr>
          <p:cNvPr id="119813" name="Text Box 6"/>
          <p:cNvSpPr txBox="1">
            <a:spLocks noChangeArrowheads="1"/>
          </p:cNvSpPr>
          <p:nvPr/>
        </p:nvSpPr>
        <p:spPr bwMode="auto">
          <a:xfrm>
            <a:off x="1828800" y="2838451"/>
            <a:ext cx="8458200" cy="3216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a:spcBef>
                <a:spcPct val="0"/>
              </a:spcBef>
              <a:buFontTx/>
              <a:buNone/>
            </a:pPr>
            <a:r>
              <a:rPr lang="it-IT" altLang="it-IT" sz="2900">
                <a:latin typeface="Univers" pitchFamily="34" charset="0"/>
              </a:rPr>
              <a:t>NEL D.R. PIÙ CHE AL RISARCIMENTO DANNI IN CASO DI INADEMPIMENTO È OPPORTUNO MIRARE ALLE GARANZIE PREVENTIVE, CIOÈ MIRARE ALLA “</a:t>
            </a:r>
            <a:r>
              <a:rPr lang="it-IT" altLang="it-IT" sz="2900">
                <a:solidFill>
                  <a:schemeClr val="accent2"/>
                </a:solidFill>
                <a:latin typeface="Univers" pitchFamily="34" charset="0"/>
              </a:rPr>
              <a:t>QUALITÀ DEL FORNITORE</a:t>
            </a:r>
            <a:r>
              <a:rPr lang="it-IT" altLang="it-IT" sz="2900">
                <a:latin typeface="Univers" pitchFamily="34" charset="0"/>
              </a:rPr>
              <a:t>” IN QUANTO GIÀ DI D.R. È DI PER SE STESSO UN’EMERGENZA ! E GUAI SE DIVENTASSE SOLO “</a:t>
            </a:r>
            <a:r>
              <a:rPr lang="it-IT" altLang="it-IT" sz="2900">
                <a:solidFill>
                  <a:schemeClr val="accent2"/>
                </a:solidFill>
                <a:latin typeface="Univers" pitchFamily="34" charset="0"/>
              </a:rPr>
              <a:t>DISASTER</a:t>
            </a:r>
            <a:r>
              <a:rPr lang="it-IT" altLang="it-IT" sz="2900">
                <a:latin typeface="Univers" pitchFamily="34" charset="0"/>
              </a:rPr>
              <a:t>”.</a:t>
            </a:r>
          </a:p>
        </p:txBody>
      </p:sp>
      <p:sp>
        <p:nvSpPr>
          <p:cNvPr id="119814" name="AutoShape 9"/>
          <p:cNvSpPr>
            <a:spLocks noChangeArrowheads="1"/>
          </p:cNvSpPr>
          <p:nvPr/>
        </p:nvSpPr>
        <p:spPr bwMode="auto">
          <a:xfrm>
            <a:off x="5181600" y="1447800"/>
            <a:ext cx="1676400" cy="914400"/>
          </a:xfrm>
          <a:prstGeom prst="downArrow">
            <a:avLst>
              <a:gd name="adj1" fmla="val 50000"/>
              <a:gd name="adj2" fmla="val 25000"/>
            </a:avLst>
          </a:prstGeom>
          <a:solidFill>
            <a:schemeClr val="hlink"/>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it-IT" altLang="it-IT" sz="2000">
              <a:latin typeface="Univers" pitchFamily="34" charset="0"/>
            </a:endParaRPr>
          </a:p>
        </p:txBody>
      </p:sp>
    </p:spTree>
    <p:extLst>
      <p:ext uri="{BB962C8B-B14F-4D97-AF65-F5344CB8AC3E}">
        <p14:creationId xmlns:p14="http://schemas.microsoft.com/office/powerpoint/2010/main" val="364072600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Text Box 2"/>
          <p:cNvSpPr txBox="1">
            <a:spLocks noChangeArrowheads="1"/>
          </p:cNvSpPr>
          <p:nvPr/>
        </p:nvSpPr>
        <p:spPr bwMode="auto">
          <a:xfrm>
            <a:off x="2879725" y="1433513"/>
            <a:ext cx="1920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it-IT" altLang="it-IT" sz="1600"/>
          </a:p>
        </p:txBody>
      </p:sp>
      <p:sp>
        <p:nvSpPr>
          <p:cNvPr id="121859" name="Rectangle 3"/>
          <p:cNvSpPr>
            <a:spLocks noChangeArrowheads="1"/>
          </p:cNvSpPr>
          <p:nvPr/>
        </p:nvSpPr>
        <p:spPr bwMode="auto">
          <a:xfrm>
            <a:off x="1752600" y="228600"/>
            <a:ext cx="8686800" cy="6400800"/>
          </a:xfrm>
          <a:prstGeom prst="rect">
            <a:avLst/>
          </a:prstGeom>
          <a:noFill/>
          <a:ln w="28575">
            <a:solidFill>
              <a:schemeClr val="tx1"/>
            </a:solidFill>
            <a:miter lim="800000"/>
            <a:headEnd/>
            <a:tailEnd/>
          </a:ln>
          <a:effectLst>
            <a:outerShdw dist="107763" dir="2700000" algn="ctr" rotWithShape="0">
              <a:schemeClr val="bg2"/>
            </a:outerShdw>
          </a:effectLst>
          <a:extLst>
            <a:ext uri="{909E8E84-426E-40DD-AFC4-6F175D3DCCD1}">
              <a14:hiddenFill xmlns:a14="http://schemas.microsoft.com/office/drawing/2010/main">
                <a:solidFill>
                  <a:schemeClr val="bg1"/>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it-IT" altLang="it-IT" sz="2400"/>
          </a:p>
        </p:txBody>
      </p:sp>
      <p:sp>
        <p:nvSpPr>
          <p:cNvPr id="121860" name="Text Box 4"/>
          <p:cNvSpPr txBox="1">
            <a:spLocks noChangeArrowheads="1"/>
          </p:cNvSpPr>
          <p:nvPr/>
        </p:nvSpPr>
        <p:spPr bwMode="auto">
          <a:xfrm>
            <a:off x="2209800" y="228600"/>
            <a:ext cx="76962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it-IT" altLang="it-IT" sz="5400" i="1" u="sng">
                <a:solidFill>
                  <a:srgbClr val="FF3300"/>
                </a:solidFill>
                <a:latin typeface="Univers" pitchFamily="34" charset="0"/>
              </a:rPr>
              <a:t>DISASTER RECOVERY   </a:t>
            </a:r>
            <a:endParaRPr lang="it-IT" altLang="it-IT" sz="2400" u="sng"/>
          </a:p>
        </p:txBody>
      </p:sp>
      <p:sp>
        <p:nvSpPr>
          <p:cNvPr id="121861" name="Text Box 5"/>
          <p:cNvSpPr txBox="1">
            <a:spLocks noChangeArrowheads="1"/>
          </p:cNvSpPr>
          <p:nvPr/>
        </p:nvSpPr>
        <p:spPr bwMode="auto">
          <a:xfrm>
            <a:off x="1828800" y="2057400"/>
            <a:ext cx="8458200" cy="655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it-IT" altLang="it-IT" sz="3700" u="sng">
                <a:solidFill>
                  <a:schemeClr val="accent2"/>
                </a:solidFill>
                <a:latin typeface="Univers" pitchFamily="34" charset="0"/>
              </a:rPr>
              <a:t>SISTEMA DI EMERGENZA </a:t>
            </a:r>
          </a:p>
        </p:txBody>
      </p:sp>
      <p:sp>
        <p:nvSpPr>
          <p:cNvPr id="121862" name="Text Box 6"/>
          <p:cNvSpPr txBox="1">
            <a:spLocks noChangeArrowheads="1"/>
          </p:cNvSpPr>
          <p:nvPr/>
        </p:nvSpPr>
        <p:spPr bwMode="auto">
          <a:xfrm>
            <a:off x="1908176" y="3048001"/>
            <a:ext cx="8378825" cy="2800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it-IT" altLang="it-IT" sz="2200">
                <a:latin typeface="Univers" pitchFamily="34" charset="0"/>
              </a:rPr>
              <a:t>SULLE APPLICAZIONI VITALI DELLE RISORSE ELABORATIVE DELL’UTENTE </a:t>
            </a:r>
          </a:p>
          <a:p>
            <a:pPr algn="ctr">
              <a:spcBef>
                <a:spcPct val="0"/>
              </a:spcBef>
              <a:buFontTx/>
              <a:buNone/>
            </a:pPr>
            <a:endParaRPr lang="it-IT" altLang="it-IT" sz="2200">
              <a:latin typeface="Univers" pitchFamily="34" charset="0"/>
            </a:endParaRPr>
          </a:p>
          <a:p>
            <a:pPr algn="ctr">
              <a:spcBef>
                <a:spcPct val="0"/>
              </a:spcBef>
              <a:buFontTx/>
              <a:buNone/>
            </a:pPr>
            <a:r>
              <a:rPr lang="it-IT" altLang="it-IT" sz="2200">
                <a:latin typeface="Univers" pitchFamily="34" charset="0"/>
              </a:rPr>
              <a:t>DETTE RISORSE POSSONO ESSERE :</a:t>
            </a:r>
          </a:p>
          <a:p>
            <a:pPr algn="ctr">
              <a:spcBef>
                <a:spcPct val="0"/>
              </a:spcBef>
              <a:buFontTx/>
              <a:buNone/>
            </a:pPr>
            <a:endParaRPr lang="it-IT" altLang="it-IT" sz="2200">
              <a:latin typeface="Univers" pitchFamily="34" charset="0"/>
            </a:endParaRPr>
          </a:p>
          <a:p>
            <a:pPr algn="ctr">
              <a:spcBef>
                <a:spcPct val="0"/>
              </a:spcBef>
              <a:buFontTx/>
              <a:buNone/>
            </a:pPr>
            <a:r>
              <a:rPr lang="it-IT" altLang="it-IT" sz="2200">
                <a:solidFill>
                  <a:schemeClr val="accent2"/>
                </a:solidFill>
                <a:latin typeface="Univers" pitchFamily="34" charset="0"/>
              </a:rPr>
              <a:t>A) LA TITOLARITÀ DIRETTAMENTE IN CAPO ALL’UTENTE</a:t>
            </a:r>
          </a:p>
          <a:p>
            <a:pPr algn="ctr">
              <a:spcBef>
                <a:spcPct val="0"/>
              </a:spcBef>
              <a:buFontTx/>
              <a:buNone/>
            </a:pPr>
            <a:endParaRPr lang="it-IT" altLang="it-IT" sz="2200">
              <a:solidFill>
                <a:schemeClr val="accent2"/>
              </a:solidFill>
              <a:latin typeface="Univers" pitchFamily="34" charset="0"/>
            </a:endParaRPr>
          </a:p>
          <a:p>
            <a:pPr algn="ctr">
              <a:spcBef>
                <a:spcPct val="0"/>
              </a:spcBef>
              <a:buFontTx/>
              <a:buNone/>
            </a:pPr>
            <a:r>
              <a:rPr lang="it-IT" altLang="it-IT" sz="2200">
                <a:solidFill>
                  <a:schemeClr val="accent2"/>
                </a:solidFill>
                <a:latin typeface="Univers" pitchFamily="34" charset="0"/>
              </a:rPr>
              <a:t>B) NELLA “DISPONIBILITÀ DELL’UTENTE” ES. OUTSOURCING</a:t>
            </a:r>
          </a:p>
        </p:txBody>
      </p:sp>
      <p:sp>
        <p:nvSpPr>
          <p:cNvPr id="121863" name="Text Box 8"/>
          <p:cNvSpPr txBox="1">
            <a:spLocks noChangeArrowheads="1"/>
          </p:cNvSpPr>
          <p:nvPr/>
        </p:nvSpPr>
        <p:spPr bwMode="auto">
          <a:xfrm>
            <a:off x="4191000" y="1371600"/>
            <a:ext cx="3657600"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it-IT" altLang="it-IT" sz="2100">
                <a:latin typeface="Univers" pitchFamily="34" charset="0"/>
              </a:rPr>
              <a:t>OPERA ATTUANDO UN</a:t>
            </a:r>
          </a:p>
        </p:txBody>
      </p:sp>
    </p:spTree>
    <p:extLst>
      <p:ext uri="{BB962C8B-B14F-4D97-AF65-F5344CB8AC3E}">
        <p14:creationId xmlns:p14="http://schemas.microsoft.com/office/powerpoint/2010/main" val="292838001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Text Box 2"/>
          <p:cNvSpPr txBox="1">
            <a:spLocks noChangeArrowheads="1"/>
          </p:cNvSpPr>
          <p:nvPr/>
        </p:nvSpPr>
        <p:spPr bwMode="auto">
          <a:xfrm>
            <a:off x="2879725" y="1433513"/>
            <a:ext cx="1920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it-IT" altLang="it-IT" sz="1600"/>
          </a:p>
        </p:txBody>
      </p:sp>
      <p:sp>
        <p:nvSpPr>
          <p:cNvPr id="123907" name="Rectangle 3"/>
          <p:cNvSpPr>
            <a:spLocks noChangeArrowheads="1"/>
          </p:cNvSpPr>
          <p:nvPr/>
        </p:nvSpPr>
        <p:spPr bwMode="auto">
          <a:xfrm>
            <a:off x="1752600" y="228600"/>
            <a:ext cx="8686800" cy="6400800"/>
          </a:xfrm>
          <a:prstGeom prst="rect">
            <a:avLst/>
          </a:prstGeom>
          <a:noFill/>
          <a:ln w="28575">
            <a:solidFill>
              <a:schemeClr val="tx1"/>
            </a:solidFill>
            <a:miter lim="800000"/>
            <a:headEnd/>
            <a:tailEnd/>
          </a:ln>
          <a:effectLst>
            <a:outerShdw dist="107763" dir="2700000" algn="ctr" rotWithShape="0">
              <a:schemeClr val="bg2"/>
            </a:outerShdw>
          </a:effectLst>
          <a:extLst>
            <a:ext uri="{909E8E84-426E-40DD-AFC4-6F175D3DCCD1}">
              <a14:hiddenFill xmlns:a14="http://schemas.microsoft.com/office/drawing/2010/main">
                <a:solidFill>
                  <a:schemeClr val="bg1"/>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it-IT" altLang="it-IT" sz="2400"/>
          </a:p>
        </p:txBody>
      </p:sp>
      <p:sp>
        <p:nvSpPr>
          <p:cNvPr id="123908" name="Text Box 4"/>
          <p:cNvSpPr txBox="1">
            <a:spLocks noChangeArrowheads="1"/>
          </p:cNvSpPr>
          <p:nvPr/>
        </p:nvSpPr>
        <p:spPr bwMode="auto">
          <a:xfrm>
            <a:off x="2209800" y="228600"/>
            <a:ext cx="76962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it-IT" altLang="it-IT" sz="5400" i="1" u="sng">
                <a:solidFill>
                  <a:srgbClr val="FF3300"/>
                </a:solidFill>
                <a:latin typeface="Univers" pitchFamily="34" charset="0"/>
              </a:rPr>
              <a:t>L’UTENTE DEVE    </a:t>
            </a:r>
            <a:endParaRPr lang="it-IT" altLang="it-IT" sz="2400" u="sng"/>
          </a:p>
        </p:txBody>
      </p:sp>
      <p:sp>
        <p:nvSpPr>
          <p:cNvPr id="123909" name="Text Box 6"/>
          <p:cNvSpPr txBox="1">
            <a:spLocks noChangeArrowheads="1"/>
          </p:cNvSpPr>
          <p:nvPr/>
        </p:nvSpPr>
        <p:spPr bwMode="auto">
          <a:xfrm>
            <a:off x="1908176" y="1600200"/>
            <a:ext cx="8378825"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pattFill prst="divot">
                  <a:fgClr>
                    <a:srgbClr val="FFCCCC"/>
                  </a:fgClr>
                  <a:bgClr>
                    <a:schemeClr val="tx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lnSpc>
                <a:spcPct val="200000"/>
              </a:lnSpc>
              <a:spcBef>
                <a:spcPct val="0"/>
              </a:spcBef>
              <a:buFontTx/>
              <a:buNone/>
            </a:pPr>
            <a:r>
              <a:rPr lang="it-IT" altLang="it-IT" sz="2200">
                <a:latin typeface="Univers" pitchFamily="34" charset="0"/>
              </a:rPr>
              <a:t>DEFINIRE CORRETTAMENTE LE PROPRIE ESIGENZE TENDENDO CONTO DELLO STATO ATTUALE DEL SUO SISTEMA E DELLE POSSIBILI SUE IMPLEMENTAZIONI </a:t>
            </a:r>
          </a:p>
          <a:p>
            <a:pPr algn="ctr">
              <a:lnSpc>
                <a:spcPct val="200000"/>
              </a:lnSpc>
              <a:spcBef>
                <a:spcPct val="0"/>
              </a:spcBef>
              <a:buFontTx/>
              <a:buNone/>
            </a:pPr>
            <a:r>
              <a:rPr lang="it-IT" altLang="it-IT" sz="2200">
                <a:latin typeface="Univers" pitchFamily="34" charset="0"/>
              </a:rPr>
              <a:t>E </a:t>
            </a:r>
          </a:p>
          <a:p>
            <a:pPr algn="ctr">
              <a:lnSpc>
                <a:spcPct val="200000"/>
              </a:lnSpc>
              <a:spcBef>
                <a:spcPct val="0"/>
              </a:spcBef>
              <a:buFontTx/>
              <a:buNone/>
            </a:pPr>
            <a:r>
              <a:rPr lang="it-IT" altLang="it-IT" sz="2200">
                <a:latin typeface="Univers" pitchFamily="34" charset="0"/>
              </a:rPr>
              <a:t>CONCORDARE DETTI PARAMETRI CON IL FORNITORE DEL DISASTER RECOVERY</a:t>
            </a:r>
            <a:endParaRPr lang="it-IT" altLang="it-IT" sz="2200">
              <a:solidFill>
                <a:schemeClr val="accent2"/>
              </a:solidFill>
              <a:latin typeface="Univers" pitchFamily="34" charset="0"/>
            </a:endParaRPr>
          </a:p>
        </p:txBody>
      </p:sp>
      <p:sp>
        <p:nvSpPr>
          <p:cNvPr id="123910" name="Line 10"/>
          <p:cNvSpPr>
            <a:spLocks noChangeShapeType="1"/>
          </p:cNvSpPr>
          <p:nvPr/>
        </p:nvSpPr>
        <p:spPr bwMode="auto">
          <a:xfrm>
            <a:off x="1981200" y="1600200"/>
            <a:ext cx="8229600" cy="0"/>
          </a:xfrm>
          <a:prstGeom prst="line">
            <a:avLst/>
          </a:prstGeom>
          <a:noFill/>
          <a:ln w="76200">
            <a:solidFill>
              <a:srgbClr val="00FF00"/>
            </a:solidFill>
            <a:prstDash val="sysDot"/>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23911" name="Line 16"/>
          <p:cNvSpPr>
            <a:spLocks noChangeShapeType="1"/>
          </p:cNvSpPr>
          <p:nvPr/>
        </p:nvSpPr>
        <p:spPr bwMode="auto">
          <a:xfrm>
            <a:off x="1981200" y="6096000"/>
            <a:ext cx="8229600" cy="0"/>
          </a:xfrm>
          <a:prstGeom prst="line">
            <a:avLst/>
          </a:prstGeom>
          <a:noFill/>
          <a:ln w="76200">
            <a:solidFill>
              <a:srgbClr val="FF00FF"/>
            </a:solidFill>
            <a:prstDash val="sysDot"/>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23912" name="Line 17"/>
          <p:cNvSpPr>
            <a:spLocks noChangeShapeType="1"/>
          </p:cNvSpPr>
          <p:nvPr/>
        </p:nvSpPr>
        <p:spPr bwMode="auto">
          <a:xfrm>
            <a:off x="1981200" y="1600200"/>
            <a:ext cx="0" cy="4495800"/>
          </a:xfrm>
          <a:prstGeom prst="line">
            <a:avLst/>
          </a:prstGeom>
          <a:noFill/>
          <a:ln w="76200">
            <a:solidFill>
              <a:srgbClr val="00FFFF"/>
            </a:solidFill>
            <a:prstDash val="sysDot"/>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23913" name="Line 18"/>
          <p:cNvSpPr>
            <a:spLocks noChangeShapeType="1"/>
          </p:cNvSpPr>
          <p:nvPr/>
        </p:nvSpPr>
        <p:spPr bwMode="auto">
          <a:xfrm>
            <a:off x="10210800" y="1600200"/>
            <a:ext cx="0" cy="4495800"/>
          </a:xfrm>
          <a:prstGeom prst="line">
            <a:avLst/>
          </a:prstGeom>
          <a:noFill/>
          <a:ln w="76200">
            <a:solidFill>
              <a:srgbClr val="FFFF00"/>
            </a:solidFill>
            <a:prstDash val="sysDot"/>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Tree>
    <p:extLst>
      <p:ext uri="{BB962C8B-B14F-4D97-AF65-F5344CB8AC3E}">
        <p14:creationId xmlns:p14="http://schemas.microsoft.com/office/powerpoint/2010/main" val="414726351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3"/>
          <p:cNvSpPr>
            <a:spLocks noChangeArrowheads="1"/>
          </p:cNvSpPr>
          <p:nvPr/>
        </p:nvSpPr>
        <p:spPr bwMode="auto">
          <a:xfrm>
            <a:off x="1752600" y="228600"/>
            <a:ext cx="8686800" cy="6400800"/>
          </a:xfrm>
          <a:prstGeom prst="rect">
            <a:avLst/>
          </a:prstGeom>
          <a:noFill/>
          <a:ln w="28575">
            <a:solidFill>
              <a:schemeClr val="tx1"/>
            </a:solidFill>
            <a:miter lim="800000"/>
            <a:headEnd/>
            <a:tailEnd/>
          </a:ln>
          <a:effectLst>
            <a:outerShdw dist="107763" dir="2700000" algn="ctr" rotWithShape="0">
              <a:schemeClr val="bg2"/>
            </a:outerShdw>
          </a:effectLst>
          <a:extLst>
            <a:ext uri="{909E8E84-426E-40DD-AFC4-6F175D3DCCD1}">
              <a14:hiddenFill xmlns:a14="http://schemas.microsoft.com/office/drawing/2010/main">
                <a:solidFill>
                  <a:schemeClr val="bg1"/>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it-IT" altLang="it-IT" sz="2400"/>
          </a:p>
        </p:txBody>
      </p:sp>
      <p:sp>
        <p:nvSpPr>
          <p:cNvPr id="125955" name="Text Box 4"/>
          <p:cNvSpPr txBox="1">
            <a:spLocks noChangeArrowheads="1"/>
          </p:cNvSpPr>
          <p:nvPr/>
        </p:nvSpPr>
        <p:spPr bwMode="auto">
          <a:xfrm>
            <a:off x="2209800" y="228601"/>
            <a:ext cx="76962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it-IT" altLang="it-IT" sz="4000" i="1" u="sng">
                <a:solidFill>
                  <a:srgbClr val="FF3300"/>
                </a:solidFill>
                <a:latin typeface="Univers" pitchFamily="34" charset="0"/>
              </a:rPr>
              <a:t>IL SERVIZIO DI DISASTER RECOVERY SI CONCRETIZZA     </a:t>
            </a:r>
            <a:endParaRPr lang="it-IT" altLang="it-IT" sz="1600" u="sng"/>
          </a:p>
        </p:txBody>
      </p:sp>
      <p:sp>
        <p:nvSpPr>
          <p:cNvPr id="125956" name="Text Box 5"/>
          <p:cNvSpPr txBox="1">
            <a:spLocks noChangeArrowheads="1"/>
          </p:cNvSpPr>
          <p:nvPr/>
        </p:nvSpPr>
        <p:spPr bwMode="auto">
          <a:xfrm>
            <a:off x="1905001" y="2438400"/>
            <a:ext cx="8378825" cy="3663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pattFill prst="divot">
                  <a:fgClr>
                    <a:srgbClr val="FFCCCC"/>
                  </a:fgClr>
                  <a:bgClr>
                    <a:schemeClr val="tx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it-IT" altLang="it-IT" sz="2600">
                <a:latin typeface="Univers" pitchFamily="34" charset="0"/>
              </a:rPr>
              <a:t>A) DISPONIBILITÀ DEL SISTEMA DI EMERGENZA</a:t>
            </a:r>
          </a:p>
          <a:p>
            <a:pPr algn="ctr">
              <a:spcBef>
                <a:spcPct val="0"/>
              </a:spcBef>
              <a:buFontTx/>
              <a:buNone/>
            </a:pPr>
            <a:endParaRPr lang="it-IT" altLang="it-IT" sz="2600">
              <a:latin typeface="Univers" pitchFamily="34" charset="0"/>
            </a:endParaRPr>
          </a:p>
          <a:p>
            <a:pPr algn="ctr">
              <a:spcBef>
                <a:spcPct val="0"/>
              </a:spcBef>
              <a:buFontTx/>
              <a:buNone/>
            </a:pPr>
            <a:r>
              <a:rPr lang="it-IT" altLang="it-IT" sz="2600">
                <a:latin typeface="Univers" pitchFamily="34" charset="0"/>
              </a:rPr>
              <a:t>B) ASSISTENZA PER L’AVVIAMENTO </a:t>
            </a:r>
          </a:p>
          <a:p>
            <a:pPr algn="ctr">
              <a:spcBef>
                <a:spcPct val="0"/>
              </a:spcBef>
              <a:buFontTx/>
              <a:buNone/>
            </a:pPr>
            <a:endParaRPr lang="it-IT" altLang="it-IT" sz="2600">
              <a:latin typeface="Univers" pitchFamily="34" charset="0"/>
            </a:endParaRPr>
          </a:p>
          <a:p>
            <a:pPr algn="ctr">
              <a:spcBef>
                <a:spcPct val="0"/>
              </a:spcBef>
              <a:buFontTx/>
              <a:buNone/>
            </a:pPr>
            <a:r>
              <a:rPr lang="it-IT" altLang="it-IT" sz="2600">
                <a:latin typeface="Univers" pitchFamily="34" charset="0"/>
              </a:rPr>
              <a:t>C) APPLICAZIONE DI TUTTI I SISTEMI DI SICUREZZA E RISERVATEZZA</a:t>
            </a:r>
          </a:p>
          <a:p>
            <a:pPr algn="ctr">
              <a:spcBef>
                <a:spcPct val="0"/>
              </a:spcBef>
              <a:buFontTx/>
              <a:buNone/>
            </a:pPr>
            <a:endParaRPr lang="it-IT" altLang="it-IT" sz="2600">
              <a:latin typeface="Univers" pitchFamily="34" charset="0"/>
            </a:endParaRPr>
          </a:p>
          <a:p>
            <a:pPr algn="ctr">
              <a:spcBef>
                <a:spcPct val="0"/>
              </a:spcBef>
              <a:buFontTx/>
              <a:buNone/>
            </a:pPr>
            <a:r>
              <a:rPr lang="it-IT" altLang="it-IT" sz="2600">
                <a:latin typeface="Univers" pitchFamily="34" charset="0"/>
              </a:rPr>
              <a:t>D) SUPPORTO PER SERVIZI AUSILIARI AL PERSONALE DELL’UTENTE</a:t>
            </a:r>
            <a:endParaRPr lang="it-IT" altLang="it-IT" sz="2600">
              <a:solidFill>
                <a:schemeClr val="accent2"/>
              </a:solidFill>
              <a:latin typeface="Univers" pitchFamily="34" charset="0"/>
            </a:endParaRPr>
          </a:p>
        </p:txBody>
      </p:sp>
      <p:sp>
        <p:nvSpPr>
          <p:cNvPr id="125957" name="Text Box 10"/>
          <p:cNvSpPr txBox="1">
            <a:spLocks noChangeArrowheads="1"/>
          </p:cNvSpPr>
          <p:nvPr/>
        </p:nvSpPr>
        <p:spPr bwMode="auto">
          <a:xfrm>
            <a:off x="5605403" y="1536701"/>
            <a:ext cx="80022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it-IT" altLang="it-IT" sz="4800" i="1">
                <a:solidFill>
                  <a:schemeClr val="accent2"/>
                </a:solidFill>
                <a:latin typeface="Univers" pitchFamily="34" charset="0"/>
              </a:rPr>
              <a:t>IN</a:t>
            </a:r>
            <a:endParaRPr lang="it-IT" altLang="it-IT" sz="4800"/>
          </a:p>
        </p:txBody>
      </p:sp>
    </p:spTree>
    <p:extLst>
      <p:ext uri="{BB962C8B-B14F-4D97-AF65-F5344CB8AC3E}">
        <p14:creationId xmlns:p14="http://schemas.microsoft.com/office/powerpoint/2010/main" val="137768755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ChangeArrowheads="1"/>
          </p:cNvSpPr>
          <p:nvPr/>
        </p:nvSpPr>
        <p:spPr bwMode="auto">
          <a:xfrm>
            <a:off x="1752600" y="228600"/>
            <a:ext cx="8686800" cy="6400800"/>
          </a:xfrm>
          <a:prstGeom prst="rect">
            <a:avLst/>
          </a:prstGeom>
          <a:noFill/>
          <a:ln w="28575">
            <a:solidFill>
              <a:schemeClr val="tx1"/>
            </a:solidFill>
            <a:miter lim="800000"/>
            <a:headEnd/>
            <a:tailEnd/>
          </a:ln>
          <a:effectLst>
            <a:outerShdw dist="107763" dir="2700000" algn="ctr" rotWithShape="0">
              <a:schemeClr val="bg2"/>
            </a:outerShdw>
          </a:effectLst>
          <a:extLst>
            <a:ext uri="{909E8E84-426E-40DD-AFC4-6F175D3DCCD1}">
              <a14:hiddenFill xmlns:a14="http://schemas.microsoft.com/office/drawing/2010/main">
                <a:solidFill>
                  <a:schemeClr val="bg1"/>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it-IT" altLang="it-IT" sz="2400"/>
          </a:p>
        </p:txBody>
      </p:sp>
      <p:sp>
        <p:nvSpPr>
          <p:cNvPr id="128003" name="Text Box 3"/>
          <p:cNvSpPr txBox="1">
            <a:spLocks noChangeArrowheads="1"/>
          </p:cNvSpPr>
          <p:nvPr/>
        </p:nvSpPr>
        <p:spPr bwMode="auto">
          <a:xfrm>
            <a:off x="2209800" y="228601"/>
            <a:ext cx="76962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it-IT" altLang="it-IT" sz="4000" i="1" u="sng">
                <a:solidFill>
                  <a:srgbClr val="FF3300"/>
                </a:solidFill>
                <a:latin typeface="Univers" pitchFamily="34" charset="0"/>
              </a:rPr>
              <a:t>GARANZIE</a:t>
            </a:r>
            <a:endParaRPr lang="it-IT" altLang="it-IT" sz="1600" u="sng"/>
          </a:p>
        </p:txBody>
      </p:sp>
      <p:sp>
        <p:nvSpPr>
          <p:cNvPr id="128004" name="Text Box 4"/>
          <p:cNvSpPr txBox="1">
            <a:spLocks noChangeArrowheads="1"/>
          </p:cNvSpPr>
          <p:nvPr/>
        </p:nvSpPr>
        <p:spPr bwMode="auto">
          <a:xfrm>
            <a:off x="1905001" y="1657351"/>
            <a:ext cx="8378825" cy="4955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pattFill prst="divot">
                  <a:fgClr>
                    <a:srgbClr val="FFCCCC"/>
                  </a:fgClr>
                  <a:bgClr>
                    <a:schemeClr val="tx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a:spcBef>
                <a:spcPct val="0"/>
              </a:spcBef>
              <a:buFontTx/>
              <a:buNone/>
            </a:pPr>
            <a:r>
              <a:rPr lang="it-IT" altLang="it-IT">
                <a:solidFill>
                  <a:schemeClr val="accent2"/>
                </a:solidFill>
                <a:latin typeface="Univers" pitchFamily="34" charset="0"/>
              </a:rPr>
              <a:t>A)</a:t>
            </a:r>
            <a:r>
              <a:rPr lang="it-IT" altLang="it-IT" sz="2800">
                <a:solidFill>
                  <a:schemeClr val="accent2"/>
                </a:solidFill>
                <a:latin typeface="Univers" pitchFamily="34" charset="0"/>
              </a:rPr>
              <a:t> </a:t>
            </a:r>
            <a:r>
              <a:rPr lang="it-IT" altLang="it-IT" sz="2800">
                <a:latin typeface="Univers" pitchFamily="34" charset="0"/>
              </a:rPr>
              <a:t>IL FORNITORE POTRÀ GARANTIRE CON POLIZZA ASSICURATIVA I COSTI DELL’UTENTE PER IL SERVIZIO DI RECOVERY IN CASO DI DISASTRO</a:t>
            </a:r>
          </a:p>
          <a:p>
            <a:pPr algn="just">
              <a:spcBef>
                <a:spcPct val="0"/>
              </a:spcBef>
              <a:buFontTx/>
              <a:buNone/>
            </a:pPr>
            <a:endParaRPr lang="it-IT" altLang="it-IT" sz="2800">
              <a:latin typeface="Univers" pitchFamily="34" charset="0"/>
            </a:endParaRPr>
          </a:p>
          <a:p>
            <a:pPr algn="just">
              <a:spcBef>
                <a:spcPct val="0"/>
              </a:spcBef>
              <a:buFontTx/>
              <a:buNone/>
            </a:pPr>
            <a:r>
              <a:rPr lang="it-IT" altLang="it-IT">
                <a:solidFill>
                  <a:schemeClr val="accent2"/>
                </a:solidFill>
                <a:latin typeface="Univers" pitchFamily="34" charset="0"/>
              </a:rPr>
              <a:t>B) </a:t>
            </a:r>
            <a:r>
              <a:rPr lang="it-IT" altLang="it-IT" sz="2800">
                <a:latin typeface="Univers" pitchFamily="34" charset="0"/>
              </a:rPr>
              <a:t>NORMALMENTE IL FORNITORE GARANTISCE SOLO LA CORREZIONE DI ERRORI O VIZI LEGATI AL PROGRAMMA E ALL’HARDWARE, CHIEDENDO DI NON RISPONDERE PER DANNI DIRETTI DELL’UTENTE O DI TERZI </a:t>
            </a:r>
            <a:endParaRPr lang="it-IT" altLang="it-IT" sz="2800">
              <a:solidFill>
                <a:schemeClr val="accent2"/>
              </a:solidFill>
              <a:latin typeface="Univers" pitchFamily="34" charset="0"/>
            </a:endParaRPr>
          </a:p>
        </p:txBody>
      </p:sp>
    </p:spTree>
    <p:extLst>
      <p:ext uri="{BB962C8B-B14F-4D97-AF65-F5344CB8AC3E}">
        <p14:creationId xmlns:p14="http://schemas.microsoft.com/office/powerpoint/2010/main" val="279336296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ChangeArrowheads="1"/>
          </p:cNvSpPr>
          <p:nvPr/>
        </p:nvSpPr>
        <p:spPr bwMode="auto">
          <a:xfrm>
            <a:off x="1752600" y="228600"/>
            <a:ext cx="8686800" cy="6400800"/>
          </a:xfrm>
          <a:prstGeom prst="rect">
            <a:avLst/>
          </a:prstGeom>
          <a:noFill/>
          <a:ln w="28575">
            <a:solidFill>
              <a:schemeClr val="tx1"/>
            </a:solidFill>
            <a:miter lim="800000"/>
            <a:headEnd/>
            <a:tailEnd/>
          </a:ln>
          <a:effectLst>
            <a:outerShdw dist="107763" dir="2700000" algn="ctr" rotWithShape="0">
              <a:schemeClr val="bg2"/>
            </a:outerShdw>
          </a:effectLst>
          <a:extLst>
            <a:ext uri="{909E8E84-426E-40DD-AFC4-6F175D3DCCD1}">
              <a14:hiddenFill xmlns:a14="http://schemas.microsoft.com/office/drawing/2010/main">
                <a:solidFill>
                  <a:schemeClr val="bg1"/>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it-IT" altLang="it-IT" sz="2400"/>
          </a:p>
        </p:txBody>
      </p:sp>
      <p:sp>
        <p:nvSpPr>
          <p:cNvPr id="130051" name="Text Box 3"/>
          <p:cNvSpPr txBox="1">
            <a:spLocks noChangeArrowheads="1"/>
          </p:cNvSpPr>
          <p:nvPr/>
        </p:nvSpPr>
        <p:spPr bwMode="auto">
          <a:xfrm>
            <a:off x="2209800" y="288926"/>
            <a:ext cx="76962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it-IT" altLang="it-IT" sz="4000" i="1" u="sng">
                <a:solidFill>
                  <a:srgbClr val="FF3300"/>
                </a:solidFill>
                <a:latin typeface="Univers" pitchFamily="34" charset="0"/>
              </a:rPr>
              <a:t>DURATA DELL’ACCORDO</a:t>
            </a:r>
            <a:endParaRPr lang="it-IT" altLang="it-IT" sz="1600" u="sng"/>
          </a:p>
        </p:txBody>
      </p:sp>
      <p:sp>
        <p:nvSpPr>
          <p:cNvPr id="130052" name="Text Box 4"/>
          <p:cNvSpPr txBox="1">
            <a:spLocks noChangeArrowheads="1"/>
          </p:cNvSpPr>
          <p:nvPr/>
        </p:nvSpPr>
        <p:spPr bwMode="auto">
          <a:xfrm>
            <a:off x="1905000" y="1371600"/>
            <a:ext cx="8534400" cy="4093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pattFill prst="divot">
                  <a:fgClr>
                    <a:srgbClr val="FFCCCC"/>
                  </a:fgClr>
                  <a:bgClr>
                    <a:schemeClr val="tx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it-IT" altLang="it-IT" sz="2600">
                <a:solidFill>
                  <a:schemeClr val="accent2"/>
                </a:solidFill>
                <a:latin typeface="Univers" pitchFamily="34" charset="0"/>
              </a:rPr>
              <a:t>L’ARCO TEMPORALE È DISTINTO IN TRE DIVERSE FASI:</a:t>
            </a:r>
          </a:p>
          <a:p>
            <a:pPr algn="ctr">
              <a:spcBef>
                <a:spcPct val="0"/>
              </a:spcBef>
              <a:buFontTx/>
              <a:buNone/>
            </a:pPr>
            <a:endParaRPr lang="it-IT" altLang="it-IT" sz="2600">
              <a:latin typeface="Univers" pitchFamily="34" charset="0"/>
            </a:endParaRPr>
          </a:p>
          <a:p>
            <a:pPr algn="ctr">
              <a:spcBef>
                <a:spcPct val="0"/>
              </a:spcBef>
              <a:buFontTx/>
              <a:buNone/>
            </a:pPr>
            <a:endParaRPr lang="it-IT" altLang="it-IT" sz="2600">
              <a:latin typeface="Univers" pitchFamily="34" charset="0"/>
            </a:endParaRPr>
          </a:p>
          <a:p>
            <a:pPr algn="ctr">
              <a:spcBef>
                <a:spcPct val="0"/>
              </a:spcBef>
              <a:buFontTx/>
              <a:buNone/>
            </a:pPr>
            <a:r>
              <a:rPr lang="it-IT" altLang="it-IT" sz="2600">
                <a:latin typeface="Univers" pitchFamily="34" charset="0"/>
              </a:rPr>
              <a:t>A) DURATA COMPLESSIVA DELL’ACCORDO</a:t>
            </a:r>
          </a:p>
          <a:p>
            <a:pPr algn="ctr">
              <a:spcBef>
                <a:spcPct val="0"/>
              </a:spcBef>
              <a:buFontTx/>
              <a:buNone/>
            </a:pPr>
            <a:endParaRPr lang="it-IT" altLang="it-IT" sz="2600">
              <a:latin typeface="Univers" pitchFamily="34" charset="0"/>
            </a:endParaRPr>
          </a:p>
          <a:p>
            <a:pPr algn="ctr">
              <a:spcBef>
                <a:spcPct val="0"/>
              </a:spcBef>
              <a:buFontTx/>
              <a:buNone/>
            </a:pPr>
            <a:r>
              <a:rPr lang="it-IT" altLang="it-IT" sz="2600">
                <a:latin typeface="Univers" pitchFamily="34" charset="0"/>
              </a:rPr>
              <a:t>B) DURATA DELL’ATTIVAZIONE DEI TESTS DI PROVA </a:t>
            </a:r>
          </a:p>
          <a:p>
            <a:pPr algn="ctr">
              <a:spcBef>
                <a:spcPct val="0"/>
              </a:spcBef>
              <a:buFontTx/>
              <a:buNone/>
            </a:pPr>
            <a:endParaRPr lang="it-IT" altLang="it-IT" sz="2600">
              <a:latin typeface="Univers" pitchFamily="34" charset="0"/>
            </a:endParaRPr>
          </a:p>
          <a:p>
            <a:pPr algn="ctr">
              <a:spcBef>
                <a:spcPct val="0"/>
              </a:spcBef>
              <a:buFontTx/>
              <a:buNone/>
            </a:pPr>
            <a:r>
              <a:rPr lang="it-IT" altLang="it-IT" sz="2600">
                <a:latin typeface="Univers" pitchFamily="34" charset="0"/>
              </a:rPr>
              <a:t>C) DURATA DEL VERO E PROPRIO “SERVIZIO DI EMERGENZA”</a:t>
            </a:r>
          </a:p>
        </p:txBody>
      </p:sp>
    </p:spTree>
    <p:extLst>
      <p:ext uri="{BB962C8B-B14F-4D97-AF65-F5344CB8AC3E}">
        <p14:creationId xmlns:p14="http://schemas.microsoft.com/office/powerpoint/2010/main" val="224233353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ChangeArrowheads="1"/>
          </p:cNvSpPr>
          <p:nvPr/>
        </p:nvSpPr>
        <p:spPr bwMode="auto">
          <a:xfrm>
            <a:off x="1752600" y="228600"/>
            <a:ext cx="8686800" cy="6400800"/>
          </a:xfrm>
          <a:prstGeom prst="rect">
            <a:avLst/>
          </a:prstGeom>
          <a:noFill/>
          <a:ln w="28575">
            <a:solidFill>
              <a:schemeClr val="tx1"/>
            </a:solidFill>
            <a:miter lim="800000"/>
            <a:headEnd/>
            <a:tailEnd/>
          </a:ln>
          <a:effectLst>
            <a:outerShdw dist="107763" dir="2700000" algn="ctr" rotWithShape="0">
              <a:schemeClr val="bg2"/>
            </a:outerShdw>
          </a:effectLst>
          <a:extLst>
            <a:ext uri="{909E8E84-426E-40DD-AFC4-6F175D3DCCD1}">
              <a14:hiddenFill xmlns:a14="http://schemas.microsoft.com/office/drawing/2010/main">
                <a:solidFill>
                  <a:schemeClr val="bg1"/>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it-IT" altLang="it-IT" sz="2400"/>
          </a:p>
        </p:txBody>
      </p:sp>
      <p:sp>
        <p:nvSpPr>
          <p:cNvPr id="132099" name="Text Box 3"/>
          <p:cNvSpPr txBox="1">
            <a:spLocks noChangeArrowheads="1"/>
          </p:cNvSpPr>
          <p:nvPr/>
        </p:nvSpPr>
        <p:spPr bwMode="auto">
          <a:xfrm>
            <a:off x="2209800" y="228600"/>
            <a:ext cx="7696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it-IT" altLang="it-IT" sz="4400" i="1" u="sng">
                <a:solidFill>
                  <a:srgbClr val="FF3300"/>
                </a:solidFill>
                <a:latin typeface="Univers" pitchFamily="34" charset="0"/>
              </a:rPr>
              <a:t>PROVA </a:t>
            </a:r>
            <a:endParaRPr lang="it-IT" altLang="it-IT" sz="1800" u="sng"/>
          </a:p>
        </p:txBody>
      </p:sp>
      <p:sp>
        <p:nvSpPr>
          <p:cNvPr id="132100" name="Text Box 4"/>
          <p:cNvSpPr txBox="1">
            <a:spLocks noChangeArrowheads="1"/>
          </p:cNvSpPr>
          <p:nvPr/>
        </p:nvSpPr>
        <p:spPr bwMode="auto">
          <a:xfrm>
            <a:off x="1905001" y="1295400"/>
            <a:ext cx="8378825" cy="4789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pattFill prst="divot">
                  <a:fgClr>
                    <a:srgbClr val="FFCCCC"/>
                  </a:fgClr>
                  <a:bgClr>
                    <a:schemeClr val="tx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a:spcBef>
                <a:spcPct val="0"/>
              </a:spcBef>
              <a:buFontTx/>
              <a:buNone/>
            </a:pPr>
            <a:r>
              <a:rPr lang="it-IT" altLang="it-IT" sz="2800">
                <a:latin typeface="Univers" pitchFamily="34" charset="0"/>
              </a:rPr>
              <a:t>È ESSENZIALE E NELL’INTERESSE DI CIASCUNA PARTE EFFETTUARE ALMENO UNO O DUE TESTS DI PROVA DURANTE IL VIGORE DEL CONTRATTO</a:t>
            </a:r>
          </a:p>
          <a:p>
            <a:pPr algn="just">
              <a:spcBef>
                <a:spcPct val="0"/>
              </a:spcBef>
              <a:buFontTx/>
              <a:buNone/>
            </a:pPr>
            <a:endParaRPr lang="it-IT" altLang="it-IT" sz="2800">
              <a:latin typeface="Univers" pitchFamily="34" charset="0"/>
            </a:endParaRPr>
          </a:p>
          <a:p>
            <a:pPr algn="just">
              <a:spcBef>
                <a:spcPct val="0"/>
              </a:spcBef>
              <a:buFontTx/>
              <a:buNone/>
            </a:pPr>
            <a:r>
              <a:rPr lang="it-IT" altLang="it-IT" sz="2800">
                <a:solidFill>
                  <a:schemeClr val="accent2"/>
                </a:solidFill>
                <a:latin typeface="Univers" pitchFamily="34" charset="0"/>
              </a:rPr>
              <a:t>N.B.:</a:t>
            </a:r>
            <a:r>
              <a:rPr lang="it-IT" altLang="it-IT" sz="2800">
                <a:latin typeface="Univers" pitchFamily="34" charset="0"/>
              </a:rPr>
              <a:t> LE PROVE VANNO PROGRAMMATE PER CONSENTIRE AL FORNITORE DI OPERARE REGOLARMENTE ANCHE PER ALTRI UTENTI E POSSONO ESSERE ANNULLATE IN CASO DI ATTIVAZIONE DEL SERVIZIO DI EMERGENZA IN ATTO PER ALTRI UTENTI</a:t>
            </a:r>
          </a:p>
        </p:txBody>
      </p:sp>
    </p:spTree>
    <p:extLst>
      <p:ext uri="{BB962C8B-B14F-4D97-AF65-F5344CB8AC3E}">
        <p14:creationId xmlns:p14="http://schemas.microsoft.com/office/powerpoint/2010/main" val="20131816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1524000" y="307733"/>
            <a:ext cx="9144000" cy="960194"/>
          </a:xfrm>
        </p:spPr>
        <p:txBody>
          <a:bodyPr/>
          <a:lstStyle/>
          <a:p>
            <a:r>
              <a:rPr lang="it-IT" dirty="0">
                <a:solidFill>
                  <a:srgbClr val="00B050"/>
                </a:solidFill>
              </a:rPr>
              <a:t>INTELLIGENZA ARTIFICIALE</a:t>
            </a:r>
          </a:p>
        </p:txBody>
      </p:sp>
      <p:sp>
        <p:nvSpPr>
          <p:cNvPr id="3" name="Sottotitolo 2"/>
          <p:cNvSpPr>
            <a:spLocks noGrp="1"/>
          </p:cNvSpPr>
          <p:nvPr>
            <p:ph type="subTitle" idx="1"/>
          </p:nvPr>
        </p:nvSpPr>
        <p:spPr>
          <a:xfrm>
            <a:off x="1524000" y="1267927"/>
            <a:ext cx="9144000" cy="4877895"/>
          </a:xfrm>
        </p:spPr>
        <p:txBody>
          <a:bodyPr>
            <a:normAutofit/>
          </a:bodyPr>
          <a:lstStyle/>
          <a:p>
            <a:endParaRPr lang="it-IT" sz="2800" b="1" dirty="0">
              <a:solidFill>
                <a:srgbClr val="FF0000"/>
              </a:solidFill>
            </a:endParaRPr>
          </a:p>
          <a:p>
            <a:endParaRPr lang="it-IT" sz="6000" b="1" dirty="0">
              <a:solidFill>
                <a:srgbClr val="FF0000"/>
              </a:solidFill>
            </a:endParaRPr>
          </a:p>
          <a:p>
            <a:r>
              <a:rPr lang="it-IT" sz="6000" b="1" dirty="0">
                <a:solidFill>
                  <a:srgbClr val="FF0000"/>
                </a:solidFill>
              </a:rPr>
              <a:t>INTELLIGENZA ARTIFICIALE  PRINCIPALI ASPETTI GIURIDICI </a:t>
            </a:r>
          </a:p>
        </p:txBody>
      </p:sp>
    </p:spTree>
    <p:extLst>
      <p:ext uri="{BB962C8B-B14F-4D97-AF65-F5344CB8AC3E}">
        <p14:creationId xmlns:p14="http://schemas.microsoft.com/office/powerpoint/2010/main" val="32303304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1524000" y="307733"/>
            <a:ext cx="9144000" cy="960194"/>
          </a:xfrm>
        </p:spPr>
        <p:txBody>
          <a:bodyPr/>
          <a:lstStyle/>
          <a:p>
            <a:r>
              <a:rPr lang="it-IT" dirty="0">
                <a:solidFill>
                  <a:srgbClr val="00B050"/>
                </a:solidFill>
              </a:rPr>
              <a:t>Il Contratto </a:t>
            </a:r>
          </a:p>
        </p:txBody>
      </p:sp>
      <p:sp>
        <p:nvSpPr>
          <p:cNvPr id="3" name="Sottotitolo 2"/>
          <p:cNvSpPr>
            <a:spLocks noGrp="1"/>
          </p:cNvSpPr>
          <p:nvPr>
            <p:ph type="subTitle" idx="1"/>
          </p:nvPr>
        </p:nvSpPr>
        <p:spPr>
          <a:xfrm>
            <a:off x="571500" y="1267927"/>
            <a:ext cx="10096500" cy="4877895"/>
          </a:xfrm>
        </p:spPr>
        <p:txBody>
          <a:bodyPr>
            <a:normAutofit fontScale="85000" lnSpcReduction="20000"/>
          </a:bodyPr>
          <a:lstStyle/>
          <a:p>
            <a:r>
              <a:rPr lang="it-IT" sz="2800" b="1" dirty="0"/>
              <a:t>Definizione Generale </a:t>
            </a:r>
          </a:p>
          <a:p>
            <a:r>
              <a:rPr lang="it-IT" dirty="0"/>
              <a:t>In ogni caso occorre, quindi, che  il regolamento contrattuale determinato dalle parti non sia </a:t>
            </a:r>
            <a:r>
              <a:rPr lang="it-IT" b="1" i="1" dirty="0"/>
              <a:t>illecito</a:t>
            </a:r>
            <a:r>
              <a:rPr lang="it-IT" dirty="0"/>
              <a:t> e quindi sia diretto alla realizzazione di interessi meritevoli di tutela da parte dell’ordinamento giuridico. Non deve essere inoltre né contrario all’ordine pubblico, né a norme imperative.</a:t>
            </a:r>
          </a:p>
          <a:p>
            <a:r>
              <a:rPr lang="it-IT" dirty="0"/>
              <a:t>Per </a:t>
            </a:r>
            <a:r>
              <a:rPr lang="it-IT" b="1" i="1" dirty="0"/>
              <a:t>norma imperativa</a:t>
            </a:r>
            <a:r>
              <a:rPr lang="it-IT" dirty="0"/>
              <a:t> si intende l’apposizione da parte dell’ordinamento giuridico di norme inderogabili dalla volontà delle parti.</a:t>
            </a:r>
          </a:p>
          <a:p>
            <a:r>
              <a:rPr lang="it-IT" dirty="0"/>
              <a:t>Per </a:t>
            </a:r>
            <a:r>
              <a:rPr lang="it-IT" b="1" i="1" dirty="0"/>
              <a:t>ordine pubblico</a:t>
            </a:r>
            <a:r>
              <a:rPr lang="it-IT" dirty="0"/>
              <a:t>, invece si intende l’insieme dei principi di struttura politica ed economica della società, immanenti nell’ordinamento giuridico vigente.</a:t>
            </a:r>
          </a:p>
          <a:p>
            <a:r>
              <a:rPr lang="it-IT" dirty="0"/>
              <a:t>Un esempio fra tutti è l’articolo 5 c.c. che impone la nullità di tutti i patti che prevedano atti di disposizione del proprio corpo, tali da cagionare una diminuzione permanente dell’integrità fisica.     </a:t>
            </a:r>
          </a:p>
          <a:p>
            <a:r>
              <a:rPr lang="it-IT" dirty="0"/>
              <a:t>L’insieme dei contratti “</a:t>
            </a:r>
            <a:r>
              <a:rPr lang="it-IT" b="1" dirty="0"/>
              <a:t>non tipici</a:t>
            </a:r>
            <a:r>
              <a:rPr lang="it-IT" dirty="0"/>
              <a:t>” comprende sia quelli innominati ed atipici, sia quelli innominati ma tipicizzati: di questi ultimi, nel settore informatico, un esempio è offerto dalla “licenza d’uso software” che, pur innominata, cioè non esistente in forma autonoma identificata nel codice civile, come invece è, ad esempio la “</a:t>
            </a:r>
            <a:r>
              <a:rPr lang="it-IT" b="1" dirty="0"/>
              <a:t>vendita</a:t>
            </a:r>
            <a:r>
              <a:rPr lang="it-IT" dirty="0"/>
              <a:t>” che è identificata nominalmente nel codice stesso, è diventata tuttavia una fattispecie </a:t>
            </a:r>
            <a:r>
              <a:rPr lang="it-IT" b="1" dirty="0"/>
              <a:t>negoziale comune</a:t>
            </a:r>
            <a:r>
              <a:rPr lang="it-IT" dirty="0"/>
              <a:t> (e quindi tipica) a tutti i contratti e rispondente a ben precise e consolidate esigenze.</a:t>
            </a:r>
          </a:p>
          <a:p>
            <a:endParaRPr lang="it-IT" dirty="0"/>
          </a:p>
        </p:txBody>
      </p:sp>
    </p:spTree>
    <p:extLst>
      <p:ext uri="{BB962C8B-B14F-4D97-AF65-F5344CB8AC3E}">
        <p14:creationId xmlns:p14="http://schemas.microsoft.com/office/powerpoint/2010/main" val="253067549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ttotitolo 2"/>
          <p:cNvSpPr>
            <a:spLocks noGrp="1"/>
          </p:cNvSpPr>
          <p:nvPr>
            <p:ph type="subTitle" idx="1"/>
          </p:nvPr>
        </p:nvSpPr>
        <p:spPr>
          <a:xfrm>
            <a:off x="386499" y="1267927"/>
            <a:ext cx="11406433" cy="5359116"/>
          </a:xfrm>
        </p:spPr>
        <p:txBody>
          <a:bodyPr>
            <a:normAutofit/>
          </a:bodyPr>
          <a:lstStyle/>
          <a:p>
            <a:endParaRPr lang="it-IT" sz="2800" b="1" dirty="0"/>
          </a:p>
          <a:p>
            <a:endParaRPr lang="it-IT" sz="2800" b="1" dirty="0"/>
          </a:p>
          <a:p>
            <a:endParaRPr lang="it-IT" sz="2800" b="1" dirty="0"/>
          </a:p>
          <a:p>
            <a:endParaRPr lang="it-IT" sz="2800" b="1" dirty="0"/>
          </a:p>
        </p:txBody>
      </p:sp>
      <p:pic>
        <p:nvPicPr>
          <p:cNvPr id="7" name="Immagine 6">
            <a:extLst>
              <a:ext uri="{FF2B5EF4-FFF2-40B4-BE49-F238E27FC236}">
                <a16:creationId xmlns:a16="http://schemas.microsoft.com/office/drawing/2014/main" id="{CE7F4B36-F98C-4E01-8FFE-4383F5B3ED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2090496" y="401637"/>
            <a:ext cx="6781224" cy="6593416"/>
          </a:xfrm>
          <a:prstGeom prst="rect">
            <a:avLst/>
          </a:prstGeom>
        </p:spPr>
      </p:pic>
    </p:spTree>
    <p:extLst>
      <p:ext uri="{BB962C8B-B14F-4D97-AF65-F5344CB8AC3E}">
        <p14:creationId xmlns:p14="http://schemas.microsoft.com/office/powerpoint/2010/main" val="133016722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1524000" y="307733"/>
            <a:ext cx="9144000" cy="960194"/>
          </a:xfrm>
        </p:spPr>
        <p:txBody>
          <a:bodyPr/>
          <a:lstStyle/>
          <a:p>
            <a:r>
              <a:rPr lang="it-IT" dirty="0">
                <a:solidFill>
                  <a:srgbClr val="00B050"/>
                </a:solidFill>
              </a:rPr>
              <a:t>INTELLIGENZA ARTIFICIALE</a:t>
            </a:r>
          </a:p>
        </p:txBody>
      </p:sp>
      <p:sp>
        <p:nvSpPr>
          <p:cNvPr id="3" name="Sottotitolo 2"/>
          <p:cNvSpPr>
            <a:spLocks noGrp="1"/>
          </p:cNvSpPr>
          <p:nvPr>
            <p:ph type="subTitle" idx="1"/>
          </p:nvPr>
        </p:nvSpPr>
        <p:spPr>
          <a:xfrm>
            <a:off x="94268" y="1784395"/>
            <a:ext cx="11698664" cy="5274275"/>
          </a:xfrm>
        </p:spPr>
        <p:txBody>
          <a:bodyPr>
            <a:normAutofit/>
          </a:bodyPr>
          <a:lstStyle/>
          <a:p>
            <a:r>
              <a:rPr lang="it-IT" dirty="0">
                <a:effectLst/>
                <a:latin typeface="Times New Roman" panose="02020603050405020304" pitchFamily="18" charset="0"/>
                <a:ea typeface="Times New Roman" panose="02020603050405020304" pitchFamily="18" charset="0"/>
              </a:rPr>
              <a:t>L’I.A. è sicuramente una </a:t>
            </a:r>
            <a:r>
              <a:rPr lang="it-IT" dirty="0">
                <a:solidFill>
                  <a:srgbClr val="FF0000"/>
                </a:solidFill>
                <a:effectLst/>
                <a:latin typeface="Times New Roman" panose="02020603050405020304" pitchFamily="18" charset="0"/>
                <a:ea typeface="Times New Roman" panose="02020603050405020304" pitchFamily="18" charset="0"/>
              </a:rPr>
              <a:t>nuova disciplina, a nostro parere informatica</a:t>
            </a:r>
            <a:r>
              <a:rPr lang="it-IT" dirty="0">
                <a:effectLst/>
                <a:latin typeface="Times New Roman" panose="02020603050405020304" pitchFamily="18" charset="0"/>
                <a:ea typeface="Times New Roman" panose="02020603050405020304" pitchFamily="18" charset="0"/>
              </a:rPr>
              <a:t>, che non ha una definizione universalmente univoca, benché la sua nascita terminologica possa farsi risalire come acronimo al 1943  quando  Warren </a:t>
            </a:r>
            <a:r>
              <a:rPr lang="it-IT" dirty="0" err="1">
                <a:effectLst/>
                <a:latin typeface="Times New Roman" panose="02020603050405020304" pitchFamily="18" charset="0"/>
                <a:ea typeface="Times New Roman" panose="02020603050405020304" pitchFamily="18" charset="0"/>
              </a:rPr>
              <a:t>McCulloch</a:t>
            </a:r>
            <a:r>
              <a:rPr lang="it-IT" dirty="0">
                <a:effectLst/>
                <a:latin typeface="Times New Roman" panose="02020603050405020304" pitchFamily="18" charset="0"/>
                <a:ea typeface="Times New Roman" panose="02020603050405020304" pitchFamily="18" charset="0"/>
              </a:rPr>
              <a:t> e Walter Pitt presentarono il primo neurone artificiale , a cui ha fatto seguito l’intervento dello psicologo canadese Donald </a:t>
            </a:r>
            <a:r>
              <a:rPr lang="it-IT" dirty="0" err="1">
                <a:effectLst/>
                <a:latin typeface="Times New Roman" panose="02020603050405020304" pitchFamily="18" charset="0"/>
                <a:ea typeface="Times New Roman" panose="02020603050405020304" pitchFamily="18" charset="0"/>
              </a:rPr>
              <a:t>Olding</a:t>
            </a:r>
            <a:r>
              <a:rPr lang="it-IT" dirty="0">
                <a:effectLst/>
                <a:latin typeface="Times New Roman" panose="02020603050405020304" pitchFamily="18" charset="0"/>
                <a:ea typeface="Times New Roman" panose="02020603050405020304" pitchFamily="18" charset="0"/>
              </a:rPr>
              <a:t> </a:t>
            </a:r>
            <a:r>
              <a:rPr lang="it-IT" dirty="0" err="1">
                <a:effectLst/>
                <a:latin typeface="Times New Roman" panose="02020603050405020304" pitchFamily="18" charset="0"/>
                <a:ea typeface="Times New Roman" panose="02020603050405020304" pitchFamily="18" charset="0"/>
              </a:rPr>
              <a:t>Hebb</a:t>
            </a:r>
            <a:r>
              <a:rPr lang="it-IT" dirty="0">
                <a:effectLst/>
                <a:latin typeface="Times New Roman" panose="02020603050405020304" pitchFamily="18" charset="0"/>
                <a:ea typeface="Times New Roman" panose="02020603050405020304" pitchFamily="18" charset="0"/>
              </a:rPr>
              <a:t> che analizzò in dettaglio i collegamenti fra reti neuronali artificiali e reti del cervello umano.</a:t>
            </a:r>
          </a:p>
          <a:p>
            <a:r>
              <a:rPr lang="it-IT" dirty="0">
                <a:effectLst/>
                <a:latin typeface="Times New Roman" panose="02020603050405020304" pitchFamily="18" charset="0"/>
                <a:ea typeface="Times New Roman" panose="02020603050405020304" pitchFamily="18" charset="0"/>
              </a:rPr>
              <a:t>Alan Turing nel 1950 cercò di spiegare le assonanze fra un computer e il cervello umano, e finalmente John McCarthy ne consacrò il termine e avviò il primo linguaggio di programmazione per I.A. nel 1958, il Lips e successivamente il </a:t>
            </a:r>
            <a:r>
              <a:rPr lang="it-IT" dirty="0" err="1">
                <a:effectLst/>
                <a:latin typeface="Times New Roman" panose="02020603050405020304" pitchFamily="18" charset="0"/>
                <a:ea typeface="Times New Roman" panose="02020603050405020304" pitchFamily="18" charset="0"/>
              </a:rPr>
              <a:t>Prolog</a:t>
            </a:r>
            <a:r>
              <a:rPr lang="it-IT" dirty="0">
                <a:effectLst/>
                <a:latin typeface="Times New Roman" panose="02020603050405020304" pitchFamily="18" charset="0"/>
                <a:ea typeface="Times New Roman" panose="02020603050405020304" pitchFamily="18" charset="0"/>
              </a:rPr>
              <a:t> nel 1973.</a:t>
            </a:r>
          </a:p>
          <a:p>
            <a:r>
              <a:rPr lang="it-IT" dirty="0">
                <a:effectLst/>
                <a:latin typeface="Times New Roman" panose="02020603050405020304" pitchFamily="18" charset="0"/>
                <a:ea typeface="Times New Roman" panose="02020603050405020304" pitchFamily="18" charset="0"/>
              </a:rPr>
              <a:t>Da quel momento in poi il termine I.A. è diventato di uso comune, pur non avendosi una uniformità di definizione, ma, in ogni caso, il riferimento all’I.A., dal punto di vista tecnico, pur con diverse sfumature, può essere universalmente accettato.</a:t>
            </a:r>
          </a:p>
          <a:p>
            <a:endParaRPr lang="it-IT"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12427396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1524000" y="307733"/>
            <a:ext cx="9144000" cy="960194"/>
          </a:xfrm>
        </p:spPr>
        <p:txBody>
          <a:bodyPr>
            <a:normAutofit/>
          </a:bodyPr>
          <a:lstStyle/>
          <a:p>
            <a:r>
              <a:rPr lang="it-IT" sz="4000" dirty="0">
                <a:solidFill>
                  <a:srgbClr val="00B050"/>
                </a:solidFill>
              </a:rPr>
              <a:t>INTELLIGENZA ARTIFICIALE</a:t>
            </a:r>
          </a:p>
        </p:txBody>
      </p:sp>
      <p:sp>
        <p:nvSpPr>
          <p:cNvPr id="3" name="Sottotitolo 2"/>
          <p:cNvSpPr>
            <a:spLocks noGrp="1"/>
          </p:cNvSpPr>
          <p:nvPr>
            <p:ph type="subTitle" idx="1"/>
          </p:nvPr>
        </p:nvSpPr>
        <p:spPr>
          <a:xfrm>
            <a:off x="-12415609" y="1267926"/>
            <a:ext cx="24208542" cy="9979709"/>
          </a:xfrm>
        </p:spPr>
        <p:txBody>
          <a:bodyPr>
            <a:normAutofit/>
          </a:bodyPr>
          <a:lstStyle/>
          <a:p>
            <a:endParaRPr lang="it-IT" sz="2800" b="1" dirty="0"/>
          </a:p>
          <a:p>
            <a:endParaRPr lang="it-IT" sz="2800" b="1" dirty="0"/>
          </a:p>
          <a:p>
            <a:endParaRPr lang="it-IT" sz="2800" b="1" dirty="0"/>
          </a:p>
          <a:p>
            <a:endParaRPr lang="it-IT" sz="2800" b="1" dirty="0"/>
          </a:p>
        </p:txBody>
      </p:sp>
      <p:pic>
        <p:nvPicPr>
          <p:cNvPr id="9222" name="Picture 6" descr="I diritti umani nell'era dell'intelligenza artificiale (IA): l'Europa come  modello per la definizione di norme internazionali nel settore dell'IA -  Sala stampa">
            <a:extLst>
              <a:ext uri="{FF2B5EF4-FFF2-40B4-BE49-F238E27FC236}">
                <a16:creationId xmlns:a16="http://schemas.microsoft.com/office/drawing/2014/main" id="{4FFB6968-92F3-4C96-94F9-AC1D7B0EB7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2277" y="1547446"/>
            <a:ext cx="9143999" cy="4914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071238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1524000" y="307733"/>
            <a:ext cx="9144000" cy="960194"/>
          </a:xfrm>
        </p:spPr>
        <p:txBody>
          <a:bodyPr/>
          <a:lstStyle/>
          <a:p>
            <a:r>
              <a:rPr lang="it-IT" dirty="0">
                <a:solidFill>
                  <a:srgbClr val="00B050"/>
                </a:solidFill>
              </a:rPr>
              <a:t>IINTELLIGENZA ARTIFICIALE </a:t>
            </a:r>
          </a:p>
        </p:txBody>
      </p:sp>
      <p:sp>
        <p:nvSpPr>
          <p:cNvPr id="3" name="Sottotitolo 2"/>
          <p:cNvSpPr>
            <a:spLocks noGrp="1"/>
          </p:cNvSpPr>
          <p:nvPr>
            <p:ph type="subTitle" idx="1"/>
          </p:nvPr>
        </p:nvSpPr>
        <p:spPr>
          <a:xfrm>
            <a:off x="386499" y="1267927"/>
            <a:ext cx="11406433" cy="5359116"/>
          </a:xfrm>
        </p:spPr>
        <p:txBody>
          <a:bodyPr>
            <a:normAutofit/>
          </a:bodyPr>
          <a:lstStyle/>
          <a:p>
            <a:endParaRPr lang="it-IT" sz="2800" b="1" dirty="0"/>
          </a:p>
          <a:p>
            <a:endParaRPr lang="it-IT" sz="2800" b="1" dirty="0"/>
          </a:p>
          <a:p>
            <a:endParaRPr lang="it-IT" sz="2800" b="1" dirty="0"/>
          </a:p>
          <a:p>
            <a:endParaRPr lang="it-IT" sz="2800" b="1" dirty="0"/>
          </a:p>
        </p:txBody>
      </p:sp>
      <p:sp>
        <p:nvSpPr>
          <p:cNvPr id="4" name="Rettangolo 3"/>
          <p:cNvSpPr/>
          <p:nvPr/>
        </p:nvSpPr>
        <p:spPr>
          <a:xfrm>
            <a:off x="738554" y="1720840"/>
            <a:ext cx="11054377" cy="4832092"/>
          </a:xfrm>
          <a:prstGeom prst="rect">
            <a:avLst/>
          </a:prstGeom>
        </p:spPr>
        <p:txBody>
          <a:bodyPr wrap="square">
            <a:spAutoFit/>
          </a:bodyPr>
          <a:lstStyle/>
          <a:p>
            <a:r>
              <a:rPr lang="it-IT" altLang="it-IT" sz="2800" dirty="0"/>
              <a:t>Stuart J. </a:t>
            </a:r>
            <a:r>
              <a:rPr lang="it-IT" altLang="it-IT" sz="2800" dirty="0" err="1"/>
              <a:t>Russel</a:t>
            </a:r>
            <a:r>
              <a:rPr lang="it-IT" altLang="it-IT" sz="2800" dirty="0"/>
              <a:t> e Peter </a:t>
            </a:r>
            <a:r>
              <a:rPr lang="it-IT" altLang="it-IT" sz="2800" dirty="0" err="1"/>
              <a:t>Norving</a:t>
            </a:r>
            <a:r>
              <a:rPr lang="it-IT" altLang="it-IT" sz="2800" dirty="0"/>
              <a:t> hanno identificato un’interessante qualificazione dell’I.A. distinguendone </a:t>
            </a:r>
            <a:r>
              <a:rPr lang="it-IT" altLang="it-IT" sz="2800" b="1" dirty="0"/>
              <a:t>due aspetti</a:t>
            </a:r>
            <a:r>
              <a:rPr lang="it-IT" altLang="it-IT" sz="2800" dirty="0"/>
              <a:t>, </a:t>
            </a:r>
            <a:r>
              <a:rPr lang="it-IT" altLang="it-IT" sz="2800" i="1" dirty="0"/>
              <a:t>il primo associato ai processi di pensiero e motivazioni ed il secondo associato al puro comportamento</a:t>
            </a:r>
            <a:r>
              <a:rPr lang="it-IT" altLang="it-IT" sz="2800" dirty="0"/>
              <a:t>, con la conseguenza che l’I.A. possa essere definita come </a:t>
            </a:r>
            <a:r>
              <a:rPr lang="it-IT" altLang="it-IT" sz="2800" b="1" dirty="0">
                <a:solidFill>
                  <a:srgbClr val="FF0000"/>
                </a:solidFill>
              </a:rPr>
              <a:t>sistemi che pensano e come sistemi che agiscono e razionalizzano i dati proprio come gli esseri umani, stabilendo così una netta distinzione dagli algoritmi convenzionali propri dei computer.</a:t>
            </a:r>
          </a:p>
          <a:p>
            <a:r>
              <a:rPr lang="en-GB" altLang="it-IT" sz="2800" b="1" dirty="0"/>
              <a:t>La </a:t>
            </a:r>
            <a:r>
              <a:rPr lang="en-GB" altLang="it-IT" sz="2800" b="1" dirty="0" err="1"/>
              <a:t>stessa</a:t>
            </a:r>
            <a:r>
              <a:rPr lang="en-GB" altLang="it-IT" sz="2800" b="1" dirty="0"/>
              <a:t> </a:t>
            </a:r>
            <a:r>
              <a:rPr lang="en-GB" altLang="it-IT" sz="2800" b="1" dirty="0" err="1"/>
              <a:t>Comunità</a:t>
            </a:r>
            <a:r>
              <a:rPr lang="en-GB" altLang="it-IT" sz="2800" b="1" dirty="0"/>
              <a:t> </a:t>
            </a:r>
            <a:r>
              <a:rPr lang="en-GB" altLang="it-IT" sz="2800" b="1" dirty="0" err="1"/>
              <a:t>Europea</a:t>
            </a:r>
            <a:r>
              <a:rPr lang="en-GB" altLang="it-IT" sz="2800" b="1" dirty="0"/>
              <a:t> ha </a:t>
            </a:r>
            <a:r>
              <a:rPr lang="en-GB" altLang="it-IT" sz="2800" b="1" dirty="0" err="1"/>
              <a:t>definito</a:t>
            </a:r>
            <a:r>
              <a:rPr lang="it-IT" altLang="it-IT" sz="2800" b="1" dirty="0"/>
              <a:t> </a:t>
            </a:r>
            <a:r>
              <a:rPr lang="en-GB" altLang="it-IT" sz="2800" b="1" dirty="0" err="1"/>
              <a:t>l’I.A</a:t>
            </a:r>
            <a:r>
              <a:rPr lang="en-GB" altLang="it-IT" sz="2800" b="1" dirty="0"/>
              <a:t>. “ </a:t>
            </a:r>
            <a:r>
              <a:rPr lang="en-GB" altLang="it-IT" sz="2800" b="1" i="1" dirty="0"/>
              <a:t>Artificial Intelligence (AI ) refers to </a:t>
            </a:r>
            <a:r>
              <a:rPr lang="en-GB" altLang="it-IT" sz="2800" b="1" i="1" dirty="0" err="1"/>
              <a:t>sistems</a:t>
            </a:r>
            <a:r>
              <a:rPr lang="en-GB" altLang="it-IT" sz="2800" b="1" i="1" dirty="0"/>
              <a:t> that display intelligent behaviour by analysing their environment and taking actions – with some degree of autonomy – to </a:t>
            </a:r>
            <a:r>
              <a:rPr lang="en-GB" altLang="it-IT" sz="2800" b="1" i="1" dirty="0" err="1"/>
              <a:t>chieve</a:t>
            </a:r>
            <a:r>
              <a:rPr lang="en-GB" altLang="it-IT" sz="2800" b="1" i="1" dirty="0"/>
              <a:t> specific goals</a:t>
            </a:r>
            <a:r>
              <a:rPr lang="it-IT" altLang="it-IT" sz="2800" b="1" dirty="0"/>
              <a:t> </a:t>
            </a:r>
            <a:endParaRPr lang="it-IT" sz="2800" dirty="0"/>
          </a:p>
        </p:txBody>
      </p:sp>
    </p:spTree>
    <p:extLst>
      <p:ext uri="{BB962C8B-B14F-4D97-AF65-F5344CB8AC3E}">
        <p14:creationId xmlns:p14="http://schemas.microsoft.com/office/powerpoint/2010/main" val="140399961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1524000" y="140682"/>
            <a:ext cx="9144000" cy="968989"/>
          </a:xfrm>
        </p:spPr>
        <p:txBody>
          <a:bodyPr/>
          <a:lstStyle/>
          <a:p>
            <a:r>
              <a:rPr lang="it-IT" dirty="0">
                <a:solidFill>
                  <a:srgbClr val="00B050"/>
                </a:solidFill>
              </a:rPr>
              <a:t>IINTELLIGENZA ARTIFICIALE </a:t>
            </a:r>
          </a:p>
        </p:txBody>
      </p:sp>
      <p:sp>
        <p:nvSpPr>
          <p:cNvPr id="3" name="Sottotitolo 2"/>
          <p:cNvSpPr>
            <a:spLocks noGrp="1"/>
          </p:cNvSpPr>
          <p:nvPr>
            <p:ph type="subTitle" idx="1"/>
          </p:nvPr>
        </p:nvSpPr>
        <p:spPr>
          <a:xfrm>
            <a:off x="386499" y="1267927"/>
            <a:ext cx="11406433" cy="5359116"/>
          </a:xfrm>
        </p:spPr>
        <p:txBody>
          <a:bodyPr>
            <a:normAutofit/>
          </a:bodyPr>
          <a:lstStyle/>
          <a:p>
            <a:endParaRPr lang="it-IT" sz="2800" b="1" dirty="0"/>
          </a:p>
          <a:p>
            <a:endParaRPr lang="it-IT" sz="2800" b="1" dirty="0"/>
          </a:p>
          <a:p>
            <a:endParaRPr lang="it-IT" sz="2800" b="1" dirty="0"/>
          </a:p>
          <a:p>
            <a:endParaRPr lang="it-IT" sz="2800" b="1" dirty="0"/>
          </a:p>
        </p:txBody>
      </p:sp>
      <p:sp>
        <p:nvSpPr>
          <p:cNvPr id="4" name="Rettangolo 3"/>
          <p:cNvSpPr/>
          <p:nvPr/>
        </p:nvSpPr>
        <p:spPr>
          <a:xfrm>
            <a:off x="879231" y="1237101"/>
            <a:ext cx="10462845" cy="5632311"/>
          </a:xfrm>
          <a:prstGeom prst="rect">
            <a:avLst/>
          </a:prstGeom>
        </p:spPr>
        <p:txBody>
          <a:bodyPr wrap="square">
            <a:spAutoFit/>
          </a:bodyPr>
          <a:lstStyle/>
          <a:p>
            <a:r>
              <a:rPr lang="it-IT" altLang="it-IT" sz="2400" dirty="0"/>
              <a:t>Quindi ben si comprende come l’I.A: abbia necessità di una gran quantità di dati da elaborare, fondamentalmente aiutata in questo dalle </a:t>
            </a:r>
            <a:r>
              <a:rPr lang="it-IT" altLang="it-IT" sz="2400" b="1" dirty="0"/>
              <a:t>Machine </a:t>
            </a:r>
            <a:r>
              <a:rPr lang="it-IT" altLang="it-IT" sz="2400" b="1" dirty="0" err="1"/>
              <a:t>Learnig</a:t>
            </a:r>
            <a:r>
              <a:rPr lang="it-IT" altLang="it-IT" sz="2400" dirty="0"/>
              <a:t> e ancor più profondamente dalle </a:t>
            </a:r>
            <a:r>
              <a:rPr lang="it-IT" altLang="it-IT" sz="2400" b="1" dirty="0" err="1"/>
              <a:t>Deep</a:t>
            </a:r>
            <a:r>
              <a:rPr lang="it-IT" altLang="it-IT" sz="2400" b="1" dirty="0"/>
              <a:t> </a:t>
            </a:r>
            <a:r>
              <a:rPr lang="it-IT" altLang="it-IT" sz="2400" b="1" dirty="0" err="1"/>
              <a:t>Learnig</a:t>
            </a:r>
            <a:r>
              <a:rPr lang="it-IT" altLang="it-IT" sz="2400" b="1" dirty="0"/>
              <a:t>.,</a:t>
            </a:r>
            <a:r>
              <a:rPr lang="it-IT" altLang="it-IT" sz="2400" dirty="0"/>
              <a:t> sulla cui portata e capacità vi è sostanziale concordanza fra gli scienziati.</a:t>
            </a:r>
          </a:p>
          <a:p>
            <a:r>
              <a:rPr lang="it-IT" altLang="it-IT" sz="2400" dirty="0"/>
              <a:t>si ritiene  che ciò che caratterizza il </a:t>
            </a:r>
            <a:r>
              <a:rPr lang="it-IT" altLang="it-IT" sz="2400" b="1" dirty="0"/>
              <a:t>Machine Learning</a:t>
            </a:r>
            <a:r>
              <a:rPr lang="it-IT" altLang="it-IT" sz="2400" dirty="0"/>
              <a:t> è sia proprio il </a:t>
            </a:r>
            <a:r>
              <a:rPr lang="it-IT" altLang="it-IT" sz="2400" dirty="0">
                <a:solidFill>
                  <a:srgbClr val="FF0000"/>
                </a:solidFill>
              </a:rPr>
              <a:t>modello di apprendimento, cioè determinandosi un apprendimento tramite input e output che facciano comprendere all’I.A. come comportarsi; o utilizzando un apprendimento in base ai risultati, ed in ciò sarà proprio il software a comprendere come agire mappando i risultati di determinate azioni e compiti dei software; stessi o, infine, un vero e proprio “ apprendimento meritocratico”, cioè l’A.I. viene “ </a:t>
            </a:r>
            <a:r>
              <a:rPr lang="it-IT" altLang="it-IT" sz="2400" i="1" dirty="0">
                <a:solidFill>
                  <a:srgbClr val="FF0000"/>
                </a:solidFill>
              </a:rPr>
              <a:t>premiata quando raggiunge gli obiettivi, i risultati, esegue un’azione ecc. In questo modo impara quali sono le azioni corrette e quelle errate.</a:t>
            </a:r>
            <a:r>
              <a:rPr lang="it-IT" altLang="it-IT" sz="2400" dirty="0">
                <a:solidFill>
                  <a:srgbClr val="FF0000"/>
                </a:solidFill>
              </a:rPr>
              <a:t>”,</a:t>
            </a:r>
          </a:p>
          <a:p>
            <a:r>
              <a:rPr lang="it-IT" altLang="it-IT" sz="2400" dirty="0"/>
              <a:t>Più complessa la realtà del </a:t>
            </a:r>
            <a:r>
              <a:rPr lang="it-IT" altLang="it-IT" sz="2400" b="1" dirty="0" err="1"/>
              <a:t>Deep</a:t>
            </a:r>
            <a:r>
              <a:rPr lang="it-IT" altLang="it-IT" sz="2400" b="1" dirty="0"/>
              <a:t> </a:t>
            </a:r>
            <a:r>
              <a:rPr lang="it-IT" altLang="it-IT" sz="2400" b="1" dirty="0" err="1"/>
              <a:t>Learnig</a:t>
            </a:r>
            <a:r>
              <a:rPr lang="it-IT" altLang="it-IT" sz="2400" dirty="0"/>
              <a:t> che mira ad emulare la mente umana, necessitando però non solo di modelli matematici ma anche e soprattutto di reti neurali artificiali specifiche.</a:t>
            </a:r>
          </a:p>
        </p:txBody>
      </p:sp>
    </p:spTree>
    <p:extLst>
      <p:ext uri="{BB962C8B-B14F-4D97-AF65-F5344CB8AC3E}">
        <p14:creationId xmlns:p14="http://schemas.microsoft.com/office/powerpoint/2010/main" val="217119284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1524000" y="307733"/>
            <a:ext cx="9144000" cy="960194"/>
          </a:xfrm>
        </p:spPr>
        <p:txBody>
          <a:bodyPr>
            <a:normAutofit fontScale="90000"/>
          </a:bodyPr>
          <a:lstStyle/>
          <a:p>
            <a:r>
              <a:rPr lang="it-IT" sz="1800" dirty="0">
                <a:effectLst/>
                <a:latin typeface="Times New Roman" panose="02020603050405020304" pitchFamily="18" charset="0"/>
                <a:ea typeface="Times New Roman" panose="02020603050405020304" pitchFamily="18" charset="0"/>
              </a:rPr>
              <a:t>/</a:t>
            </a:r>
            <a:br>
              <a:rPr lang="it-IT" sz="1800" dirty="0">
                <a:effectLst/>
                <a:latin typeface="Times New Roman" panose="02020603050405020304" pitchFamily="18" charset="0"/>
                <a:ea typeface="Times New Roman" panose="02020603050405020304" pitchFamily="18" charset="0"/>
              </a:rPr>
            </a:br>
            <a:r>
              <a:rPr lang="it-IT" dirty="0">
                <a:solidFill>
                  <a:srgbClr val="00B050"/>
                </a:solidFill>
                <a:effectLst/>
                <a:latin typeface="Calibri" panose="020F0502020204030204" pitchFamily="34" charset="0"/>
                <a:ea typeface="Times New Roman" panose="02020603050405020304" pitchFamily="18" charset="0"/>
                <a:cs typeface="Calibri" panose="020F0502020204030204" pitchFamily="34" charset="0"/>
              </a:rPr>
              <a:t>INTELLIGENZA ARTIFICIALE </a:t>
            </a:r>
            <a:endParaRPr lang="it-IT" dirty="0">
              <a:solidFill>
                <a:srgbClr val="00B050"/>
              </a:solidFill>
              <a:latin typeface="Calibri" panose="020F0502020204030204" pitchFamily="34" charset="0"/>
              <a:cs typeface="Calibri" panose="020F0502020204030204" pitchFamily="34" charset="0"/>
            </a:endParaRPr>
          </a:p>
        </p:txBody>
      </p:sp>
      <p:sp>
        <p:nvSpPr>
          <p:cNvPr id="6" name="Rectangle 1">
            <a:extLst>
              <a:ext uri="{FF2B5EF4-FFF2-40B4-BE49-F238E27FC236}">
                <a16:creationId xmlns:a16="http://schemas.microsoft.com/office/drawing/2014/main" id="{E2BE0037-F5C0-489F-9944-7D313D393892}"/>
              </a:ext>
            </a:extLst>
          </p:cNvPr>
          <p:cNvSpPr>
            <a:spLocks noGrp="1" noChangeArrowheads="1"/>
          </p:cNvSpPr>
          <p:nvPr>
            <p:ph type="subTitle" idx="1"/>
          </p:nvPr>
        </p:nvSpPr>
        <p:spPr bwMode="auto">
          <a:xfrm>
            <a:off x="266218" y="1846446"/>
            <a:ext cx="11011382" cy="4955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0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Ben si comprende come l’I.A: abbia necessità di una gran quantità di dati da elaborare, fondamentalmente aiutata in questo dalle </a:t>
            </a:r>
            <a:r>
              <a:rPr kumimoji="0" lang="it-IT" altLang="it-IT" sz="2000" b="0" i="0" u="none" strike="noStrike" cap="none" normalizeH="0" baseline="0" dirty="0">
                <a:ln>
                  <a:noFill/>
                </a:ln>
                <a:solidFill>
                  <a:srgbClr val="FF0000"/>
                </a:solidFill>
                <a:effectLst/>
                <a:latin typeface="Calibri" panose="020F0502020204030204" pitchFamily="34" charset="0"/>
                <a:ea typeface="Times New Roman" panose="02020603050405020304" pitchFamily="18" charset="0"/>
                <a:cs typeface="Calibri" panose="020F0502020204030204" pitchFamily="34" charset="0"/>
              </a:rPr>
              <a:t>Machine </a:t>
            </a:r>
            <a:r>
              <a:rPr kumimoji="0" lang="it-IT" altLang="it-IT" sz="2000" b="0" i="0" u="none" strike="noStrike" cap="none" normalizeH="0" baseline="0" dirty="0" err="1">
                <a:ln>
                  <a:noFill/>
                </a:ln>
                <a:solidFill>
                  <a:srgbClr val="FF0000"/>
                </a:solidFill>
                <a:effectLst/>
                <a:latin typeface="Calibri" panose="020F0502020204030204" pitchFamily="34" charset="0"/>
                <a:ea typeface="Times New Roman" panose="02020603050405020304" pitchFamily="18" charset="0"/>
                <a:cs typeface="Calibri" panose="020F0502020204030204" pitchFamily="34" charset="0"/>
              </a:rPr>
              <a:t>Learnig</a:t>
            </a:r>
            <a:r>
              <a:rPr kumimoji="0" lang="it-IT" altLang="it-IT" sz="2000" b="0" i="0" u="none" strike="noStrike" cap="none" normalizeH="0" baseline="0" dirty="0">
                <a:ln>
                  <a:noFill/>
                </a:ln>
                <a:solidFill>
                  <a:srgbClr val="FF0000"/>
                </a:solidFill>
                <a:effectLst/>
                <a:latin typeface="Calibri" panose="020F0502020204030204" pitchFamily="34" charset="0"/>
                <a:ea typeface="Times New Roman" panose="02020603050405020304" pitchFamily="18" charset="0"/>
                <a:cs typeface="Calibri" panose="020F0502020204030204" pitchFamily="34" charset="0"/>
              </a:rPr>
              <a:t> </a:t>
            </a:r>
            <a:r>
              <a:rPr kumimoji="0" lang="it-IT" altLang="it-IT" sz="20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e ancor più profondamente dalle </a:t>
            </a:r>
            <a:r>
              <a:rPr kumimoji="0" lang="it-IT" altLang="it-IT" sz="2000" b="0" i="0" u="none" strike="noStrike" cap="none" normalizeH="0" baseline="0" dirty="0">
                <a:ln>
                  <a:noFill/>
                </a:ln>
                <a:solidFill>
                  <a:srgbClr val="FF0000"/>
                </a:solidFill>
                <a:effectLst/>
                <a:latin typeface="Calibri" panose="020F0502020204030204" pitchFamily="34" charset="0"/>
                <a:ea typeface="Times New Roman" panose="02020603050405020304" pitchFamily="18" charset="0"/>
                <a:cs typeface="Calibri" panose="020F0502020204030204" pitchFamily="34" charset="0"/>
              </a:rPr>
              <a:t>Deep </a:t>
            </a:r>
            <a:r>
              <a:rPr kumimoji="0" lang="it-IT" altLang="it-IT" sz="2000" b="0" i="0" u="none" strike="noStrike" cap="none" normalizeH="0" baseline="0" dirty="0" err="1">
                <a:ln>
                  <a:noFill/>
                </a:ln>
                <a:solidFill>
                  <a:srgbClr val="FF0000"/>
                </a:solidFill>
                <a:effectLst/>
                <a:latin typeface="Calibri" panose="020F0502020204030204" pitchFamily="34" charset="0"/>
                <a:ea typeface="Times New Roman" panose="02020603050405020304" pitchFamily="18" charset="0"/>
                <a:cs typeface="Calibri" panose="020F0502020204030204" pitchFamily="34" charset="0"/>
              </a:rPr>
              <a:t>Learnig</a:t>
            </a:r>
            <a:r>
              <a:rPr kumimoji="0" lang="it-IT" altLang="it-IT" sz="2000" b="0" i="0" u="none" strike="noStrike" cap="none" normalizeH="0" baseline="0" dirty="0">
                <a:ln>
                  <a:noFill/>
                </a:ln>
                <a:solidFill>
                  <a:srgbClr val="FF0000"/>
                </a:solidFill>
                <a:effectLst/>
                <a:latin typeface="Calibri" panose="020F0502020204030204" pitchFamily="34" charset="0"/>
                <a:ea typeface="Times New Roman" panose="02020603050405020304" pitchFamily="18" charset="0"/>
                <a:cs typeface="Calibri" panose="020F0502020204030204" pitchFamily="34" charset="0"/>
              </a:rPr>
              <a:t>., </a:t>
            </a:r>
            <a:r>
              <a:rPr kumimoji="0" lang="it-IT" altLang="it-IT" sz="20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sulla cui portata e capacità vi è sostanziale concordanza fra gli scienziati.</a:t>
            </a:r>
            <a:endParaRPr kumimoji="0" lang="it-IT" altLang="it-IT"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0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La Comunità Europea, proseguendo nel suo sopracitato Comunicato, ha indicato i Deep </a:t>
            </a:r>
            <a:r>
              <a:rPr kumimoji="0" lang="it-IT" altLang="it-IT" sz="2000" b="0" i="0" u="none" strike="noStrike" cap="none" normalizeH="0" baseline="0" dirty="0" err="1">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Learnig</a:t>
            </a:r>
            <a:r>
              <a:rPr kumimoji="0" lang="it-IT" altLang="it-IT" sz="20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come “ </a:t>
            </a:r>
            <a:r>
              <a:rPr kumimoji="0" lang="it-IT" altLang="it-IT" sz="2000" b="0" i="1" u="none" strike="noStrike" cap="none" normalizeH="0" baseline="0" dirty="0" err="1">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has</a:t>
            </a:r>
            <a:r>
              <a:rPr kumimoji="0" lang="it-IT" altLang="it-IT" sz="2000" b="0" i="1"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a:t>
            </a:r>
            <a:r>
              <a:rPr kumimoji="0" lang="it-IT" altLang="it-IT" sz="2000" b="0" i="1" u="none" strike="noStrike" cap="none" normalizeH="0" baseline="0" dirty="0" err="1">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been</a:t>
            </a:r>
            <a:r>
              <a:rPr kumimoji="0" lang="it-IT" altLang="it-IT" sz="2000" b="0" i="1"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a game-</a:t>
            </a:r>
            <a:r>
              <a:rPr kumimoji="0" lang="it-IT" altLang="it-IT" sz="2000" b="0" i="1" u="none" strike="noStrike" cap="none" normalizeH="0" baseline="0" dirty="0" err="1">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chenger</a:t>
            </a:r>
            <a:r>
              <a:rPr kumimoji="0" lang="it-IT" altLang="it-IT" sz="2000" b="0" i="1"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for A.I.. </a:t>
            </a:r>
            <a:r>
              <a:rPr kumimoji="0" lang="en-GB" altLang="it-IT" sz="2000" b="0" i="1"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with a tremendous improvement in performance for specific tasks such as image or speech recognition, or machine translation. Training a deep learning algorithm to classify objects works by exposing it to a large </a:t>
            </a:r>
            <a:r>
              <a:rPr kumimoji="0" lang="en-GB" altLang="it-IT" sz="2000" b="0" i="1" u="none" strike="noStrike" cap="none" normalizeH="0" baseline="0" dirty="0" err="1">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numebr</a:t>
            </a:r>
            <a:r>
              <a:rPr kumimoji="0" lang="en-GB" altLang="it-IT" sz="2000" b="0" i="1"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of labelled examples ( e.g. pictures) that are correctly categorised ( e.g. pictures of planes). Once trained, algorithms can </a:t>
            </a:r>
            <a:r>
              <a:rPr kumimoji="0" lang="en-GB" altLang="it-IT" sz="2000" b="0" i="1" u="none" strike="noStrike" cap="none" normalizeH="0" baseline="0" dirty="0" err="1">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corretly</a:t>
            </a:r>
            <a:r>
              <a:rPr kumimoji="0" lang="en-GB" altLang="it-IT" sz="2000" b="0" i="1"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classify </a:t>
            </a:r>
            <a:r>
              <a:rPr kumimoji="0" lang="en-GB" altLang="it-IT" sz="2000" b="0" i="1" u="none" strike="noStrike" cap="none" normalizeH="0" baseline="0" dirty="0" err="1">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objets</a:t>
            </a:r>
            <a:r>
              <a:rPr kumimoji="0" lang="en-GB" altLang="it-IT" sz="2000" b="0" i="1"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that they have never seen, in some case with accuracies that exceed those of humans. Significant advances in these technologies have  been made through the use of large data sets and unprecedented computing power</a:t>
            </a:r>
            <a:r>
              <a:rPr kumimoji="0" lang="en-GB" altLang="it-IT" sz="20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a:t>
            </a:r>
            <a:endParaRPr kumimoji="0" lang="it-IT" altLang="it-IT"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000" b="0" i="0" u="none" strike="noStrike" cap="none" normalizeH="0" baseline="0" dirty="0">
                <a:ln>
                  <a:noFill/>
                </a:ln>
                <a:solidFill>
                  <a:srgbClr val="FF0000"/>
                </a:solidFill>
                <a:effectLst/>
                <a:latin typeface="Calibri" panose="020F0502020204030204" pitchFamily="34" charset="0"/>
                <a:ea typeface="Times New Roman" panose="02020603050405020304" pitchFamily="18" charset="0"/>
                <a:cs typeface="Calibri" panose="020F0502020204030204" pitchFamily="34" charset="0"/>
              </a:rPr>
              <a:t>E’ evidente che ciascuna definizione miri ad un medesimo risultato, procedendo dall’analisi dei metodi che consentano al software ( non scordiamo mai che di software si tratta ) di adattarsi sempre più per svolgere compiti senza essere preventivamente programmati, correggendo errori ed abituarsi a svolgere in autonomia determinate attività.</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sp>
        <p:nvSpPr>
          <p:cNvPr id="7" name="Rectangle 2">
            <a:extLst>
              <a:ext uri="{FF2B5EF4-FFF2-40B4-BE49-F238E27FC236}">
                <a16:creationId xmlns:a16="http://schemas.microsoft.com/office/drawing/2014/main" id="{ECB4F600-F7E3-4AFA-AE12-82346183239B}"/>
              </a:ext>
            </a:extLst>
          </p:cNvPr>
          <p:cNvSpPr>
            <a:spLocks noChangeArrowheads="1"/>
          </p:cNvSpPr>
          <p:nvPr/>
        </p:nvSpPr>
        <p:spPr bwMode="auto">
          <a:xfrm>
            <a:off x="0" y="5773273"/>
            <a:ext cx="121920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a:t>
            </a: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8759047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1524000" y="307733"/>
            <a:ext cx="9144000" cy="960194"/>
          </a:xfrm>
        </p:spPr>
        <p:txBody>
          <a:bodyPr/>
          <a:lstStyle/>
          <a:p>
            <a:r>
              <a:rPr lang="it-IT" dirty="0">
                <a:solidFill>
                  <a:srgbClr val="00B050"/>
                </a:solidFill>
              </a:rPr>
              <a:t>IINTELLIGENZA ARTIFICIALE </a:t>
            </a:r>
          </a:p>
        </p:txBody>
      </p:sp>
      <p:sp>
        <p:nvSpPr>
          <p:cNvPr id="3" name="Sottotitolo 2"/>
          <p:cNvSpPr>
            <a:spLocks noGrp="1"/>
          </p:cNvSpPr>
          <p:nvPr>
            <p:ph type="subTitle" idx="1"/>
          </p:nvPr>
        </p:nvSpPr>
        <p:spPr>
          <a:xfrm>
            <a:off x="386499" y="1267927"/>
            <a:ext cx="11406433" cy="5359116"/>
          </a:xfrm>
        </p:spPr>
        <p:txBody>
          <a:bodyPr>
            <a:normAutofit/>
          </a:bodyPr>
          <a:lstStyle/>
          <a:p>
            <a:endParaRPr lang="it-IT" sz="2800" b="1" dirty="0"/>
          </a:p>
          <a:p>
            <a:endParaRPr lang="it-IT" sz="2800" b="1" dirty="0"/>
          </a:p>
          <a:p>
            <a:endParaRPr lang="it-IT" sz="2800" b="1" dirty="0"/>
          </a:p>
          <a:p>
            <a:endParaRPr lang="it-IT" sz="2800" b="1" dirty="0"/>
          </a:p>
        </p:txBody>
      </p:sp>
      <p:pic>
        <p:nvPicPr>
          <p:cNvPr id="15362" name="Picture 2" descr="Intelligenza artificiale (IA) - Azure Architecture Center | Microsoft Docs">
            <a:extLst>
              <a:ext uri="{FF2B5EF4-FFF2-40B4-BE49-F238E27FC236}">
                <a16:creationId xmlns:a16="http://schemas.microsoft.com/office/drawing/2014/main" id="{7FF86C28-06E0-440D-9F51-71907581EE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8735" y="1718733"/>
            <a:ext cx="8619066" cy="469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727262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1524000" y="307733"/>
            <a:ext cx="9144000" cy="960194"/>
          </a:xfrm>
        </p:spPr>
        <p:txBody>
          <a:bodyPr/>
          <a:lstStyle/>
          <a:p>
            <a:r>
              <a:rPr lang="it-IT" dirty="0">
                <a:solidFill>
                  <a:srgbClr val="00B050"/>
                </a:solidFill>
              </a:rPr>
              <a:t>IINTELLIGENZA ARTIFICIALE </a:t>
            </a:r>
          </a:p>
        </p:txBody>
      </p:sp>
      <p:sp>
        <p:nvSpPr>
          <p:cNvPr id="3" name="Sottotitolo 2"/>
          <p:cNvSpPr>
            <a:spLocks noGrp="1"/>
          </p:cNvSpPr>
          <p:nvPr>
            <p:ph type="subTitle" idx="1"/>
          </p:nvPr>
        </p:nvSpPr>
        <p:spPr>
          <a:xfrm>
            <a:off x="386499" y="1267927"/>
            <a:ext cx="11406433" cy="5359116"/>
          </a:xfrm>
        </p:spPr>
        <p:txBody>
          <a:bodyPr>
            <a:normAutofit/>
          </a:bodyPr>
          <a:lstStyle/>
          <a:p>
            <a:endParaRPr lang="it-IT" sz="2800" b="1" dirty="0"/>
          </a:p>
          <a:p>
            <a:endParaRPr lang="it-IT" sz="2800" b="1" dirty="0"/>
          </a:p>
          <a:p>
            <a:endParaRPr lang="it-IT" sz="2800" b="1" dirty="0"/>
          </a:p>
          <a:p>
            <a:endParaRPr lang="it-IT" sz="2800" b="1" dirty="0"/>
          </a:p>
        </p:txBody>
      </p:sp>
      <p:sp>
        <p:nvSpPr>
          <p:cNvPr id="4" name="Rettangolo 3"/>
          <p:cNvSpPr/>
          <p:nvPr/>
        </p:nvSpPr>
        <p:spPr>
          <a:xfrm>
            <a:off x="931985" y="1494253"/>
            <a:ext cx="9829799" cy="4708981"/>
          </a:xfrm>
          <a:prstGeom prst="rect">
            <a:avLst/>
          </a:prstGeom>
        </p:spPr>
        <p:txBody>
          <a:bodyPr wrap="square">
            <a:spAutoFit/>
          </a:bodyPr>
          <a:lstStyle/>
          <a:p>
            <a:r>
              <a:rPr lang="it-IT" altLang="it-IT" sz="2000" dirty="0"/>
              <a:t>Si parla ampiamente anche della distinzione fra </a:t>
            </a:r>
            <a:r>
              <a:rPr lang="it-IT" altLang="it-IT" sz="2000" b="1" dirty="0"/>
              <a:t>I.A. forte </a:t>
            </a:r>
            <a:r>
              <a:rPr lang="it-IT" altLang="it-IT" sz="2000" dirty="0"/>
              <a:t>e </a:t>
            </a:r>
            <a:r>
              <a:rPr lang="it-IT" altLang="it-IT" sz="2000" b="1" dirty="0"/>
              <a:t>I.A. debole </a:t>
            </a:r>
            <a:r>
              <a:rPr lang="it-IT" altLang="it-IT" sz="2000" dirty="0"/>
              <a:t>ritenendosi che l’I.A. debole </a:t>
            </a:r>
            <a:r>
              <a:rPr lang="it-IT" altLang="it-IT" sz="2000" b="1" dirty="0"/>
              <a:t>identifichi sistemi tecnologici che riescono a simulare alcune funzionalità cognitive dell’uomo, </a:t>
            </a:r>
            <a:r>
              <a:rPr lang="it-IT" altLang="it-IT" sz="2000" dirty="0"/>
              <a:t>pur con la limitazione dell’incapacità di pervenire agli stessi risultati del cervello umano. Nel far ciò, </a:t>
            </a:r>
            <a:r>
              <a:rPr lang="it-IT" altLang="it-IT" sz="2000" b="1" dirty="0"/>
              <a:t>non </a:t>
            </a:r>
            <a:r>
              <a:rPr lang="it-IT" altLang="it-IT" sz="2000" dirty="0"/>
              <a:t>si vuole imitare la mente umana ma sviluppare forme di intelligenza capaci di risolvere  problemi che analizzare sempre più ampie quantità di dati.</a:t>
            </a:r>
          </a:p>
          <a:p>
            <a:r>
              <a:rPr lang="it-IT" altLang="it-IT" sz="2000" dirty="0"/>
              <a:t>Manca in questo ambito una pluralità di risultati, ciascuna macchina opera molto bene su uno specifico campo, ma è limitato ad esso, senza percepire alcuna emozione o sentimento nel suo operare.</a:t>
            </a:r>
          </a:p>
          <a:p>
            <a:r>
              <a:rPr lang="it-IT" altLang="it-IT" sz="2000" b="1" dirty="0"/>
              <a:t>L’I.A. forte</a:t>
            </a:r>
            <a:r>
              <a:rPr lang="it-IT" altLang="it-IT" sz="2000" dirty="0"/>
              <a:t> ad esempio, </a:t>
            </a:r>
            <a:r>
              <a:rPr lang="it-IT" altLang="it-IT" sz="2000" b="1" dirty="0"/>
              <a:t>comprende sistemi avanzati che possono sviluppare una propria intelligenza autonoma, senza emulazione di quella </a:t>
            </a:r>
            <a:r>
              <a:rPr lang="it-IT" altLang="it-IT" sz="2000" b="1" dirty="0" err="1"/>
              <a:t>umana.Il</a:t>
            </a:r>
            <a:r>
              <a:rPr lang="it-IT" altLang="it-IT" sz="2000" b="1" dirty="0"/>
              <a:t> computer quindi sarebbe una “ </a:t>
            </a:r>
            <a:r>
              <a:rPr lang="it-IT" altLang="it-IT" sz="2000" b="1" i="1" dirty="0"/>
              <a:t>mente non distinguibile da una mente umana</a:t>
            </a:r>
            <a:r>
              <a:rPr lang="it-IT" altLang="it-IT" sz="2000" b="1" dirty="0"/>
              <a:t> “,</a:t>
            </a:r>
          </a:p>
          <a:p>
            <a:r>
              <a:rPr lang="it-IT" altLang="it-IT" sz="2000" i="1" dirty="0"/>
              <a:t>un’intelligenza di tal genere potrebbe automigliorarsi in un processo continuo che la porterebbe a diventare molto più evoluta della mente umana, non solo nel risolvere problemi, ma nelle arti e nella robotica cognitiva, fino a giungere a complessi aspetti di natura etica e giuridica.</a:t>
            </a:r>
            <a:endParaRPr lang="it-IT" altLang="it-IT" sz="2000" dirty="0"/>
          </a:p>
        </p:txBody>
      </p:sp>
    </p:spTree>
    <p:extLst>
      <p:ext uri="{BB962C8B-B14F-4D97-AF65-F5344CB8AC3E}">
        <p14:creationId xmlns:p14="http://schemas.microsoft.com/office/powerpoint/2010/main" val="94937137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1524000" y="307733"/>
            <a:ext cx="9144000" cy="960194"/>
          </a:xfrm>
        </p:spPr>
        <p:txBody>
          <a:bodyPr/>
          <a:lstStyle/>
          <a:p>
            <a:r>
              <a:rPr lang="it-IT" dirty="0">
                <a:solidFill>
                  <a:srgbClr val="00B050"/>
                </a:solidFill>
              </a:rPr>
              <a:t>IINTELLIGENZA ARTIFICIALE </a:t>
            </a:r>
          </a:p>
        </p:txBody>
      </p:sp>
      <p:sp>
        <p:nvSpPr>
          <p:cNvPr id="3" name="Sottotitolo 2"/>
          <p:cNvSpPr>
            <a:spLocks noGrp="1"/>
          </p:cNvSpPr>
          <p:nvPr>
            <p:ph type="subTitle" idx="1"/>
          </p:nvPr>
        </p:nvSpPr>
        <p:spPr>
          <a:xfrm>
            <a:off x="386499" y="1267927"/>
            <a:ext cx="11406433" cy="5359116"/>
          </a:xfrm>
        </p:spPr>
        <p:txBody>
          <a:bodyPr>
            <a:normAutofit/>
          </a:bodyPr>
          <a:lstStyle/>
          <a:p>
            <a:endParaRPr lang="it-IT" sz="2800" b="1" dirty="0"/>
          </a:p>
          <a:p>
            <a:endParaRPr lang="it-IT" sz="2800" b="1" dirty="0"/>
          </a:p>
          <a:p>
            <a:endParaRPr lang="it-IT" sz="2800" b="1" dirty="0"/>
          </a:p>
          <a:p>
            <a:endParaRPr lang="it-IT" sz="2800" b="1" dirty="0"/>
          </a:p>
        </p:txBody>
      </p:sp>
      <p:sp>
        <p:nvSpPr>
          <p:cNvPr id="4" name="Rettangolo 3"/>
          <p:cNvSpPr/>
          <p:nvPr/>
        </p:nvSpPr>
        <p:spPr>
          <a:xfrm>
            <a:off x="1266092" y="1157968"/>
            <a:ext cx="10526840" cy="5816977"/>
          </a:xfrm>
          <a:prstGeom prst="rect">
            <a:avLst/>
          </a:prstGeom>
        </p:spPr>
        <p:txBody>
          <a:bodyPr wrap="square">
            <a:spAutoFit/>
          </a:bodyPr>
          <a:lstStyle/>
          <a:p>
            <a:r>
              <a:rPr lang="it-IT" altLang="it-IT" sz="2400" dirty="0"/>
              <a:t>Un ultimo sguardo deve essere rivolto ad un’ulteriore evoluzione tecnologica alla quale l’I.A. non può essere estranea.</a:t>
            </a:r>
          </a:p>
          <a:p>
            <a:r>
              <a:rPr lang="it-IT" altLang="it-IT" sz="2400" dirty="0"/>
              <a:t>Sappiamo che i </a:t>
            </a:r>
            <a:r>
              <a:rPr lang="it-IT" altLang="it-IT" sz="2400" b="1" dirty="0"/>
              <a:t>microchip aumentando la loro potenza e stabilendosi in un sistema collegato, concretizzano il rapporto fra neuroni e sinapsi,  </a:t>
            </a:r>
            <a:r>
              <a:rPr lang="it-IT" altLang="it-IT" sz="2400" dirty="0"/>
              <a:t>sviluppando quelle che sono le  </a:t>
            </a:r>
            <a:r>
              <a:rPr lang="it-IT" altLang="it-IT" sz="2400" dirty="0">
                <a:solidFill>
                  <a:srgbClr val="FF0000"/>
                </a:solidFill>
              </a:rPr>
              <a:t>reti neuronali analoghe, ma distinte dalle reti neuronali </a:t>
            </a:r>
            <a:r>
              <a:rPr lang="it-IT" altLang="it-IT" sz="2400" dirty="0" err="1">
                <a:solidFill>
                  <a:srgbClr val="FF0000"/>
                </a:solidFill>
              </a:rPr>
              <a:t>biologiche.</a:t>
            </a:r>
            <a:r>
              <a:rPr lang="it-IT" altLang="it-IT" sz="2400" dirty="0" err="1"/>
              <a:t>In</a:t>
            </a:r>
            <a:r>
              <a:rPr lang="it-IT" altLang="it-IT" sz="2400" dirty="0"/>
              <a:t> alcuni centri di ricerca si lavora alle </a:t>
            </a:r>
            <a:r>
              <a:rPr lang="it-IT" altLang="it-IT" sz="2400" b="1" dirty="0" err="1"/>
              <a:t>ReRAM</a:t>
            </a:r>
            <a:r>
              <a:rPr lang="it-IT" altLang="it-IT" sz="2400" b="1" dirty="0"/>
              <a:t> ( Resistive Random Access Memory )</a:t>
            </a:r>
            <a:r>
              <a:rPr lang="it-IT" altLang="it-IT" sz="2400" dirty="0"/>
              <a:t> cioè microchip di memoria in grado di calcolare e memorizzare dati a tre strati, aprendosi al </a:t>
            </a:r>
            <a:r>
              <a:rPr lang="it-IT" altLang="it-IT" sz="2400" i="1" dirty="0" err="1"/>
              <a:t>ternary</a:t>
            </a:r>
            <a:r>
              <a:rPr lang="it-IT" altLang="it-IT" sz="2400" i="1" dirty="0"/>
              <a:t> </a:t>
            </a:r>
            <a:r>
              <a:rPr lang="it-IT" altLang="it-IT" sz="2400" i="1" dirty="0" err="1"/>
              <a:t>computing</a:t>
            </a:r>
            <a:r>
              <a:rPr lang="it-IT" altLang="it-IT" sz="2400" dirty="0"/>
              <a:t>, e quindi, una cella di </a:t>
            </a:r>
            <a:r>
              <a:rPr lang="it-IT" altLang="it-IT" sz="2400" dirty="0" err="1"/>
              <a:t>ReRAM</a:t>
            </a:r>
            <a:r>
              <a:rPr lang="it-IT" altLang="it-IT" sz="2400" dirty="0"/>
              <a:t> ha maggiori potenzialità che operare 1 – 0 ( on off ) con potenziali sempre maggiori.</a:t>
            </a:r>
          </a:p>
          <a:p>
            <a:r>
              <a:rPr lang="it-IT" altLang="it-IT" sz="2400" dirty="0"/>
              <a:t>Sulla rivista scientifica “ nature </a:t>
            </a:r>
            <a:r>
              <a:rPr lang="it-IT" altLang="it-IT" sz="2400" dirty="0" err="1"/>
              <a:t>nanotecnology</a:t>
            </a:r>
            <a:r>
              <a:rPr lang="it-IT" altLang="it-IT" sz="2400" dirty="0"/>
              <a:t>” spiega come in IBM a Zurigo abbiano realizzato dei neuroni artificiali con materiale </a:t>
            </a:r>
            <a:r>
              <a:rPr lang="it-IT" altLang="it-IT" sz="2400" i="1" dirty="0" err="1"/>
              <a:t>phase</a:t>
            </a:r>
            <a:r>
              <a:rPr lang="it-IT" altLang="it-IT" sz="2400" i="1" dirty="0"/>
              <a:t> </a:t>
            </a:r>
            <a:r>
              <a:rPr lang="it-IT" altLang="it-IT" sz="2400" i="1" dirty="0" err="1"/>
              <a:t>chenge</a:t>
            </a:r>
            <a:r>
              <a:rPr lang="it-IT" altLang="it-IT" sz="2400" dirty="0"/>
              <a:t> cioè atti a cambiare fase. </a:t>
            </a:r>
          </a:p>
          <a:p>
            <a:r>
              <a:rPr lang="it-IT" altLang="it-IT" sz="2400" dirty="0"/>
              <a:t>Vi è un ulteriore aspetto da analizzare, ed è quello legato ai </a:t>
            </a:r>
            <a:r>
              <a:rPr lang="it-IT" altLang="it-IT" sz="2400" b="1" i="1" dirty="0"/>
              <a:t>computer quantistici</a:t>
            </a:r>
            <a:r>
              <a:rPr lang="it-IT" altLang="it-IT" sz="2400" b="1" dirty="0"/>
              <a:t> e al </a:t>
            </a:r>
            <a:r>
              <a:rPr lang="it-IT" altLang="it-IT" sz="2400" b="1" i="1" dirty="0"/>
              <a:t>quantum machine </a:t>
            </a:r>
            <a:r>
              <a:rPr lang="it-IT" altLang="it-IT" sz="2400" b="1" i="1" dirty="0" err="1"/>
              <a:t>learnig</a:t>
            </a:r>
            <a:r>
              <a:rPr lang="it-IT" altLang="it-IT" sz="2400" b="1" i="1" dirty="0"/>
              <a:t>.</a:t>
            </a:r>
            <a:endParaRPr lang="it-IT" altLang="it-IT" sz="2400" b="1" dirty="0"/>
          </a:p>
          <a:p>
            <a:br>
              <a:rPr lang="it-IT" altLang="it-IT" dirty="0"/>
            </a:br>
            <a:endParaRPr lang="it-IT" altLang="it-IT" dirty="0"/>
          </a:p>
        </p:txBody>
      </p:sp>
    </p:spTree>
    <p:extLst>
      <p:ext uri="{BB962C8B-B14F-4D97-AF65-F5344CB8AC3E}">
        <p14:creationId xmlns:p14="http://schemas.microsoft.com/office/powerpoint/2010/main" val="297217245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1524000" y="307733"/>
            <a:ext cx="9144000" cy="960194"/>
          </a:xfrm>
        </p:spPr>
        <p:txBody>
          <a:bodyPr/>
          <a:lstStyle/>
          <a:p>
            <a:r>
              <a:rPr lang="it-IT" dirty="0">
                <a:solidFill>
                  <a:srgbClr val="00B050"/>
                </a:solidFill>
              </a:rPr>
              <a:t>INTELLIGENZA ARTIFICIALE </a:t>
            </a:r>
          </a:p>
        </p:txBody>
      </p:sp>
      <p:sp>
        <p:nvSpPr>
          <p:cNvPr id="3" name="Sottotitolo 2"/>
          <p:cNvSpPr>
            <a:spLocks noGrp="1"/>
          </p:cNvSpPr>
          <p:nvPr>
            <p:ph type="subTitle" idx="1"/>
          </p:nvPr>
        </p:nvSpPr>
        <p:spPr>
          <a:xfrm>
            <a:off x="386499" y="1267927"/>
            <a:ext cx="11406433" cy="5359116"/>
          </a:xfrm>
        </p:spPr>
        <p:txBody>
          <a:bodyPr>
            <a:normAutofit fontScale="92500" lnSpcReduction="10000"/>
          </a:bodyPr>
          <a:lstStyle/>
          <a:p>
            <a:endParaRPr lang="it-IT" sz="2800" b="1" dirty="0"/>
          </a:p>
          <a:p>
            <a:r>
              <a:rPr lang="it-IT" altLang="it-IT" sz="2800" dirty="0" err="1"/>
              <a:t>ll</a:t>
            </a:r>
            <a:r>
              <a:rPr lang="it-IT" altLang="it-IT" sz="2800" dirty="0"/>
              <a:t> </a:t>
            </a:r>
            <a:r>
              <a:rPr lang="it-IT" altLang="it-IT" sz="2800" b="1" dirty="0"/>
              <a:t>computer quantistico</a:t>
            </a:r>
            <a:r>
              <a:rPr lang="it-IT" altLang="it-IT" sz="2800" dirty="0"/>
              <a:t>, ha suscitato una forte curiosità, giustificata dalle informazioni tecnologie esistenti e aggiornate, per le quali si sia di fronte ad un computer che “ </a:t>
            </a:r>
            <a:r>
              <a:rPr lang="it-IT" altLang="it-IT" sz="2800" i="1" dirty="0"/>
              <a:t>per eseguire le classiche operazioni sui dati utilizza fenomeni tipici della meccanica </a:t>
            </a:r>
            <a:r>
              <a:rPr lang="it-IT" altLang="it-IT" sz="2800" i="1" dirty="0" err="1"/>
              <a:t>qua</a:t>
            </a:r>
            <a:r>
              <a:rPr lang="it-IT" altLang="it-IT" sz="2800" dirty="0" err="1"/>
              <a:t>I</a:t>
            </a:r>
            <a:r>
              <a:rPr lang="it-IT" altLang="it-IT" sz="2800" i="1" dirty="0" err="1"/>
              <a:t>ntistica</a:t>
            </a:r>
            <a:r>
              <a:rPr lang="it-IT" altLang="it-IT" sz="2800" i="1" dirty="0"/>
              <a:t>, come la sovrapposizione degli effetti per effetto delle particelle atomiche e subatomiche che possono esistere in stati quantistici sovrapposti</a:t>
            </a:r>
            <a:r>
              <a:rPr lang="it-IT" altLang="it-IT" sz="2800" dirty="0"/>
              <a:t>,”</a:t>
            </a:r>
          </a:p>
          <a:p>
            <a:r>
              <a:rPr lang="it-IT" altLang="it-IT" sz="2800" dirty="0"/>
              <a:t>Conseguentemente il </a:t>
            </a:r>
            <a:r>
              <a:rPr lang="it-IT" altLang="it-IT" sz="2800" b="1" dirty="0"/>
              <a:t>quantum machine </a:t>
            </a:r>
            <a:r>
              <a:rPr lang="it-IT" altLang="it-IT" sz="2800" b="1" dirty="0" err="1"/>
              <a:t>learnig</a:t>
            </a:r>
            <a:r>
              <a:rPr lang="it-IT" altLang="it-IT" sz="2800" dirty="0"/>
              <a:t> è quell’area dell’informazione quantistica che combina la </a:t>
            </a:r>
            <a:r>
              <a:rPr lang="it-IT" altLang="it-IT" sz="2800" b="1" dirty="0"/>
              <a:t>velocità del quantum </a:t>
            </a:r>
            <a:r>
              <a:rPr lang="it-IT" altLang="it-IT" sz="2800" b="1" dirty="0" err="1"/>
              <a:t>computing</a:t>
            </a:r>
            <a:r>
              <a:rPr lang="it-IT" altLang="it-IT" sz="2800" b="1" dirty="0"/>
              <a:t> con le abilità dell’auto apprendimento e dell’adattamento del machine </a:t>
            </a:r>
            <a:r>
              <a:rPr lang="it-IT" altLang="it-IT" sz="2800" b="1" dirty="0" err="1"/>
              <a:t>learning</a:t>
            </a:r>
            <a:r>
              <a:rPr lang="it-IT" altLang="it-IT" sz="2800" b="1" dirty="0"/>
              <a:t> e dell’intelligenza artificiale.</a:t>
            </a:r>
          </a:p>
          <a:p>
            <a:r>
              <a:rPr lang="it-IT" altLang="it-IT" sz="2800" dirty="0"/>
              <a:t>rammentiamo come alcuni fisici abbiano sviluppato un algoritmo di Machine Learning basato sul calcolo computazionale quantistico, in grado di gestire dimensioni infinite, cioè di lavorare su variabili continue con un numero infinito di valori possibili. </a:t>
            </a:r>
          </a:p>
          <a:p>
            <a:endParaRPr lang="it-IT" sz="2800" b="1" dirty="0"/>
          </a:p>
          <a:p>
            <a:endParaRPr lang="it-IT" sz="2800" b="1" dirty="0"/>
          </a:p>
          <a:p>
            <a:endParaRPr lang="it-IT" sz="2800" b="1" dirty="0"/>
          </a:p>
        </p:txBody>
      </p:sp>
      <p:sp>
        <p:nvSpPr>
          <p:cNvPr id="4" name="Rettangolo 3"/>
          <p:cNvSpPr/>
          <p:nvPr/>
        </p:nvSpPr>
        <p:spPr>
          <a:xfrm>
            <a:off x="1688123" y="1729468"/>
            <a:ext cx="7455877" cy="646331"/>
          </a:xfrm>
          <a:prstGeom prst="rect">
            <a:avLst/>
          </a:prstGeom>
        </p:spPr>
        <p:txBody>
          <a:bodyPr wrap="square">
            <a:spAutoFit/>
          </a:bodyPr>
          <a:lstStyle/>
          <a:p>
            <a:br>
              <a:rPr lang="it-IT" altLang="it-IT" dirty="0"/>
            </a:br>
            <a:endParaRPr lang="it-IT" altLang="it-IT" dirty="0"/>
          </a:p>
        </p:txBody>
      </p:sp>
    </p:spTree>
    <p:extLst>
      <p:ext uri="{BB962C8B-B14F-4D97-AF65-F5344CB8AC3E}">
        <p14:creationId xmlns:p14="http://schemas.microsoft.com/office/powerpoint/2010/main" val="32772328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1524000" y="307733"/>
            <a:ext cx="9144000" cy="960194"/>
          </a:xfrm>
        </p:spPr>
        <p:txBody>
          <a:bodyPr/>
          <a:lstStyle/>
          <a:p>
            <a:r>
              <a:rPr lang="it-IT" dirty="0">
                <a:solidFill>
                  <a:srgbClr val="00B050"/>
                </a:solidFill>
              </a:rPr>
              <a:t>Il Contratto </a:t>
            </a:r>
          </a:p>
        </p:txBody>
      </p:sp>
      <p:sp>
        <p:nvSpPr>
          <p:cNvPr id="3" name="Sottotitolo 2"/>
          <p:cNvSpPr>
            <a:spLocks noGrp="1"/>
          </p:cNvSpPr>
          <p:nvPr>
            <p:ph type="subTitle" idx="1"/>
          </p:nvPr>
        </p:nvSpPr>
        <p:spPr>
          <a:xfrm>
            <a:off x="571500" y="1267927"/>
            <a:ext cx="10096500" cy="4877895"/>
          </a:xfrm>
        </p:spPr>
        <p:txBody>
          <a:bodyPr>
            <a:normAutofit fontScale="92500"/>
          </a:bodyPr>
          <a:lstStyle/>
          <a:p>
            <a:r>
              <a:rPr lang="it-IT" sz="2800" b="1" dirty="0"/>
              <a:t>Definizione Generale </a:t>
            </a:r>
          </a:p>
          <a:p>
            <a:r>
              <a:rPr lang="it-IT" dirty="0"/>
              <a:t>Vediamo meglio l’esempio: all’inizio degli anni ’70 si svilupparono nei paesi anglosassoni e, specificatamente negli U.S.A., delle nuove figure contrattuali relative alla </a:t>
            </a:r>
            <a:r>
              <a:rPr lang="it-IT" b="1" dirty="0"/>
              <a:t>cessione e utilizzazione di programmi per calcolatore</a:t>
            </a:r>
            <a:r>
              <a:rPr lang="it-IT" dirty="0"/>
              <a:t>, che consentissero, da un lato, al produttore di utilizzare il software realizzato trasferendone </a:t>
            </a:r>
            <a:r>
              <a:rPr lang="it-IT" b="1" dirty="0"/>
              <a:t>solo  la possibilità d’uso ai propri clienti</a:t>
            </a:r>
            <a:r>
              <a:rPr lang="it-IT" dirty="0"/>
              <a:t>, senza tuttavia perderne la titolarità e la possibilità, quindi, sia di concederlo in uso a molteplici utenti ricavandone un utile che ammortizzi inizialmente i costi di sviluppo, e dall’altro, realizzando una fonte continua di guadagno a fronte del pagamento di canoni.</a:t>
            </a:r>
          </a:p>
          <a:p>
            <a:r>
              <a:rPr lang="it-IT" dirty="0"/>
              <a:t>Nacquero così i </a:t>
            </a:r>
            <a:r>
              <a:rPr lang="it-IT" b="1" dirty="0"/>
              <a:t>contratti di licenza d’uso</a:t>
            </a:r>
            <a:r>
              <a:rPr lang="it-IT" dirty="0"/>
              <a:t>, che vennero definiti su poche e sempre identiche regole, come vedremo meglio analizzando la specifica figura giuridica.</a:t>
            </a:r>
          </a:p>
          <a:p>
            <a:r>
              <a:rPr lang="it-IT" dirty="0"/>
              <a:t>Sull’impulso commerciale delle società americane, anche in Italia si diffusero simili forme contrattuali e si rese necessario qualificarle, tenendo conto della presenza in Italia del codice civile, rispetto al sistema giuridico anglosassone</a:t>
            </a:r>
          </a:p>
        </p:txBody>
      </p:sp>
    </p:spTree>
    <p:extLst>
      <p:ext uri="{BB962C8B-B14F-4D97-AF65-F5344CB8AC3E}">
        <p14:creationId xmlns:p14="http://schemas.microsoft.com/office/powerpoint/2010/main" val="112908801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1524000" y="307733"/>
            <a:ext cx="9144000" cy="960194"/>
          </a:xfrm>
        </p:spPr>
        <p:txBody>
          <a:bodyPr/>
          <a:lstStyle/>
          <a:p>
            <a:r>
              <a:rPr lang="it-IT" dirty="0">
                <a:solidFill>
                  <a:srgbClr val="00B050"/>
                </a:solidFill>
              </a:rPr>
              <a:t>IINTELLIGENZA ARTIFICIALE </a:t>
            </a:r>
          </a:p>
        </p:txBody>
      </p:sp>
      <p:sp>
        <p:nvSpPr>
          <p:cNvPr id="3" name="Sottotitolo 2"/>
          <p:cNvSpPr>
            <a:spLocks noGrp="1"/>
          </p:cNvSpPr>
          <p:nvPr>
            <p:ph type="subTitle" idx="1"/>
          </p:nvPr>
        </p:nvSpPr>
        <p:spPr>
          <a:xfrm>
            <a:off x="386499" y="1267927"/>
            <a:ext cx="11406433" cy="5359116"/>
          </a:xfrm>
        </p:spPr>
        <p:txBody>
          <a:bodyPr>
            <a:normAutofit/>
          </a:bodyPr>
          <a:lstStyle/>
          <a:p>
            <a:endParaRPr lang="it-IT" sz="2800" b="1" dirty="0"/>
          </a:p>
          <a:p>
            <a:endParaRPr lang="it-IT" sz="2800" b="1" dirty="0"/>
          </a:p>
          <a:p>
            <a:endParaRPr lang="it-IT" sz="2800" b="1" dirty="0"/>
          </a:p>
          <a:p>
            <a:endParaRPr lang="it-IT" sz="2800" b="1" dirty="0"/>
          </a:p>
        </p:txBody>
      </p:sp>
      <p:sp>
        <p:nvSpPr>
          <p:cNvPr id="4" name="Rettangolo 3"/>
          <p:cNvSpPr/>
          <p:nvPr/>
        </p:nvSpPr>
        <p:spPr>
          <a:xfrm>
            <a:off x="808892" y="1377609"/>
            <a:ext cx="10541977" cy="4801314"/>
          </a:xfrm>
          <a:prstGeom prst="rect">
            <a:avLst/>
          </a:prstGeom>
        </p:spPr>
        <p:txBody>
          <a:bodyPr wrap="square">
            <a:spAutoFit/>
          </a:bodyPr>
          <a:lstStyle/>
          <a:p>
            <a:r>
              <a:rPr lang="it-IT" altLang="it-IT" dirty="0"/>
              <a:t>Ovviamente accanto ad elementari informazioni tecniche, cercheremo di comprendere come il mondo del diritto sia inserito nell’esame </a:t>
            </a:r>
            <a:r>
              <a:rPr lang="it-IT" altLang="it-IT" b="1" dirty="0"/>
              <a:t>delle problematiche di responsabilità civile e penale legate applicazione pratica della I.A.,, e si può ben comprendere come non si tratti più solo di un problema </a:t>
            </a:r>
            <a:r>
              <a:rPr lang="it-IT" altLang="it-IT" b="1" i="1" dirty="0"/>
              <a:t>informatico</a:t>
            </a:r>
            <a:r>
              <a:rPr lang="it-IT" altLang="it-IT" b="1" dirty="0"/>
              <a:t> quanto della necessità e urgenza di una nuova visione sui complessi fenomeni sviluppatisi ed in continuo sviluppo.</a:t>
            </a:r>
          </a:p>
          <a:p>
            <a:r>
              <a:rPr lang="it-IT" altLang="it-IT" b="1" dirty="0"/>
              <a:t>Un ulteriore elemento di analisi giuridica preliminare riguarda proprio il tema della responsabilità per danni da un prodotto “ gestito “ dall’I.A..</a:t>
            </a:r>
          </a:p>
          <a:p>
            <a:r>
              <a:rPr lang="it-IT" altLang="it-IT" dirty="0"/>
              <a:t>Sussistono  un interesse ed una interazione sempre più vaste fra il ricorso alla tecnologia dell’I.A. ed il mondo della </a:t>
            </a:r>
            <a:r>
              <a:rPr lang="it-IT" altLang="it-IT" dirty="0" err="1"/>
              <a:t>medicina,tanto</a:t>
            </a:r>
            <a:r>
              <a:rPr lang="it-IT" altLang="it-IT" dirty="0"/>
              <a:t> da potersi ritenere che </a:t>
            </a:r>
            <a:r>
              <a:rPr lang="it-IT" altLang="it-IT" b="1" dirty="0"/>
              <a:t>ogni sviluppo, nuova scoperta o applicazione medica risenta, poco o quasi del tutto, dei sistemi di I.A. che si affiancano all’attività umana di tutti i professionisti, di qualsiasi livello coinvolti</a:t>
            </a:r>
            <a:r>
              <a:rPr lang="it-IT" altLang="it-IT" dirty="0"/>
              <a:t>, dirigendone alcuni aspetti, supportandone altri, ed in alcuni casi, quasi </a:t>
            </a:r>
            <a:r>
              <a:rPr lang="it-IT" altLang="it-IT" dirty="0" err="1"/>
              <a:t>affinacandosi</a:t>
            </a:r>
            <a:r>
              <a:rPr lang="it-IT" altLang="it-IT" dirty="0"/>
              <a:t> quasi integralmente, come nella </a:t>
            </a:r>
            <a:r>
              <a:rPr lang="it-IT" altLang="it-IT" dirty="0" err="1"/>
              <a:t>definzione</a:t>
            </a:r>
            <a:r>
              <a:rPr lang="it-IT" altLang="it-IT" dirty="0"/>
              <a:t> e lettura della Diagnostica per immagini.</a:t>
            </a:r>
          </a:p>
          <a:p>
            <a:r>
              <a:rPr lang="it-IT" altLang="it-IT" dirty="0"/>
              <a:t>Lo stesso vale ad esempio, anche per </a:t>
            </a:r>
            <a:r>
              <a:rPr lang="it-IT" altLang="it-IT" b="1" dirty="0"/>
              <a:t>il mondo </a:t>
            </a:r>
            <a:r>
              <a:rPr lang="it-IT" altLang="it-IT" b="1" dirty="0" err="1"/>
              <a:t>dell’automotive</a:t>
            </a:r>
            <a:r>
              <a:rPr lang="it-IT" altLang="it-IT" dirty="0"/>
              <a:t>.</a:t>
            </a:r>
          </a:p>
          <a:p>
            <a:r>
              <a:rPr lang="it-IT" altLang="it-IT" dirty="0"/>
              <a:t>Tale presenza costante ed in evoluzione non ha lasciato indifferenti i vari legislatori oltre alle società economicamente impegnate in una ricerca che, sicuramente offrirà enormi vantaggi economici per quest’ultime, ma si ripercuoterà con innegabili benefici sia per i singoli cittadini che faranno ricorso alle strutture mediche, sia per gli enti pubblici di gestione della sanità, la cui “ voce” in termini economici e di impatto sociale è estremamente rilevante </a:t>
            </a:r>
          </a:p>
        </p:txBody>
      </p:sp>
    </p:spTree>
    <p:extLst>
      <p:ext uri="{BB962C8B-B14F-4D97-AF65-F5344CB8AC3E}">
        <p14:creationId xmlns:p14="http://schemas.microsoft.com/office/powerpoint/2010/main" val="4087936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1524000" y="123101"/>
            <a:ext cx="9144000" cy="677005"/>
          </a:xfrm>
        </p:spPr>
        <p:txBody>
          <a:bodyPr>
            <a:normAutofit/>
          </a:bodyPr>
          <a:lstStyle/>
          <a:p>
            <a:r>
              <a:rPr lang="it-IT" sz="4000" dirty="0">
                <a:solidFill>
                  <a:srgbClr val="00B050"/>
                </a:solidFill>
              </a:rPr>
              <a:t>INTELLIGENZA ARTIFICIALE </a:t>
            </a:r>
          </a:p>
        </p:txBody>
      </p:sp>
      <p:sp>
        <p:nvSpPr>
          <p:cNvPr id="3" name="Sottotitolo 2"/>
          <p:cNvSpPr>
            <a:spLocks noGrp="1"/>
          </p:cNvSpPr>
          <p:nvPr>
            <p:ph type="subTitle" idx="1"/>
          </p:nvPr>
        </p:nvSpPr>
        <p:spPr>
          <a:xfrm>
            <a:off x="386499" y="809250"/>
            <a:ext cx="11406433" cy="5826937"/>
          </a:xfrm>
        </p:spPr>
        <p:txBody>
          <a:bodyPr>
            <a:normAutofit/>
          </a:bodyPr>
          <a:lstStyle/>
          <a:p>
            <a:endParaRPr lang="it-IT" sz="2800" b="1" dirty="0"/>
          </a:p>
          <a:p>
            <a:endParaRPr lang="it-IT" sz="2800" b="1" dirty="0"/>
          </a:p>
          <a:p>
            <a:endParaRPr lang="it-IT" sz="2800" b="1" dirty="0"/>
          </a:p>
          <a:p>
            <a:endParaRPr lang="it-IT" sz="2800" b="1" dirty="0"/>
          </a:p>
        </p:txBody>
      </p:sp>
      <p:sp>
        <p:nvSpPr>
          <p:cNvPr id="4" name="Rettangolo 3"/>
          <p:cNvSpPr/>
          <p:nvPr/>
        </p:nvSpPr>
        <p:spPr>
          <a:xfrm>
            <a:off x="263768" y="1045360"/>
            <a:ext cx="11928231" cy="4893647"/>
          </a:xfrm>
          <a:prstGeom prst="rect">
            <a:avLst/>
          </a:prstGeom>
        </p:spPr>
        <p:txBody>
          <a:bodyPr wrap="square">
            <a:spAutoFit/>
          </a:bodyPr>
          <a:lstStyle/>
          <a:p>
            <a:r>
              <a:rPr lang="it-IT" sz="2400" dirty="0"/>
              <a:t>Un ulteriore elemento di analisi giuridica preliminare riguarda il tema della responsabilità per danni da un prodotto “gestito” dall’</a:t>
            </a:r>
            <a:r>
              <a:rPr lang="it-IT" sz="2400" cap="small" dirty="0" err="1"/>
              <a:t>i.a</a:t>
            </a:r>
            <a:r>
              <a:rPr lang="it-IT" sz="2400" cap="small" dirty="0"/>
              <a:t>.</a:t>
            </a:r>
            <a:endParaRPr lang="it-IT" sz="2400" dirty="0"/>
          </a:p>
          <a:p>
            <a:r>
              <a:rPr lang="it-IT" sz="2400" dirty="0"/>
              <a:t>Si tratta di una problematica ben nota ai giuristi, che dopo anni di opinioni dottrinali e giurisprudenziali diverse, a seguito dell’emanazione del </a:t>
            </a:r>
            <a:r>
              <a:rPr lang="it-IT" sz="2400" b="1" cap="small" dirty="0" err="1"/>
              <a:t>d.p.r</a:t>
            </a:r>
            <a:r>
              <a:rPr lang="it-IT" sz="2400" b="1" dirty="0" err="1"/>
              <a:t>.</a:t>
            </a:r>
            <a:r>
              <a:rPr lang="it-IT" sz="2400" b="1" dirty="0"/>
              <a:t> 224/1998 </a:t>
            </a:r>
            <a:r>
              <a:rPr lang="it-IT" sz="2400" dirty="0"/>
              <a:t>ed al successivo </a:t>
            </a:r>
            <a:r>
              <a:rPr lang="it-IT" sz="2400" b="1" dirty="0" err="1"/>
              <a:t>D.Lgs.</a:t>
            </a:r>
            <a:r>
              <a:rPr lang="it-IT" sz="2400" b="1" dirty="0"/>
              <a:t> 206/2005 (il Codice di Consumo) </a:t>
            </a:r>
            <a:r>
              <a:rPr lang="it-IT" sz="2400" dirty="0">
                <a:solidFill>
                  <a:srgbClr val="FF0000"/>
                </a:solidFill>
              </a:rPr>
              <a:t>si è stabilito</a:t>
            </a:r>
            <a:r>
              <a:rPr lang="it-IT" sz="2400" dirty="0"/>
              <a:t>, dopo una prima interpretazione restrittiva, </a:t>
            </a:r>
            <a:r>
              <a:rPr lang="it-IT" sz="2400" dirty="0">
                <a:solidFill>
                  <a:srgbClr val="FF0000"/>
                </a:solidFill>
              </a:rPr>
              <a:t>che</a:t>
            </a:r>
            <a:r>
              <a:rPr lang="it-IT" sz="2400" dirty="0"/>
              <a:t> </a:t>
            </a:r>
            <a:r>
              <a:rPr lang="it-IT" sz="2400" b="1" dirty="0">
                <a:solidFill>
                  <a:srgbClr val="FF0000"/>
                </a:solidFill>
              </a:rPr>
              <a:t>goda di tale tutela chiunque abbia utilizzato il bene e a causa di un difetto di quest’ultimo, abbia subito un danno.</a:t>
            </a:r>
          </a:p>
          <a:p>
            <a:r>
              <a:rPr lang="it-IT" sz="2400" dirty="0"/>
              <a:t>Quindi è </a:t>
            </a:r>
            <a:r>
              <a:rPr lang="it-IT" sz="2400" b="1" dirty="0"/>
              <a:t>venuta meno la distinzione fra consumatore/utilizzatore non professionale e professionale, e quindi verrà tutelato anche il consumatore non acquirente</a:t>
            </a:r>
            <a:r>
              <a:rPr lang="it-IT" sz="2400" dirty="0"/>
              <a:t>.</a:t>
            </a:r>
          </a:p>
          <a:p>
            <a:r>
              <a:rPr lang="it-IT" sz="2400" dirty="0"/>
              <a:t>Una precisa svolta su tale punto è stata data dalla Corte di Cassazione civ, Sez. III., sentenza n. 13458 del 29 maggio 2013, che ha esaustivamente definito la questione, sancendo come il concetto di “consumatore e utilizzatore non professionale” non possa escludere dall’ambito della tutela anche il “consumatore professionale o esperto</a:t>
            </a:r>
            <a:endParaRPr lang="it-IT" sz="2400" dirty="0">
              <a:highlight>
                <a:srgbClr val="FFFF00"/>
              </a:highligh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45273198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1524000" y="307733"/>
            <a:ext cx="9144000" cy="688963"/>
          </a:xfrm>
        </p:spPr>
        <p:txBody>
          <a:bodyPr>
            <a:noAutofit/>
          </a:bodyPr>
          <a:lstStyle/>
          <a:p>
            <a:r>
              <a:rPr lang="it-IT" sz="4400" dirty="0">
                <a:solidFill>
                  <a:srgbClr val="00B050"/>
                </a:solidFill>
              </a:rPr>
              <a:t>INTELLIGENZA ARTIFICIALE </a:t>
            </a:r>
          </a:p>
        </p:txBody>
      </p:sp>
      <p:sp>
        <p:nvSpPr>
          <p:cNvPr id="3" name="Sottotitolo 2"/>
          <p:cNvSpPr>
            <a:spLocks noGrp="1"/>
          </p:cNvSpPr>
          <p:nvPr>
            <p:ph type="subTitle" idx="1"/>
          </p:nvPr>
        </p:nvSpPr>
        <p:spPr>
          <a:xfrm>
            <a:off x="386499" y="1267927"/>
            <a:ext cx="11406433" cy="5359116"/>
          </a:xfrm>
        </p:spPr>
        <p:txBody>
          <a:bodyPr>
            <a:normAutofit lnSpcReduction="10000"/>
          </a:bodyPr>
          <a:lstStyle/>
          <a:p>
            <a:r>
              <a:rPr lang="it-IT" dirty="0"/>
              <a:t>Gli ermellini stabilivano che la </a:t>
            </a:r>
            <a:r>
              <a:rPr lang="it-IT" b="1" dirty="0"/>
              <a:t>disciplina della Direttiva </a:t>
            </a:r>
            <a:r>
              <a:rPr lang="it-IT" cap="small" dirty="0" err="1"/>
              <a:t>cee</a:t>
            </a:r>
            <a:r>
              <a:rPr lang="it-IT" dirty="0"/>
              <a:t> 85/374, (</a:t>
            </a:r>
            <a:r>
              <a:rPr lang="it-IT" cap="small" dirty="0" err="1"/>
              <a:t>d.p.r</a:t>
            </a:r>
            <a:r>
              <a:rPr lang="it-IT" dirty="0" err="1"/>
              <a:t>.</a:t>
            </a:r>
            <a:r>
              <a:rPr lang="it-IT" dirty="0"/>
              <a:t> 224/1988), poi confluita nel Codice di Consumo, </a:t>
            </a:r>
            <a:r>
              <a:rPr lang="it-IT" dirty="0">
                <a:solidFill>
                  <a:srgbClr val="FF0000"/>
                </a:solidFill>
              </a:rPr>
              <a:t>regolasse il danno da prodotto difettoso e che avesse per oggetto un danno la cui causazione è indipendente dalla colpa del produttore</a:t>
            </a:r>
            <a:r>
              <a:rPr lang="it-IT" dirty="0"/>
              <a:t>, rimarcando come gli artt. 114-117 del Codice di Consumo hanno per oggetto il danno da prodotti difettosi e prevedono un tipo di responsabilità che </a:t>
            </a:r>
            <a:r>
              <a:rPr lang="it-IT" b="1" dirty="0"/>
              <a:t>prescinde</a:t>
            </a:r>
            <a:r>
              <a:rPr lang="it-IT" dirty="0"/>
              <a:t> dalla colpa del produttore, </a:t>
            </a:r>
            <a:r>
              <a:rPr lang="it-IT" b="1" dirty="0"/>
              <a:t>conseguendo alla mera utilizzazione del prodotto difettoso da parte della vittima</a:t>
            </a:r>
            <a:r>
              <a:rPr lang="it-IT" dirty="0"/>
              <a:t>. Ne deriva che legittimati a far valere la pretesa risarcitoria in forza di tale disciplina risultano tutti i soggetti che si sono trovati esposti, anche in maniera occasionale, al rischio derivante dal prodotto difettoso, riferendosi la tutela accordata all’Utilizzatore in senso lato, e non esclusivamente al consumatore o all’utilizzatore non professionale.</a:t>
            </a:r>
          </a:p>
          <a:p>
            <a:r>
              <a:rPr lang="it-IT" dirty="0"/>
              <a:t>Ora, rinviando pure un ulteriore approfondimento della materia “responsabilità” con l’analisi di singoli aspetti di applicazione dell’</a:t>
            </a:r>
            <a:r>
              <a:rPr lang="it-IT" cap="small" dirty="0" err="1"/>
              <a:t>i.a</a:t>
            </a:r>
            <a:r>
              <a:rPr lang="it-IT" cap="small" dirty="0"/>
              <a:t>.</a:t>
            </a:r>
            <a:r>
              <a:rPr lang="it-IT" dirty="0"/>
              <a:t>/robotica, </a:t>
            </a:r>
            <a:r>
              <a:rPr lang="it-IT" b="1" dirty="0"/>
              <a:t>riteniamo necessaria una riflessione sul software, quale componente essenziale dell’</a:t>
            </a:r>
            <a:r>
              <a:rPr lang="it-IT" b="1" cap="small" dirty="0" err="1"/>
              <a:t>i.a</a:t>
            </a:r>
            <a:r>
              <a:rPr lang="it-IT" b="1" cap="small" dirty="0"/>
              <a:t>.</a:t>
            </a:r>
            <a:r>
              <a:rPr lang="it-IT" b="1" dirty="0"/>
              <a:t>, sia in ordine alla sua </a:t>
            </a:r>
            <a:r>
              <a:rPr lang="it-IT" b="1" dirty="0">
                <a:solidFill>
                  <a:srgbClr val="FF0000"/>
                </a:solidFill>
              </a:rPr>
              <a:t>natura giuridica</a:t>
            </a:r>
            <a:r>
              <a:rPr lang="it-IT" b="1" dirty="0"/>
              <a:t>, sia in ordine </a:t>
            </a:r>
            <a:r>
              <a:rPr lang="it-IT" b="1" dirty="0">
                <a:solidFill>
                  <a:srgbClr val="FF0000"/>
                </a:solidFill>
              </a:rPr>
              <a:t>alle possibili esimenti</a:t>
            </a:r>
            <a:r>
              <a:rPr lang="it-IT" b="1" dirty="0"/>
              <a:t>, soprattutto innanzi alla qualificazione della specifica responsabilità non oggettiva ma presuntiva.</a:t>
            </a:r>
          </a:p>
          <a:p>
            <a:r>
              <a:rPr lang="it-IT" dirty="0"/>
              <a:t> </a:t>
            </a:r>
          </a:p>
          <a:p>
            <a:endParaRPr lang="it-IT" sz="2800" b="1" dirty="0"/>
          </a:p>
          <a:p>
            <a:endParaRPr lang="it-IT" sz="2800" b="1" dirty="0"/>
          </a:p>
          <a:p>
            <a:endParaRPr lang="it-IT" sz="2800" b="1" dirty="0"/>
          </a:p>
        </p:txBody>
      </p:sp>
    </p:spTree>
    <p:extLst>
      <p:ext uri="{BB962C8B-B14F-4D97-AF65-F5344CB8AC3E}">
        <p14:creationId xmlns:p14="http://schemas.microsoft.com/office/powerpoint/2010/main" val="283459788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1524000" y="198005"/>
            <a:ext cx="9144000" cy="634099"/>
          </a:xfrm>
        </p:spPr>
        <p:txBody>
          <a:bodyPr>
            <a:normAutofit/>
          </a:bodyPr>
          <a:lstStyle/>
          <a:p>
            <a:r>
              <a:rPr lang="it-IT" sz="3600" dirty="0">
                <a:solidFill>
                  <a:srgbClr val="00B050"/>
                </a:solidFill>
              </a:rPr>
              <a:t>INTELLIGENZA ARTIFICIALE </a:t>
            </a:r>
          </a:p>
        </p:txBody>
      </p:sp>
      <p:sp>
        <p:nvSpPr>
          <p:cNvPr id="3" name="Sottotitolo 2"/>
          <p:cNvSpPr>
            <a:spLocks noGrp="1"/>
          </p:cNvSpPr>
          <p:nvPr>
            <p:ph type="subTitle" idx="1"/>
          </p:nvPr>
        </p:nvSpPr>
        <p:spPr>
          <a:xfrm>
            <a:off x="386499" y="1078992"/>
            <a:ext cx="11406433" cy="5548051"/>
          </a:xfrm>
        </p:spPr>
        <p:txBody>
          <a:bodyPr>
            <a:normAutofit/>
          </a:bodyPr>
          <a:lstStyle/>
          <a:p>
            <a:r>
              <a:rPr lang="it-IT" dirty="0"/>
              <a:t>Quindi ci si deve concentrare sulla </a:t>
            </a:r>
            <a:r>
              <a:rPr lang="it-IT" b="1" dirty="0"/>
              <a:t>prova della difettosità del prodotto </a:t>
            </a:r>
            <a:r>
              <a:rPr lang="it-IT" dirty="0"/>
              <a:t>e del nesso eziologico fra </a:t>
            </a:r>
            <a:r>
              <a:rPr lang="it-IT" dirty="0">
                <a:solidFill>
                  <a:srgbClr val="FF0000"/>
                </a:solidFill>
              </a:rPr>
              <a:t>difetto e danno</a:t>
            </a:r>
            <a:r>
              <a:rPr lang="it-IT" dirty="0"/>
              <a:t>, </a:t>
            </a:r>
            <a:r>
              <a:rPr lang="it-IT" b="1" dirty="0"/>
              <a:t>superandosi la necessità dell’accertamento della colpevolezza del produttore</a:t>
            </a:r>
            <a:r>
              <a:rPr lang="it-IT" dirty="0"/>
              <a:t>.</a:t>
            </a:r>
          </a:p>
          <a:p>
            <a:r>
              <a:rPr lang="it-IT" dirty="0"/>
              <a:t>La </a:t>
            </a:r>
            <a:r>
              <a:rPr lang="it-IT" b="1" i="1" dirty="0"/>
              <a:t>Cassazione Civile, sez. III, n. 25110 del 24 ottobre 2017</a:t>
            </a:r>
            <a:r>
              <a:rPr lang="it-IT" dirty="0"/>
              <a:t>, aveva ribadito che fosse necessario comprovare i difetti, e  , secondo </a:t>
            </a:r>
            <a:r>
              <a:rPr lang="it-IT" b="1" i="1" dirty="0" err="1"/>
              <a:t>Cass</a:t>
            </a:r>
            <a:r>
              <a:rPr lang="it-IT" b="1" i="1" dirty="0"/>
              <a:t>. n. 13458/2013 </a:t>
            </a:r>
            <a:r>
              <a:rPr lang="it-IT" dirty="0"/>
              <a:t>incombe […] sul soggetto danneggiato – ai sensi del </a:t>
            </a:r>
            <a:r>
              <a:rPr lang="it-IT" cap="small" dirty="0" err="1"/>
              <a:t>d.p.r</a:t>
            </a:r>
            <a:r>
              <a:rPr lang="it-IT" dirty="0" err="1"/>
              <a:t>.</a:t>
            </a:r>
            <a:r>
              <a:rPr lang="it-IT" dirty="0"/>
              <a:t> 24 maggio 1988 n. 224 art. 8 (trasfuso nell’art. 120 del cd. “Codice del Consumo”) – la </a:t>
            </a:r>
            <a:r>
              <a:rPr lang="it-IT" dirty="0">
                <a:solidFill>
                  <a:srgbClr val="FF0000"/>
                </a:solidFill>
              </a:rPr>
              <a:t>prova del collegamento causale non già tra prodotto e danno, bensì tra difetto e danno</a:t>
            </a:r>
            <a:r>
              <a:rPr lang="it-IT" dirty="0"/>
              <a:t> […] sebbene la prova della difettosità di un prodotto possa basarsi su presunzioni semplici, non costituisce corretta inferenza logica ritenere che il danno subito dall’utilizzatore di un prodotto sia l’inequivoco elemento di prova indiretta del carattere difettoso di quest’ultimo, secondo una sequenza deduttiva che, sul presupposto della difettosità di ogni prodotto che presenti un’attitudine a produrre danno, tragga la certezza dell’esistenza del difetto dalla mera circostanza che il danno è temporalmente conseguito all’utilizzazione del prodotto stesso.</a:t>
            </a:r>
            <a:endParaRPr lang="it-IT" sz="2800" b="1" dirty="0"/>
          </a:p>
          <a:p>
            <a:endParaRPr lang="it-IT" sz="2800" b="1" dirty="0"/>
          </a:p>
        </p:txBody>
      </p:sp>
    </p:spTree>
    <p:extLst>
      <p:ext uri="{BB962C8B-B14F-4D97-AF65-F5344CB8AC3E}">
        <p14:creationId xmlns:p14="http://schemas.microsoft.com/office/powerpoint/2010/main" val="39640362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1524000" y="161429"/>
            <a:ext cx="9144000" cy="496939"/>
          </a:xfrm>
        </p:spPr>
        <p:txBody>
          <a:bodyPr>
            <a:normAutofit fontScale="90000"/>
          </a:bodyPr>
          <a:lstStyle/>
          <a:p>
            <a:r>
              <a:rPr lang="it-IT" sz="3200" dirty="0">
                <a:solidFill>
                  <a:srgbClr val="00B050"/>
                </a:solidFill>
              </a:rPr>
              <a:t>INTELLIGENZA ARTIFICIALE </a:t>
            </a:r>
          </a:p>
        </p:txBody>
      </p:sp>
      <p:sp>
        <p:nvSpPr>
          <p:cNvPr id="3" name="Sottotitolo 2"/>
          <p:cNvSpPr>
            <a:spLocks noGrp="1"/>
          </p:cNvSpPr>
          <p:nvPr>
            <p:ph type="subTitle" idx="1"/>
          </p:nvPr>
        </p:nvSpPr>
        <p:spPr>
          <a:xfrm>
            <a:off x="386499" y="804672"/>
            <a:ext cx="11406433" cy="5822371"/>
          </a:xfrm>
        </p:spPr>
        <p:txBody>
          <a:bodyPr>
            <a:normAutofit/>
          </a:bodyPr>
          <a:lstStyle/>
          <a:p>
            <a:endParaRPr lang="it-IT" sz="2800" b="1" dirty="0"/>
          </a:p>
          <a:p>
            <a:endParaRPr lang="it-IT" sz="2800" b="1" dirty="0"/>
          </a:p>
          <a:p>
            <a:endParaRPr lang="it-IT" sz="2800" b="1" dirty="0"/>
          </a:p>
          <a:p>
            <a:endParaRPr lang="it-IT" sz="2800" b="1" dirty="0"/>
          </a:p>
        </p:txBody>
      </p:sp>
      <p:sp>
        <p:nvSpPr>
          <p:cNvPr id="4" name="Rettangolo 3"/>
          <p:cNvSpPr/>
          <p:nvPr/>
        </p:nvSpPr>
        <p:spPr>
          <a:xfrm>
            <a:off x="274320" y="698695"/>
            <a:ext cx="11518612" cy="6247864"/>
          </a:xfrm>
          <a:prstGeom prst="rect">
            <a:avLst/>
          </a:prstGeom>
        </p:spPr>
        <p:txBody>
          <a:bodyPr wrap="square">
            <a:spAutoFit/>
          </a:bodyPr>
          <a:lstStyle/>
          <a:p>
            <a:pPr algn="just"/>
            <a:r>
              <a:rPr lang="it-IT" sz="2000" dirty="0">
                <a:latin typeface="Times New Roman" panose="02020603050405020304" pitchFamily="18" charset="0"/>
                <a:ea typeface="Times New Roman" panose="02020603050405020304" pitchFamily="18" charset="0"/>
              </a:rPr>
              <a:t>Pertanto, </a:t>
            </a:r>
            <a:r>
              <a:rPr lang="it-IT" sz="2000" b="1" dirty="0">
                <a:latin typeface="Times New Roman" panose="02020603050405020304" pitchFamily="18" charset="0"/>
                <a:ea typeface="Times New Roman" panose="02020603050405020304" pitchFamily="18" charset="0"/>
              </a:rPr>
              <a:t>confermata la natura del software</a:t>
            </a:r>
            <a:r>
              <a:rPr lang="it-IT" sz="2000" dirty="0">
                <a:latin typeface="Times New Roman" panose="02020603050405020304" pitchFamily="18" charset="0"/>
                <a:ea typeface="Times New Roman" panose="02020603050405020304" pitchFamily="18" charset="0"/>
              </a:rPr>
              <a:t>, e considerata la posizione normativa e giurisprudenziale costante, analizziamo quale sia la possibilità di difesa in ambito del software componente essenziale del sistema di </a:t>
            </a:r>
            <a:r>
              <a:rPr lang="it-IT" sz="2000" cap="small" dirty="0" err="1">
                <a:latin typeface="Times New Roman" panose="02020603050405020304" pitchFamily="18" charset="0"/>
                <a:ea typeface="Times New Roman" panose="02020603050405020304" pitchFamily="18" charset="0"/>
              </a:rPr>
              <a:t>i.a</a:t>
            </a:r>
            <a:r>
              <a:rPr lang="it-IT" sz="2000" dirty="0">
                <a:latin typeface="Times New Roman" panose="02020603050405020304" pitchFamily="18" charset="0"/>
                <a:ea typeface="Times New Roman" panose="02020603050405020304" pitchFamily="18" charset="0"/>
              </a:rPr>
              <a:t>.</a:t>
            </a:r>
          </a:p>
          <a:p>
            <a:pPr algn="just"/>
            <a:r>
              <a:rPr lang="it-IT" sz="2000" dirty="0">
                <a:latin typeface="Times New Roman" panose="02020603050405020304" pitchFamily="18" charset="0"/>
                <a:ea typeface="Times New Roman" panose="02020603050405020304" pitchFamily="18" charset="0"/>
              </a:rPr>
              <a:t>Possiamo ben affermare che non esista un progetto industriale o ingegneristico complesso che possa avere una significativa probabilità di completamento in assenza di una corretta gestione e di una altrettanto adeguata organizzazione del lavoro.</a:t>
            </a:r>
          </a:p>
          <a:p>
            <a:pPr algn="just"/>
            <a:r>
              <a:rPr lang="it-IT" sz="2000" dirty="0">
                <a:latin typeface="Times New Roman" panose="02020603050405020304" pitchFamily="18" charset="0"/>
                <a:ea typeface="Times New Roman" panose="02020603050405020304" pitchFamily="18" charset="0"/>
              </a:rPr>
              <a:t>La rilevanza del progetto produttivo in tali attività è tale che la sua analisi è alla base dell’adeguatezza di un’entità produttiva a partecipare o meno a determinate forniture: l’assenza di determinate caratteristiche nel processo di progettazione rende infatti inaffidabile il produttore, tanto da far considerare troppo elevato il rischio di irrealizzabilità.</a:t>
            </a:r>
          </a:p>
          <a:p>
            <a:r>
              <a:rPr lang="it-IT" sz="2000" b="1" dirty="0">
                <a:latin typeface="Times New Roman" panose="02020603050405020304" pitchFamily="18" charset="0"/>
                <a:ea typeface="Times New Roman" panose="02020603050405020304" pitchFamily="18" charset="0"/>
              </a:rPr>
              <a:t>Tutto ciò è ancor maggiormente rilevate quando aumentano le incertezze sugli aspetti innovativi della progettazione, che aggiungono un elemento di rischio industriale, come nella </a:t>
            </a:r>
            <a:r>
              <a:rPr lang="it-IT" sz="2000" b="1" dirty="0">
                <a:solidFill>
                  <a:srgbClr val="FF0000"/>
                </a:solidFill>
                <a:latin typeface="Times New Roman" panose="02020603050405020304" pitchFamily="18" charset="0"/>
                <a:ea typeface="Times New Roman" panose="02020603050405020304" pitchFamily="18" charset="0"/>
              </a:rPr>
              <a:t>realizzazione di prodotti di </a:t>
            </a:r>
            <a:r>
              <a:rPr lang="it-IT" sz="2000" b="1" cap="small" dirty="0" err="1">
                <a:solidFill>
                  <a:srgbClr val="FF0000"/>
                </a:solidFill>
                <a:latin typeface="Times New Roman" panose="02020603050405020304" pitchFamily="18" charset="0"/>
                <a:ea typeface="Times New Roman" panose="02020603050405020304" pitchFamily="18" charset="0"/>
              </a:rPr>
              <a:t>i.a</a:t>
            </a:r>
            <a:r>
              <a:rPr lang="it-IT" sz="2000" b="1" dirty="0">
                <a:solidFill>
                  <a:srgbClr val="FF0000"/>
                </a:solidFill>
                <a:latin typeface="Times New Roman" panose="02020603050405020304" pitchFamily="18" charset="0"/>
                <a:ea typeface="Times New Roman" panose="02020603050405020304" pitchFamily="18" charset="0"/>
              </a:rPr>
              <a:t>. da utilizzarsi in un determinato servizio basato su tale sistema</a:t>
            </a:r>
            <a:r>
              <a:rPr lang="it-IT" sz="2000" b="1" dirty="0">
                <a:latin typeface="Times New Roman" panose="02020603050405020304" pitchFamily="18" charset="0"/>
                <a:ea typeface="Times New Roman" panose="02020603050405020304" pitchFamily="18" charset="0"/>
              </a:rPr>
              <a:t>: </a:t>
            </a:r>
            <a:r>
              <a:rPr lang="it-IT" sz="2000" dirty="0">
                <a:latin typeface="Times New Roman" panose="02020603050405020304" pitchFamily="18" charset="0"/>
                <a:ea typeface="Times New Roman" panose="02020603050405020304" pitchFamily="18" charset="0"/>
              </a:rPr>
              <a:t>nel</a:t>
            </a:r>
            <a:r>
              <a:rPr lang="it-IT" sz="2000" b="1" dirty="0">
                <a:latin typeface="Times New Roman" panose="02020603050405020304" pitchFamily="18" charset="0"/>
                <a:ea typeface="Times New Roman" panose="02020603050405020304" pitchFamily="18" charset="0"/>
              </a:rPr>
              <a:t> primo caso </a:t>
            </a:r>
            <a:r>
              <a:rPr lang="it-IT" sz="2000" dirty="0">
                <a:latin typeface="Times New Roman" panose="02020603050405020304" pitchFamily="18" charset="0"/>
                <a:ea typeface="Times New Roman" panose="02020603050405020304" pitchFamily="18" charset="0"/>
              </a:rPr>
              <a:t>le basi teoriche dei progetti </a:t>
            </a:r>
            <a:r>
              <a:rPr lang="it-IT" sz="2000" b="1" dirty="0">
                <a:latin typeface="Times New Roman" panose="02020603050405020304" pitchFamily="18" charset="0"/>
                <a:ea typeface="Times New Roman" panose="02020603050405020304" pitchFamily="18" charset="0"/>
              </a:rPr>
              <a:t>sono consolidate </a:t>
            </a:r>
            <a:r>
              <a:rPr lang="it-IT" sz="2000" dirty="0">
                <a:latin typeface="Times New Roman" panose="02020603050405020304" pitchFamily="18" charset="0"/>
                <a:ea typeface="Times New Roman" panose="02020603050405020304" pitchFamily="18" charset="0"/>
              </a:rPr>
              <a:t>e una corretta gestione manageriale garantisce il successo, mentre nel </a:t>
            </a:r>
            <a:r>
              <a:rPr lang="it-IT" sz="2000" b="1" dirty="0">
                <a:latin typeface="Times New Roman" panose="02020603050405020304" pitchFamily="18" charset="0"/>
                <a:ea typeface="Times New Roman" panose="02020603050405020304" pitchFamily="18" charset="0"/>
              </a:rPr>
              <a:t>secondo </a:t>
            </a:r>
            <a:r>
              <a:rPr lang="it-IT" sz="2000" dirty="0">
                <a:latin typeface="Times New Roman" panose="02020603050405020304" pitchFamily="18" charset="0"/>
                <a:ea typeface="Times New Roman" panose="02020603050405020304" pitchFamily="18" charset="0"/>
              </a:rPr>
              <a:t>caso la </a:t>
            </a:r>
            <a:r>
              <a:rPr lang="it-IT" sz="2000" b="1" dirty="0">
                <a:latin typeface="Times New Roman" panose="02020603050405020304" pitchFamily="18" charset="0"/>
                <a:ea typeface="Times New Roman" panose="02020603050405020304" pitchFamily="18" charset="0"/>
              </a:rPr>
              <a:t>componente di progettazione del successivo servizio non ha, tendenzialmente, un consolidamento teorico che funga da garanzia di corretta impostazione e soluzione del problema</a:t>
            </a:r>
            <a:r>
              <a:rPr lang="it-IT" sz="2000" dirty="0">
                <a:latin typeface="Times New Roman" panose="02020603050405020304" pitchFamily="18" charset="0"/>
                <a:ea typeface="Times New Roman" panose="02020603050405020304" pitchFamily="18" charset="0"/>
              </a:rPr>
              <a:t>, e l’unica possibilità di non commettere errori è legata a un’attenta gestione del progetto, che includa accurate </a:t>
            </a:r>
            <a:r>
              <a:rPr lang="it-IT" sz="2000" dirty="0">
                <a:solidFill>
                  <a:srgbClr val="FF0000"/>
                </a:solidFill>
                <a:latin typeface="Times New Roman" panose="02020603050405020304" pitchFamily="18" charset="0"/>
                <a:ea typeface="Times New Roman" panose="02020603050405020304" pitchFamily="18" charset="0"/>
              </a:rPr>
              <a:t>attività di verifica e validazione intermedie. </a:t>
            </a:r>
            <a:r>
              <a:rPr lang="it-IT" sz="2000" dirty="0">
                <a:latin typeface="Times New Roman" panose="02020603050405020304" pitchFamily="18" charset="0"/>
                <a:ea typeface="Times New Roman" panose="02020603050405020304" pitchFamily="18" charset="0"/>
              </a:rPr>
              <a:t>Questa è la situazione tipica del software, per il quale tutti gli aspetti tecnologici sono completamente consolidati, ma che viene usato per la messa a punto o definizione di applicazioni orientate a svolgere funzioni o servizi innovativi.</a:t>
            </a:r>
          </a:p>
        </p:txBody>
      </p:sp>
    </p:spTree>
    <p:extLst>
      <p:ext uri="{BB962C8B-B14F-4D97-AF65-F5344CB8AC3E}">
        <p14:creationId xmlns:p14="http://schemas.microsoft.com/office/powerpoint/2010/main" val="296617443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1524000" y="307733"/>
            <a:ext cx="9144000" cy="442075"/>
          </a:xfrm>
        </p:spPr>
        <p:txBody>
          <a:bodyPr>
            <a:normAutofit fontScale="90000"/>
          </a:bodyPr>
          <a:lstStyle/>
          <a:p>
            <a:r>
              <a:rPr lang="it-IT" sz="3600" dirty="0">
                <a:solidFill>
                  <a:srgbClr val="00B050"/>
                </a:solidFill>
              </a:rPr>
              <a:t>INTELLIGENZA ARTIFICIALE </a:t>
            </a:r>
          </a:p>
        </p:txBody>
      </p:sp>
      <p:sp>
        <p:nvSpPr>
          <p:cNvPr id="3" name="Sottotitolo 2"/>
          <p:cNvSpPr>
            <a:spLocks noGrp="1"/>
          </p:cNvSpPr>
          <p:nvPr>
            <p:ph type="subTitle" idx="1"/>
          </p:nvPr>
        </p:nvSpPr>
        <p:spPr>
          <a:xfrm>
            <a:off x="386499" y="1267927"/>
            <a:ext cx="11406433" cy="5359116"/>
          </a:xfrm>
        </p:spPr>
        <p:txBody>
          <a:bodyPr>
            <a:normAutofit lnSpcReduction="10000"/>
          </a:bodyPr>
          <a:lstStyle/>
          <a:p>
            <a:pPr algn="l"/>
            <a:r>
              <a:rPr lang="it-IT" dirty="0"/>
              <a:t>Esaminiamo quindi la portata del termine “</a:t>
            </a:r>
            <a:r>
              <a:rPr lang="it-IT" b="1" dirty="0">
                <a:solidFill>
                  <a:srgbClr val="FF0000"/>
                </a:solidFill>
              </a:rPr>
              <a:t>qualità</a:t>
            </a:r>
            <a:r>
              <a:rPr lang="it-IT" dirty="0"/>
              <a:t>” legato al software come prodotto informatico e dunque, in senso lato, comprensivo di tutto il processo che ne costituisce la struttura e ne consente l’operatività, e in tal senso intendiamo tutta la documentazione e tutti gli attributi di qualità che, nel loro insieme, contribuiscono alla realizzazione di un prodotto ampiamente garantito per l’utente. Già negli anni Ottanta si era effettuata una distinzione fra “</a:t>
            </a:r>
            <a:r>
              <a:rPr lang="it-IT" b="1" dirty="0"/>
              <a:t>gruppi primitivi</a:t>
            </a:r>
            <a:r>
              <a:rPr lang="it-IT" dirty="0"/>
              <a:t>” e “</a:t>
            </a:r>
            <a:r>
              <a:rPr lang="it-IT" b="1" dirty="0"/>
              <a:t>gruppi derivati</a:t>
            </a:r>
            <a:r>
              <a:rPr lang="it-IT" dirty="0"/>
              <a:t>” inserendo nei </a:t>
            </a:r>
            <a:r>
              <a:rPr lang="it-IT" dirty="0">
                <a:solidFill>
                  <a:srgbClr val="FF0000"/>
                </a:solidFill>
              </a:rPr>
              <a:t>primi </a:t>
            </a:r>
            <a:r>
              <a:rPr lang="it-IT" i="1" dirty="0"/>
              <a:t>l’accuratezza, l’auto-documentazione, la capacità di comunicazione, la complessità, la completezza, la comunicabilità di dati, la consistenza ed efficienza di esecuzione; espandibilità, indipendenza da hardware e software; modularità, operabilità; capacità di revisione; semplicità; sicurezza, tolleranza agli errori; tracciabilità</a:t>
            </a:r>
            <a:r>
              <a:rPr lang="it-IT" dirty="0"/>
              <a:t>. </a:t>
            </a:r>
            <a:r>
              <a:rPr lang="it-IT" dirty="0">
                <a:solidFill>
                  <a:srgbClr val="FF0000"/>
                </a:solidFill>
              </a:rPr>
              <a:t>Nel secondo gruppo </a:t>
            </a:r>
            <a:r>
              <a:rPr lang="it-IT" dirty="0"/>
              <a:t>venivano inseriti: </a:t>
            </a:r>
            <a:r>
              <a:rPr lang="it-IT" i="1" dirty="0"/>
              <a:t>correttezza; efficienza; flessibilità e manutenibilità; integrità; interoperabilità; portabilità e riusabilità; affidabilità; testabilità; usabilità.</a:t>
            </a:r>
          </a:p>
          <a:p>
            <a:pPr algn="l"/>
            <a:r>
              <a:rPr lang="it-IT" dirty="0"/>
              <a:t>Ne emerge che </a:t>
            </a:r>
            <a:r>
              <a:rPr lang="it-IT" b="1" dirty="0"/>
              <a:t>tutte le componenti della realizzazione del programma assumano propria rilevanza ai fini della qualità rispetto all’incidenza giuridica</a:t>
            </a:r>
            <a:r>
              <a:rPr lang="it-IT" dirty="0"/>
              <a:t>, che mira ad accertare eventuali difformità del programma da quanto richiesto, oppure a eliminare difetti, e quindi incide sulla responsabilità dello sviluppatore ( sia singolo che azienda )</a:t>
            </a:r>
            <a:endParaRPr lang="it-IT" sz="2800" b="1" i="1" dirty="0"/>
          </a:p>
        </p:txBody>
      </p:sp>
    </p:spTree>
    <p:extLst>
      <p:ext uri="{BB962C8B-B14F-4D97-AF65-F5344CB8AC3E}">
        <p14:creationId xmlns:p14="http://schemas.microsoft.com/office/powerpoint/2010/main" val="24495191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1524000" y="307733"/>
            <a:ext cx="9144000" cy="496939"/>
          </a:xfrm>
        </p:spPr>
        <p:txBody>
          <a:bodyPr>
            <a:normAutofit fontScale="90000"/>
          </a:bodyPr>
          <a:lstStyle/>
          <a:p>
            <a:r>
              <a:rPr lang="it-IT" dirty="0">
                <a:solidFill>
                  <a:srgbClr val="00B050"/>
                </a:solidFill>
              </a:rPr>
              <a:t>I</a:t>
            </a:r>
            <a:br>
              <a:rPr lang="it-IT" dirty="0">
                <a:solidFill>
                  <a:srgbClr val="00B050"/>
                </a:solidFill>
              </a:rPr>
            </a:br>
            <a:r>
              <a:rPr lang="it-IT" sz="3100" dirty="0">
                <a:solidFill>
                  <a:srgbClr val="00B050"/>
                </a:solidFill>
              </a:rPr>
              <a:t>INTELLIGENZA ARTIFICIALE </a:t>
            </a:r>
          </a:p>
        </p:txBody>
      </p:sp>
      <p:sp>
        <p:nvSpPr>
          <p:cNvPr id="3" name="Rettangolo 2"/>
          <p:cNvSpPr/>
          <p:nvPr/>
        </p:nvSpPr>
        <p:spPr>
          <a:xfrm>
            <a:off x="502920" y="873127"/>
            <a:ext cx="11484864" cy="5632311"/>
          </a:xfrm>
          <a:prstGeom prst="rect">
            <a:avLst/>
          </a:prstGeom>
        </p:spPr>
        <p:txBody>
          <a:bodyPr wrap="square">
            <a:spAutoFit/>
          </a:bodyPr>
          <a:lstStyle/>
          <a:p>
            <a:pPr algn="just"/>
            <a:r>
              <a:rPr lang="it-IT" sz="2400" dirty="0">
                <a:latin typeface="Times New Roman" panose="02020603050405020304" pitchFamily="18" charset="0"/>
                <a:ea typeface="Times New Roman" panose="02020603050405020304" pitchFamily="18" charset="0"/>
              </a:rPr>
              <a:t>Pertanto potremmo ritenere che un software sia qualitativamente positivo qualora, accanto al soddisfacimento delle specifiche esigenze informatiche, si presenti anche dal </a:t>
            </a:r>
            <a:r>
              <a:rPr lang="it-IT" sz="2400" b="1" dirty="0">
                <a:latin typeface="Times New Roman" panose="02020603050405020304" pitchFamily="18" charset="0"/>
                <a:ea typeface="Times New Roman" panose="02020603050405020304" pitchFamily="18" charset="0"/>
              </a:rPr>
              <a:t>punto di vista giuridico immune da difetti, idoneo all’uso stabilito e privo di “rischio”, cioè di capacità di danneggiare l’utilizzatore o terzi. </a:t>
            </a:r>
          </a:p>
          <a:p>
            <a:pPr algn="just"/>
            <a:r>
              <a:rPr lang="it-IT" sz="2400" dirty="0">
                <a:latin typeface="Times New Roman" panose="02020603050405020304" pitchFamily="18" charset="0"/>
                <a:ea typeface="Times New Roman" panose="02020603050405020304" pitchFamily="18" charset="0"/>
              </a:rPr>
              <a:t>Nemmeno vada scordato come il rapporto di tutela giuridica non esista solo fra “</a:t>
            </a:r>
            <a:r>
              <a:rPr lang="it-IT" sz="2400" b="1" dirty="0">
                <a:latin typeface="Times New Roman" panose="02020603050405020304" pitchFamily="18" charset="0"/>
                <a:ea typeface="Times New Roman" panose="02020603050405020304" pitchFamily="18" charset="0"/>
              </a:rPr>
              <a:t>produttore</a:t>
            </a:r>
            <a:r>
              <a:rPr lang="it-IT" sz="2400" dirty="0">
                <a:latin typeface="Times New Roman" panose="02020603050405020304" pitchFamily="18" charset="0"/>
                <a:ea typeface="Times New Roman" panose="02020603050405020304" pitchFamily="18" charset="0"/>
              </a:rPr>
              <a:t>” e “</a:t>
            </a:r>
            <a:r>
              <a:rPr lang="it-IT" sz="2400" b="1" dirty="0">
                <a:latin typeface="Times New Roman" panose="02020603050405020304" pitchFamily="18" charset="0"/>
                <a:ea typeface="Times New Roman" panose="02020603050405020304" pitchFamily="18" charset="0"/>
              </a:rPr>
              <a:t>utilizzatore</a:t>
            </a:r>
            <a:r>
              <a:rPr lang="it-IT" sz="2400" dirty="0">
                <a:latin typeface="Times New Roman" panose="02020603050405020304" pitchFamily="18" charset="0"/>
                <a:ea typeface="Times New Roman" panose="02020603050405020304" pitchFamily="18" charset="0"/>
              </a:rPr>
              <a:t>”, ma anche fra “</a:t>
            </a:r>
            <a:r>
              <a:rPr lang="it-IT" sz="2400" b="1" dirty="0">
                <a:latin typeface="Times New Roman" panose="02020603050405020304" pitchFamily="18" charset="0"/>
                <a:ea typeface="Times New Roman" panose="02020603050405020304" pitchFamily="18" charset="0"/>
              </a:rPr>
              <a:t>produttore</a:t>
            </a:r>
            <a:r>
              <a:rPr lang="it-IT" sz="2400" dirty="0">
                <a:latin typeface="Times New Roman" panose="02020603050405020304" pitchFamily="18" charset="0"/>
                <a:ea typeface="Times New Roman" panose="02020603050405020304" pitchFamily="18" charset="0"/>
              </a:rPr>
              <a:t>” e suoi “</a:t>
            </a:r>
            <a:r>
              <a:rPr lang="it-IT" sz="2400" b="1" dirty="0">
                <a:latin typeface="Times New Roman" panose="02020603050405020304" pitchFamily="18" charset="0"/>
                <a:ea typeface="Times New Roman" panose="02020603050405020304" pitchFamily="18" charset="0"/>
              </a:rPr>
              <a:t>fornitori</a:t>
            </a:r>
            <a:r>
              <a:rPr lang="it-IT" sz="2400" dirty="0">
                <a:latin typeface="Times New Roman" panose="02020603050405020304" pitchFamily="18" charset="0"/>
                <a:ea typeface="Times New Roman" panose="02020603050405020304" pitchFamily="18" charset="0"/>
              </a:rPr>
              <a:t>” o “</a:t>
            </a:r>
            <a:r>
              <a:rPr lang="it-IT" sz="2400" b="1" dirty="0">
                <a:latin typeface="Times New Roman" panose="02020603050405020304" pitchFamily="18" charset="0"/>
                <a:ea typeface="Times New Roman" panose="02020603050405020304" pitchFamily="18" charset="0"/>
              </a:rPr>
              <a:t>co-sviluppatori” e/o fra essi e il cliente finale</a:t>
            </a:r>
            <a:r>
              <a:rPr lang="it-IT" sz="2400" dirty="0">
                <a:latin typeface="Times New Roman" panose="02020603050405020304" pitchFamily="18" charset="0"/>
                <a:ea typeface="Times New Roman" panose="02020603050405020304" pitchFamily="18" charset="0"/>
              </a:rPr>
              <a:t>, argomento questo decisamente delicato che esamineremo trattando dell’</a:t>
            </a:r>
            <a:r>
              <a:rPr lang="it-IT" sz="2400" cap="small" dirty="0" err="1">
                <a:latin typeface="Times New Roman" panose="02020603050405020304" pitchFamily="18" charset="0"/>
                <a:ea typeface="Times New Roman" panose="02020603050405020304" pitchFamily="18" charset="0"/>
              </a:rPr>
              <a:t>i.a</a:t>
            </a:r>
            <a:r>
              <a:rPr lang="it-IT" sz="2400" dirty="0">
                <a:latin typeface="Times New Roman" panose="02020603050405020304" pitchFamily="18" charset="0"/>
                <a:ea typeface="Times New Roman" panose="02020603050405020304" pitchFamily="18" charset="0"/>
              </a:rPr>
              <a:t>. nell’attività medica e chirurgica.</a:t>
            </a:r>
          </a:p>
          <a:p>
            <a:r>
              <a:rPr lang="it-IT" sz="2400" dirty="0">
                <a:latin typeface="Times New Roman" panose="02020603050405020304" pitchFamily="18" charset="0"/>
                <a:cs typeface="Times New Roman" panose="02020603050405020304" pitchFamily="18" charset="0"/>
              </a:rPr>
              <a:t>Il produttore cercherà di produrre o impostare un software che soddisfi le esigenze specifiche di quel cliente o, più in generale, che possa soddisfare il più compiutamente possibile le esigenze di una particolare categoria di utenti finali.</a:t>
            </a:r>
          </a:p>
          <a:p>
            <a:r>
              <a:rPr lang="it-IT" sz="2400" dirty="0">
                <a:latin typeface="Times New Roman" panose="02020603050405020304" pitchFamily="18" charset="0"/>
                <a:cs typeface="Times New Roman" panose="02020603050405020304" pitchFamily="18" charset="0"/>
              </a:rPr>
              <a:t>In tale funzione di prodotto idoneo e confacente all’uso, </a:t>
            </a:r>
            <a:r>
              <a:rPr lang="it-IT" sz="2400" b="1" dirty="0">
                <a:latin typeface="Times New Roman" panose="02020603050405020304" pitchFamily="18" charset="0"/>
                <a:cs typeface="Times New Roman" panose="02020603050405020304" pitchFamily="18" charset="0"/>
              </a:rPr>
              <a:t>il concetto di “qualità” si riconnette al discorso precedentemente delineato in materia di vizi, errori e idoneità all’uso, influenti dal punto di vista giuridico</a:t>
            </a:r>
            <a:r>
              <a:rPr lang="it-IT" sz="2400" dirty="0">
                <a:latin typeface="Times New Roman" panose="02020603050405020304" pitchFamily="18" charset="0"/>
                <a:cs typeface="Times New Roman" panose="02020603050405020304" pitchFamily="18" charset="0"/>
              </a:rPr>
              <a:t>.</a:t>
            </a:r>
          </a:p>
          <a:p>
            <a:pPr algn="just"/>
            <a:endParaRPr lang="it-IT" sz="2400" dirty="0">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2447407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1524000" y="307734"/>
            <a:ext cx="9144000" cy="452274"/>
          </a:xfrm>
        </p:spPr>
        <p:txBody>
          <a:bodyPr>
            <a:normAutofit fontScale="90000"/>
          </a:bodyPr>
          <a:lstStyle/>
          <a:p>
            <a:r>
              <a:rPr lang="it-IT" sz="3200" dirty="0">
                <a:solidFill>
                  <a:srgbClr val="00B050"/>
                </a:solidFill>
              </a:rPr>
              <a:t>INTELLIGENZA ARTIFICIALE </a:t>
            </a:r>
          </a:p>
        </p:txBody>
      </p:sp>
      <p:sp>
        <p:nvSpPr>
          <p:cNvPr id="4" name="Rectangle 1">
            <a:extLst>
              <a:ext uri="{FF2B5EF4-FFF2-40B4-BE49-F238E27FC236}">
                <a16:creationId xmlns:a16="http://schemas.microsoft.com/office/drawing/2014/main" id="{7BE2CE63-95ED-4D24-9628-E61E2B2B8BC4}"/>
              </a:ext>
            </a:extLst>
          </p:cNvPr>
          <p:cNvSpPr>
            <a:spLocks noGrp="1" noChangeArrowheads="1"/>
          </p:cNvSpPr>
          <p:nvPr>
            <p:ph type="subTitle" idx="1"/>
          </p:nvPr>
        </p:nvSpPr>
        <p:spPr bwMode="auto">
          <a:xfrm>
            <a:off x="533289" y="1126907"/>
            <a:ext cx="11658711" cy="4374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it-IT" dirty="0"/>
              <a:t>Il produttore avrà come possibile arma di difesa nei confronti del terzo danneggiato la possibilità di dimostrare, attraverso la qualità del prodotto software e del suo processo, che tutto era stato fatto nel rispetto delle norme tecniche e delle soluzioni tecnico-scientifiche in vigore al momento dello sviluppo, in modo che non si presentassero rischi di danno.</a:t>
            </a:r>
          </a:p>
          <a:p>
            <a:r>
              <a:rPr lang="it-IT" dirty="0"/>
              <a:t>Gli alfa test e i beta test, i controlli interni ed esterni di </a:t>
            </a:r>
            <a:r>
              <a:rPr lang="it-IT" cap="small" dirty="0" err="1"/>
              <a:t>edp</a:t>
            </a:r>
            <a:r>
              <a:rPr lang="it-IT" dirty="0"/>
              <a:t>, l’attenta revisione e integrazione dello sviluppo possono consentire di superare la sopra richiamata natura</a:t>
            </a:r>
            <a:r>
              <a:rPr lang="it-IT" i="1" dirty="0"/>
              <a:t> </a:t>
            </a:r>
            <a:r>
              <a:rPr lang="it-IT" dirty="0"/>
              <a:t>presunta della responsabilità.</a:t>
            </a:r>
          </a:p>
          <a:p>
            <a:r>
              <a:rPr lang="it-IT" dirty="0"/>
              <a:t>Un esempio di tale realtà può essere il seguente: anni fa, in un aereo di linea civile decollato dalla </a:t>
            </a:r>
            <a:r>
              <a:rPr lang="it-IT" dirty="0" err="1"/>
              <a:t>Thailandia</a:t>
            </a:r>
            <a:r>
              <a:rPr lang="it-IT" dirty="0"/>
              <a:t>, in piena fase di raggiungimento della quota operativa ci si accorse che la spinta in decollo era al massimo per un motore, mentre il secondo, quello di sinistra, non aveva raggiunto tali potenze.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2507502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1524000" y="228599"/>
            <a:ext cx="9144000" cy="728431"/>
          </a:xfrm>
        </p:spPr>
        <p:txBody>
          <a:bodyPr>
            <a:normAutofit/>
          </a:bodyPr>
          <a:lstStyle/>
          <a:p>
            <a:r>
              <a:rPr lang="it-IT" sz="3600" dirty="0">
                <a:solidFill>
                  <a:srgbClr val="00B050"/>
                </a:solidFill>
              </a:rPr>
              <a:t>INTELLIGENZA ARTIFICIALE </a:t>
            </a:r>
          </a:p>
        </p:txBody>
      </p:sp>
      <p:sp>
        <p:nvSpPr>
          <p:cNvPr id="4" name="Rectangle 1">
            <a:extLst>
              <a:ext uri="{FF2B5EF4-FFF2-40B4-BE49-F238E27FC236}">
                <a16:creationId xmlns:a16="http://schemas.microsoft.com/office/drawing/2014/main" id="{7BE2CE63-95ED-4D24-9628-E61E2B2B8BC4}"/>
              </a:ext>
            </a:extLst>
          </p:cNvPr>
          <p:cNvSpPr>
            <a:spLocks noGrp="1" noChangeArrowheads="1"/>
          </p:cNvSpPr>
          <p:nvPr>
            <p:ph type="subTitle" idx="1"/>
          </p:nvPr>
        </p:nvSpPr>
        <p:spPr bwMode="auto">
          <a:xfrm>
            <a:off x="187124" y="1057240"/>
            <a:ext cx="11817752" cy="52619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it-IT" sz="2800" dirty="0"/>
              <a:t>Il software di gestione della potenza, “letta” la difformità, allineò quella del secondo motore all’altro, ma purtroppo, per un maledetto “baco” del software presente solo una su infinite volte, esso, anziché “portare” il motore a spingere, mutò l’ordine di spinta, invertendo il getto di potenza da fase di decollo a fase di atterraggio su pista. Quindi il motore ebbe una torsione sul suo pilone, provocando il distaccamento dell’ala e causando la caduta irreparabile dell’aeromobile.</a:t>
            </a:r>
          </a:p>
          <a:p>
            <a:r>
              <a:rPr lang="it-IT" sz="2800" dirty="0"/>
              <a:t>La difesa dei costruttori del software, fermo restando che comunque le compagnie assicurative avevano provveduto ai risarcimenti alle famiglie delle vittime, operò utilizzando il seguente schema qui elementarmente riportato e quindi solo indicativo, come esempio di specifiche costruttive del software per dimostrare l’ineluttabilità dell’evento, indipendentemente dalla massima qualità del software stesso.</a:t>
            </a:r>
          </a:p>
        </p:txBody>
      </p:sp>
    </p:spTree>
    <p:extLst>
      <p:ext uri="{BB962C8B-B14F-4D97-AF65-F5344CB8AC3E}">
        <p14:creationId xmlns:p14="http://schemas.microsoft.com/office/powerpoint/2010/main" val="728375211"/>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1524000" y="64009"/>
            <a:ext cx="9144000" cy="425384"/>
          </a:xfrm>
        </p:spPr>
        <p:txBody>
          <a:bodyPr>
            <a:normAutofit/>
          </a:bodyPr>
          <a:lstStyle/>
          <a:p>
            <a:r>
              <a:rPr lang="it-IT" sz="2000" b="1" dirty="0">
                <a:solidFill>
                  <a:srgbClr val="00B050"/>
                </a:solidFill>
              </a:rPr>
              <a:t>INTELLIGENZA ARTIFICIALE </a:t>
            </a:r>
          </a:p>
        </p:txBody>
      </p:sp>
      <p:sp>
        <p:nvSpPr>
          <p:cNvPr id="4" name="Rectangle 1">
            <a:extLst>
              <a:ext uri="{FF2B5EF4-FFF2-40B4-BE49-F238E27FC236}">
                <a16:creationId xmlns:a16="http://schemas.microsoft.com/office/drawing/2014/main" id="{7BE2CE63-95ED-4D24-9628-E61E2B2B8BC4}"/>
              </a:ext>
            </a:extLst>
          </p:cNvPr>
          <p:cNvSpPr>
            <a:spLocks noGrp="1" noChangeArrowheads="1"/>
          </p:cNvSpPr>
          <p:nvPr>
            <p:ph type="subTitle" idx="1"/>
          </p:nvPr>
        </p:nvSpPr>
        <p:spPr bwMode="auto">
          <a:xfrm>
            <a:off x="187124" y="489392"/>
            <a:ext cx="11817752" cy="63976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it-IT" dirty="0"/>
              <a:t>Si procedette da un semplice triangolo caratterizzato da tre punti ai vertici: A, B, C.</a:t>
            </a:r>
          </a:p>
          <a:p>
            <a:r>
              <a:rPr lang="it-IT" dirty="0"/>
              <a:t>Le specifiche usate nella realizzazione del software erano:</a:t>
            </a:r>
          </a:p>
          <a:p>
            <a:r>
              <a:rPr lang="it-IT" dirty="0"/>
              <a:t>A=B=C        triangolo equilatero</a:t>
            </a:r>
          </a:p>
          <a:p>
            <a:r>
              <a:rPr lang="it-IT" dirty="0"/>
              <a:t>A# B=C       triangolo isoscele </a:t>
            </a:r>
          </a:p>
          <a:p>
            <a:r>
              <a:rPr lang="it-IT" dirty="0"/>
              <a:t>A#B#C        triangolo scaleno</a:t>
            </a:r>
          </a:p>
          <a:p>
            <a:r>
              <a:rPr lang="it-IT" dirty="0"/>
              <a:t>E così il software leggeva e operava.</a:t>
            </a:r>
          </a:p>
          <a:p>
            <a:r>
              <a:rPr lang="it-IT" dirty="0"/>
              <a:t>Però, se </a:t>
            </a:r>
          </a:p>
          <a:p>
            <a:r>
              <a:rPr lang="it-IT" dirty="0"/>
              <a:t>A#B= C       è isoscele</a:t>
            </a:r>
          </a:p>
          <a:p>
            <a:r>
              <a:rPr lang="it-IT" dirty="0"/>
              <a:t>anche </a:t>
            </a:r>
          </a:p>
          <a:p>
            <a:r>
              <a:rPr lang="it-IT" dirty="0"/>
              <a:t>A=B#C        è sempre isoscele</a:t>
            </a:r>
          </a:p>
          <a:p>
            <a:r>
              <a:rPr lang="it-IT" dirty="0"/>
              <a:t>In questo senso era comprovata la qualità del software, pur in presenza di quella inaspettata e non programmabile evenienza (si tenga presente che il qui richiamato esempio è estremamente elementare, mentre molto più complesse sono le specifiche del software e molto articolate e complesse le consulenze tecniche espletate.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88854310"/>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1464</TotalTime>
  <Words>19625</Words>
  <Application>Microsoft Office PowerPoint</Application>
  <PresentationFormat>Widescreen</PresentationFormat>
  <Paragraphs>1086</Paragraphs>
  <Slides>154</Slides>
  <Notes>48</Notes>
  <HiddenSlides>0</HiddenSlides>
  <MMClips>0</MMClips>
  <ScaleCrop>false</ScaleCrop>
  <HeadingPairs>
    <vt:vector size="8" baseType="variant">
      <vt:variant>
        <vt:lpstr>Caratteri utilizzati</vt:lpstr>
      </vt:variant>
      <vt:variant>
        <vt:i4>7</vt:i4>
      </vt:variant>
      <vt:variant>
        <vt:lpstr>Tema</vt:lpstr>
      </vt:variant>
      <vt:variant>
        <vt:i4>1</vt:i4>
      </vt:variant>
      <vt:variant>
        <vt:lpstr>Server OLE incorporati</vt:lpstr>
      </vt:variant>
      <vt:variant>
        <vt:i4>3</vt:i4>
      </vt:variant>
      <vt:variant>
        <vt:lpstr>Titoli diapositive</vt:lpstr>
      </vt:variant>
      <vt:variant>
        <vt:i4>154</vt:i4>
      </vt:variant>
    </vt:vector>
  </HeadingPairs>
  <TitlesOfParts>
    <vt:vector size="165" baseType="lpstr">
      <vt:lpstr>AGaramond Bold</vt:lpstr>
      <vt:lpstr>Arial</vt:lpstr>
      <vt:lpstr>Calibri</vt:lpstr>
      <vt:lpstr>Calibri Light</vt:lpstr>
      <vt:lpstr>Tahoma</vt:lpstr>
      <vt:lpstr>Times New Roman</vt:lpstr>
      <vt:lpstr>Univers</vt:lpstr>
      <vt:lpstr>Tema di Office</vt:lpstr>
      <vt:lpstr>MS Org Chart</vt:lpstr>
      <vt:lpstr>Immagine bitmap</vt:lpstr>
      <vt:lpstr>ClipArt</vt:lpstr>
      <vt:lpstr>POLITECNICO DI MILANO</vt:lpstr>
      <vt:lpstr>Il Contratto </vt:lpstr>
      <vt:lpstr>Il Contratto </vt:lpstr>
      <vt:lpstr>Il Contratto </vt:lpstr>
      <vt:lpstr>Il Contratto </vt:lpstr>
      <vt:lpstr>Presentazione standard di PowerPoint</vt:lpstr>
      <vt:lpstr>Presentazione standard di PowerPoint</vt:lpstr>
      <vt:lpstr>Il Contratto </vt:lpstr>
      <vt:lpstr>Il Contratto </vt:lpstr>
      <vt:lpstr>Presentazione standard di PowerPoint</vt:lpstr>
      <vt:lpstr>Il Contratto </vt:lpstr>
      <vt:lpstr>Presentazione standard di PowerPoint</vt:lpstr>
      <vt:lpstr>Il Contratto </vt:lpstr>
      <vt:lpstr>Presentazione standard di PowerPoint</vt:lpstr>
      <vt:lpstr>Il Contratto </vt:lpstr>
      <vt:lpstr>Il Contratto </vt:lpstr>
      <vt:lpstr>Presentazione standard di PowerPoint</vt:lpstr>
      <vt:lpstr>Fase Precontrattuale</vt:lpstr>
      <vt:lpstr>Fase Precontrattuale</vt:lpstr>
      <vt:lpstr>Presentazione standard di PowerPoint</vt:lpstr>
      <vt:lpstr>Fase Precontrattuale</vt:lpstr>
      <vt:lpstr>Fase Precontrattuale</vt:lpstr>
      <vt:lpstr>Fase Precontrattuale</vt:lpstr>
      <vt:lpstr>Fase Precontrattuale</vt:lpstr>
      <vt:lpstr>Fase Precontrattuale</vt:lpstr>
      <vt:lpstr>Fase Precontrattuale</vt:lpstr>
      <vt:lpstr>Fase Precontrattuale</vt:lpstr>
      <vt:lpstr>Fase Precontrattuale</vt:lpstr>
      <vt:lpstr>Presentazione standard di PowerPoint</vt:lpstr>
      <vt:lpstr>CONTRATTI</vt:lpstr>
      <vt:lpstr>CONTRATTI</vt:lpstr>
      <vt:lpstr>CONTRATTI</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CONTRATTI DI INFORMATICA </vt:lpstr>
      <vt:lpstr>CONTRATTI DI INFORMATICA </vt:lpstr>
      <vt:lpstr>Presentazione standard di PowerPoint</vt:lpstr>
      <vt:lpstr>CONTRATTI DI INFORMATICA </vt:lpstr>
      <vt:lpstr>Presentazione standard di PowerPoint</vt:lpstr>
      <vt:lpstr>Presentazione standard di PowerPoint</vt:lpstr>
      <vt:lpstr>CONTRATTI DI INFORMATICA </vt:lpstr>
      <vt:lpstr>CONTRATTI DI INFORMATICA </vt:lpstr>
      <vt:lpstr>Presentazione standard di PowerPoint</vt:lpstr>
      <vt:lpstr>Presentazione standard di PowerPoint</vt:lpstr>
      <vt:lpstr>Presentazione standard di PowerPoint</vt:lpstr>
      <vt:lpstr>CONTRATTI DI INFORMATICA </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INTELLIGENZA ARTIFICIALE</vt:lpstr>
      <vt:lpstr>Presentazione standard di PowerPoint</vt:lpstr>
      <vt:lpstr>INTELLIGENZA ARTIFICIALE</vt:lpstr>
      <vt:lpstr>INTELLIGENZA ARTIFICIALE</vt:lpstr>
      <vt:lpstr>IINTELLIGENZA ARTIFICIALE </vt:lpstr>
      <vt:lpstr>IINTELLIGENZA ARTIFICIALE </vt:lpstr>
      <vt:lpstr>/ INTELLIGENZA ARTIFICIALE </vt:lpstr>
      <vt:lpstr>IINTELLIGENZA ARTIFICIALE </vt:lpstr>
      <vt:lpstr>IINTELLIGENZA ARTIFICIALE </vt:lpstr>
      <vt:lpstr>IINTELLIGENZA ARTIFICIALE </vt:lpstr>
      <vt:lpstr>INTELLIGENZA ARTIFICIALE </vt:lpstr>
      <vt:lpstr>IINTELLIGENZA ARTIFICIALE </vt:lpstr>
      <vt:lpstr>INTELLIGENZA ARTIFICIALE </vt:lpstr>
      <vt:lpstr>INTELLIGENZA ARTIFICIALE </vt:lpstr>
      <vt:lpstr>INTELLIGENZA ARTIFICIALE </vt:lpstr>
      <vt:lpstr>INTELLIGENZA ARTIFICIALE </vt:lpstr>
      <vt:lpstr>INTELLIGENZA ARTIFICIALE </vt:lpstr>
      <vt:lpstr>I INTELLIGENZA ARTIFICIALE </vt:lpstr>
      <vt:lpstr>INTELLIGENZA ARTIFICIALE </vt:lpstr>
      <vt:lpstr>INTELLIGENZA ARTIFICIALE </vt:lpstr>
      <vt:lpstr>INTELLIGENZA ARTIFICIALE </vt:lpstr>
      <vt:lpstr>I.A. SISTEMI DI GUIDA AUTONOMA</vt:lpstr>
      <vt:lpstr>INTELLIGENZA ARTIFICIALE </vt:lpstr>
      <vt:lpstr>INTELLIGENZA ARTIFICIALE </vt:lpstr>
      <vt:lpstr>INTELLIGENZA ARTIFICIALE </vt:lpstr>
      <vt:lpstr>INTELLIGENZA ARTIFICIALE </vt:lpstr>
      <vt:lpstr>INTELLIGENZA ARTIFICIALE </vt:lpstr>
      <vt:lpstr>INTELLIGENZA ARTIFICIALE </vt:lpstr>
      <vt:lpstr>INTELLIGENZA ARTIFICIALE </vt:lpstr>
      <vt:lpstr>INTELLIGENZA ARTIFICIALE </vt:lpstr>
      <vt:lpstr>I.A. IN MEDICINA</vt:lpstr>
      <vt:lpstr>INTELLIGENZA ARTIFICIALE </vt:lpstr>
      <vt:lpstr>INTELLIGENZA ARTIFICIALE </vt:lpstr>
      <vt:lpstr>INTELLIGENZA ARTIFICIALE </vt:lpstr>
      <vt:lpstr>INTELLIGENZA ARTIFICIALE </vt:lpstr>
      <vt:lpstr>INTELLIGENZA ARTIFICIALE </vt:lpstr>
      <vt:lpstr>INTELLIGENZA ARTIFICIALE </vt:lpstr>
      <vt:lpstr>INTELLIGENZA ARTIFICIALE </vt:lpstr>
      <vt:lpstr>INTELLIGENZA ARTIFICIALE </vt:lpstr>
      <vt:lpstr>INTELLIGENZA ARTIFICIALE </vt:lpstr>
      <vt:lpstr>I.A. SISTEMI DI IDENTIFICAZIONE BIOMETRICA</vt:lpstr>
      <vt:lpstr>INTELLIGENZA ARTIFICIALE </vt:lpstr>
      <vt:lpstr>INTELLIGENZA ARTIFICIALE </vt:lpstr>
      <vt:lpstr>Presentazione standard di PowerPoint</vt:lpstr>
      <vt:lpstr>INTELLIGENZA ARTIFICIALE </vt:lpstr>
      <vt:lpstr>BLOCKCHAIN</vt:lpstr>
      <vt:lpstr>BLOCKCHAIN</vt:lpstr>
      <vt:lpstr>Smart Contract</vt:lpstr>
      <vt:lpstr>Presentazione standard di PowerPoint</vt:lpstr>
      <vt:lpstr>Smart Contract</vt:lpstr>
      <vt:lpstr>Smart Contract</vt:lpstr>
      <vt:lpstr>SMART CONTRACT</vt:lpstr>
      <vt:lpstr>Smart Contract</vt:lpstr>
      <vt:lpstr>Smart Contract</vt:lpstr>
      <vt:lpstr>Smart Contract</vt:lpstr>
      <vt:lpstr>Smart Contract</vt:lpstr>
      <vt:lpstr>Smart Contract</vt:lpstr>
      <vt:lpstr>Smart Contract</vt:lpstr>
      <vt:lpstr>Smart Contract</vt:lpstr>
      <vt:lpstr>Smart Contract</vt:lpstr>
      <vt:lpstr>Smart Contract</vt:lpstr>
      <vt:lpstr>Smart Contract</vt:lpstr>
      <vt:lpstr>SMART CONTRACT</vt:lpstr>
      <vt:lpstr>Smart Contract</vt:lpstr>
      <vt:lpstr>Smart Contract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Contract</dc:title>
  <dc:creator>C T</dc:creator>
  <cp:lastModifiedBy>Omar Naja</cp:lastModifiedBy>
  <cp:revision>132</cp:revision>
  <dcterms:created xsi:type="dcterms:W3CDTF">2020-05-16T14:06:50Z</dcterms:created>
  <dcterms:modified xsi:type="dcterms:W3CDTF">2024-05-23T22:16:39Z</dcterms:modified>
</cp:coreProperties>
</file>