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7" r:id="rId2"/>
    <p:sldId id="365" r:id="rId3"/>
    <p:sldId id="364" r:id="rId4"/>
    <p:sldId id="367" r:id="rId5"/>
    <p:sldId id="402" r:id="rId6"/>
    <p:sldId id="403" r:id="rId7"/>
    <p:sldId id="370" r:id="rId8"/>
    <p:sldId id="404" r:id="rId9"/>
    <p:sldId id="405" r:id="rId10"/>
    <p:sldId id="406" r:id="rId11"/>
    <p:sldId id="408" r:id="rId12"/>
    <p:sldId id="407" r:id="rId13"/>
    <p:sldId id="409" r:id="rId14"/>
    <p:sldId id="410" r:id="rId15"/>
    <p:sldId id="411" r:id="rId16"/>
    <p:sldId id="412" r:id="rId17"/>
  </p:sldIdLst>
  <p:sldSz cx="9144000" cy="6858000" type="screen4x3"/>
  <p:notesSz cx="6810375" cy="99425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5" autoAdjust="0"/>
    <p:restoredTop sz="94597" autoAdjust="0"/>
  </p:normalViewPr>
  <p:slideViewPr>
    <p:cSldViewPr snapToGrid="0">
      <p:cViewPr varScale="1">
        <p:scale>
          <a:sx n="104" d="100"/>
          <a:sy n="104" d="100"/>
        </p:scale>
        <p:origin x="108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003" y="-72"/>
      </p:cViewPr>
      <p:guideLst>
        <p:guide orient="horz" pos="3132"/>
        <p:guide pos="21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t" anchorCtr="0" compatLnSpc="1">
            <a:prstTxWarp prst="textNoShape">
              <a:avLst/>
            </a:prstTxWarp>
          </a:bodyPr>
          <a:lstStyle>
            <a:lvl1pPr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1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t" anchorCtr="0" compatLnSpc="1">
            <a:prstTxWarp prst="textNoShape">
              <a:avLst/>
            </a:prstTxWarp>
          </a:bodyPr>
          <a:lstStyle>
            <a:lvl1pPr algn="r"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040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b" anchorCtr="0" compatLnSpc="1">
            <a:prstTxWarp prst="textNoShape">
              <a:avLst/>
            </a:prstTxWarp>
          </a:bodyPr>
          <a:lstStyle>
            <a:lvl1pPr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40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b" anchorCtr="0" compatLnSpc="1">
            <a:prstTxWarp prst="textNoShape">
              <a:avLst/>
            </a:prstTxWarp>
          </a:bodyPr>
          <a:lstStyle>
            <a:lvl1pPr algn="r"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fld id="{AB87D7A5-7624-49A3-A7B7-B312937C0FD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183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t" anchorCtr="0" compatLnSpc="1">
            <a:prstTxWarp prst="textNoShape">
              <a:avLst/>
            </a:prstTxWarp>
          </a:bodyPr>
          <a:lstStyle>
            <a:lvl1pPr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1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t" anchorCtr="0" compatLnSpc="1">
            <a:prstTxWarp prst="textNoShape">
              <a:avLst/>
            </a:prstTxWarp>
          </a:bodyPr>
          <a:lstStyle>
            <a:lvl1pPr algn="r"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3" y="4721225"/>
            <a:ext cx="5451474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4040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b" anchorCtr="0" compatLnSpc="1">
            <a:prstTxWarp prst="textNoShape">
              <a:avLst/>
            </a:prstTxWarp>
          </a:bodyPr>
          <a:lstStyle>
            <a:lvl1pPr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40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b" anchorCtr="0" compatLnSpc="1">
            <a:prstTxWarp prst="textNoShape">
              <a:avLst/>
            </a:prstTxWarp>
          </a:bodyPr>
          <a:lstStyle>
            <a:lvl1pPr algn="r"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fld id="{1DE805ED-C629-4A14-9235-6CB3F5BB769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08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32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627" indent="-285626" defTabSz="94732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503" indent="-228500" defTabSz="94732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506" indent="-228500" defTabSz="94732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6507" indent="-228500" defTabSz="94732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3508" indent="-228500" defTabSz="947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0511" indent="-228500" defTabSz="947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7512" indent="-228500" defTabSz="947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4515" indent="-228500" defTabSz="947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102A76-18AA-4CF6-9FF8-2D9AF4FD5F71}" type="slidenum">
              <a:rPr lang="it-IT" smtClean="0"/>
              <a:pPr eaLnBrk="1" hangingPunct="1"/>
              <a:t>1</a:t>
            </a:fld>
            <a:endParaRPr lang="it-IT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805ED-C629-4A14-9235-6CB3F5BB769C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02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805ED-C629-4A14-9235-6CB3F5BB769C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02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805ED-C629-4A14-9235-6CB3F5BB769C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02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46F28-CB60-4BC0-9288-BEE9311FEB08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5AB89-92F7-4F9E-B98E-485A6BDDA8A5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76968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424C7-A421-4CFC-8F0D-B1E7EDA0395A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013CE-327F-44BD-A6DF-A1207247BEEA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8444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5AE6-B2C3-4DC5-BE71-89FD0A514C66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A79E2-3C3D-4B0D-9A22-630383AC940F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8915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3DEEF-7091-4F0D-834C-15ECDD7CDAF5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348-9BAE-454C-A4DE-90FFD4134872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5086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67D47-D7C1-4AA6-BF6D-4D9948051458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1E1C-4B09-438C-B379-6C33926A1840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7264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1A828-B73B-4236-B466-6E68847E467D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5F70A-0F19-47C6-82FB-81832E49C7C0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3262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2FF10-1898-4007-861A-FBB87EBB5370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8F71-8685-438A-9B72-BC8A05D35EF8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54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4BCAF-A20A-4A1E-BCAD-405E60AEA3C7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7DCCE-486D-4B63-96D0-C4FECE936A22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3729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9F012-31C1-412B-B701-5029F70204D1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0875E-1335-4A79-A365-8A9117142FD7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1694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FF1E6-F70D-495F-9198-65DE70DDEA46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E4E27-2774-4860-A868-CD3BF9421716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38943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13229-CDE4-4970-8D9D-AFC13ABE0019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41B4-8F72-4BDD-8890-6D401AE736DC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1476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CF1999AE-566E-4554-991D-14C3FCB5D3DD}" type="datetime1">
              <a:rPr lang="it-IT"/>
              <a:pPr>
                <a:defRPr/>
              </a:pPr>
              <a:t>17/10/2023</a:t>
            </a:fld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24C726A-F000-456B-A668-9A263E6801E9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8.png"/><Relationship Id="rId18" Type="http://schemas.openxmlformats.org/officeDocument/2006/relationships/image" Target="../media/image193.png"/><Relationship Id="rId26" Type="http://schemas.openxmlformats.org/officeDocument/2006/relationships/image" Target="../media/image200.png"/><Relationship Id="rId3" Type="http://schemas.openxmlformats.org/officeDocument/2006/relationships/image" Target="../media/image23.wmf"/><Relationship Id="rId21" Type="http://schemas.openxmlformats.org/officeDocument/2006/relationships/image" Target="../media/image196.png"/><Relationship Id="rId34" Type="http://schemas.openxmlformats.org/officeDocument/2006/relationships/image" Target="../media/image208.png"/><Relationship Id="rId7" Type="http://schemas.openxmlformats.org/officeDocument/2006/relationships/image" Target="../media/image167.png"/><Relationship Id="rId12" Type="http://schemas.openxmlformats.org/officeDocument/2006/relationships/image" Target="../media/image187.png"/><Relationship Id="rId17" Type="http://schemas.openxmlformats.org/officeDocument/2006/relationships/image" Target="../media/image192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image" Target="../media/image180.png"/><Relationship Id="rId16" Type="http://schemas.openxmlformats.org/officeDocument/2006/relationships/image" Target="../media/image191.png"/><Relationship Id="rId20" Type="http://schemas.openxmlformats.org/officeDocument/2006/relationships/image" Target="../media/image195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6.png"/><Relationship Id="rId24" Type="http://schemas.openxmlformats.org/officeDocument/2006/relationships/image" Target="../media/image170.png"/><Relationship Id="rId32" Type="http://schemas.openxmlformats.org/officeDocument/2006/relationships/image" Target="../media/image206.png"/><Relationship Id="rId5" Type="http://schemas.openxmlformats.org/officeDocument/2006/relationships/image" Target="../media/image46.png"/><Relationship Id="rId15" Type="http://schemas.openxmlformats.org/officeDocument/2006/relationships/image" Target="../media/image190.png"/><Relationship Id="rId23" Type="http://schemas.openxmlformats.org/officeDocument/2006/relationships/image" Target="../media/image198.png"/><Relationship Id="rId28" Type="http://schemas.openxmlformats.org/officeDocument/2006/relationships/image" Target="../media/image202.png"/><Relationship Id="rId10" Type="http://schemas.openxmlformats.org/officeDocument/2006/relationships/image" Target="../media/image185.png"/><Relationship Id="rId19" Type="http://schemas.openxmlformats.org/officeDocument/2006/relationships/image" Target="../media/image194.png"/><Relationship Id="rId31" Type="http://schemas.openxmlformats.org/officeDocument/2006/relationships/image" Target="../media/image205.png"/><Relationship Id="rId4" Type="http://schemas.openxmlformats.org/officeDocument/2006/relationships/image" Target="../media/image24.wmf"/><Relationship Id="rId9" Type="http://schemas.openxmlformats.org/officeDocument/2006/relationships/image" Target="../media/image184.png"/><Relationship Id="rId14" Type="http://schemas.openxmlformats.org/officeDocument/2006/relationships/image" Target="../media/image189.png"/><Relationship Id="rId22" Type="http://schemas.openxmlformats.org/officeDocument/2006/relationships/image" Target="../media/image197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8" Type="http://schemas.openxmlformats.org/officeDocument/2006/relationships/image" Target="../media/image1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4.wmf"/><Relationship Id="rId7" Type="http://schemas.openxmlformats.org/officeDocument/2006/relationships/image" Target="../media/image210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5" Type="http://schemas.openxmlformats.org/officeDocument/2006/relationships/image" Target="../media/image181.png"/><Relationship Id="rId4" Type="http://schemas.openxmlformats.org/officeDocument/2006/relationships/image" Target="../media/image46.png"/><Relationship Id="rId9" Type="http://schemas.openxmlformats.org/officeDocument/2006/relationships/image" Target="../media/image21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1.png"/><Relationship Id="rId18" Type="http://schemas.openxmlformats.org/officeDocument/2006/relationships/image" Target="../media/image226.png"/><Relationship Id="rId26" Type="http://schemas.openxmlformats.org/officeDocument/2006/relationships/image" Target="../media/image234.png"/><Relationship Id="rId3" Type="http://schemas.openxmlformats.org/officeDocument/2006/relationships/image" Target="../media/image23.wmf"/><Relationship Id="rId21" Type="http://schemas.openxmlformats.org/officeDocument/2006/relationships/image" Target="../media/image229.png"/><Relationship Id="rId34" Type="http://schemas.openxmlformats.org/officeDocument/2006/relationships/image" Target="../media/image241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17" Type="http://schemas.openxmlformats.org/officeDocument/2006/relationships/image" Target="../media/image225.png"/><Relationship Id="rId25" Type="http://schemas.openxmlformats.org/officeDocument/2006/relationships/image" Target="../media/image233.png"/><Relationship Id="rId3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4.png"/><Relationship Id="rId20" Type="http://schemas.openxmlformats.org/officeDocument/2006/relationships/image" Target="../media/image228.png"/><Relationship Id="rId29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24" Type="http://schemas.openxmlformats.org/officeDocument/2006/relationships/image" Target="../media/image232.png"/><Relationship Id="rId32" Type="http://schemas.openxmlformats.org/officeDocument/2006/relationships/image" Target="../media/image240.png"/><Relationship Id="rId5" Type="http://schemas.openxmlformats.org/officeDocument/2006/relationships/image" Target="../media/image46.png"/><Relationship Id="rId15" Type="http://schemas.openxmlformats.org/officeDocument/2006/relationships/image" Target="../media/image223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3.png"/><Relationship Id="rId10" Type="http://schemas.openxmlformats.org/officeDocument/2006/relationships/image" Target="../media/image218.png"/><Relationship Id="rId19" Type="http://schemas.openxmlformats.org/officeDocument/2006/relationships/image" Target="../media/image227.png"/><Relationship Id="rId31" Type="http://schemas.openxmlformats.org/officeDocument/2006/relationships/image" Target="../media/image239.png"/><Relationship Id="rId4" Type="http://schemas.openxmlformats.org/officeDocument/2006/relationships/image" Target="../media/image24.wmf"/><Relationship Id="rId9" Type="http://schemas.openxmlformats.org/officeDocument/2006/relationships/image" Target="../media/image217.png"/><Relationship Id="rId14" Type="http://schemas.openxmlformats.org/officeDocument/2006/relationships/image" Target="../media/image222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30" Type="http://schemas.openxmlformats.org/officeDocument/2006/relationships/image" Target="../media/image238.png"/><Relationship Id="rId35" Type="http://schemas.openxmlformats.org/officeDocument/2006/relationships/image" Target="../media/image242.png"/><Relationship Id="rId8" Type="http://schemas.openxmlformats.org/officeDocument/2006/relationships/image" Target="../media/image21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6" Type="http://schemas.openxmlformats.org/officeDocument/2006/relationships/image" Target="NUL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5" Type="http://schemas.openxmlformats.org/officeDocument/2006/relationships/image" Target="../media/image46.png"/><Relationship Id="rId19" Type="http://schemas.openxmlformats.org/officeDocument/2006/relationships/image" Target="NULL"/><Relationship Id="rId4" Type="http://schemas.openxmlformats.org/officeDocument/2006/relationships/image" Target="../media/image24.wmf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8" Type="http://schemas.openxmlformats.org/officeDocument/2006/relationships/image" Target="NULL"/><Relationship Id="rId51" Type="http://schemas.openxmlformats.org/officeDocument/2006/relationships/image" Target="NULL"/><Relationship Id="rId3" Type="http://schemas.openxmlformats.org/officeDocument/2006/relationships/image" Target="../media/image23.wmf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10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42" Type="http://schemas.openxmlformats.org/officeDocument/2006/relationships/image" Target="NULL"/><Relationship Id="rId47" Type="http://schemas.openxmlformats.org/officeDocument/2006/relationships/image" Target="NULL"/><Relationship Id="rId50" Type="http://schemas.openxmlformats.org/officeDocument/2006/relationships/image" Target="NULL"/><Relationship Id="rId55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5" Type="http://schemas.openxmlformats.org/officeDocument/2006/relationships/image" Target="../media/image46.png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4" Type="http://schemas.openxmlformats.org/officeDocument/2006/relationships/image" Target="../media/image24.wmf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56" Type="http://schemas.openxmlformats.org/officeDocument/2006/relationships/image" Target="NULL"/><Relationship Id="rId8" Type="http://schemas.openxmlformats.org/officeDocument/2006/relationships/image" Target="NULL"/><Relationship Id="rId3" Type="http://schemas.openxmlformats.org/officeDocument/2006/relationships/image" Target="../media/image23.wmf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NULL"/><Relationship Id="rId46" Type="http://schemas.openxmlformats.org/officeDocument/2006/relationships/image" Target="NULL"/><Relationship Id="rId20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7.png"/><Relationship Id="rId18" Type="http://schemas.openxmlformats.org/officeDocument/2006/relationships/image" Target="../media/image312.png"/><Relationship Id="rId26" Type="http://schemas.openxmlformats.org/officeDocument/2006/relationships/image" Target="../media/image320.png"/><Relationship Id="rId3" Type="http://schemas.openxmlformats.org/officeDocument/2006/relationships/image" Target="../media/image297.png"/><Relationship Id="rId21" Type="http://schemas.openxmlformats.org/officeDocument/2006/relationships/image" Target="../media/image315.png"/><Relationship Id="rId34" Type="http://schemas.openxmlformats.org/officeDocument/2006/relationships/image" Target="../media/image328.png"/><Relationship Id="rId7" Type="http://schemas.openxmlformats.org/officeDocument/2006/relationships/image" Target="../media/image301.png"/><Relationship Id="rId12" Type="http://schemas.openxmlformats.org/officeDocument/2006/relationships/image" Target="../media/image306.png"/><Relationship Id="rId17" Type="http://schemas.openxmlformats.org/officeDocument/2006/relationships/image" Target="../media/image311.png"/><Relationship Id="rId25" Type="http://schemas.openxmlformats.org/officeDocument/2006/relationships/image" Target="../media/image319.png"/><Relationship Id="rId33" Type="http://schemas.openxmlformats.org/officeDocument/2006/relationships/image" Target="../media/image327.png"/><Relationship Id="rId2" Type="http://schemas.openxmlformats.org/officeDocument/2006/relationships/image" Target="../media/image50.wmf"/><Relationship Id="rId16" Type="http://schemas.openxmlformats.org/officeDocument/2006/relationships/image" Target="../media/image310.png"/><Relationship Id="rId20" Type="http://schemas.openxmlformats.org/officeDocument/2006/relationships/image" Target="../media/image314.png"/><Relationship Id="rId29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05.png"/><Relationship Id="rId24" Type="http://schemas.openxmlformats.org/officeDocument/2006/relationships/image" Target="../media/image318.png"/><Relationship Id="rId32" Type="http://schemas.openxmlformats.org/officeDocument/2006/relationships/image" Target="../media/image326.png"/><Relationship Id="rId5" Type="http://schemas.openxmlformats.org/officeDocument/2006/relationships/image" Target="../media/image580.png"/><Relationship Id="rId15" Type="http://schemas.openxmlformats.org/officeDocument/2006/relationships/image" Target="../media/image309.png"/><Relationship Id="rId23" Type="http://schemas.openxmlformats.org/officeDocument/2006/relationships/image" Target="../media/image317.png"/><Relationship Id="rId28" Type="http://schemas.openxmlformats.org/officeDocument/2006/relationships/image" Target="../media/image322.png"/><Relationship Id="rId10" Type="http://schemas.openxmlformats.org/officeDocument/2006/relationships/image" Target="../media/image304.png"/><Relationship Id="rId19" Type="http://schemas.openxmlformats.org/officeDocument/2006/relationships/image" Target="../media/image313.png"/><Relationship Id="rId31" Type="http://schemas.openxmlformats.org/officeDocument/2006/relationships/image" Target="../media/image325.png"/><Relationship Id="rId4" Type="http://schemas.openxmlformats.org/officeDocument/2006/relationships/image" Target="../media/image51.wmf"/><Relationship Id="rId9" Type="http://schemas.openxmlformats.org/officeDocument/2006/relationships/image" Target="../media/image303.png"/><Relationship Id="rId14" Type="http://schemas.openxmlformats.org/officeDocument/2006/relationships/image" Target="../media/image308.png"/><Relationship Id="rId22" Type="http://schemas.openxmlformats.org/officeDocument/2006/relationships/image" Target="../media/image316.png"/><Relationship Id="rId27" Type="http://schemas.openxmlformats.org/officeDocument/2006/relationships/image" Target="../media/image296.png"/><Relationship Id="rId30" Type="http://schemas.openxmlformats.org/officeDocument/2006/relationships/image" Target="../media/image324.png"/><Relationship Id="rId35" Type="http://schemas.openxmlformats.org/officeDocument/2006/relationships/image" Target="../media/image329.png"/><Relationship Id="rId8" Type="http://schemas.openxmlformats.org/officeDocument/2006/relationships/image" Target="../media/image30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1.png"/><Relationship Id="rId18" Type="http://schemas.openxmlformats.org/officeDocument/2006/relationships/image" Target="../media/image312.png"/><Relationship Id="rId26" Type="http://schemas.openxmlformats.org/officeDocument/2006/relationships/image" Target="../media/image320.png"/><Relationship Id="rId39" Type="http://schemas.openxmlformats.org/officeDocument/2006/relationships/image" Target="../media/image339.png"/><Relationship Id="rId21" Type="http://schemas.openxmlformats.org/officeDocument/2006/relationships/image" Target="../media/image315.png"/><Relationship Id="rId34" Type="http://schemas.openxmlformats.org/officeDocument/2006/relationships/image" Target="../media/image327.png"/><Relationship Id="rId42" Type="http://schemas.openxmlformats.org/officeDocument/2006/relationships/image" Target="../media/image342.png"/><Relationship Id="rId47" Type="http://schemas.openxmlformats.org/officeDocument/2006/relationships/image" Target="../media/image347.png"/><Relationship Id="rId50" Type="http://schemas.openxmlformats.org/officeDocument/2006/relationships/image" Target="../media/image350.png"/><Relationship Id="rId55" Type="http://schemas.openxmlformats.org/officeDocument/2006/relationships/image" Target="../media/image355.png"/><Relationship Id="rId63" Type="http://schemas.openxmlformats.org/officeDocument/2006/relationships/image" Target="../media/image1250.png"/><Relationship Id="rId7" Type="http://schemas.openxmlformats.org/officeDocument/2006/relationships/image" Target="../media/image301.png"/><Relationship Id="rId2" Type="http://schemas.openxmlformats.org/officeDocument/2006/relationships/image" Target="../media/image295.png"/><Relationship Id="rId29" Type="http://schemas.openxmlformats.org/officeDocument/2006/relationships/image" Target="../media/image323.png"/><Relationship Id="rId16" Type="http://schemas.openxmlformats.org/officeDocument/2006/relationships/image" Target="../media/image310.png"/><Relationship Id="rId11" Type="http://schemas.openxmlformats.org/officeDocument/2006/relationships/image" Target="../media/image321.png"/><Relationship Id="rId24" Type="http://schemas.openxmlformats.org/officeDocument/2006/relationships/image" Target="../media/image318.png"/><Relationship Id="rId32" Type="http://schemas.openxmlformats.org/officeDocument/2006/relationships/image" Target="../media/image325.png"/><Relationship Id="rId37" Type="http://schemas.openxmlformats.org/officeDocument/2006/relationships/image" Target="../media/image337.png"/><Relationship Id="rId40" Type="http://schemas.openxmlformats.org/officeDocument/2006/relationships/image" Target="../media/image340.png"/><Relationship Id="rId45" Type="http://schemas.openxmlformats.org/officeDocument/2006/relationships/image" Target="../media/image345.png"/><Relationship Id="rId53" Type="http://schemas.openxmlformats.org/officeDocument/2006/relationships/image" Target="../media/image299.png"/><Relationship Id="rId58" Type="http://schemas.openxmlformats.org/officeDocument/2006/relationships/image" Target="../media/image582.png"/><Relationship Id="rId61" Type="http://schemas.openxmlformats.org/officeDocument/2006/relationships/image" Target="../media/image1050.png"/><Relationship Id="rId19" Type="http://schemas.openxmlformats.org/officeDocument/2006/relationships/image" Target="../media/image313.png"/><Relationship Id="rId14" Type="http://schemas.openxmlformats.org/officeDocument/2006/relationships/image" Target="../media/image332.png"/><Relationship Id="rId22" Type="http://schemas.openxmlformats.org/officeDocument/2006/relationships/image" Target="../media/image316.png"/><Relationship Id="rId27" Type="http://schemas.openxmlformats.org/officeDocument/2006/relationships/image" Target="../media/image335.png"/><Relationship Id="rId30" Type="http://schemas.openxmlformats.org/officeDocument/2006/relationships/image" Target="../media/image336.png"/><Relationship Id="rId35" Type="http://schemas.openxmlformats.org/officeDocument/2006/relationships/image" Target="../media/image328.png"/><Relationship Id="rId43" Type="http://schemas.openxmlformats.org/officeDocument/2006/relationships/image" Target="../media/image343.png"/><Relationship Id="rId48" Type="http://schemas.openxmlformats.org/officeDocument/2006/relationships/image" Target="../media/image348.png"/><Relationship Id="rId64" Type="http://schemas.openxmlformats.org/officeDocument/2006/relationships/image" Target="../media/image291.png"/><Relationship Id="rId8" Type="http://schemas.openxmlformats.org/officeDocument/2006/relationships/image" Target="../media/image302.png"/><Relationship Id="rId51" Type="http://schemas.openxmlformats.org/officeDocument/2006/relationships/image" Target="../media/image351.png"/><Relationship Id="rId3" Type="http://schemas.openxmlformats.org/officeDocument/2006/relationships/image" Target="../media/image51.wmf"/><Relationship Id="rId12" Type="http://schemas.openxmlformats.org/officeDocument/2006/relationships/image" Target="../media/image330.png"/><Relationship Id="rId25" Type="http://schemas.openxmlformats.org/officeDocument/2006/relationships/image" Target="../media/image319.png"/><Relationship Id="rId33" Type="http://schemas.openxmlformats.org/officeDocument/2006/relationships/image" Target="../media/image326.png"/><Relationship Id="rId38" Type="http://schemas.openxmlformats.org/officeDocument/2006/relationships/image" Target="../media/image338.png"/><Relationship Id="rId46" Type="http://schemas.openxmlformats.org/officeDocument/2006/relationships/image" Target="../media/image346.png"/><Relationship Id="rId59" Type="http://schemas.openxmlformats.org/officeDocument/2006/relationships/image" Target="../media/image266.png"/><Relationship Id="rId20" Type="http://schemas.openxmlformats.org/officeDocument/2006/relationships/image" Target="../media/image334.png"/><Relationship Id="rId41" Type="http://schemas.openxmlformats.org/officeDocument/2006/relationships/image" Target="../media/image341.png"/><Relationship Id="rId54" Type="http://schemas.openxmlformats.org/officeDocument/2006/relationships/image" Target="../media/image344.png"/><Relationship Id="rId62" Type="http://schemas.openxmlformats.org/officeDocument/2006/relationships/image" Target="../media/image5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5" Type="http://schemas.openxmlformats.org/officeDocument/2006/relationships/image" Target="../media/image333.png"/><Relationship Id="rId23" Type="http://schemas.openxmlformats.org/officeDocument/2006/relationships/image" Target="../media/image317.png"/><Relationship Id="rId28" Type="http://schemas.openxmlformats.org/officeDocument/2006/relationships/image" Target="../media/image322.png"/><Relationship Id="rId36" Type="http://schemas.openxmlformats.org/officeDocument/2006/relationships/image" Target="../media/image329.png"/><Relationship Id="rId49" Type="http://schemas.openxmlformats.org/officeDocument/2006/relationships/image" Target="../media/image349.png"/><Relationship Id="rId57" Type="http://schemas.openxmlformats.org/officeDocument/2006/relationships/image" Target="../media/image353.png"/><Relationship Id="rId10" Type="http://schemas.openxmlformats.org/officeDocument/2006/relationships/image" Target="../media/image304.png"/><Relationship Id="rId31" Type="http://schemas.openxmlformats.org/officeDocument/2006/relationships/image" Target="../media/image324.png"/><Relationship Id="rId44" Type="http://schemas.openxmlformats.org/officeDocument/2006/relationships/image" Target="../media/image298.png"/><Relationship Id="rId52" Type="http://schemas.openxmlformats.org/officeDocument/2006/relationships/image" Target="../media/image352.png"/><Relationship Id="rId60" Type="http://schemas.openxmlformats.org/officeDocument/2006/relationships/image" Target="../media/image970.png"/><Relationship Id="rId65" Type="http://schemas.openxmlformats.org/officeDocument/2006/relationships/image" Target="../media/image292.png"/><Relationship Id="rId9" Type="http://schemas.openxmlformats.org/officeDocument/2006/relationships/image" Target="../media/image30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7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18.wmf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42" Type="http://schemas.openxmlformats.org/officeDocument/2006/relationships/image" Target="../media/image21.png"/><Relationship Id="rId47" Type="http://schemas.openxmlformats.org/officeDocument/2006/relationships/image" Target="../media/image67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9" Type="http://schemas.openxmlformats.org/officeDocument/2006/relationships/image" Target="../media/image55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179.png"/><Relationship Id="rId37" Type="http://schemas.openxmlformats.org/officeDocument/2006/relationships/image" Target="../media/image2710.png"/><Relationship Id="rId40" Type="http://schemas.openxmlformats.org/officeDocument/2006/relationships/image" Target="../media/image19.wmf"/><Relationship Id="rId45" Type="http://schemas.openxmlformats.org/officeDocument/2006/relationships/image" Target="../media/image65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49" Type="http://schemas.openxmlformats.org/officeDocument/2006/relationships/image" Target="../media/image68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4" Type="http://schemas.openxmlformats.org/officeDocument/2006/relationships/image" Target="../media/image6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22.wmf"/><Relationship Id="rId48" Type="http://schemas.openxmlformats.org/officeDocument/2006/relationships/image" Target="../media/image670.png"/><Relationship Id="rId8" Type="http://schemas.openxmlformats.org/officeDocument/2006/relationships/image" Target="../media/image34.png"/><Relationship Id="rId3" Type="http://schemas.openxmlformats.org/officeDocument/2006/relationships/image" Target="../media/image2911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17.png"/><Relationship Id="rId46" Type="http://schemas.openxmlformats.org/officeDocument/2006/relationships/image" Target="../media/image66.png"/><Relationship Id="rId20" Type="http://schemas.openxmlformats.org/officeDocument/2006/relationships/image" Target="../media/image27.png"/><Relationship Id="rId41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9" Type="http://schemas.openxmlformats.org/officeDocument/2006/relationships/image" Target="../media/image29.png"/><Relationship Id="rId21" Type="http://schemas.openxmlformats.org/officeDocument/2006/relationships/image" Target="../media/image88.png"/><Relationship Id="rId34" Type="http://schemas.openxmlformats.org/officeDocument/2006/relationships/image" Target="../media/image20.wmf"/><Relationship Id="rId42" Type="http://schemas.openxmlformats.org/officeDocument/2006/relationships/image" Target="../media/image101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32" Type="http://schemas.openxmlformats.org/officeDocument/2006/relationships/image" Target="../media/image18.wmf"/><Relationship Id="rId37" Type="http://schemas.openxmlformats.org/officeDocument/2006/relationships/image" Target="../media/image98.png"/><Relationship Id="rId40" Type="http://schemas.openxmlformats.org/officeDocument/2006/relationships/image" Target="../media/image99.png"/><Relationship Id="rId45" Type="http://schemas.openxmlformats.org/officeDocument/2006/relationships/image" Target="../media/image23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36" Type="http://schemas.openxmlformats.org/officeDocument/2006/relationships/image" Target="../media/image22.wmf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31" Type="http://schemas.openxmlformats.org/officeDocument/2006/relationships/image" Target="../media/image17.png"/><Relationship Id="rId44" Type="http://schemas.openxmlformats.org/officeDocument/2006/relationships/image" Target="../media/image103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25.png"/><Relationship Id="rId35" Type="http://schemas.openxmlformats.org/officeDocument/2006/relationships/image" Target="../media/image21.png"/><Relationship Id="rId43" Type="http://schemas.openxmlformats.org/officeDocument/2006/relationships/image" Target="../media/image102.png"/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33" Type="http://schemas.openxmlformats.org/officeDocument/2006/relationships/image" Target="../media/image19.wmf"/><Relationship Id="rId38" Type="http://schemas.openxmlformats.org/officeDocument/2006/relationships/image" Target="../media/image26.png"/><Relationship Id="rId46" Type="http://schemas.openxmlformats.org/officeDocument/2006/relationships/image" Target="../media/image24.png"/><Relationship Id="rId20" Type="http://schemas.openxmlformats.org/officeDocument/2006/relationships/image" Target="../media/image87.png"/><Relationship Id="rId41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19.png"/><Relationship Id="rId26" Type="http://schemas.openxmlformats.org/officeDocument/2006/relationships/image" Target="../media/image127.png"/><Relationship Id="rId3" Type="http://schemas.openxmlformats.org/officeDocument/2006/relationships/image" Target="../media/image21.png"/><Relationship Id="rId21" Type="http://schemas.openxmlformats.org/officeDocument/2006/relationships/image" Target="../media/image122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79.png"/><Relationship Id="rId25" Type="http://schemas.openxmlformats.org/officeDocument/2006/relationships/image" Target="../media/image126.png"/><Relationship Id="rId2" Type="http://schemas.openxmlformats.org/officeDocument/2006/relationships/image" Target="../media/image19.wmf"/><Relationship Id="rId16" Type="http://schemas.openxmlformats.org/officeDocument/2006/relationships/image" Target="../media/image118.png"/><Relationship Id="rId20" Type="http://schemas.openxmlformats.org/officeDocument/2006/relationships/image" Target="../media/image121.png"/><Relationship Id="rId29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2410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10" Type="http://schemas.openxmlformats.org/officeDocument/2006/relationships/image" Target="../media/image112.png"/><Relationship Id="rId19" Type="http://schemas.openxmlformats.org/officeDocument/2006/relationships/image" Target="../media/image120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3.png"/><Relationship Id="rId2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" Type="http://schemas.openxmlformats.org/officeDocument/2006/relationships/image" Target="../media/image21.png"/><Relationship Id="rId21" Type="http://schemas.openxmlformats.org/officeDocument/2006/relationships/image" Target="../media/image148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33" Type="http://schemas.openxmlformats.org/officeDocument/2006/relationships/image" Target="../media/image160.png"/><Relationship Id="rId2" Type="http://schemas.openxmlformats.org/officeDocument/2006/relationships/image" Target="../media/image19.wmf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32" Type="http://schemas.openxmlformats.org/officeDocument/2006/relationships/image" Target="../media/image159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31" Type="http://schemas.openxmlformats.org/officeDocument/2006/relationships/image" Target="../media/image158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Relationship Id="rId30" Type="http://schemas.openxmlformats.org/officeDocument/2006/relationships/image" Target="../media/image157.png"/><Relationship Id="rId8" Type="http://schemas.openxmlformats.org/officeDocument/2006/relationships/image" Target="../media/image1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3" Type="http://schemas.openxmlformats.org/officeDocument/2006/relationships/image" Target="../media/image24.wmf"/><Relationship Id="rId21" Type="http://schemas.openxmlformats.org/officeDocument/2006/relationships/image" Target="../media/image178.png"/><Relationship Id="rId7" Type="http://schemas.openxmlformats.org/officeDocument/2006/relationships/image" Target="../media/image49.wmf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" Type="http://schemas.openxmlformats.org/officeDocument/2006/relationships/image" Target="../media/image23.wmf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11" Type="http://schemas.openxmlformats.org/officeDocument/2006/relationships/image" Target="../media/image168.png"/><Relationship Id="rId5" Type="http://schemas.openxmlformats.org/officeDocument/2006/relationships/image" Target="../media/image47.wmf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4" Type="http://schemas.openxmlformats.org/officeDocument/2006/relationships/image" Target="../media/image46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0066" y="2130425"/>
            <a:ext cx="8274942" cy="1470025"/>
          </a:xfrm>
        </p:spPr>
        <p:txBody>
          <a:bodyPr/>
          <a:lstStyle/>
          <a:p>
            <a:pPr eaLnBrk="1" hangingPunct="1"/>
            <a:r>
              <a:rPr lang="it-IT" sz="4000" dirty="0">
                <a:latin typeface="Times New Roman" pitchFamily="18" charset="0"/>
              </a:rPr>
              <a:t>Bottom-up </a:t>
            </a:r>
            <a:r>
              <a:rPr lang="it-IT" sz="4000" dirty="0" err="1">
                <a:latin typeface="Times New Roman" pitchFamily="18" charset="0"/>
              </a:rPr>
              <a:t>Syntax</a:t>
            </a:r>
            <a:r>
              <a:rPr lang="it-IT" sz="4000" dirty="0">
                <a:latin typeface="Times New Roman" pitchFamily="18" charset="0"/>
              </a:rPr>
              <a:t> Analysis – </a:t>
            </a:r>
            <a:r>
              <a:rPr lang="it-IT" sz="4000" i="1" dirty="0">
                <a:latin typeface="Times New Roman" pitchFamily="18" charset="0"/>
              </a:rPr>
              <a:t>ELR</a:t>
            </a:r>
            <a:r>
              <a:rPr lang="it-IT" sz="4000" dirty="0">
                <a:latin typeface="Times New Roman" pitchFamily="18" charset="0"/>
              </a:rPr>
              <a:t>(1)*</a:t>
            </a:r>
            <a:br>
              <a:rPr lang="it-IT" sz="4000" dirty="0">
                <a:latin typeface="Times New Roman" pitchFamily="18" charset="0"/>
              </a:rPr>
            </a:br>
            <a:r>
              <a:rPr lang="it-IT" sz="4000" dirty="0">
                <a:latin typeface="Times New Roman" pitchFamily="18" charset="0"/>
              </a:rPr>
              <a:t>PART 1</a:t>
            </a:r>
            <a:br>
              <a:rPr lang="it-IT" sz="4000" dirty="0">
                <a:latin typeface="Times New Roman" pitchFamily="18" charset="0"/>
              </a:rPr>
            </a:br>
            <a:r>
              <a:rPr lang="it-IT" sz="16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* ELR</a:t>
            </a:r>
            <a:r>
              <a:rPr lang="it-IT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(1)  = </a:t>
            </a:r>
            <a:r>
              <a:rPr lang="it-IT" sz="16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it-IT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eft </a:t>
            </a:r>
            <a:r>
              <a:rPr lang="it-IT" sz="16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scan</a:t>
            </a:r>
            <a:r>
              <a:rPr lang="it-IT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it-IT" sz="16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ightmost</a:t>
            </a:r>
            <a:r>
              <a:rPr lang="it-IT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derivation</a:t>
            </a:r>
            <a:r>
              <a:rPr lang="it-IT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with lookahead 1 for </a:t>
            </a:r>
            <a:r>
              <a:rPr lang="it-IT" sz="16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it-IT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xtended </a:t>
            </a:r>
            <a:r>
              <a:rPr lang="it-IT" sz="16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grammars</a:t>
            </a:r>
            <a:endParaRPr lang="it-IT" sz="4000" dirty="0">
              <a:latin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endParaRPr lang="it-IT" sz="2400" i="1" dirty="0">
              <a:latin typeface="Times New Roman" pitchFamily="18" charset="0"/>
            </a:endParaRPr>
          </a:p>
          <a:p>
            <a:pPr algn="r" eaLnBrk="1" hangingPunct="1"/>
            <a:r>
              <a:rPr lang="it-IT" sz="2400" i="1" dirty="0">
                <a:latin typeface="Times New Roman" pitchFamily="18" charset="0"/>
              </a:rPr>
              <a:t>Prof. A. </a:t>
            </a:r>
            <a:r>
              <a:rPr lang="it-IT" sz="2400" i="1">
                <a:latin typeface="Times New Roman" pitchFamily="18" charset="0"/>
              </a:rPr>
              <a:t>Morzenti</a:t>
            </a:r>
          </a:p>
          <a:p>
            <a:pPr algn="r" eaLnBrk="1" hangingPunct="1"/>
            <a:endParaRPr lang="it-IT" sz="2400" i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Text Box 2"/>
              <p:cNvSpPr txBox="1">
                <a:spLocks noChangeArrowheads="1"/>
              </p:cNvSpPr>
              <p:nvPr/>
            </p:nvSpPr>
            <p:spPr bwMode="auto">
              <a:xfrm>
                <a:off x="2644208" y="2355452"/>
                <a:ext cx="4744243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We use the pilot automaton for analyzing string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𝑏𝑎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…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62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4208" y="2355452"/>
                <a:ext cx="4744243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2699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5515509" y="441390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3" y="900177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90" y="899468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3"/>
              <p:cNvSpPr txBox="1"/>
              <p:nvPr/>
            </p:nvSpPr>
            <p:spPr>
              <a:xfrm>
                <a:off x="873159" y="176920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9" y="1769205"/>
                <a:ext cx="282575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8511" r="-1489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igura a mano libera 4"/>
          <p:cNvSpPr/>
          <p:nvPr/>
        </p:nvSpPr>
        <p:spPr>
          <a:xfrm>
            <a:off x="885750" y="2020912"/>
            <a:ext cx="97957" cy="42256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36"/>
              <p:cNvSpPr txBox="1"/>
              <p:nvPr/>
            </p:nvSpPr>
            <p:spPr>
              <a:xfrm>
                <a:off x="873159" y="2093693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9" y="2093693"/>
                <a:ext cx="20753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37"/>
              <p:cNvSpPr txBox="1"/>
              <p:nvPr/>
            </p:nvSpPr>
            <p:spPr>
              <a:xfrm>
                <a:off x="873159" y="244347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9" y="2443475"/>
                <a:ext cx="28257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0638" r="-191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37"/>
              <p:cNvSpPr txBox="1"/>
              <p:nvPr/>
            </p:nvSpPr>
            <p:spPr>
              <a:xfrm>
                <a:off x="873158" y="293531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" y="2935312"/>
                <a:ext cx="282575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0638" r="-234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o 38"/>
          <p:cNvGrpSpPr/>
          <p:nvPr/>
        </p:nvGrpSpPr>
        <p:grpSpPr>
          <a:xfrm>
            <a:off x="768473" y="4884952"/>
            <a:ext cx="332509" cy="346272"/>
            <a:chOff x="1829089" y="4308769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54"/>
                <p:cNvSpPr txBox="1"/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1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0870" r="-26087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10"/>
            <p:cNvSpPr/>
            <p:nvPr/>
          </p:nvSpPr>
          <p:spPr>
            <a:xfrm>
              <a:off x="1829089" y="4322532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40"/>
          <p:cNvGrpSpPr/>
          <p:nvPr/>
        </p:nvGrpSpPr>
        <p:grpSpPr>
          <a:xfrm>
            <a:off x="768474" y="4390571"/>
            <a:ext cx="332509" cy="342622"/>
            <a:chOff x="2659207" y="3643801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68"/>
                <p:cNvSpPr txBox="1"/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0638" r="-19149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e 71"/>
            <p:cNvSpPr/>
            <p:nvPr/>
          </p:nvSpPr>
          <p:spPr>
            <a:xfrm>
              <a:off x="2659207" y="365391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2" name="Figura a mano libera 4"/>
          <p:cNvSpPr/>
          <p:nvPr/>
        </p:nvSpPr>
        <p:spPr>
          <a:xfrm>
            <a:off x="787793" y="1998928"/>
            <a:ext cx="189131" cy="101235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36"/>
              <p:cNvSpPr txBox="1"/>
              <p:nvPr/>
            </p:nvSpPr>
            <p:spPr>
              <a:xfrm>
                <a:off x="877182" y="2713258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82" y="2713258"/>
                <a:ext cx="207530" cy="215444"/>
              </a:xfrm>
              <a:prstGeom prst="rect">
                <a:avLst/>
              </a:prstGeom>
              <a:blipFill rotWithShape="1"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60845" y="1906224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28801" y="1699935"/>
            <a:ext cx="516948" cy="15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861017" y="1432233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17" y="1432233"/>
                <a:ext cx="282575" cy="246221"/>
              </a:xfrm>
              <a:prstGeom prst="rect">
                <a:avLst/>
              </a:prstGeom>
              <a:blipFill rotWithShape="1">
                <a:blip r:embed="rId12"/>
                <a:stretch>
                  <a:fillRect r="-212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3"/>
              <p:cNvSpPr txBox="1"/>
              <p:nvPr/>
            </p:nvSpPr>
            <p:spPr>
              <a:xfrm>
                <a:off x="2068133" y="373565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33" y="3735655"/>
                <a:ext cx="282575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8511" r="-1489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igura a mano libera 4"/>
          <p:cNvSpPr/>
          <p:nvPr/>
        </p:nvSpPr>
        <p:spPr>
          <a:xfrm>
            <a:off x="2080724" y="3987362"/>
            <a:ext cx="97957" cy="42256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36"/>
              <p:cNvSpPr txBox="1"/>
              <p:nvPr/>
            </p:nvSpPr>
            <p:spPr>
              <a:xfrm>
                <a:off x="2068133" y="4060143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33" y="4060143"/>
                <a:ext cx="207530" cy="215444"/>
              </a:xfrm>
              <a:prstGeom prst="rect">
                <a:avLst/>
              </a:prstGeom>
              <a:blipFill rotWithShape="1"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37"/>
              <p:cNvSpPr txBox="1"/>
              <p:nvPr/>
            </p:nvSpPr>
            <p:spPr>
              <a:xfrm>
                <a:off x="2068133" y="440992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2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33" y="4409925"/>
                <a:ext cx="282575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10638" r="-1914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37"/>
              <p:cNvSpPr txBox="1"/>
              <p:nvPr/>
            </p:nvSpPr>
            <p:spPr>
              <a:xfrm>
                <a:off x="2068132" y="490176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3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32" y="4901762"/>
                <a:ext cx="282575" cy="276999"/>
              </a:xfrm>
              <a:prstGeom prst="rect">
                <a:avLst/>
              </a:prstGeom>
              <a:blipFill rotWithShape="1">
                <a:blip r:embed="rId15"/>
                <a:stretch>
                  <a:fillRect l="-10638" r="-234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igura a mano libera 4"/>
          <p:cNvSpPr/>
          <p:nvPr/>
        </p:nvSpPr>
        <p:spPr>
          <a:xfrm>
            <a:off x="1982767" y="3965378"/>
            <a:ext cx="189131" cy="101235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36"/>
              <p:cNvSpPr txBox="1"/>
              <p:nvPr/>
            </p:nvSpPr>
            <p:spPr>
              <a:xfrm>
                <a:off x="2072156" y="4679708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56" y="4679708"/>
                <a:ext cx="207530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910501" y="3718212"/>
            <a:ext cx="533293" cy="1557256"/>
            <a:chOff x="1918366" y="3462081"/>
            <a:chExt cx="533293" cy="1557256"/>
          </a:xfrm>
        </p:grpSpPr>
        <p:sp>
          <p:nvSpPr>
            <p:cNvPr id="68" name="Rectangle 67"/>
            <p:cNvSpPr/>
            <p:nvPr/>
          </p:nvSpPr>
          <p:spPr>
            <a:xfrm>
              <a:off x="1934711" y="3462081"/>
              <a:ext cx="516948" cy="15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918366" y="4059722"/>
              <a:ext cx="5332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>
            <a:off x="1245749" y="2940701"/>
            <a:ext cx="681097" cy="794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8" idx="3"/>
          </p:cNvCxnSpPr>
          <p:nvPr/>
        </p:nvCxnSpPr>
        <p:spPr>
          <a:xfrm flipH="1">
            <a:off x="1176316" y="4718953"/>
            <a:ext cx="734187" cy="101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59368" y="4325344"/>
            <a:ext cx="516948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3"/>
              <p:cNvSpPr txBox="1"/>
              <p:nvPr/>
            </p:nvSpPr>
            <p:spPr>
              <a:xfrm>
                <a:off x="2037393" y="3458597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7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93" y="3458597"/>
                <a:ext cx="282575" cy="246221"/>
              </a:xfrm>
              <a:prstGeom prst="rect">
                <a:avLst/>
              </a:prstGeom>
              <a:blipFill rotWithShape="1">
                <a:blip r:embed="rId17"/>
                <a:stretch>
                  <a:fillRect r="-2128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"/>
              <p:cNvSpPr txBox="1"/>
              <p:nvPr/>
            </p:nvSpPr>
            <p:spPr>
              <a:xfrm>
                <a:off x="793440" y="4044754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40" y="4044754"/>
                <a:ext cx="282575" cy="246221"/>
              </a:xfrm>
              <a:prstGeom prst="rect">
                <a:avLst/>
              </a:prstGeom>
              <a:blipFill rotWithShape="1">
                <a:blip r:embed="rId18"/>
                <a:stretch>
                  <a:fillRect r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36"/>
              <p:cNvSpPr txBox="1"/>
              <p:nvPr/>
            </p:nvSpPr>
            <p:spPr>
              <a:xfrm>
                <a:off x="1569582" y="3038350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82" y="3038350"/>
                <a:ext cx="207530" cy="215444"/>
              </a:xfrm>
              <a:prstGeom prst="rect">
                <a:avLst/>
              </a:prstGeom>
              <a:blipFill rotWithShape="1">
                <a:blip r:embed="rId19"/>
                <a:stretch>
                  <a:fillRect r="-571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36"/>
              <p:cNvSpPr txBox="1"/>
              <p:nvPr/>
            </p:nvSpPr>
            <p:spPr>
              <a:xfrm>
                <a:off x="1496389" y="4496530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89" y="4496530"/>
                <a:ext cx="207530" cy="21544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nettore 2 147"/>
          <p:cNvCxnSpPr/>
          <p:nvPr/>
        </p:nvCxnSpPr>
        <p:spPr>
          <a:xfrm>
            <a:off x="6059767" y="675390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147"/>
          <p:cNvCxnSpPr/>
          <p:nvPr/>
        </p:nvCxnSpPr>
        <p:spPr>
          <a:xfrm>
            <a:off x="7140700" y="364009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147"/>
          <p:cNvCxnSpPr/>
          <p:nvPr/>
        </p:nvCxnSpPr>
        <p:spPr>
          <a:xfrm flipH="1">
            <a:off x="6880859" y="752770"/>
            <a:ext cx="124134" cy="6924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147"/>
          <p:cNvCxnSpPr/>
          <p:nvPr/>
        </p:nvCxnSpPr>
        <p:spPr>
          <a:xfrm>
            <a:off x="805192" y="818380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147"/>
          <p:cNvCxnSpPr/>
          <p:nvPr/>
        </p:nvCxnSpPr>
        <p:spPr>
          <a:xfrm>
            <a:off x="3291396" y="839328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147"/>
          <p:cNvCxnSpPr/>
          <p:nvPr/>
        </p:nvCxnSpPr>
        <p:spPr>
          <a:xfrm flipV="1">
            <a:off x="6575164" y="1312201"/>
            <a:ext cx="157827" cy="16972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147"/>
          <p:cNvCxnSpPr/>
          <p:nvPr/>
        </p:nvCxnSpPr>
        <p:spPr>
          <a:xfrm flipH="1">
            <a:off x="1619984" y="754127"/>
            <a:ext cx="83935" cy="2108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47"/>
          <p:cNvCxnSpPr/>
          <p:nvPr/>
        </p:nvCxnSpPr>
        <p:spPr>
          <a:xfrm flipH="1">
            <a:off x="4105474" y="762310"/>
            <a:ext cx="83935" cy="2108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sellaDiTesto 3"/>
              <p:cNvSpPr txBox="1"/>
              <p:nvPr/>
            </p:nvSpPr>
            <p:spPr>
              <a:xfrm>
                <a:off x="3984016" y="3439803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16" y="3439803"/>
                <a:ext cx="282575" cy="276999"/>
              </a:xfrm>
              <a:prstGeom prst="rect">
                <a:avLst/>
              </a:prstGeom>
              <a:blipFill rotWithShape="1">
                <a:blip r:embed="rId21"/>
                <a:stretch>
                  <a:fillRect l="-10870" r="-1521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37"/>
              <p:cNvSpPr txBox="1"/>
              <p:nvPr/>
            </p:nvSpPr>
            <p:spPr>
              <a:xfrm>
                <a:off x="3984016" y="393709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3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16" y="3937097"/>
                <a:ext cx="282575" cy="276999"/>
              </a:xfrm>
              <a:prstGeom prst="rect">
                <a:avLst/>
              </a:prstGeom>
              <a:blipFill rotWithShape="1">
                <a:blip r:embed="rId22"/>
                <a:stretch>
                  <a:fillRect l="-13043" r="-1956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37"/>
              <p:cNvSpPr txBox="1"/>
              <p:nvPr/>
            </p:nvSpPr>
            <p:spPr>
              <a:xfrm>
                <a:off x="3984015" y="4428934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4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15" y="4428934"/>
                <a:ext cx="282575" cy="276999"/>
              </a:xfrm>
              <a:prstGeom prst="rect">
                <a:avLst/>
              </a:prstGeom>
              <a:blipFill rotWithShape="1">
                <a:blip r:embed="rId23"/>
                <a:stretch>
                  <a:fillRect l="-13043" r="-239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uppo 8"/>
          <p:cNvGrpSpPr/>
          <p:nvPr/>
        </p:nvGrpSpPr>
        <p:grpSpPr>
          <a:xfrm>
            <a:off x="4402938" y="3370533"/>
            <a:ext cx="360218" cy="272486"/>
            <a:chOff x="623455" y="3738405"/>
            <a:chExt cx="360218" cy="272486"/>
          </a:xfrm>
        </p:grpSpPr>
        <p:sp>
          <p:nvSpPr>
            <p:cNvPr id="106" name="Figura a mano libera 7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asellaDiTesto 41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7" name="CasellaDiTes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23333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uppo 38"/>
          <p:cNvGrpSpPr/>
          <p:nvPr/>
        </p:nvGrpSpPr>
        <p:grpSpPr>
          <a:xfrm>
            <a:off x="5759854" y="4386921"/>
            <a:ext cx="332509" cy="346272"/>
            <a:chOff x="1829089" y="4308769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asellaDiTesto 54"/>
                <p:cNvSpPr txBox="1"/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9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3043" r="-2391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Ovale 10"/>
            <p:cNvSpPr/>
            <p:nvPr/>
          </p:nvSpPr>
          <p:spPr>
            <a:xfrm>
              <a:off x="1829089" y="4322532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1" name="Gruppo 62"/>
          <p:cNvGrpSpPr/>
          <p:nvPr/>
        </p:nvGrpSpPr>
        <p:grpSpPr>
          <a:xfrm>
            <a:off x="5294807" y="3865919"/>
            <a:ext cx="360218" cy="272486"/>
            <a:chOff x="623455" y="3738405"/>
            <a:chExt cx="360218" cy="272486"/>
          </a:xfrm>
        </p:grpSpPr>
        <p:sp>
          <p:nvSpPr>
            <p:cNvPr id="112" name="Figura a mano libera 63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sellaDiTesto 64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3" name="CasellaDiTes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uppo 65"/>
          <p:cNvGrpSpPr/>
          <p:nvPr/>
        </p:nvGrpSpPr>
        <p:grpSpPr>
          <a:xfrm>
            <a:off x="5294807" y="4358471"/>
            <a:ext cx="360218" cy="272486"/>
            <a:chOff x="623455" y="3738405"/>
            <a:chExt cx="360218" cy="272486"/>
          </a:xfrm>
        </p:grpSpPr>
        <p:sp>
          <p:nvSpPr>
            <p:cNvPr id="115" name="Figura a mano libera 66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67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6" name="CasellaDiTes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r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uppo 40"/>
          <p:cNvGrpSpPr/>
          <p:nvPr/>
        </p:nvGrpSpPr>
        <p:grpSpPr>
          <a:xfrm>
            <a:off x="5759855" y="3848296"/>
            <a:ext cx="332509" cy="342622"/>
            <a:chOff x="2659207" y="3643801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asellaDiTesto 68"/>
                <p:cNvSpPr txBox="1"/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10638" r="-19149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Ovale 71"/>
            <p:cNvSpPr/>
            <p:nvPr/>
          </p:nvSpPr>
          <p:spPr>
            <a:xfrm>
              <a:off x="2659207" y="365391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asellaDiTesto 3"/>
              <p:cNvSpPr txBox="1"/>
              <p:nvPr/>
            </p:nvSpPr>
            <p:spPr>
              <a:xfrm>
                <a:off x="4882849" y="343980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49" y="3439801"/>
                <a:ext cx="282575" cy="276999"/>
              </a:xfrm>
              <a:prstGeom prst="rect">
                <a:avLst/>
              </a:prstGeom>
              <a:blipFill rotWithShape="1">
                <a:blip r:embed="rId29"/>
                <a:stretch>
                  <a:fillRect l="-10870" r="-1521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sellaDiTesto 37"/>
              <p:cNvSpPr txBox="1"/>
              <p:nvPr/>
            </p:nvSpPr>
            <p:spPr>
              <a:xfrm>
                <a:off x="4882849" y="393709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5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49" y="3937095"/>
                <a:ext cx="282575" cy="276999"/>
              </a:xfrm>
              <a:prstGeom prst="rect">
                <a:avLst/>
              </a:prstGeom>
              <a:blipFill rotWithShape="1">
                <a:blip r:embed="rId30"/>
                <a:stretch>
                  <a:fillRect l="-13043" r="-1956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sellaDiTesto 37"/>
              <p:cNvSpPr txBox="1"/>
              <p:nvPr/>
            </p:nvSpPr>
            <p:spPr>
              <a:xfrm>
                <a:off x="4882848" y="442893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6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48" y="4428932"/>
                <a:ext cx="282575" cy="276999"/>
              </a:xfrm>
              <a:prstGeom prst="rect">
                <a:avLst/>
              </a:prstGeom>
              <a:blipFill rotWithShape="1">
                <a:blip r:embed="rId31"/>
                <a:stretch>
                  <a:fillRect l="-13043" r="-239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/>
          <p:cNvSpPr/>
          <p:nvPr/>
        </p:nvSpPr>
        <p:spPr>
          <a:xfrm>
            <a:off x="3892839" y="3360671"/>
            <a:ext cx="447293" cy="1474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sellaDiTesto 3"/>
              <p:cNvSpPr txBox="1"/>
              <p:nvPr/>
            </p:nvSpPr>
            <p:spPr>
              <a:xfrm>
                <a:off x="3975197" y="3073811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97" y="3073811"/>
                <a:ext cx="282575" cy="246221"/>
              </a:xfrm>
              <a:prstGeom prst="rect">
                <a:avLst/>
              </a:prstGeom>
              <a:blipFill rotWithShape="1">
                <a:blip r:embed="rId32"/>
                <a:stretch>
                  <a:fillRect r="-4348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Connettore 2 147"/>
          <p:cNvCxnSpPr/>
          <p:nvPr/>
        </p:nvCxnSpPr>
        <p:spPr>
          <a:xfrm flipH="1">
            <a:off x="1279878" y="2171227"/>
            <a:ext cx="124134" cy="6924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47"/>
          <p:cNvCxnSpPr/>
          <p:nvPr/>
        </p:nvCxnSpPr>
        <p:spPr>
          <a:xfrm flipH="1">
            <a:off x="2443794" y="3604932"/>
            <a:ext cx="124134" cy="6924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2 147"/>
          <p:cNvCxnSpPr/>
          <p:nvPr/>
        </p:nvCxnSpPr>
        <p:spPr>
          <a:xfrm flipH="1">
            <a:off x="1176316" y="4198175"/>
            <a:ext cx="124134" cy="6924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788522" y="3354161"/>
            <a:ext cx="447293" cy="1474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702461" y="3370533"/>
            <a:ext cx="447293" cy="1474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3"/>
              <p:cNvSpPr txBox="1"/>
              <p:nvPr/>
            </p:nvSpPr>
            <p:spPr>
              <a:xfrm>
                <a:off x="4870880" y="3091957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80" y="3091957"/>
                <a:ext cx="282575" cy="246221"/>
              </a:xfrm>
              <a:prstGeom prst="rect">
                <a:avLst/>
              </a:prstGeom>
              <a:blipFill rotWithShape="1">
                <a:blip r:embed="rId33"/>
                <a:stretch>
                  <a:fillRect r="-4348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sellaDiTesto 3"/>
              <p:cNvSpPr txBox="1"/>
              <p:nvPr/>
            </p:nvSpPr>
            <p:spPr>
              <a:xfrm>
                <a:off x="5766563" y="3110103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563" y="3110103"/>
                <a:ext cx="282575" cy="246221"/>
              </a:xfrm>
              <a:prstGeom prst="rect">
                <a:avLst/>
              </a:prstGeom>
              <a:blipFill rotWithShape="1">
                <a:blip r:embed="rId34"/>
                <a:stretch>
                  <a:fillRect r="-217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Text Box 2"/>
          <p:cNvSpPr txBox="1">
            <a:spLocks noChangeArrowheads="1"/>
          </p:cNvSpPr>
          <p:nvPr/>
        </p:nvSpPr>
        <p:spPr bwMode="auto">
          <a:xfrm>
            <a:off x="145131" y="5782957"/>
            <a:ext cx="87697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the pilot’s m-state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1600" baseline="-25000" dirty="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b="1" dirty="0" err="1">
                <a:latin typeface="Times New Roman" pitchFamily="18" charset="0"/>
                <a:sym typeface="Symbol" pitchFamily="18" charset="2"/>
              </a:rPr>
              <a:t>does</a:t>
            </a:r>
            <a:r>
              <a:rPr lang="it-IT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b="1" dirty="0" err="1">
                <a:latin typeface="Times New Roman" pitchFamily="18" charset="0"/>
                <a:sym typeface="Symbol" pitchFamily="18" charset="2"/>
              </a:rPr>
              <a:t>not</a:t>
            </a:r>
            <a:r>
              <a:rPr lang="it-IT" sz="1600" b="1" dirty="0">
                <a:latin typeface="Times New Roman" pitchFamily="18" charset="0"/>
                <a:sym typeface="Symbol" pitchFamily="18" charset="2"/>
              </a:rPr>
              <a:t> help 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in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choosing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between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the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two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possible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reductions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(</a:t>
            </a:r>
            <a:r>
              <a:rPr lang="it-IT" sz="1600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it-IT" sz="1600" dirty="0" err="1">
                <a:latin typeface="Times New Roman" pitchFamily="18" charset="0"/>
                <a:sym typeface="Symbol"/>
              </a:rPr>
              <a:t></a:t>
            </a:r>
            <a:r>
              <a:rPr lang="it-IT" sz="1600" i="1" dirty="0" err="1">
                <a:latin typeface="Times New Roman" pitchFamily="18" charset="0"/>
                <a:sym typeface="Symbol"/>
              </a:rPr>
              <a:t>A</a:t>
            </a:r>
            <a:r>
              <a:rPr lang="it-IT" sz="1600" dirty="0">
                <a:latin typeface="Times New Roman" pitchFamily="18" charset="0"/>
                <a:sym typeface="Symbol"/>
              </a:rPr>
              <a:t>  and  </a:t>
            </a:r>
            <a:r>
              <a:rPr lang="it-IT" sz="1600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it-IT" sz="1600" dirty="0" err="1">
                <a:latin typeface="Times New Roman" pitchFamily="18" charset="0"/>
                <a:sym typeface="Symbol"/>
              </a:rPr>
              <a:t></a:t>
            </a:r>
            <a:r>
              <a:rPr lang="it-IT" sz="1600" i="1" dirty="0" err="1">
                <a:latin typeface="Times New Roman" pitchFamily="18" charset="0"/>
                <a:sym typeface="Symbol"/>
              </a:rPr>
              <a:t>B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39" name="Text Box 2"/>
          <p:cNvSpPr txBox="1">
            <a:spLocks noChangeArrowheads="1"/>
          </p:cNvSpPr>
          <p:nvPr/>
        </p:nvSpPr>
        <p:spPr bwMode="auto">
          <a:xfrm>
            <a:off x="147738" y="6181578"/>
            <a:ext cx="44494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This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situation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is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called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b="1" dirty="0" err="1">
                <a:latin typeface="Times New Roman" pitchFamily="18" charset="0"/>
                <a:sym typeface="Symbol" pitchFamily="18" charset="2"/>
              </a:rPr>
              <a:t>reduction-reduction</a:t>
            </a:r>
            <a:r>
              <a:rPr lang="it-IT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b="1" dirty="0" err="1">
                <a:latin typeface="Times New Roman" pitchFamily="18" charset="0"/>
                <a:sym typeface="Symbol" pitchFamily="18" charset="2"/>
              </a:rPr>
              <a:t>conflict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310647" y="195169"/>
            <a:ext cx="474424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Let us build the relevant part of the pilot automaton</a:t>
            </a:r>
          </a:p>
        </p:txBody>
      </p:sp>
      <p:cxnSp>
        <p:nvCxnSpPr>
          <p:cNvPr id="84" name="Connettore 2 147"/>
          <p:cNvCxnSpPr/>
          <p:nvPr/>
        </p:nvCxnSpPr>
        <p:spPr>
          <a:xfrm flipH="1" flipV="1">
            <a:off x="7875641" y="1601672"/>
            <a:ext cx="156866" cy="19652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147"/>
          <p:cNvCxnSpPr/>
          <p:nvPr/>
        </p:nvCxnSpPr>
        <p:spPr>
          <a:xfrm flipV="1">
            <a:off x="7552620" y="1227337"/>
            <a:ext cx="157827" cy="84864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7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2" grpId="0"/>
      <p:bldP spid="23" grpId="0" animBg="1"/>
      <p:bldP spid="23" grpId="1" animBg="1"/>
      <p:bldP spid="24" grpId="0"/>
      <p:bldP spid="24" grpId="1"/>
      <p:bldP spid="25" grpId="0"/>
      <p:bldP spid="26" grpId="0"/>
      <p:bldP spid="42" grpId="0" animBg="1"/>
      <p:bldP spid="42" grpId="1" animBg="1"/>
      <p:bldP spid="43" grpId="0"/>
      <p:bldP spid="43" grpId="1"/>
      <p:bldP spid="5" grpId="0" animBg="1"/>
      <p:bldP spid="56" grpId="0"/>
      <p:bldP spid="59" grpId="0"/>
      <p:bldP spid="60" grpId="0" animBg="1"/>
      <p:bldP spid="60" grpId="1" animBg="1"/>
      <p:bldP spid="61" grpId="0"/>
      <p:bldP spid="61" grpId="1"/>
      <p:bldP spid="62" grpId="0"/>
      <p:bldP spid="63" grpId="0"/>
      <p:bldP spid="64" grpId="0" animBg="1"/>
      <p:bldP spid="64" grpId="1" animBg="1"/>
      <p:bldP spid="65" grpId="0"/>
      <p:bldP spid="65" grpId="1"/>
      <p:bldP spid="78" grpId="0" animBg="1"/>
      <p:bldP spid="79" grpId="0"/>
      <p:bldP spid="80" grpId="0"/>
      <p:bldP spid="81" grpId="0"/>
      <p:bldP spid="82" grpId="0"/>
      <p:bldP spid="100" grpId="0"/>
      <p:bldP spid="103" grpId="0"/>
      <p:bldP spid="104" grpId="0"/>
      <p:bldP spid="122" grpId="0"/>
      <p:bldP spid="125" grpId="0"/>
      <p:bldP spid="126" grpId="0"/>
      <p:bldP spid="129" grpId="0" animBg="1"/>
      <p:bldP spid="130" grpId="0"/>
      <p:bldP spid="134" grpId="0" animBg="1"/>
      <p:bldP spid="135" grpId="0" animBg="1"/>
      <p:bldP spid="136" grpId="0"/>
      <p:bldP spid="137" grpId="0"/>
      <p:bldP spid="138" grpId="0"/>
      <p:bldP spid="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5451955" y="4637431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9" y="5096218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36" y="5095509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310647" y="195169"/>
            <a:ext cx="81591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Solution: we incorporate the 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in the pilot automaton m-state</a:t>
            </a:r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557479" y="527424"/>
            <a:ext cx="83733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as a consequence the number of m-states increases: the automaton executes a “subtler” analysis</a:t>
            </a:r>
          </a:p>
        </p:txBody>
      </p:sp>
      <p:sp>
        <p:nvSpPr>
          <p:cNvPr id="92" name="Text Box 2"/>
          <p:cNvSpPr txBox="1">
            <a:spLocks noChangeArrowheads="1"/>
          </p:cNvSpPr>
          <p:nvPr/>
        </p:nvSpPr>
        <p:spPr bwMode="auto">
          <a:xfrm>
            <a:off x="303642" y="920918"/>
            <a:ext cx="8312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set of chars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that can follow the substring derived from the current nonterminal</a:t>
            </a:r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435284" y="1363344"/>
            <a:ext cx="8312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a char in the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will be the input when the final state of the current machine will be reached</a:t>
            </a: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566925" y="1644887"/>
            <a:ext cx="80433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its presence in the input indicates that the reduction must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be executed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303642" y="2328233"/>
            <a:ext cx="84344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Now every pilot m-state contains a set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of </a:t>
            </a:r>
            <a:r>
              <a:rPr lang="en-US" sz="1600" b="1" i="1">
                <a:latin typeface="Times New Roman" pitchFamily="18" charset="0"/>
                <a:sym typeface="Symbol" pitchFamily="18" charset="2"/>
              </a:rPr>
              <a:t>items 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(also called </a:t>
            </a:r>
            <a:r>
              <a:rPr lang="en-US" sz="1600" b="1" i="1">
                <a:latin typeface="Times New Roman" pitchFamily="18" charset="0"/>
                <a:sym typeface="Symbol" pitchFamily="18" charset="2"/>
              </a:rPr>
              <a:t>candidates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in the textbook)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2"/>
              <p:cNvSpPr txBox="1">
                <a:spLocks noChangeArrowheads="1"/>
              </p:cNvSpPr>
              <p:nvPr/>
            </p:nvSpPr>
            <p:spPr bwMode="auto">
              <a:xfrm>
                <a:off x="693904" y="2723981"/>
                <a:ext cx="5277012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 i="1" dirty="0">
                    <a:latin typeface="Times New Roman" pitchFamily="18" charset="0"/>
                    <a:sym typeface="Symbol" pitchFamily="18" charset="2"/>
                  </a:rPr>
                  <a:t>item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= pair: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Symbol"/>
                      </a:rPr>
                      <m:t>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𝒔𝒕𝒂𝒕𝒆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, 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𝒍𝒐𝒐𝒌𝒂𝒉𝒆𝒂𝒅</m:t>
                    </m:r>
                    <m:r>
                      <a:rPr lang="en-US" sz="1600" b="1" i="1" smtClean="0">
                        <a:latin typeface="Cambria Math"/>
                        <a:sym typeface="Symbol"/>
                      </a:rPr>
                      <m:t></m:t>
                    </m:r>
                  </m:oMath>
                </a14:m>
                <a:endParaRPr lang="en-US" sz="1600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904" y="2723981"/>
                <a:ext cx="5277012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2428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"/>
              <p:cNvSpPr txBox="1">
                <a:spLocks noChangeArrowheads="1"/>
              </p:cNvSpPr>
              <p:nvPr/>
            </p:nvSpPr>
            <p:spPr bwMode="auto">
              <a:xfrm>
                <a:off x="187139" y="3181214"/>
                <a:ext cx="4083294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Example: derivation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𝑺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𝑩𝒂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𝒂𝒂</m:t>
                    </m:r>
                  </m:oMath>
                </a14:m>
                <a:endParaRPr lang="en-US" sz="1600" b="1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139" y="3181214"/>
                <a:ext cx="4083294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3134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99756" y="3535511"/>
            <a:ext cx="35233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string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derived from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is followed by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endParaRPr lang="en-US" sz="1600" b="1" i="1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2"/>
              <p:cNvSpPr txBox="1">
                <a:spLocks noChangeArrowheads="1"/>
              </p:cNvSpPr>
              <p:nvPr/>
            </p:nvSpPr>
            <p:spPr bwMode="auto">
              <a:xfrm>
                <a:off x="187139" y="4056285"/>
                <a:ext cx="4083294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Example: derivation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𝑺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𝑨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𝒂</m:t>
                    </m:r>
                  </m:oMath>
                </a14:m>
                <a:endParaRPr lang="en-US" sz="1600" b="1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139" y="4056285"/>
                <a:ext cx="4083294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3134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"/>
              <p:cNvSpPr txBox="1">
                <a:spLocks noChangeArrowheads="1"/>
              </p:cNvSpPr>
              <p:nvPr/>
            </p:nvSpPr>
            <p:spPr bwMode="auto">
              <a:xfrm>
                <a:off x="552155" y="4380147"/>
                <a:ext cx="364170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string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derived from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is followed by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sz="1600" b="1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155" y="4380147"/>
                <a:ext cx="3641709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3518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228786" y="3812458"/>
            <a:ext cx="4487099" cy="1156543"/>
          </a:xfrm>
          <a:custGeom>
            <a:avLst/>
            <a:gdLst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173793 w 4557251"/>
              <a:gd name="connsiteY3" fmla="*/ 604684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022321 w 4557251"/>
              <a:gd name="connsiteY3" fmla="*/ 660178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022321 w 4557251"/>
              <a:gd name="connsiteY3" fmla="*/ 660178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219236 w 4557251"/>
              <a:gd name="connsiteY3" fmla="*/ 486758 h 1150374"/>
              <a:gd name="connsiteX4" fmla="*/ 4557251 w 4557251"/>
              <a:gd name="connsiteY4" fmla="*/ 1150374 h 1150374"/>
              <a:gd name="connsiteX0" fmla="*/ 0 w 4686002"/>
              <a:gd name="connsiteY0" fmla="*/ 0 h 1087943"/>
              <a:gd name="connsiteX1" fmla="*/ 884903 w 4686002"/>
              <a:gd name="connsiteY1" fmla="*/ 250723 h 1087943"/>
              <a:gd name="connsiteX2" fmla="*/ 2757948 w 4686002"/>
              <a:gd name="connsiteY2" fmla="*/ 317090 h 1087943"/>
              <a:gd name="connsiteX3" fmla="*/ 4219236 w 4686002"/>
              <a:gd name="connsiteY3" fmla="*/ 486758 h 1087943"/>
              <a:gd name="connsiteX4" fmla="*/ 4686002 w 4686002"/>
              <a:gd name="connsiteY4" fmla="*/ 1087943 h 10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6002" h="1087943">
                <a:moveTo>
                  <a:pt x="0" y="0"/>
                </a:moveTo>
                <a:cubicBezTo>
                  <a:pt x="212622" y="98937"/>
                  <a:pt x="425245" y="197875"/>
                  <a:pt x="884903" y="250723"/>
                </a:cubicBezTo>
                <a:cubicBezTo>
                  <a:pt x="1344561" y="303571"/>
                  <a:pt x="2202226" y="277751"/>
                  <a:pt x="2757948" y="317090"/>
                </a:cubicBezTo>
                <a:cubicBezTo>
                  <a:pt x="3313670" y="356429"/>
                  <a:pt x="3897894" y="358283"/>
                  <a:pt x="4219236" y="486758"/>
                </a:cubicBezTo>
                <a:cubicBezTo>
                  <a:pt x="4540578" y="615233"/>
                  <a:pt x="4644215" y="884538"/>
                  <a:pt x="4686002" y="108794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694471" y="3775586"/>
            <a:ext cx="4117616" cy="1250605"/>
          </a:xfrm>
          <a:custGeom>
            <a:avLst/>
            <a:gdLst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173793 w 4557251"/>
              <a:gd name="connsiteY3" fmla="*/ 604684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022321 w 4557251"/>
              <a:gd name="connsiteY3" fmla="*/ 660178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022321 w 4557251"/>
              <a:gd name="connsiteY3" fmla="*/ 660178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219236 w 4557251"/>
              <a:gd name="connsiteY3" fmla="*/ 486758 h 1150374"/>
              <a:gd name="connsiteX4" fmla="*/ 4557251 w 4557251"/>
              <a:gd name="connsiteY4" fmla="*/ 1150374 h 1150374"/>
              <a:gd name="connsiteX0" fmla="*/ 0 w 4686002"/>
              <a:gd name="connsiteY0" fmla="*/ 0 h 1087943"/>
              <a:gd name="connsiteX1" fmla="*/ 884903 w 4686002"/>
              <a:gd name="connsiteY1" fmla="*/ 250723 h 1087943"/>
              <a:gd name="connsiteX2" fmla="*/ 2757948 w 4686002"/>
              <a:gd name="connsiteY2" fmla="*/ 317090 h 1087943"/>
              <a:gd name="connsiteX3" fmla="*/ 4219236 w 4686002"/>
              <a:gd name="connsiteY3" fmla="*/ 486758 h 1087943"/>
              <a:gd name="connsiteX4" fmla="*/ 4686002 w 4686002"/>
              <a:gd name="connsiteY4" fmla="*/ 1087943 h 1087943"/>
              <a:gd name="connsiteX0" fmla="*/ 0 w 4686002"/>
              <a:gd name="connsiteY0" fmla="*/ 0 h 1087943"/>
              <a:gd name="connsiteX1" fmla="*/ 900589 w 4686002"/>
              <a:gd name="connsiteY1" fmla="*/ 180688 h 1087943"/>
              <a:gd name="connsiteX2" fmla="*/ 2757948 w 4686002"/>
              <a:gd name="connsiteY2" fmla="*/ 317090 h 1087943"/>
              <a:gd name="connsiteX3" fmla="*/ 4219236 w 4686002"/>
              <a:gd name="connsiteY3" fmla="*/ 486758 h 1087943"/>
              <a:gd name="connsiteX4" fmla="*/ 4686002 w 4686002"/>
              <a:gd name="connsiteY4" fmla="*/ 1087943 h 1087943"/>
              <a:gd name="connsiteX0" fmla="*/ 0 w 4686002"/>
              <a:gd name="connsiteY0" fmla="*/ 0 h 1087943"/>
              <a:gd name="connsiteX1" fmla="*/ 900589 w 4686002"/>
              <a:gd name="connsiteY1" fmla="*/ 180688 h 1087943"/>
              <a:gd name="connsiteX2" fmla="*/ 2750103 w 4686002"/>
              <a:gd name="connsiteY2" fmla="*/ 253421 h 1087943"/>
              <a:gd name="connsiteX3" fmla="*/ 4219236 w 4686002"/>
              <a:gd name="connsiteY3" fmla="*/ 486758 h 1087943"/>
              <a:gd name="connsiteX4" fmla="*/ 4686002 w 4686002"/>
              <a:gd name="connsiteY4" fmla="*/ 1087943 h 10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6002" h="1087943">
                <a:moveTo>
                  <a:pt x="0" y="0"/>
                </a:moveTo>
                <a:cubicBezTo>
                  <a:pt x="212622" y="98937"/>
                  <a:pt x="442239" y="138451"/>
                  <a:pt x="900589" y="180688"/>
                </a:cubicBezTo>
                <a:cubicBezTo>
                  <a:pt x="1358939" y="222925"/>
                  <a:pt x="2196995" y="202409"/>
                  <a:pt x="2750103" y="253421"/>
                </a:cubicBezTo>
                <a:cubicBezTo>
                  <a:pt x="3303211" y="304433"/>
                  <a:pt x="3896586" y="347671"/>
                  <a:pt x="4219236" y="486758"/>
                </a:cubicBezTo>
                <a:cubicBezTo>
                  <a:pt x="4541886" y="625845"/>
                  <a:pt x="4644215" y="884538"/>
                  <a:pt x="4686002" y="108794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69793" y="4861404"/>
                <a:ext cx="291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400" b="0">
                    <a:latin typeface="Times New Roman" pitchFamily="18" charset="0"/>
                    <a:cs typeface="Times New Roman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793" y="4861404"/>
                <a:ext cx="291747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35417" t="-22222" r="-37500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941901" y="3775587"/>
            <a:ext cx="2981170" cy="1342103"/>
          </a:xfrm>
          <a:custGeom>
            <a:avLst/>
            <a:gdLst>
              <a:gd name="connsiteX0" fmla="*/ 1913 w 2863100"/>
              <a:gd name="connsiteY0" fmla="*/ 0 h 1342103"/>
              <a:gd name="connsiteX1" fmla="*/ 319003 w 2863100"/>
              <a:gd name="connsiteY1" fmla="*/ 663678 h 1342103"/>
              <a:gd name="connsiteX2" fmla="*/ 1985571 w 2863100"/>
              <a:gd name="connsiteY2" fmla="*/ 671052 h 1342103"/>
              <a:gd name="connsiteX3" fmla="*/ 2863100 w 2863100"/>
              <a:gd name="connsiteY3" fmla="*/ 1342103 h 134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100" h="1342103">
                <a:moveTo>
                  <a:pt x="1913" y="0"/>
                </a:moveTo>
                <a:cubicBezTo>
                  <a:pt x="-4847" y="275918"/>
                  <a:pt x="-11607" y="551836"/>
                  <a:pt x="319003" y="663678"/>
                </a:cubicBezTo>
                <a:cubicBezTo>
                  <a:pt x="649613" y="775520"/>
                  <a:pt x="1561555" y="557981"/>
                  <a:pt x="1985571" y="671052"/>
                </a:cubicBezTo>
                <a:cubicBezTo>
                  <a:pt x="2409587" y="784123"/>
                  <a:pt x="2636343" y="1063113"/>
                  <a:pt x="2863100" y="134210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113780" y="4645742"/>
            <a:ext cx="331562" cy="457200"/>
          </a:xfrm>
          <a:custGeom>
            <a:avLst/>
            <a:gdLst>
              <a:gd name="connsiteX0" fmla="*/ 0 w 221226"/>
              <a:gd name="connsiteY0" fmla="*/ 0 h 457200"/>
              <a:gd name="connsiteX1" fmla="*/ 221226 w 221226"/>
              <a:gd name="connsiteY1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226" h="457200">
                <a:moveTo>
                  <a:pt x="0" y="0"/>
                </a:moveTo>
                <a:lnTo>
                  <a:pt x="221226" y="45720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32485" y="4222245"/>
            <a:ext cx="4779475" cy="702072"/>
          </a:xfrm>
          <a:custGeom>
            <a:avLst/>
            <a:gdLst>
              <a:gd name="connsiteX0" fmla="*/ 0 w 4889090"/>
              <a:gd name="connsiteY0" fmla="*/ 438245 h 702072"/>
              <a:gd name="connsiteX1" fmla="*/ 560439 w 4889090"/>
              <a:gd name="connsiteY1" fmla="*/ 696342 h 702072"/>
              <a:gd name="connsiteX2" fmla="*/ 2322871 w 4889090"/>
              <a:gd name="connsiteY2" fmla="*/ 217020 h 702072"/>
              <a:gd name="connsiteX3" fmla="*/ 4218039 w 4889090"/>
              <a:gd name="connsiteY3" fmla="*/ 3168 h 702072"/>
              <a:gd name="connsiteX4" fmla="*/ 4889090 w 4889090"/>
              <a:gd name="connsiteY4" fmla="*/ 364503 h 70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9090" h="702072">
                <a:moveTo>
                  <a:pt x="0" y="438245"/>
                </a:moveTo>
                <a:cubicBezTo>
                  <a:pt x="86647" y="585729"/>
                  <a:pt x="173294" y="733213"/>
                  <a:pt x="560439" y="696342"/>
                </a:cubicBezTo>
                <a:cubicBezTo>
                  <a:pt x="947584" y="659471"/>
                  <a:pt x="1713271" y="332549"/>
                  <a:pt x="2322871" y="217020"/>
                </a:cubicBezTo>
                <a:cubicBezTo>
                  <a:pt x="2932471" y="101491"/>
                  <a:pt x="3790336" y="-21412"/>
                  <a:pt x="4218039" y="3168"/>
                </a:cubicBezTo>
                <a:cubicBezTo>
                  <a:pt x="4645742" y="27748"/>
                  <a:pt x="4767416" y="196125"/>
                  <a:pt x="4889090" y="36450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923071" y="3698953"/>
            <a:ext cx="4623619" cy="1094273"/>
          </a:xfrm>
          <a:custGeom>
            <a:avLst/>
            <a:gdLst>
              <a:gd name="connsiteX0" fmla="*/ 0 w 4852219"/>
              <a:gd name="connsiteY0" fmla="*/ 814053 h 1094273"/>
              <a:gd name="connsiteX1" fmla="*/ 2101645 w 4852219"/>
              <a:gd name="connsiteY1" fmla="*/ 98757 h 1094273"/>
              <a:gd name="connsiteX2" fmla="*/ 3672348 w 4852219"/>
              <a:gd name="connsiteY2" fmla="*/ 113505 h 1094273"/>
              <a:gd name="connsiteX3" fmla="*/ 4852219 w 4852219"/>
              <a:gd name="connsiteY3" fmla="*/ 1094273 h 109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2219" h="1094273">
                <a:moveTo>
                  <a:pt x="0" y="814053"/>
                </a:moveTo>
                <a:cubicBezTo>
                  <a:pt x="744793" y="514784"/>
                  <a:pt x="1489587" y="215515"/>
                  <a:pt x="2101645" y="98757"/>
                </a:cubicBezTo>
                <a:cubicBezTo>
                  <a:pt x="2713703" y="-18001"/>
                  <a:pt x="3213919" y="-52414"/>
                  <a:pt x="3672348" y="113505"/>
                </a:cubicBezTo>
                <a:cubicBezTo>
                  <a:pt x="4130777" y="279424"/>
                  <a:pt x="4491498" y="686848"/>
                  <a:pt x="4852219" y="109427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/>
      <p:bldP spid="95" grpId="0"/>
      <p:bldP spid="66" grpId="0"/>
      <p:bldP spid="67" grpId="0"/>
      <p:bldP spid="26" grpId="0"/>
      <p:bldP spid="27" grpId="0"/>
      <p:bldP spid="28" grpId="0"/>
      <p:bldP spid="29" grpId="0"/>
      <p:bldP spid="3" grpId="0" animBg="1"/>
      <p:bldP spid="3" grpId="1" animBg="1"/>
      <p:bldP spid="32" grpId="0" animBg="1"/>
      <p:bldP spid="32" grpId="1" animBg="1"/>
      <p:bldP spid="4" grpId="0"/>
      <p:bldP spid="5" grpId="0" animBg="1"/>
      <p:bldP spid="5" grpId="1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5317813" y="368961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0" y="907675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17" y="906966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3"/>
              <p:cNvSpPr txBox="1"/>
              <p:nvPr/>
            </p:nvSpPr>
            <p:spPr>
              <a:xfrm>
                <a:off x="783095" y="1920340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95" y="1920340"/>
                <a:ext cx="445877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1351" r="-94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37"/>
              <p:cNvSpPr txBox="1"/>
              <p:nvPr/>
            </p:nvSpPr>
            <p:spPr>
              <a:xfrm>
                <a:off x="749469" y="2304571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5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69" y="2304571"/>
                <a:ext cx="494252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246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37"/>
              <p:cNvSpPr txBox="1"/>
              <p:nvPr/>
            </p:nvSpPr>
            <p:spPr>
              <a:xfrm>
                <a:off x="797844" y="2598921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  </m:t>
                    </m:r>
                    <m:r>
                      <a:rPr lang="it-IT" sz="1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26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44" y="2598921"/>
                <a:ext cx="445877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4110" r="-274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99315" y="3893469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1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1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1438" y="3395438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7955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337123" y="2026582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84034" y="1820293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837295" y="1567979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95" y="1567979"/>
                <a:ext cx="282575" cy="215444"/>
              </a:xfrm>
              <a:prstGeom prst="rect">
                <a:avLst/>
              </a:prstGeom>
              <a:blipFill rotWithShape="1">
                <a:blip r:embed="rId11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1302316" y="2598921"/>
            <a:ext cx="1008196" cy="640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1" idx="1"/>
            <a:endCxn id="159" idx="3"/>
          </p:cNvCxnSpPr>
          <p:nvPr/>
        </p:nvCxnSpPr>
        <p:spPr>
          <a:xfrm flipH="1">
            <a:off x="1886781" y="3774387"/>
            <a:ext cx="423731" cy="46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41827" y="3320098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"/>
              <p:cNvSpPr txBox="1"/>
              <p:nvPr/>
            </p:nvSpPr>
            <p:spPr>
              <a:xfrm>
                <a:off x="346404" y="3054896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04" y="3054896"/>
                <a:ext cx="282575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36"/>
              <p:cNvSpPr txBox="1"/>
              <p:nvPr/>
            </p:nvSpPr>
            <p:spPr>
              <a:xfrm>
                <a:off x="1679251" y="293289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51" y="2932893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36"/>
              <p:cNvSpPr txBox="1"/>
              <p:nvPr/>
            </p:nvSpPr>
            <p:spPr>
              <a:xfrm>
                <a:off x="2016958" y="353915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58" y="3539153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nettore 2 147"/>
          <p:cNvCxnSpPr/>
          <p:nvPr/>
        </p:nvCxnSpPr>
        <p:spPr>
          <a:xfrm>
            <a:off x="5862071" y="602961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147"/>
          <p:cNvCxnSpPr/>
          <p:nvPr/>
        </p:nvCxnSpPr>
        <p:spPr>
          <a:xfrm>
            <a:off x="6943004" y="291580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147"/>
          <p:cNvCxnSpPr/>
          <p:nvPr/>
        </p:nvCxnSpPr>
        <p:spPr>
          <a:xfrm flipH="1">
            <a:off x="6683163" y="680341"/>
            <a:ext cx="124134" cy="6924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147"/>
          <p:cNvCxnSpPr/>
          <p:nvPr/>
        </p:nvCxnSpPr>
        <p:spPr>
          <a:xfrm>
            <a:off x="696519" y="825878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147"/>
          <p:cNvCxnSpPr/>
          <p:nvPr/>
        </p:nvCxnSpPr>
        <p:spPr>
          <a:xfrm>
            <a:off x="3182723" y="846826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147"/>
          <p:cNvCxnSpPr/>
          <p:nvPr/>
        </p:nvCxnSpPr>
        <p:spPr>
          <a:xfrm flipV="1">
            <a:off x="6377468" y="1239772"/>
            <a:ext cx="157827" cy="16972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147"/>
          <p:cNvCxnSpPr/>
          <p:nvPr/>
        </p:nvCxnSpPr>
        <p:spPr>
          <a:xfrm flipH="1">
            <a:off x="1511311" y="761625"/>
            <a:ext cx="83935" cy="2108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47"/>
          <p:cNvCxnSpPr/>
          <p:nvPr/>
        </p:nvCxnSpPr>
        <p:spPr>
          <a:xfrm flipH="1">
            <a:off x="3996801" y="769808"/>
            <a:ext cx="83935" cy="2108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310647" y="195169"/>
            <a:ext cx="56154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Construction of the pilot automaton</a:t>
            </a:r>
          </a:p>
        </p:txBody>
      </p:sp>
      <p:cxnSp>
        <p:nvCxnSpPr>
          <p:cNvPr id="84" name="Connettore 2 147"/>
          <p:cNvCxnSpPr/>
          <p:nvPr/>
        </p:nvCxnSpPr>
        <p:spPr>
          <a:xfrm flipV="1">
            <a:off x="7583697" y="1529243"/>
            <a:ext cx="62832" cy="25417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147"/>
          <p:cNvCxnSpPr/>
          <p:nvPr/>
        </p:nvCxnSpPr>
        <p:spPr>
          <a:xfrm flipV="1">
            <a:off x="7354924" y="1154908"/>
            <a:ext cx="157827" cy="84864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147"/>
          <p:cNvCxnSpPr/>
          <p:nvPr/>
        </p:nvCxnSpPr>
        <p:spPr>
          <a:xfrm>
            <a:off x="7510545" y="669911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147"/>
          <p:cNvCxnSpPr/>
          <p:nvPr/>
        </p:nvCxnSpPr>
        <p:spPr>
          <a:xfrm flipV="1">
            <a:off x="7876034" y="1264876"/>
            <a:ext cx="157827" cy="84864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458064" y="639569"/>
                <a:ext cx="291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400" b="0">
                    <a:latin typeface="Times New Roman" pitchFamily="18" charset="0"/>
                    <a:cs typeface="Times New Roman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sz="1400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64" y="639569"/>
                <a:ext cx="291747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35417" t="-25714" r="-3750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3"/>
              <p:cNvSpPr txBox="1"/>
              <p:nvPr/>
            </p:nvSpPr>
            <p:spPr>
              <a:xfrm>
                <a:off x="2387088" y="3339238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1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088" y="3339238"/>
                <a:ext cx="445877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2740" r="-958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37"/>
              <p:cNvSpPr txBox="1"/>
              <p:nvPr/>
            </p:nvSpPr>
            <p:spPr>
              <a:xfrm>
                <a:off x="2375947" y="3723469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2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47" y="3723469"/>
                <a:ext cx="494252" cy="215444"/>
              </a:xfrm>
              <a:prstGeom prst="rect">
                <a:avLst/>
              </a:prstGeom>
              <a:blipFill rotWithShape="1">
                <a:blip r:embed="rId1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37"/>
              <p:cNvSpPr txBox="1"/>
              <p:nvPr/>
            </p:nvSpPr>
            <p:spPr>
              <a:xfrm>
                <a:off x="2424322" y="4017819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/>
                  <a:t> </a:t>
                </a:r>
                <a:endParaRPr lang="it-IT" sz="1400" dirty="0"/>
              </a:p>
            </p:txBody>
          </p:sp>
        </mc:Choice>
        <mc:Fallback xmlns="">
          <p:sp>
            <p:nvSpPr>
              <p:cNvPr id="120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322" y="4017819"/>
                <a:ext cx="445877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4110" r="-274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/>
          <p:cNvSpPr/>
          <p:nvPr/>
        </p:nvSpPr>
        <p:spPr>
          <a:xfrm>
            <a:off x="2310512" y="3239191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315623" y="3652477"/>
            <a:ext cx="6061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3"/>
              <p:cNvSpPr txBox="1"/>
              <p:nvPr/>
            </p:nvSpPr>
            <p:spPr>
              <a:xfrm>
                <a:off x="2463773" y="2986877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73" y="2986877"/>
                <a:ext cx="282575" cy="215444"/>
              </a:xfrm>
              <a:prstGeom prst="rect">
                <a:avLst/>
              </a:prstGeom>
              <a:blipFill rotWithShape="1">
                <a:blip r:embed="rId1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sellaDiTesto 3"/>
              <p:cNvSpPr txBox="1"/>
              <p:nvPr/>
            </p:nvSpPr>
            <p:spPr>
              <a:xfrm>
                <a:off x="2170288" y="1888699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288" y="1888699"/>
                <a:ext cx="445877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1370" r="-1095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2071227" y="1788652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sellaDiTesto 3"/>
              <p:cNvSpPr txBox="1"/>
              <p:nvPr/>
            </p:nvSpPr>
            <p:spPr>
              <a:xfrm>
                <a:off x="2224488" y="1536338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488" y="1536338"/>
                <a:ext cx="282575" cy="215444"/>
              </a:xfrm>
              <a:prstGeom prst="rect">
                <a:avLst/>
              </a:prstGeom>
              <a:blipFill rotWithShape="1">
                <a:blip r:embed="rId21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/>
          <p:cNvCxnSpPr>
            <a:endCxn id="142" idx="1"/>
          </p:cNvCxnSpPr>
          <p:nvPr/>
        </p:nvCxnSpPr>
        <p:spPr>
          <a:xfrm>
            <a:off x="1295339" y="1996421"/>
            <a:ext cx="775888" cy="1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sellaDiTesto 36"/>
              <p:cNvSpPr txBox="1"/>
              <p:nvPr/>
            </p:nvSpPr>
            <p:spPr>
              <a:xfrm>
                <a:off x="1623730" y="177900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4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30" y="1779007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88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/>
          <p:cNvSpPr/>
          <p:nvPr/>
        </p:nvSpPr>
        <p:spPr>
          <a:xfrm>
            <a:off x="3423407" y="1793046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sellaDiTesto 3"/>
              <p:cNvSpPr txBox="1"/>
              <p:nvPr/>
            </p:nvSpPr>
            <p:spPr>
              <a:xfrm>
                <a:off x="3576668" y="1540732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68" y="1540732"/>
                <a:ext cx="282575" cy="215444"/>
              </a:xfrm>
              <a:prstGeom prst="rect">
                <a:avLst/>
              </a:prstGeom>
              <a:blipFill rotWithShape="1"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469220" y="1849254"/>
            <a:ext cx="499125" cy="332509"/>
            <a:chOff x="3778928" y="1849254"/>
            <a:chExt cx="499125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e 10"/>
            <p:cNvSpPr/>
            <p:nvPr/>
          </p:nvSpPr>
          <p:spPr>
            <a:xfrm>
              <a:off x="3778928" y="184925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256936" y="3899725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4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111" r="-777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279059" y="3401694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273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199448" y="3326354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asellaDiTesto 3"/>
              <p:cNvSpPr txBox="1"/>
              <p:nvPr/>
            </p:nvSpPr>
            <p:spPr>
              <a:xfrm>
                <a:off x="1304025" y="3061152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25" y="3061152"/>
                <a:ext cx="282575" cy="215444"/>
              </a:xfrm>
              <a:prstGeom prst="rect">
                <a:avLst/>
              </a:prstGeom>
              <a:blipFill rotWithShape="1">
                <a:blip r:embed="rId2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>
            <a:stCxn id="5" idx="2"/>
          </p:cNvCxnSpPr>
          <p:nvPr/>
        </p:nvCxnSpPr>
        <p:spPr>
          <a:xfrm flipH="1">
            <a:off x="801087" y="2890684"/>
            <a:ext cx="188600" cy="429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2940704" y="3737798"/>
            <a:ext cx="4514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CasellaDiTesto 36"/>
              <p:cNvSpPr txBox="1"/>
              <p:nvPr/>
            </p:nvSpPr>
            <p:spPr>
              <a:xfrm>
                <a:off x="3073120" y="3516129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20" y="3516129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3"/>
              <p:cNvSpPr txBox="1"/>
              <p:nvPr/>
            </p:nvSpPr>
            <p:spPr>
              <a:xfrm>
                <a:off x="3498489" y="3616176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89" y="3616176"/>
                <a:ext cx="445877" cy="215444"/>
              </a:xfrm>
              <a:prstGeom prst="rect">
                <a:avLst/>
              </a:prstGeom>
              <a:blipFill rotWithShape="1">
                <a:blip r:embed="rId29"/>
                <a:stretch>
                  <a:fillRect l="-411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/>
          <p:cNvSpPr/>
          <p:nvPr/>
        </p:nvSpPr>
        <p:spPr>
          <a:xfrm>
            <a:off x="3399428" y="3516129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asellaDiTesto 3"/>
              <p:cNvSpPr txBox="1"/>
              <p:nvPr/>
            </p:nvSpPr>
            <p:spPr>
              <a:xfrm>
                <a:off x="3383087" y="3263815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87" y="3263815"/>
                <a:ext cx="282575" cy="215444"/>
              </a:xfrm>
              <a:prstGeom prst="rect">
                <a:avLst/>
              </a:prstGeom>
              <a:blipFill rotWithShape="1">
                <a:blip r:embed="rId30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/>
          <p:cNvCxnSpPr>
            <a:stCxn id="165" idx="0"/>
            <a:endCxn id="148" idx="2"/>
          </p:cNvCxnSpPr>
          <p:nvPr/>
        </p:nvCxnSpPr>
        <p:spPr>
          <a:xfrm flipV="1">
            <a:off x="3705081" y="2237973"/>
            <a:ext cx="23979" cy="1278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sellaDiTesto 36"/>
              <p:cNvSpPr txBox="1"/>
              <p:nvPr/>
            </p:nvSpPr>
            <p:spPr>
              <a:xfrm>
                <a:off x="3755478" y="2752994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78" y="2752994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/>
          <p:cNvCxnSpPr/>
          <p:nvPr/>
        </p:nvCxnSpPr>
        <p:spPr>
          <a:xfrm flipV="1">
            <a:off x="2906830" y="2237973"/>
            <a:ext cx="516577" cy="1001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sellaDiTesto 36"/>
              <p:cNvSpPr txBox="1"/>
              <p:nvPr/>
            </p:nvSpPr>
            <p:spPr>
              <a:xfrm>
                <a:off x="2985117" y="255391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17" y="2553916"/>
                <a:ext cx="207530" cy="184666"/>
              </a:xfrm>
              <a:prstGeom prst="rect">
                <a:avLst/>
              </a:prstGeom>
              <a:blipFill rotWithShape="1">
                <a:blip r:embed="rId31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/>
          <p:cNvCxnSpPr>
            <a:endCxn id="148" idx="1"/>
          </p:cNvCxnSpPr>
          <p:nvPr/>
        </p:nvCxnSpPr>
        <p:spPr>
          <a:xfrm flipV="1">
            <a:off x="2685176" y="2015510"/>
            <a:ext cx="738231" cy="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asellaDiTesto 36"/>
              <p:cNvSpPr txBox="1"/>
              <p:nvPr/>
            </p:nvSpPr>
            <p:spPr>
              <a:xfrm>
                <a:off x="3013567" y="1798978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567" y="1798978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asellaDiTesto 36"/>
              <p:cNvSpPr txBox="1"/>
              <p:nvPr/>
            </p:nvSpPr>
            <p:spPr>
              <a:xfrm>
                <a:off x="721630" y="2968819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0" y="2968819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Connettore 2 147"/>
          <p:cNvCxnSpPr/>
          <p:nvPr/>
        </p:nvCxnSpPr>
        <p:spPr>
          <a:xfrm>
            <a:off x="8392158" y="525580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2" idx="3"/>
          </p:cNvCxnSpPr>
          <p:nvPr/>
        </p:nvCxnSpPr>
        <p:spPr>
          <a:xfrm flipH="1" flipV="1">
            <a:off x="1228972" y="2028062"/>
            <a:ext cx="3630622" cy="38423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1218027" y="2412294"/>
            <a:ext cx="3630622" cy="10772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884149" y="2220177"/>
                <a:ext cx="2730964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12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it-IT" sz="1200" dirty="0" err="1">
                    <a:latin typeface="Times New Roman" pitchFamily="18" charset="0"/>
                    <a:cs typeface="Times New Roman" pitchFamily="18" charset="0"/>
                  </a:rPr>
                  <a:t>lookahead</a:t>
                </a:r>
                <a:r>
                  <a:rPr lang="it-IT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2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it-IT" sz="1200" dirty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it-IT" sz="1200" dirty="0" err="1">
                    <a:latin typeface="Times New Roman" pitchFamily="18" charset="0"/>
                    <a:cs typeface="Times New Roman" pitchFamily="18" charset="0"/>
                  </a:rPr>
                  <a:t>same</a:t>
                </a:r>
                <a:r>
                  <a:rPr lang="it-IT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200" dirty="0" err="1">
                    <a:latin typeface="Times New Roman" pitchFamily="18" charset="0"/>
                    <a:cs typeface="Times New Roman" pitchFamily="18" charset="0"/>
                  </a:rPr>
                  <a:t>because</a:t>
                </a:r>
                <a:r>
                  <a:rPr lang="it-IT" sz="1200" dirty="0">
                    <a:latin typeface="Times New Roman" pitchFamily="18" charset="0"/>
                    <a:cs typeface="Times New Roman" pitchFamily="18" charset="0"/>
                  </a:rPr>
                  <a:t> in </a:t>
                </a:r>
                <a:r>
                  <a:rPr lang="it-IT" sz="12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it-IT" sz="1200" i="1" baseline="-2500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it-IT" sz="120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200" dirty="0" err="1">
                    <a:latin typeface="Times New Roman" pitchFamily="18" charset="0"/>
                    <a:cs typeface="Times New Roman" pitchFamily="18" charset="0"/>
                  </a:rPr>
                  <a:t>nothing</a:t>
                </a:r>
                <a:r>
                  <a:rPr lang="it-IT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200" dirty="0" err="1">
                    <a:latin typeface="Times New Roman" pitchFamily="18" charset="0"/>
                    <a:cs typeface="Times New Roman" pitchFamily="18" charset="0"/>
                  </a:rPr>
                  <a:t>follows</a:t>
                </a:r>
                <a:r>
                  <a:rPr lang="it-IT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200">
                    <a:latin typeface="Times New Roman" pitchFamily="18" charset="0"/>
                    <a:cs typeface="Times New Roman" pitchFamily="18" charset="0"/>
                  </a:rPr>
                  <a:t>the nonterm. </a:t>
                </a:r>
                <a:r>
                  <a:rPr lang="it-IT" sz="1200" i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it-IT" sz="120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it-IT" sz="1200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it-IT" sz="1200">
                    <a:latin typeface="Times New Roman" pitchFamily="18" charset="0"/>
                    <a:cs typeface="Times New Roman" pitchFamily="18" charset="0"/>
                  </a:rPr>
                  <a:t>(1</a:t>
                </a:r>
                <a:r>
                  <a:rPr lang="it-IT" sz="1200" i="1" baseline="-2500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it-IT" sz="1200">
                    <a:latin typeface="Times New Roman" pitchFamily="18" charset="0"/>
                    <a:cs typeface="Times New Roman" pitchFamily="18" charset="0"/>
                  </a:rPr>
                  <a:t>)={</a:t>
                </a:r>
                <a14:m>
                  <m:oMath xmlns:m="http://schemas.openxmlformats.org/officeDocument/2006/math">
                    <m:r>
                      <a:rPr lang="it-IT" sz="1200" i="1" smtClean="0">
                        <a:latin typeface="Cambria Math"/>
                        <a:sym typeface="Symbol"/>
                      </a:rPr>
                      <m:t></m:t>
                    </m:r>
                  </m:oMath>
                </a14:m>
                <a:r>
                  <a:rPr lang="it-IT" sz="1200">
                    <a:latin typeface="Times New Roman" pitchFamily="18" charset="0"/>
                    <a:cs typeface="Times New Roman" pitchFamily="18" charset="0"/>
                  </a:rPr>
                  <a:t>}</a:t>
                </a:r>
                <a:endParaRPr lang="en-US" sz="12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149" y="2220177"/>
                <a:ext cx="2730964" cy="369332"/>
              </a:xfrm>
              <a:prstGeom prst="rect">
                <a:avLst/>
              </a:prstGeom>
              <a:blipFill rotWithShape="1">
                <a:blip r:embed="rId33"/>
                <a:stretch>
                  <a:fillRect l="-3111" t="-9524" b="-2222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/>
          <p:cNvCxnSpPr/>
          <p:nvPr/>
        </p:nvCxnSpPr>
        <p:spPr>
          <a:xfrm flipV="1">
            <a:off x="5657028" y="602960"/>
            <a:ext cx="1390544" cy="160554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015677" y="4388754"/>
            <a:ext cx="4867066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lookahead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it-IT" sz="1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1200" i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sz="1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nothing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follows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nonterm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200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8" name="Straight Arrow Connector 177"/>
          <p:cNvCxnSpPr>
            <a:endCxn id="120" idx="3"/>
          </p:cNvCxnSpPr>
          <p:nvPr/>
        </p:nvCxnSpPr>
        <p:spPr>
          <a:xfrm flipH="1" flipV="1">
            <a:off x="2870199" y="4125541"/>
            <a:ext cx="1140535" cy="43147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2870199" y="3479259"/>
            <a:ext cx="1152754" cy="90949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4908232" y="1197340"/>
            <a:ext cx="2654597" cy="319141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4279888" y="2940155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asellaDiTesto 3"/>
              <p:cNvSpPr txBox="1"/>
              <p:nvPr/>
            </p:nvSpPr>
            <p:spPr>
              <a:xfrm>
                <a:off x="4433149" y="2687841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49" y="2687841"/>
                <a:ext cx="282575" cy="215444"/>
              </a:xfrm>
              <a:prstGeom prst="rect">
                <a:avLst/>
              </a:prstGeom>
              <a:blipFill rotWithShape="1">
                <a:blip r:embed="rId3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/>
          <p:cNvGrpSpPr/>
          <p:nvPr/>
        </p:nvGrpSpPr>
        <p:grpSpPr>
          <a:xfrm>
            <a:off x="4325701" y="2996363"/>
            <a:ext cx="499125" cy="332509"/>
            <a:chOff x="3778928" y="1849254"/>
            <a:chExt cx="499125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sellaDiTesto 3"/>
                <p:cNvSpPr txBox="1"/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8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Ovale 10"/>
            <p:cNvSpPr/>
            <p:nvPr/>
          </p:nvSpPr>
          <p:spPr>
            <a:xfrm>
              <a:off x="3778928" y="184925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cxnSp>
        <p:nvCxnSpPr>
          <p:cNvPr id="186" name="Straight Arrow Connector 185"/>
          <p:cNvCxnSpPr>
            <a:endCxn id="181" idx="1"/>
          </p:cNvCxnSpPr>
          <p:nvPr/>
        </p:nvCxnSpPr>
        <p:spPr>
          <a:xfrm flipV="1">
            <a:off x="3869470" y="3162619"/>
            <a:ext cx="410418" cy="3612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asellaDiTesto 36"/>
              <p:cNvSpPr txBox="1"/>
              <p:nvPr/>
            </p:nvSpPr>
            <p:spPr>
              <a:xfrm>
                <a:off x="3907878" y="3147924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8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78" y="3147924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/>
          <p:cNvCxnSpPr/>
          <p:nvPr/>
        </p:nvCxnSpPr>
        <p:spPr>
          <a:xfrm flipV="1">
            <a:off x="2940704" y="3040202"/>
            <a:ext cx="1339184" cy="279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CasellaDiTesto 36"/>
              <p:cNvSpPr txBox="1"/>
              <p:nvPr/>
            </p:nvSpPr>
            <p:spPr>
              <a:xfrm>
                <a:off x="3300496" y="3022882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8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96" y="3022882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88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/>
          <p:cNvSpPr/>
          <p:nvPr/>
        </p:nvSpPr>
        <p:spPr>
          <a:xfrm>
            <a:off x="2025414" y="2530531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asellaDiTesto 3"/>
              <p:cNvSpPr txBox="1"/>
              <p:nvPr/>
            </p:nvSpPr>
            <p:spPr>
              <a:xfrm>
                <a:off x="2178675" y="2278217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91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75" y="2278217"/>
                <a:ext cx="282575" cy="215444"/>
              </a:xfrm>
              <a:prstGeom prst="rect">
                <a:avLst/>
              </a:prstGeom>
              <a:blipFill rotWithShape="1">
                <a:blip r:embed="rId3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2071227" y="2586739"/>
            <a:ext cx="499125" cy="332509"/>
            <a:chOff x="3778928" y="1849254"/>
            <a:chExt cx="499125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CasellaDiTesto 3"/>
                <p:cNvSpPr txBox="1"/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e 10"/>
            <p:cNvSpPr/>
            <p:nvPr/>
          </p:nvSpPr>
          <p:spPr>
            <a:xfrm>
              <a:off x="3778928" y="184925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cxnSp>
        <p:nvCxnSpPr>
          <p:cNvPr id="195" name="Straight Arrow Connector 194"/>
          <p:cNvCxnSpPr/>
          <p:nvPr/>
        </p:nvCxnSpPr>
        <p:spPr>
          <a:xfrm>
            <a:off x="1304025" y="2259268"/>
            <a:ext cx="712933" cy="294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CasellaDiTesto 36"/>
              <p:cNvSpPr txBox="1"/>
              <p:nvPr/>
            </p:nvSpPr>
            <p:spPr>
              <a:xfrm>
                <a:off x="1604193" y="2212238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9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93" y="2212238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 54"/>
          <p:cNvSpPr/>
          <p:nvPr/>
        </p:nvSpPr>
        <p:spPr>
          <a:xfrm>
            <a:off x="1113503" y="1467437"/>
            <a:ext cx="2322871" cy="331866"/>
          </a:xfrm>
          <a:custGeom>
            <a:avLst/>
            <a:gdLst>
              <a:gd name="connsiteX0" fmla="*/ 0 w 2322871"/>
              <a:gd name="connsiteY0" fmla="*/ 331866 h 331866"/>
              <a:gd name="connsiteX1" fmla="*/ 1283110 w 2322871"/>
              <a:gd name="connsiteY1" fmla="*/ 28 h 331866"/>
              <a:gd name="connsiteX2" fmla="*/ 2322871 w 2322871"/>
              <a:gd name="connsiteY2" fmla="*/ 317118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871" h="331866">
                <a:moveTo>
                  <a:pt x="0" y="331866"/>
                </a:moveTo>
                <a:cubicBezTo>
                  <a:pt x="447982" y="167176"/>
                  <a:pt x="895965" y="2486"/>
                  <a:pt x="1283110" y="28"/>
                </a:cubicBezTo>
                <a:cubicBezTo>
                  <a:pt x="1670255" y="-2430"/>
                  <a:pt x="1996563" y="157344"/>
                  <a:pt x="2322871" y="31711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CasellaDiTesto 36"/>
              <p:cNvSpPr txBox="1"/>
              <p:nvPr/>
            </p:nvSpPr>
            <p:spPr>
              <a:xfrm>
                <a:off x="1617341" y="1399634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9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41" y="1399634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205836" y="4773414"/>
            <a:ext cx="8543975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NB: the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changes (i.e., it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may change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 only when a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closure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part is computed</a:t>
            </a:r>
          </a:p>
        </p:txBody>
      </p: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384916" y="5111488"/>
            <a:ext cx="86705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because the closure indicates the start of the analysis of a string derived from a new nonterminal</a:t>
            </a:r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619242" y="5386998"/>
            <a:ext cx="792744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and one must determine what can be expected (in the parsed string) after the string derived from the nonterminal whose initial state is placed in the closure</a:t>
            </a:r>
          </a:p>
        </p:txBody>
      </p: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195108" y="5877076"/>
            <a:ext cx="57310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instead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the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does not change when a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shift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is considered</a:t>
            </a:r>
          </a:p>
          <a:p>
            <a:pPr eaLnBrk="1" hangingPunct="1">
              <a:spcBef>
                <a:spcPts val="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                        (the next state is reached inside the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same machine)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4034" y="1681039"/>
            <a:ext cx="409861" cy="133529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5046593" y="3355493"/>
            <a:ext cx="1499196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The set of (machine)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states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inside an m-state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b="1" i="1" dirty="0" err="1">
                <a:latin typeface="Times New Roman" pitchFamily="18" charset="0"/>
                <a:cs typeface="Times New Roman" pitchFamily="18" charset="0"/>
              </a:rPr>
              <a:t>kernel</a:t>
            </a:r>
            <a:endParaRPr lang="en-US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116" idx="1"/>
            <a:endCxn id="2" idx="5"/>
          </p:cNvCxnSpPr>
          <p:nvPr/>
        </p:nvCxnSpPr>
        <p:spPr>
          <a:xfrm flipH="1" flipV="1">
            <a:off x="1033872" y="2820784"/>
            <a:ext cx="4012721" cy="8578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5" grpId="0" animBg="1"/>
      <p:bldP spid="56" grpId="0"/>
      <p:bldP spid="78" grpId="0" animBg="1"/>
      <p:bldP spid="80" grpId="0"/>
      <p:bldP spid="81" grpId="0"/>
      <p:bldP spid="82" grpId="0"/>
      <p:bldP spid="101" grpId="0"/>
      <p:bldP spid="102" grpId="0"/>
      <p:bldP spid="120" grpId="0"/>
      <p:bldP spid="121" grpId="0" animBg="1"/>
      <p:bldP spid="124" grpId="0"/>
      <p:bldP spid="127" grpId="0"/>
      <p:bldP spid="142" grpId="0" animBg="1"/>
      <p:bldP spid="144" grpId="0"/>
      <p:bldP spid="146" grpId="0"/>
      <p:bldP spid="148" grpId="0" animBg="1"/>
      <p:bldP spid="149" grpId="0"/>
      <p:bldP spid="159" grpId="0" animBg="1"/>
      <p:bldP spid="160" grpId="0"/>
      <p:bldP spid="163" grpId="0"/>
      <p:bldP spid="164" grpId="0"/>
      <p:bldP spid="165" grpId="0" animBg="1"/>
      <p:bldP spid="166" grpId="0"/>
      <p:bldP spid="168" grpId="0"/>
      <p:bldP spid="170" grpId="0"/>
      <p:bldP spid="172" grpId="0"/>
      <p:bldP spid="173" grpId="0"/>
      <p:bldP spid="38" grpId="0" animBg="1"/>
      <p:bldP spid="38" grpId="1" animBg="1"/>
      <p:bldP spid="177" grpId="0" animBg="1"/>
      <p:bldP spid="177" grpId="1" animBg="1"/>
      <p:bldP spid="181" grpId="0" animBg="1"/>
      <p:bldP spid="181" grpId="1" animBg="1"/>
      <p:bldP spid="181" grpId="2" animBg="1"/>
      <p:bldP spid="181" grpId="3" animBg="1"/>
      <p:bldP spid="182" grpId="0"/>
      <p:bldP spid="182" grpId="1"/>
      <p:bldP spid="182" grpId="2"/>
      <p:bldP spid="182" grpId="3"/>
      <p:bldP spid="187" grpId="0"/>
      <p:bldP spid="187" grpId="1"/>
      <p:bldP spid="189" grpId="0"/>
      <p:bldP spid="189" grpId="1"/>
      <p:bldP spid="190" grpId="0" animBg="1"/>
      <p:bldP spid="190" grpId="1" animBg="1"/>
      <p:bldP spid="191" grpId="0"/>
      <p:bldP spid="191" grpId="1"/>
      <p:bldP spid="196" grpId="0"/>
      <p:bldP spid="196" grpId="1"/>
      <p:bldP spid="55" grpId="0" animBg="1"/>
      <p:bldP spid="197" grpId="0"/>
      <p:bldP spid="105" grpId="0" animBg="1"/>
      <p:bldP spid="106" grpId="0"/>
      <p:bldP spid="107" grpId="0"/>
      <p:bldP spid="108" grpId="0"/>
      <p:bldP spid="2" grpId="0" animBg="1"/>
      <p:bldP spid="2" grpId="1" animBg="1"/>
      <p:bldP spid="116" grpId="0" animBg="1"/>
      <p:bldP spid="1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8166" y="6238214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13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5781651" y="1484956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53" y="201277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34" y="989437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3"/>
              <p:cNvSpPr txBox="1"/>
              <p:nvPr/>
            </p:nvSpPr>
            <p:spPr>
              <a:xfrm>
                <a:off x="1273978" y="661803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78" y="661803"/>
                <a:ext cx="445877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2740" r="-958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37"/>
              <p:cNvSpPr txBox="1"/>
              <p:nvPr/>
            </p:nvSpPr>
            <p:spPr>
              <a:xfrm>
                <a:off x="1240352" y="1046034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5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52" y="1046034"/>
                <a:ext cx="494252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22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37"/>
              <p:cNvSpPr txBox="1"/>
              <p:nvPr/>
            </p:nvSpPr>
            <p:spPr>
              <a:xfrm>
                <a:off x="1288727" y="1340384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  </m:t>
                    </m:r>
                    <m:r>
                      <a:rPr lang="it-IT" sz="1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26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27" y="1340384"/>
                <a:ext cx="445877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2703" r="-270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0198" y="2634932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1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1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2321" y="2136901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7955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828006" y="768045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74917" y="561756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80028" y="975042"/>
            <a:ext cx="6061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1328178" y="309442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78" y="309442"/>
                <a:ext cx="282575" cy="215444"/>
              </a:xfrm>
              <a:prstGeom prst="rect">
                <a:avLst/>
              </a:prstGeom>
              <a:blipFill rotWithShape="1"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1793199" y="1340384"/>
            <a:ext cx="1008196" cy="640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1" idx="1"/>
            <a:endCxn id="159" idx="3"/>
          </p:cNvCxnSpPr>
          <p:nvPr/>
        </p:nvCxnSpPr>
        <p:spPr>
          <a:xfrm flipH="1">
            <a:off x="2377664" y="2515850"/>
            <a:ext cx="423731" cy="46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32710" y="2061561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"/>
              <p:cNvSpPr txBox="1"/>
              <p:nvPr/>
            </p:nvSpPr>
            <p:spPr>
              <a:xfrm>
                <a:off x="837287" y="1796359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7" y="1796359"/>
                <a:ext cx="282575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36"/>
              <p:cNvSpPr txBox="1"/>
              <p:nvPr/>
            </p:nvSpPr>
            <p:spPr>
              <a:xfrm>
                <a:off x="2170134" y="167435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34" y="1674356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36"/>
              <p:cNvSpPr txBox="1"/>
              <p:nvPr/>
            </p:nvSpPr>
            <p:spPr>
              <a:xfrm>
                <a:off x="2507841" y="228061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41" y="2280616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 Box 2"/>
              <p:cNvSpPr txBox="1">
                <a:spLocks noChangeArrowheads="1"/>
              </p:cNvSpPr>
              <p:nvPr/>
            </p:nvSpPr>
            <p:spPr bwMode="auto">
              <a:xfrm>
                <a:off x="190215" y="3123087"/>
                <a:ext cx="5615462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Analysis of string    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𝑏𝑎𝑎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215" y="3123087"/>
                <a:ext cx="5615462" cy="246221"/>
              </a:xfrm>
              <a:prstGeom prst="rect">
                <a:avLst/>
              </a:prstGeom>
              <a:blipFill rotWithShape="1">
                <a:blip r:embed="rId15"/>
                <a:stretch>
                  <a:fillRect l="-2172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3"/>
              <p:cNvSpPr txBox="1"/>
              <p:nvPr/>
            </p:nvSpPr>
            <p:spPr>
              <a:xfrm>
                <a:off x="2877971" y="2080701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1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971" y="2080701"/>
                <a:ext cx="445877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1370" r="-109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37"/>
              <p:cNvSpPr txBox="1"/>
              <p:nvPr/>
            </p:nvSpPr>
            <p:spPr>
              <a:xfrm>
                <a:off x="2866830" y="2464932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2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30" y="2464932"/>
                <a:ext cx="494252" cy="215444"/>
              </a:xfrm>
              <a:prstGeom prst="rect">
                <a:avLst/>
              </a:prstGeom>
              <a:blipFill rotWithShape="1"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37"/>
              <p:cNvSpPr txBox="1"/>
              <p:nvPr/>
            </p:nvSpPr>
            <p:spPr>
              <a:xfrm>
                <a:off x="2915205" y="2759282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/>
                  <a:t> </a:t>
                </a:r>
                <a:endParaRPr lang="it-IT" sz="1400" dirty="0"/>
              </a:p>
            </p:txBody>
          </p:sp>
        </mc:Choice>
        <mc:Fallback xmlns="">
          <p:sp>
            <p:nvSpPr>
              <p:cNvPr id="120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205" y="2759282"/>
                <a:ext cx="445877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740" r="-411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/>
          <p:cNvSpPr/>
          <p:nvPr/>
        </p:nvSpPr>
        <p:spPr>
          <a:xfrm>
            <a:off x="2801395" y="1980654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806506" y="2393940"/>
            <a:ext cx="6061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3"/>
              <p:cNvSpPr txBox="1"/>
              <p:nvPr/>
            </p:nvSpPr>
            <p:spPr>
              <a:xfrm>
                <a:off x="2954656" y="1728340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656" y="1728340"/>
                <a:ext cx="282575" cy="215444"/>
              </a:xfrm>
              <a:prstGeom prst="rect">
                <a:avLst/>
              </a:prstGeom>
              <a:blipFill rotWithShape="1">
                <a:blip r:embed="rId19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sellaDiTesto 3"/>
              <p:cNvSpPr txBox="1"/>
              <p:nvPr/>
            </p:nvSpPr>
            <p:spPr>
              <a:xfrm>
                <a:off x="2661171" y="630162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171" y="630162"/>
                <a:ext cx="445877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274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2562110" y="530115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sellaDiTesto 3"/>
              <p:cNvSpPr txBox="1"/>
              <p:nvPr/>
            </p:nvSpPr>
            <p:spPr>
              <a:xfrm>
                <a:off x="2715371" y="277801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71" y="277801"/>
                <a:ext cx="282575" cy="215444"/>
              </a:xfrm>
              <a:prstGeom prst="rect">
                <a:avLst/>
              </a:prstGeom>
              <a:blipFill rotWithShape="1">
                <a:blip r:embed="rId2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/>
          <p:cNvCxnSpPr>
            <a:endCxn id="142" idx="1"/>
          </p:cNvCxnSpPr>
          <p:nvPr/>
        </p:nvCxnSpPr>
        <p:spPr>
          <a:xfrm>
            <a:off x="1786222" y="737884"/>
            <a:ext cx="775888" cy="1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sellaDiTesto 36"/>
              <p:cNvSpPr txBox="1"/>
              <p:nvPr/>
            </p:nvSpPr>
            <p:spPr>
              <a:xfrm>
                <a:off x="2114613" y="520470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4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13" y="520470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588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/>
          <p:cNvSpPr/>
          <p:nvPr/>
        </p:nvSpPr>
        <p:spPr>
          <a:xfrm>
            <a:off x="3914290" y="534509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sellaDiTesto 3"/>
              <p:cNvSpPr txBox="1"/>
              <p:nvPr/>
            </p:nvSpPr>
            <p:spPr>
              <a:xfrm>
                <a:off x="4067551" y="282195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51" y="282195"/>
                <a:ext cx="282575" cy="215444"/>
              </a:xfrm>
              <a:prstGeom prst="rect">
                <a:avLst/>
              </a:prstGeom>
              <a:blipFill rotWithShape="1">
                <a:blip r:embed="rId23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60103" y="590717"/>
            <a:ext cx="499125" cy="332509"/>
            <a:chOff x="3778928" y="1849254"/>
            <a:chExt cx="499125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e 10"/>
            <p:cNvSpPr/>
            <p:nvPr/>
          </p:nvSpPr>
          <p:spPr>
            <a:xfrm>
              <a:off x="3778928" y="184925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747819" y="2641188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4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111" r="-777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769942" y="2143157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273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690331" y="2067817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asellaDiTesto 3"/>
              <p:cNvSpPr txBox="1"/>
              <p:nvPr/>
            </p:nvSpPr>
            <p:spPr>
              <a:xfrm>
                <a:off x="1794908" y="1802615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908" y="1802615"/>
                <a:ext cx="282575" cy="215444"/>
              </a:xfrm>
              <a:prstGeom prst="rect">
                <a:avLst/>
              </a:prstGeom>
              <a:blipFill rotWithShape="1">
                <a:blip r:embed="rId2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>
            <a:stCxn id="5" idx="2"/>
          </p:cNvCxnSpPr>
          <p:nvPr/>
        </p:nvCxnSpPr>
        <p:spPr>
          <a:xfrm flipH="1">
            <a:off x="1291970" y="1632147"/>
            <a:ext cx="188600" cy="429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431587" y="2479261"/>
            <a:ext cx="4514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CasellaDiTesto 36"/>
              <p:cNvSpPr txBox="1"/>
              <p:nvPr/>
            </p:nvSpPr>
            <p:spPr>
              <a:xfrm>
                <a:off x="3564003" y="2257592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3" y="2257592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294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3"/>
              <p:cNvSpPr txBox="1"/>
              <p:nvPr/>
            </p:nvSpPr>
            <p:spPr>
              <a:xfrm>
                <a:off x="3989372" y="2357639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72" y="2357639"/>
                <a:ext cx="445877" cy="215444"/>
              </a:xfrm>
              <a:prstGeom prst="rect">
                <a:avLst/>
              </a:prstGeom>
              <a:blipFill rotWithShape="1">
                <a:blip r:embed="rId29"/>
                <a:stretch>
                  <a:fillRect l="-2703" r="-945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/>
          <p:cNvSpPr/>
          <p:nvPr/>
        </p:nvSpPr>
        <p:spPr>
          <a:xfrm>
            <a:off x="3890311" y="2257592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asellaDiTesto 3"/>
              <p:cNvSpPr txBox="1"/>
              <p:nvPr/>
            </p:nvSpPr>
            <p:spPr>
              <a:xfrm>
                <a:off x="3873970" y="2005278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70" y="2005278"/>
                <a:ext cx="282575" cy="215444"/>
              </a:xfrm>
              <a:prstGeom prst="rect">
                <a:avLst/>
              </a:prstGeom>
              <a:blipFill rotWithShape="1">
                <a:blip r:embed="rId30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/>
          <p:cNvCxnSpPr>
            <a:stCxn id="165" idx="0"/>
            <a:endCxn id="148" idx="2"/>
          </p:cNvCxnSpPr>
          <p:nvPr/>
        </p:nvCxnSpPr>
        <p:spPr>
          <a:xfrm flipV="1">
            <a:off x="4195964" y="979436"/>
            <a:ext cx="23979" cy="1278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sellaDiTesto 36"/>
              <p:cNvSpPr txBox="1"/>
              <p:nvPr/>
            </p:nvSpPr>
            <p:spPr>
              <a:xfrm>
                <a:off x="4246361" y="149445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361" y="1494457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/>
          <p:cNvCxnSpPr/>
          <p:nvPr/>
        </p:nvCxnSpPr>
        <p:spPr>
          <a:xfrm flipV="1">
            <a:off x="3397713" y="979436"/>
            <a:ext cx="516577" cy="1001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sellaDiTesto 36"/>
              <p:cNvSpPr txBox="1"/>
              <p:nvPr/>
            </p:nvSpPr>
            <p:spPr>
              <a:xfrm>
                <a:off x="3476000" y="1295379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00" y="1295379"/>
                <a:ext cx="207530" cy="184666"/>
              </a:xfrm>
              <a:prstGeom prst="rect">
                <a:avLst/>
              </a:prstGeom>
              <a:blipFill rotWithShape="1">
                <a:blip r:embed="rId31"/>
                <a:stretch>
                  <a:fillRect r="-882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/>
          <p:cNvCxnSpPr>
            <a:endCxn id="148" idx="1"/>
          </p:cNvCxnSpPr>
          <p:nvPr/>
        </p:nvCxnSpPr>
        <p:spPr>
          <a:xfrm flipV="1">
            <a:off x="3176059" y="756973"/>
            <a:ext cx="738231" cy="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asellaDiTesto 36"/>
              <p:cNvSpPr txBox="1"/>
              <p:nvPr/>
            </p:nvSpPr>
            <p:spPr>
              <a:xfrm>
                <a:off x="3504450" y="540441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50" y="540441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asellaDiTesto 36"/>
              <p:cNvSpPr txBox="1"/>
              <p:nvPr/>
            </p:nvSpPr>
            <p:spPr>
              <a:xfrm>
                <a:off x="1212513" y="1710282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13" y="1710282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CasellaDiTesto 36"/>
              <p:cNvSpPr txBox="1"/>
              <p:nvPr/>
            </p:nvSpPr>
            <p:spPr>
              <a:xfrm>
                <a:off x="3791379" y="1764345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8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79" y="1764345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588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 54"/>
          <p:cNvSpPr/>
          <p:nvPr/>
        </p:nvSpPr>
        <p:spPr>
          <a:xfrm>
            <a:off x="1604386" y="208900"/>
            <a:ext cx="2322871" cy="331866"/>
          </a:xfrm>
          <a:custGeom>
            <a:avLst/>
            <a:gdLst>
              <a:gd name="connsiteX0" fmla="*/ 0 w 2322871"/>
              <a:gd name="connsiteY0" fmla="*/ 331866 h 331866"/>
              <a:gd name="connsiteX1" fmla="*/ 1283110 w 2322871"/>
              <a:gd name="connsiteY1" fmla="*/ 28 h 331866"/>
              <a:gd name="connsiteX2" fmla="*/ 2322871 w 2322871"/>
              <a:gd name="connsiteY2" fmla="*/ 317118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871" h="331866">
                <a:moveTo>
                  <a:pt x="0" y="331866"/>
                </a:moveTo>
                <a:cubicBezTo>
                  <a:pt x="447982" y="167176"/>
                  <a:pt x="895965" y="2486"/>
                  <a:pt x="1283110" y="28"/>
                </a:cubicBezTo>
                <a:cubicBezTo>
                  <a:pt x="1670255" y="-2430"/>
                  <a:pt x="1996563" y="157344"/>
                  <a:pt x="2322871" y="31711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CasellaDiTesto 36"/>
              <p:cNvSpPr txBox="1"/>
              <p:nvPr/>
            </p:nvSpPr>
            <p:spPr>
              <a:xfrm>
                <a:off x="2108224" y="14109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9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24" y="141097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29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38552" y="3463139"/>
            <a:ext cx="611306" cy="1322705"/>
            <a:chOff x="438552" y="3463139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asellaDiTesto 3"/>
                <p:cNvSpPr txBox="1"/>
                <p:nvPr/>
              </p:nvSpPr>
              <p:spPr>
                <a:xfrm>
                  <a:off x="537613" y="3815500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13" y="3815500"/>
                  <a:ext cx="445877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sellaDiTesto 37"/>
                <p:cNvSpPr txBox="1"/>
                <p:nvPr/>
              </p:nvSpPr>
              <p:spPr>
                <a:xfrm>
                  <a:off x="503987" y="4199731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0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87" y="4199731"/>
                  <a:ext cx="494252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24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sellaDiTesto 37"/>
                <p:cNvSpPr txBox="1"/>
                <p:nvPr/>
              </p:nvSpPr>
              <p:spPr>
                <a:xfrm>
                  <a:off x="552362" y="4494081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11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62" y="4494081"/>
                  <a:ext cx="44587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4110" r="-274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 111"/>
            <p:cNvSpPr/>
            <p:nvPr/>
          </p:nvSpPr>
          <p:spPr>
            <a:xfrm>
              <a:off x="438552" y="3715453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443663" y="4128739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sellaDiTesto 3"/>
                <p:cNvSpPr txBox="1"/>
                <p:nvPr/>
              </p:nvSpPr>
              <p:spPr>
                <a:xfrm>
                  <a:off x="591813" y="3463139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13" y="3463139"/>
                  <a:ext cx="282575" cy="215444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618349" y="3463139"/>
            <a:ext cx="611306" cy="1322705"/>
            <a:chOff x="1618349" y="3463139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sellaDiTesto 3"/>
                <p:cNvSpPr txBox="1"/>
                <p:nvPr/>
              </p:nvSpPr>
              <p:spPr>
                <a:xfrm>
                  <a:off x="1694925" y="3815500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925" y="3815500"/>
                  <a:ext cx="445877" cy="215444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37"/>
                <p:cNvSpPr txBox="1"/>
                <p:nvPr/>
              </p:nvSpPr>
              <p:spPr>
                <a:xfrm>
                  <a:off x="1683784" y="4199731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6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784" y="4199731"/>
                  <a:ext cx="494252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CasellaDiTesto 37"/>
                <p:cNvSpPr txBox="1"/>
                <p:nvPr/>
              </p:nvSpPr>
              <p:spPr>
                <a:xfrm>
                  <a:off x="1732159" y="4494081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117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159" y="4494081"/>
                  <a:ext cx="445877" cy="215444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1618349" y="3715453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1623460" y="4128739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asellaDiTesto 3"/>
                <p:cNvSpPr txBox="1"/>
                <p:nvPr/>
              </p:nvSpPr>
              <p:spPr>
                <a:xfrm>
                  <a:off x="1771610" y="3463139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610" y="3463139"/>
                  <a:ext cx="282575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612850" y="3529601"/>
            <a:ext cx="625423" cy="1254686"/>
            <a:chOff x="2612850" y="3529601"/>
            <a:chExt cx="625423" cy="125468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670338" y="4368174"/>
              <a:ext cx="545813" cy="332509"/>
              <a:chOff x="734381" y="4402275"/>
              <a:chExt cx="545813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CasellaDiTesto 54"/>
                  <p:cNvSpPr txBox="1"/>
                  <p:nvPr/>
                </p:nvSpPr>
                <p:spPr>
                  <a:xfrm>
                    <a:off x="734381" y="4441411"/>
                    <a:ext cx="54581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54" name="CasellaDiTes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81" y="4426023"/>
                    <a:ext cx="545813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l="-1111" r="-777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e 10"/>
              <p:cNvSpPr/>
              <p:nvPr/>
            </p:nvSpPr>
            <p:spPr>
              <a:xfrm>
                <a:off x="756503" y="4402275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40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692461" y="3870143"/>
              <a:ext cx="545812" cy="332509"/>
              <a:chOff x="756504" y="3904244"/>
              <a:chExt cx="545812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68"/>
                  <p:cNvSpPr txBox="1"/>
                  <p:nvPr/>
                </p:nvSpPr>
                <p:spPr>
                  <a:xfrm>
                    <a:off x="764585" y="3924908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57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585" y="3909520"/>
                    <a:ext cx="537731" cy="246221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r="-2273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Ovale 71"/>
              <p:cNvSpPr/>
              <p:nvPr/>
            </p:nvSpPr>
            <p:spPr>
              <a:xfrm>
                <a:off x="756504" y="390424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400"/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>
              <a:off x="2612850" y="3794803"/>
              <a:ext cx="603301" cy="98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sellaDiTesto 3"/>
                <p:cNvSpPr txBox="1"/>
                <p:nvPr/>
              </p:nvSpPr>
              <p:spPr>
                <a:xfrm>
                  <a:off x="2717427" y="3529601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7427" y="3529601"/>
                  <a:ext cx="282575" cy="215444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sellaDiTesto 36"/>
              <p:cNvSpPr txBox="1"/>
              <p:nvPr/>
            </p:nvSpPr>
            <p:spPr>
              <a:xfrm>
                <a:off x="1261935" y="3478528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35" y="3478528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36"/>
              <p:cNvSpPr txBox="1"/>
              <p:nvPr/>
            </p:nvSpPr>
            <p:spPr>
              <a:xfrm>
                <a:off x="2364223" y="349391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23" y="3493917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2256503" y="3377381"/>
            <a:ext cx="1681316" cy="155287"/>
          </a:xfrm>
          <a:custGeom>
            <a:avLst/>
            <a:gdLst>
              <a:gd name="connsiteX0" fmla="*/ 0 w 1681316"/>
              <a:gd name="connsiteY0" fmla="*/ 0 h 155287"/>
              <a:gd name="connsiteX1" fmla="*/ 324465 w 1681316"/>
              <a:gd name="connsiteY1" fmla="*/ 73742 h 155287"/>
              <a:gd name="connsiteX2" fmla="*/ 1231491 w 1681316"/>
              <a:gd name="connsiteY2" fmla="*/ 154858 h 155287"/>
              <a:gd name="connsiteX3" fmla="*/ 1681316 w 1681316"/>
              <a:gd name="connsiteY3" fmla="*/ 36871 h 1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316" h="155287">
                <a:moveTo>
                  <a:pt x="0" y="0"/>
                </a:moveTo>
                <a:cubicBezTo>
                  <a:pt x="59608" y="23966"/>
                  <a:pt x="119217" y="47932"/>
                  <a:pt x="324465" y="73742"/>
                </a:cubicBezTo>
                <a:cubicBezTo>
                  <a:pt x="529714" y="99552"/>
                  <a:pt x="1005349" y="161003"/>
                  <a:pt x="1231491" y="154858"/>
                </a:cubicBezTo>
                <a:cubicBezTo>
                  <a:pt x="1457633" y="148713"/>
                  <a:pt x="1569474" y="92792"/>
                  <a:pt x="1681316" y="3687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115901" y="3495368"/>
            <a:ext cx="799796" cy="435077"/>
          </a:xfrm>
          <a:custGeom>
            <a:avLst/>
            <a:gdLst>
              <a:gd name="connsiteX0" fmla="*/ 799796 w 799796"/>
              <a:gd name="connsiteY0" fmla="*/ 0 h 435077"/>
              <a:gd name="connsiteX1" fmla="*/ 121370 w 799796"/>
              <a:gd name="connsiteY1" fmla="*/ 176980 h 435077"/>
              <a:gd name="connsiteX2" fmla="*/ 3383 w 799796"/>
              <a:gd name="connsiteY2" fmla="*/ 435077 h 4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796" h="435077">
                <a:moveTo>
                  <a:pt x="799796" y="0"/>
                </a:moveTo>
                <a:cubicBezTo>
                  <a:pt x="526951" y="52233"/>
                  <a:pt x="254106" y="104467"/>
                  <a:pt x="121370" y="176980"/>
                </a:cubicBezTo>
                <a:cubicBezTo>
                  <a:pt x="-11366" y="249493"/>
                  <a:pt x="-3992" y="342285"/>
                  <a:pt x="3383" y="43507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 Box 2"/>
              <p:cNvSpPr txBox="1">
                <a:spLocks noChangeArrowheads="1"/>
              </p:cNvSpPr>
              <p:nvPr/>
            </p:nvSpPr>
            <p:spPr bwMode="auto">
              <a:xfrm>
                <a:off x="4015257" y="3275487"/>
                <a:ext cx="3145085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𝐴</m:t>
                    </m: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3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257" y="3275487"/>
                <a:ext cx="3145085" cy="246221"/>
              </a:xfrm>
              <a:prstGeom prst="rect">
                <a:avLst/>
              </a:prstGeom>
              <a:blipFill rotWithShape="1">
                <a:blip r:embed="rId42"/>
                <a:stretch>
                  <a:fillRect l="-3861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399109" y="4866834"/>
            <a:ext cx="611306" cy="1322705"/>
            <a:chOff x="399109" y="4866834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sellaDiTesto 3"/>
                <p:cNvSpPr txBox="1"/>
                <p:nvPr/>
              </p:nvSpPr>
              <p:spPr>
                <a:xfrm>
                  <a:off x="498170" y="521919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70" y="5219195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2740" r="-95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37"/>
                <p:cNvSpPr txBox="1"/>
                <p:nvPr/>
              </p:nvSpPr>
              <p:spPr>
                <a:xfrm>
                  <a:off x="464544" y="5603426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9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44" y="5603426"/>
                  <a:ext cx="494252" cy="21544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1235" r="-123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asellaDiTesto 37"/>
                <p:cNvSpPr txBox="1"/>
                <p:nvPr/>
              </p:nvSpPr>
              <p:spPr>
                <a:xfrm>
                  <a:off x="512919" y="5897776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41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19" y="5897776"/>
                  <a:ext cx="445877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Rectangle 142"/>
            <p:cNvSpPr/>
            <p:nvPr/>
          </p:nvSpPr>
          <p:spPr>
            <a:xfrm>
              <a:off x="399109" y="5119148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>
              <a:off x="404220" y="5532434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asellaDiTesto 3"/>
                <p:cNvSpPr txBox="1"/>
                <p:nvPr/>
              </p:nvSpPr>
              <p:spPr>
                <a:xfrm>
                  <a:off x="552370" y="486683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70" y="4866834"/>
                  <a:ext cx="282575" cy="215444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578906" y="4866834"/>
            <a:ext cx="611306" cy="1322705"/>
            <a:chOff x="1578906" y="4866834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CasellaDiTesto 3"/>
                <p:cNvSpPr txBox="1"/>
                <p:nvPr/>
              </p:nvSpPr>
              <p:spPr>
                <a:xfrm>
                  <a:off x="1655482" y="521919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482" y="5219195"/>
                  <a:ext cx="445877" cy="215444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l="-2740" r="-95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CasellaDiTesto 37"/>
                <p:cNvSpPr txBox="1"/>
                <p:nvPr/>
              </p:nvSpPr>
              <p:spPr>
                <a:xfrm>
                  <a:off x="1644341" y="5603426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9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341" y="5603426"/>
                  <a:ext cx="494252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CasellaDiTesto 37"/>
                <p:cNvSpPr txBox="1"/>
                <p:nvPr/>
              </p:nvSpPr>
              <p:spPr>
                <a:xfrm>
                  <a:off x="1692716" y="5897776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200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716" y="5897776"/>
                  <a:ext cx="445877" cy="215444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l="-4110" r="-274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ectangle 200"/>
            <p:cNvSpPr/>
            <p:nvPr/>
          </p:nvSpPr>
          <p:spPr>
            <a:xfrm>
              <a:off x="1578906" y="5119148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>
              <a:off x="1584017" y="5532434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CasellaDiTesto 3"/>
                <p:cNvSpPr txBox="1"/>
                <p:nvPr/>
              </p:nvSpPr>
              <p:spPr>
                <a:xfrm>
                  <a:off x="1732167" y="486683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167" y="4866834"/>
                  <a:ext cx="282575" cy="215444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sellaDiTesto 36"/>
              <p:cNvSpPr txBox="1"/>
              <p:nvPr/>
            </p:nvSpPr>
            <p:spPr>
              <a:xfrm>
                <a:off x="1222492" y="488222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4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92" y="4882223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sellaDiTesto 36"/>
              <p:cNvSpPr txBox="1"/>
              <p:nvPr/>
            </p:nvSpPr>
            <p:spPr>
              <a:xfrm>
                <a:off x="2350645" y="488222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45" y="4882223"/>
                <a:ext cx="207530" cy="184666"/>
              </a:xfrm>
              <a:prstGeom prst="rect">
                <a:avLst/>
              </a:prstGeom>
              <a:blipFill rotWithShape="1">
                <a:blip r:embed="rId50"/>
                <a:stretch>
                  <a:fillRect r="-29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722179" y="4875314"/>
            <a:ext cx="611306" cy="697241"/>
            <a:chOff x="2722179" y="4875314"/>
            <a:chExt cx="611306" cy="697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CasellaDiTesto 3"/>
                <p:cNvSpPr txBox="1"/>
                <p:nvPr/>
              </p:nvSpPr>
              <p:spPr>
                <a:xfrm>
                  <a:off x="2821240" y="522767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40" y="5227675"/>
                  <a:ext cx="445877" cy="215444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l="-411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Rectangle 206"/>
            <p:cNvSpPr/>
            <p:nvPr/>
          </p:nvSpPr>
          <p:spPr>
            <a:xfrm>
              <a:off x="2722179" y="5127628"/>
              <a:ext cx="611306" cy="444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CasellaDiTesto 3"/>
                <p:cNvSpPr txBox="1"/>
                <p:nvPr/>
              </p:nvSpPr>
              <p:spPr>
                <a:xfrm>
                  <a:off x="2831196" y="487531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196" y="4875314"/>
                  <a:ext cx="282575" cy="215444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asellaDiTesto 36"/>
              <p:cNvSpPr txBox="1"/>
              <p:nvPr/>
            </p:nvSpPr>
            <p:spPr>
              <a:xfrm>
                <a:off x="3506025" y="488206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025" y="4882066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3830600" y="4875314"/>
            <a:ext cx="611306" cy="697241"/>
            <a:chOff x="3830600" y="4875314"/>
            <a:chExt cx="611306" cy="697241"/>
          </a:xfrm>
        </p:grpSpPr>
        <p:sp>
          <p:nvSpPr>
            <p:cNvPr id="210" name="Rectangle 209"/>
            <p:cNvSpPr/>
            <p:nvPr/>
          </p:nvSpPr>
          <p:spPr>
            <a:xfrm>
              <a:off x="3830600" y="5127628"/>
              <a:ext cx="611306" cy="444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CasellaDiTesto 3"/>
                <p:cNvSpPr txBox="1"/>
                <p:nvPr/>
              </p:nvSpPr>
              <p:spPr>
                <a:xfrm>
                  <a:off x="3983861" y="487531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861" y="4875314"/>
                  <a:ext cx="282575" cy="215444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Group 211"/>
            <p:cNvGrpSpPr/>
            <p:nvPr/>
          </p:nvGrpSpPr>
          <p:grpSpPr>
            <a:xfrm>
              <a:off x="3876413" y="5183836"/>
              <a:ext cx="499125" cy="332509"/>
              <a:chOff x="3778928" y="1849254"/>
              <a:chExt cx="499125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CasellaDiTesto 3"/>
                  <p:cNvSpPr txBox="1"/>
                  <p:nvPr/>
                </p:nvSpPr>
                <p:spPr>
                  <a:xfrm>
                    <a:off x="3832176" y="1893093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176" y="1893093"/>
                    <a:ext cx="445877" cy="215444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l="-2740" r="-9589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4" name="Ovale 10"/>
              <p:cNvSpPr/>
              <p:nvPr/>
            </p:nvSpPr>
            <p:spPr>
              <a:xfrm>
                <a:off x="3778928" y="184925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600"/>
              </a:p>
            </p:txBody>
          </p:sp>
        </p:grpSp>
      </p:grpSp>
      <p:sp>
        <p:nvSpPr>
          <p:cNvPr id="8" name="Freeform 7"/>
          <p:cNvSpPr/>
          <p:nvPr/>
        </p:nvSpPr>
        <p:spPr>
          <a:xfrm>
            <a:off x="2529347" y="3219925"/>
            <a:ext cx="2076943" cy="492982"/>
          </a:xfrm>
          <a:custGeom>
            <a:avLst/>
            <a:gdLst>
              <a:gd name="connsiteX0" fmla="*/ 1659194 w 1659194"/>
              <a:gd name="connsiteY0" fmla="*/ 1241463 h 1241463"/>
              <a:gd name="connsiteX1" fmla="*/ 1113504 w 1659194"/>
              <a:gd name="connsiteY1" fmla="*/ 142708 h 1241463"/>
              <a:gd name="connsiteX2" fmla="*/ 0 w 1659194"/>
              <a:gd name="connsiteY2" fmla="*/ 46844 h 12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194" h="1241463">
                <a:moveTo>
                  <a:pt x="1659194" y="1241463"/>
                </a:moveTo>
                <a:cubicBezTo>
                  <a:pt x="1524615" y="791637"/>
                  <a:pt x="1390036" y="341811"/>
                  <a:pt x="1113504" y="142708"/>
                </a:cubicBezTo>
                <a:cubicBezTo>
                  <a:pt x="836972" y="-56395"/>
                  <a:pt x="418486" y="-4776"/>
                  <a:pt x="0" y="46844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10058" y="3782961"/>
            <a:ext cx="291439" cy="1452716"/>
          </a:xfrm>
          <a:custGeom>
            <a:avLst/>
            <a:gdLst>
              <a:gd name="connsiteX0" fmla="*/ 291439 w 291439"/>
              <a:gd name="connsiteY0" fmla="*/ 0 h 1452716"/>
              <a:gd name="connsiteX1" fmla="*/ 33342 w 291439"/>
              <a:gd name="connsiteY1" fmla="*/ 486697 h 1452716"/>
              <a:gd name="connsiteX2" fmla="*/ 11219 w 291439"/>
              <a:gd name="connsiteY2" fmla="*/ 1452716 h 14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439" h="1452716">
                <a:moveTo>
                  <a:pt x="291439" y="0"/>
                </a:moveTo>
                <a:cubicBezTo>
                  <a:pt x="185742" y="122289"/>
                  <a:pt x="80045" y="244578"/>
                  <a:pt x="33342" y="486697"/>
                </a:cubicBezTo>
                <a:cubicBezTo>
                  <a:pt x="-13361" y="728816"/>
                  <a:pt x="-1071" y="1090766"/>
                  <a:pt x="11219" y="145271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 Box 2"/>
              <p:cNvSpPr txBox="1">
                <a:spLocks noChangeArrowheads="1"/>
              </p:cNvSpPr>
              <p:nvPr/>
            </p:nvSpPr>
            <p:spPr bwMode="auto">
              <a:xfrm>
                <a:off x="4642387" y="3623922"/>
                <a:ext cx="3454478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b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𝐴𝑎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𝑆</m:t>
                    </m: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1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387" y="3623922"/>
                <a:ext cx="3454478" cy="246221"/>
              </a:xfrm>
              <a:prstGeom prst="rect">
                <a:avLst/>
              </a:prstGeom>
              <a:blipFill rotWithShape="1">
                <a:blip r:embed="rId54"/>
                <a:stretch>
                  <a:fillRect l="-3521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4976493" y="4860076"/>
            <a:ext cx="611306" cy="1322705"/>
            <a:chOff x="4976493" y="4860076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CasellaDiTesto 3"/>
                <p:cNvSpPr txBox="1"/>
                <p:nvPr/>
              </p:nvSpPr>
              <p:spPr>
                <a:xfrm>
                  <a:off x="5075554" y="5212437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554" y="5212437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2740" r="-95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37"/>
                <p:cNvSpPr txBox="1"/>
                <p:nvPr/>
              </p:nvSpPr>
              <p:spPr>
                <a:xfrm>
                  <a:off x="5041928" y="5596668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7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928" y="5596668"/>
                  <a:ext cx="494252" cy="21544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1235" r="-1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CasellaDiTesto 37"/>
                <p:cNvSpPr txBox="1"/>
                <p:nvPr/>
              </p:nvSpPr>
              <p:spPr>
                <a:xfrm>
                  <a:off x="5090303" y="5891018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218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303" y="5891018"/>
                  <a:ext cx="445877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Rectangle 218"/>
            <p:cNvSpPr/>
            <p:nvPr/>
          </p:nvSpPr>
          <p:spPr>
            <a:xfrm>
              <a:off x="4976493" y="5112390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>
              <a:off x="4981604" y="5525676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CasellaDiTesto 3"/>
                <p:cNvSpPr txBox="1"/>
                <p:nvPr/>
              </p:nvSpPr>
              <p:spPr>
                <a:xfrm>
                  <a:off x="5129754" y="48600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2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754" y="4860076"/>
                  <a:ext cx="282575" cy="215444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CasellaDiTesto 36"/>
              <p:cNvSpPr txBox="1"/>
              <p:nvPr/>
            </p:nvSpPr>
            <p:spPr>
              <a:xfrm>
                <a:off x="5781651" y="488205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2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651" y="4882057"/>
                <a:ext cx="207530" cy="184666"/>
              </a:xfrm>
              <a:prstGeom prst="rect">
                <a:avLst/>
              </a:prstGeom>
              <a:blipFill rotWithShape="1">
                <a:blip r:embed="rId56"/>
                <a:stretch>
                  <a:fillRect r="-29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CasellaDiTesto 118"/>
              <p:cNvSpPr txBox="1"/>
              <p:nvPr/>
            </p:nvSpPr>
            <p:spPr>
              <a:xfrm>
                <a:off x="6021356" y="5273502"/>
                <a:ext cx="227797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Initial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m-state,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axiom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obtained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from a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reduction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, 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: </a:t>
                </a:r>
                <a:r>
                  <a:rPr lang="it-IT" sz="1400" b="1" dirty="0">
                    <a:latin typeface="Times New Roman" pitchFamily="18" charset="0"/>
                    <a:cs typeface="Times New Roman" pitchFamily="18" charset="0"/>
                  </a:rPr>
                  <a:t>ACCEPT</a:t>
                </a:r>
              </a:p>
            </p:txBody>
          </p:sp>
        </mc:Choice>
        <mc:Fallback xmlns="">
          <p:sp>
            <p:nvSpPr>
              <p:cNvPr id="224" name="CasellaDiTesto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56" y="5273502"/>
                <a:ext cx="2277971" cy="646331"/>
              </a:xfrm>
              <a:prstGeom prst="rect">
                <a:avLst/>
              </a:prstGeom>
              <a:blipFill rotWithShape="1">
                <a:blip r:embed="rId57"/>
                <a:stretch>
                  <a:fillRect l="-4533" t="-6481"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1063103" y="3893550"/>
            <a:ext cx="669063" cy="45719"/>
          </a:xfrm>
          <a:custGeom>
            <a:avLst/>
            <a:gdLst>
              <a:gd name="connsiteX0" fmla="*/ 685800 w 685800"/>
              <a:gd name="connsiteY0" fmla="*/ 51644 h 51644"/>
              <a:gd name="connsiteX1" fmla="*/ 390833 w 685800"/>
              <a:gd name="connsiteY1" fmla="*/ 24 h 51644"/>
              <a:gd name="connsiteX2" fmla="*/ 0 w 685800"/>
              <a:gd name="connsiteY2" fmla="*/ 44269 h 5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51644">
                <a:moveTo>
                  <a:pt x="685800" y="51644"/>
                </a:moveTo>
                <a:cubicBezTo>
                  <a:pt x="595466" y="26448"/>
                  <a:pt x="505133" y="1253"/>
                  <a:pt x="390833" y="24"/>
                </a:cubicBezTo>
                <a:cubicBezTo>
                  <a:pt x="276533" y="-1205"/>
                  <a:pt x="0" y="44269"/>
                  <a:pt x="0" y="44269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234381" y="4055806"/>
            <a:ext cx="464574" cy="235975"/>
          </a:xfrm>
          <a:custGeom>
            <a:avLst/>
            <a:gdLst>
              <a:gd name="connsiteX0" fmla="*/ 464574 w 464574"/>
              <a:gd name="connsiteY0" fmla="*/ 0 h 235975"/>
              <a:gd name="connsiteX1" fmla="*/ 199103 w 464574"/>
              <a:gd name="connsiteY1" fmla="*/ 95865 h 235975"/>
              <a:gd name="connsiteX2" fmla="*/ 0 w 464574"/>
              <a:gd name="connsiteY2" fmla="*/ 235975 h 23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574" h="235975">
                <a:moveTo>
                  <a:pt x="464574" y="0"/>
                </a:moveTo>
                <a:cubicBezTo>
                  <a:pt x="370553" y="28268"/>
                  <a:pt x="276532" y="56536"/>
                  <a:pt x="199103" y="95865"/>
                </a:cubicBezTo>
                <a:cubicBezTo>
                  <a:pt x="121674" y="135194"/>
                  <a:pt x="60837" y="185584"/>
                  <a:pt x="0" y="235975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256503" y="4542503"/>
            <a:ext cx="435078" cy="73742"/>
          </a:xfrm>
          <a:custGeom>
            <a:avLst/>
            <a:gdLst>
              <a:gd name="connsiteX0" fmla="*/ 435078 w 435078"/>
              <a:gd name="connsiteY0" fmla="*/ 0 h 73742"/>
              <a:gd name="connsiteX1" fmla="*/ 0 w 435078"/>
              <a:gd name="connsiteY1" fmla="*/ 73742 h 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078" h="73742">
                <a:moveTo>
                  <a:pt x="435078" y="0"/>
                </a:moveTo>
                <a:lnTo>
                  <a:pt x="0" y="7374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3"/>
          <p:cNvSpPr/>
          <p:nvPr/>
        </p:nvSpPr>
        <p:spPr>
          <a:xfrm>
            <a:off x="1023653" y="5297299"/>
            <a:ext cx="669063" cy="45719"/>
          </a:xfrm>
          <a:custGeom>
            <a:avLst/>
            <a:gdLst>
              <a:gd name="connsiteX0" fmla="*/ 685800 w 685800"/>
              <a:gd name="connsiteY0" fmla="*/ 51644 h 51644"/>
              <a:gd name="connsiteX1" fmla="*/ 390833 w 685800"/>
              <a:gd name="connsiteY1" fmla="*/ 24 h 51644"/>
              <a:gd name="connsiteX2" fmla="*/ 0 w 685800"/>
              <a:gd name="connsiteY2" fmla="*/ 44269 h 5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51644">
                <a:moveTo>
                  <a:pt x="685800" y="51644"/>
                </a:moveTo>
                <a:cubicBezTo>
                  <a:pt x="595466" y="26448"/>
                  <a:pt x="505133" y="1253"/>
                  <a:pt x="390833" y="24"/>
                </a:cubicBezTo>
                <a:cubicBezTo>
                  <a:pt x="276533" y="-1205"/>
                  <a:pt x="0" y="44269"/>
                  <a:pt x="0" y="44269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2190212" y="5320159"/>
            <a:ext cx="515447" cy="45719"/>
          </a:xfrm>
          <a:custGeom>
            <a:avLst/>
            <a:gdLst>
              <a:gd name="connsiteX0" fmla="*/ 435078 w 435078"/>
              <a:gd name="connsiteY0" fmla="*/ 0 h 73742"/>
              <a:gd name="connsiteX1" fmla="*/ 0 w 435078"/>
              <a:gd name="connsiteY1" fmla="*/ 73742 h 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078" h="73742">
                <a:moveTo>
                  <a:pt x="435078" y="0"/>
                </a:moveTo>
                <a:lnTo>
                  <a:pt x="0" y="7374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5"/>
          <p:cNvSpPr/>
          <p:nvPr/>
        </p:nvSpPr>
        <p:spPr>
          <a:xfrm>
            <a:off x="3352066" y="5343018"/>
            <a:ext cx="515447" cy="45719"/>
          </a:xfrm>
          <a:custGeom>
            <a:avLst/>
            <a:gdLst>
              <a:gd name="connsiteX0" fmla="*/ 435078 w 435078"/>
              <a:gd name="connsiteY0" fmla="*/ 0 h 73742"/>
              <a:gd name="connsiteX1" fmla="*/ 0 w 435078"/>
              <a:gd name="connsiteY1" fmla="*/ 73742 h 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078" h="73742">
                <a:moveTo>
                  <a:pt x="435078" y="0"/>
                </a:moveTo>
                <a:lnTo>
                  <a:pt x="0" y="7374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Connettore 2 147"/>
          <p:cNvCxnSpPr/>
          <p:nvPr/>
        </p:nvCxnSpPr>
        <p:spPr>
          <a:xfrm flipH="1">
            <a:off x="2350125" y="1475078"/>
            <a:ext cx="117863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47"/>
          <p:cNvCxnSpPr/>
          <p:nvPr/>
        </p:nvCxnSpPr>
        <p:spPr>
          <a:xfrm flipH="1" flipV="1">
            <a:off x="2649085" y="2596362"/>
            <a:ext cx="29464" cy="16292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2 147"/>
          <p:cNvCxnSpPr/>
          <p:nvPr/>
        </p:nvCxnSpPr>
        <p:spPr>
          <a:xfrm flipH="1" flipV="1">
            <a:off x="3675052" y="2503412"/>
            <a:ext cx="29464" cy="16292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47"/>
          <p:cNvCxnSpPr/>
          <p:nvPr/>
        </p:nvCxnSpPr>
        <p:spPr>
          <a:xfrm flipH="1" flipV="1">
            <a:off x="4441906" y="1628822"/>
            <a:ext cx="164385" cy="5030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/>
          <p:cNvGrpSpPr/>
          <p:nvPr/>
        </p:nvGrpSpPr>
        <p:grpSpPr>
          <a:xfrm>
            <a:off x="2595966" y="4268811"/>
            <a:ext cx="4828747" cy="682897"/>
            <a:chOff x="2595966" y="4268811"/>
            <a:chExt cx="4828747" cy="682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794787" y="4268811"/>
                  <a:ext cx="2629926" cy="24622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it-IT" sz="1600" dirty="0">
                      <a:latin typeface="Times New Roman" pitchFamily="18" charset="0"/>
                      <a:sym typeface="Symbol" pitchFamily="18" charset="2"/>
                    </a:rPr>
                    <a:t>NB</a:t>
                  </a:r>
                  <a:r>
                    <a:rPr lang="en-US" sz="1600" dirty="0">
                      <a:latin typeface="Times New Roman" pitchFamily="18" charset="0"/>
                      <a:sym typeface="Symbol" pitchFamily="18" charset="2"/>
                    </a:rPr>
                    <a:t>: </a:t>
                  </a:r>
                  <a:r>
                    <a:rPr lang="en-US" sz="1600" b="1" dirty="0">
                      <a:latin typeface="Times New Roman" pitchFamily="18" charset="0"/>
                      <a:sym typeface="Symbol" pitchFamily="18" charset="2"/>
                    </a:rPr>
                    <a:t>nonterminal shift</a:t>
                  </a:r>
                  <a:r>
                    <a:rPr lang="en-US" sz="1600" dirty="0">
                      <a:latin typeface="Times New Roman" pitchFamily="18" charset="0"/>
                      <a:sym typeface="Symbol" pitchFamily="18" charset="2"/>
                    </a:rPr>
                    <a:t> of </a:t>
                  </a:r>
                  <a14:m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  <a:sym typeface="Symbol" pitchFamily="18" charset="2"/>
                        </a:rPr>
                        <m:t>𝐴</m:t>
                      </m:r>
                    </m:oMath>
                  </a14:m>
                  <a:r>
                    <a:rPr lang="it-IT" sz="1600" dirty="0">
                      <a:latin typeface="Times New Roman" pitchFamily="18" charset="0"/>
                      <a:sym typeface="Symbol" pitchFamily="18" charset="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1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94787" y="4268811"/>
                  <a:ext cx="2629926" cy="246221"/>
                </a:xfrm>
                <a:prstGeom prst="rect">
                  <a:avLst/>
                </a:prstGeom>
                <a:blipFill rotWithShape="1">
                  <a:blip r:embed="rId58"/>
                  <a:stretch>
                    <a:fillRect l="-4619" t="-20930" b="-441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igura a mano libera 13"/>
            <p:cNvSpPr/>
            <p:nvPr/>
          </p:nvSpPr>
          <p:spPr>
            <a:xfrm>
              <a:off x="2595966" y="4424766"/>
              <a:ext cx="2200759" cy="526942"/>
            </a:xfrm>
            <a:custGeom>
              <a:avLst/>
              <a:gdLst>
                <a:gd name="connsiteX0" fmla="*/ 2200759 w 2200759"/>
                <a:gd name="connsiteY0" fmla="*/ 0 h 526942"/>
                <a:gd name="connsiteX1" fmla="*/ 1069383 w 2200759"/>
                <a:gd name="connsiteY1" fmla="*/ 395207 h 526942"/>
                <a:gd name="connsiteX2" fmla="*/ 0 w 2200759"/>
                <a:gd name="connsiteY2" fmla="*/ 526942 h 52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0759" h="526942">
                  <a:moveTo>
                    <a:pt x="2200759" y="0"/>
                  </a:moveTo>
                  <a:cubicBezTo>
                    <a:pt x="1818467" y="153691"/>
                    <a:pt x="1436176" y="307383"/>
                    <a:pt x="1069383" y="395207"/>
                  </a:cubicBezTo>
                  <a:cubicBezTo>
                    <a:pt x="702590" y="483031"/>
                    <a:pt x="351295" y="504986"/>
                    <a:pt x="0" y="526942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757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5" grpId="1"/>
      <p:bldP spid="136" grpId="0"/>
      <p:bldP spid="136" grpId="1"/>
      <p:bldP spid="6" grpId="0" animBg="1"/>
      <p:bldP spid="6" grpId="1" animBg="1"/>
      <p:bldP spid="7" grpId="0" animBg="1"/>
      <p:bldP spid="7" grpId="1" animBg="1"/>
      <p:bldP spid="137" grpId="0" animBg="1"/>
      <p:bldP spid="137" grpId="1" animBg="1"/>
      <p:bldP spid="204" grpId="0"/>
      <p:bldP spid="204" grpId="1"/>
      <p:bldP spid="205" grpId="0"/>
      <p:bldP spid="205" grpId="1"/>
      <p:bldP spid="209" grpId="0"/>
      <p:bldP spid="209" grpId="1"/>
      <p:bldP spid="8" grpId="0" animBg="1"/>
      <p:bldP spid="8" grpId="1" animBg="1"/>
      <p:bldP spid="12" grpId="0" animBg="1"/>
      <p:bldP spid="12" grpId="1" animBg="1"/>
      <p:bldP spid="215" grpId="0" animBg="1"/>
      <p:bldP spid="215" grpId="1" animBg="1"/>
      <p:bldP spid="222" grpId="0"/>
      <p:bldP spid="224" grpId="0" animBg="1"/>
      <p:bldP spid="2" grpId="0" animBg="1"/>
      <p:bldP spid="2" grpId="1" animBg="1"/>
      <p:bldP spid="3" grpId="0" animBg="1"/>
      <p:bldP spid="3" grpId="1" animBg="1"/>
      <p:bldP spid="13" grpId="0" animBg="1"/>
      <p:bldP spid="1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8166" y="6238214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14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5781651" y="1484956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53" y="201277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34" y="989437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3"/>
              <p:cNvSpPr txBox="1"/>
              <p:nvPr/>
            </p:nvSpPr>
            <p:spPr>
              <a:xfrm>
                <a:off x="1273978" y="661803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78" y="661803"/>
                <a:ext cx="445877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2740" r="-958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37"/>
              <p:cNvSpPr txBox="1"/>
              <p:nvPr/>
            </p:nvSpPr>
            <p:spPr>
              <a:xfrm>
                <a:off x="1240352" y="1046034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5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52" y="1046034"/>
                <a:ext cx="494252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22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37"/>
              <p:cNvSpPr txBox="1"/>
              <p:nvPr/>
            </p:nvSpPr>
            <p:spPr>
              <a:xfrm>
                <a:off x="1288727" y="1340384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  </m:t>
                    </m:r>
                    <m:r>
                      <a:rPr lang="it-IT" sz="1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26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27" y="1340384"/>
                <a:ext cx="445877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2703" r="-270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0198" y="2634932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1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1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2321" y="2136901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7955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828006" y="768045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74917" y="561756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80028" y="975042"/>
            <a:ext cx="6061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1328178" y="309442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78" y="309442"/>
                <a:ext cx="282575" cy="215444"/>
              </a:xfrm>
              <a:prstGeom prst="rect">
                <a:avLst/>
              </a:prstGeom>
              <a:blipFill rotWithShape="1"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1793199" y="1340384"/>
            <a:ext cx="1008196" cy="640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1" idx="1"/>
            <a:endCxn id="159" idx="3"/>
          </p:cNvCxnSpPr>
          <p:nvPr/>
        </p:nvCxnSpPr>
        <p:spPr>
          <a:xfrm flipH="1">
            <a:off x="2377664" y="2515850"/>
            <a:ext cx="423731" cy="46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32710" y="2061561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"/>
              <p:cNvSpPr txBox="1"/>
              <p:nvPr/>
            </p:nvSpPr>
            <p:spPr>
              <a:xfrm>
                <a:off x="837287" y="1796359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7" y="1796359"/>
                <a:ext cx="282575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36"/>
              <p:cNvSpPr txBox="1"/>
              <p:nvPr/>
            </p:nvSpPr>
            <p:spPr>
              <a:xfrm>
                <a:off x="2170134" y="167435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34" y="1674356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36"/>
              <p:cNvSpPr txBox="1"/>
              <p:nvPr/>
            </p:nvSpPr>
            <p:spPr>
              <a:xfrm>
                <a:off x="2507841" y="228061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41" y="2280616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 Box 2"/>
              <p:cNvSpPr txBox="1">
                <a:spLocks noChangeArrowheads="1"/>
              </p:cNvSpPr>
              <p:nvPr/>
            </p:nvSpPr>
            <p:spPr bwMode="auto">
              <a:xfrm>
                <a:off x="183340" y="3123087"/>
                <a:ext cx="5615462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Analysis of string      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𝑏𝑎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340" y="3123087"/>
                <a:ext cx="5615462" cy="246221"/>
              </a:xfrm>
              <a:prstGeom prst="rect">
                <a:avLst/>
              </a:prstGeom>
              <a:blipFill rotWithShape="1">
                <a:blip r:embed="rId15"/>
                <a:stretch>
                  <a:fillRect l="-2172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3"/>
              <p:cNvSpPr txBox="1"/>
              <p:nvPr/>
            </p:nvSpPr>
            <p:spPr>
              <a:xfrm>
                <a:off x="2877971" y="2080701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1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971" y="2080701"/>
                <a:ext cx="445877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1370" r="-109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37"/>
              <p:cNvSpPr txBox="1"/>
              <p:nvPr/>
            </p:nvSpPr>
            <p:spPr>
              <a:xfrm>
                <a:off x="2866830" y="2464932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2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30" y="2464932"/>
                <a:ext cx="494252" cy="215444"/>
              </a:xfrm>
              <a:prstGeom prst="rect">
                <a:avLst/>
              </a:prstGeom>
              <a:blipFill rotWithShape="1"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37"/>
              <p:cNvSpPr txBox="1"/>
              <p:nvPr/>
            </p:nvSpPr>
            <p:spPr>
              <a:xfrm>
                <a:off x="2915205" y="2759282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/>
                  <a:t> </a:t>
                </a:r>
                <a:endParaRPr lang="it-IT" sz="1400" dirty="0"/>
              </a:p>
            </p:txBody>
          </p:sp>
        </mc:Choice>
        <mc:Fallback xmlns="">
          <p:sp>
            <p:nvSpPr>
              <p:cNvPr id="120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205" y="2759282"/>
                <a:ext cx="445877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740" r="-411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/>
          <p:cNvSpPr/>
          <p:nvPr/>
        </p:nvSpPr>
        <p:spPr>
          <a:xfrm>
            <a:off x="2801395" y="1980654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806506" y="2393940"/>
            <a:ext cx="6061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3"/>
              <p:cNvSpPr txBox="1"/>
              <p:nvPr/>
            </p:nvSpPr>
            <p:spPr>
              <a:xfrm>
                <a:off x="2954656" y="1728340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656" y="1728340"/>
                <a:ext cx="282575" cy="215444"/>
              </a:xfrm>
              <a:prstGeom prst="rect">
                <a:avLst/>
              </a:prstGeom>
              <a:blipFill rotWithShape="1">
                <a:blip r:embed="rId19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sellaDiTesto 3"/>
              <p:cNvSpPr txBox="1"/>
              <p:nvPr/>
            </p:nvSpPr>
            <p:spPr>
              <a:xfrm>
                <a:off x="2661171" y="630162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171" y="630162"/>
                <a:ext cx="445877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274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2562110" y="530115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sellaDiTesto 3"/>
              <p:cNvSpPr txBox="1"/>
              <p:nvPr/>
            </p:nvSpPr>
            <p:spPr>
              <a:xfrm>
                <a:off x="2715371" y="277801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71" y="277801"/>
                <a:ext cx="282575" cy="215444"/>
              </a:xfrm>
              <a:prstGeom prst="rect">
                <a:avLst/>
              </a:prstGeom>
              <a:blipFill rotWithShape="1">
                <a:blip r:embed="rId2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/>
          <p:cNvCxnSpPr>
            <a:endCxn id="142" idx="1"/>
          </p:cNvCxnSpPr>
          <p:nvPr/>
        </p:nvCxnSpPr>
        <p:spPr>
          <a:xfrm>
            <a:off x="1786222" y="737884"/>
            <a:ext cx="775888" cy="1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sellaDiTesto 36"/>
              <p:cNvSpPr txBox="1"/>
              <p:nvPr/>
            </p:nvSpPr>
            <p:spPr>
              <a:xfrm>
                <a:off x="2114613" y="520470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4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13" y="520470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588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/>
          <p:cNvSpPr/>
          <p:nvPr/>
        </p:nvSpPr>
        <p:spPr>
          <a:xfrm>
            <a:off x="3914290" y="534509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sellaDiTesto 3"/>
              <p:cNvSpPr txBox="1"/>
              <p:nvPr/>
            </p:nvSpPr>
            <p:spPr>
              <a:xfrm>
                <a:off x="4067551" y="282195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51" y="282195"/>
                <a:ext cx="282575" cy="215444"/>
              </a:xfrm>
              <a:prstGeom prst="rect">
                <a:avLst/>
              </a:prstGeom>
              <a:blipFill rotWithShape="1">
                <a:blip r:embed="rId23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60103" y="590717"/>
            <a:ext cx="499125" cy="332509"/>
            <a:chOff x="3778928" y="1849254"/>
            <a:chExt cx="499125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e 10"/>
            <p:cNvSpPr/>
            <p:nvPr/>
          </p:nvSpPr>
          <p:spPr>
            <a:xfrm>
              <a:off x="3778928" y="184925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747819" y="2641188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4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111" r="-777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769942" y="2143157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273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690331" y="2067817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asellaDiTesto 3"/>
              <p:cNvSpPr txBox="1"/>
              <p:nvPr/>
            </p:nvSpPr>
            <p:spPr>
              <a:xfrm>
                <a:off x="1794908" y="1802615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908" y="1802615"/>
                <a:ext cx="282575" cy="215444"/>
              </a:xfrm>
              <a:prstGeom prst="rect">
                <a:avLst/>
              </a:prstGeom>
              <a:blipFill rotWithShape="1">
                <a:blip r:embed="rId2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>
            <a:stCxn id="5" idx="2"/>
          </p:cNvCxnSpPr>
          <p:nvPr/>
        </p:nvCxnSpPr>
        <p:spPr>
          <a:xfrm flipH="1">
            <a:off x="1291970" y="1632147"/>
            <a:ext cx="188600" cy="429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431587" y="2479261"/>
            <a:ext cx="4514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CasellaDiTesto 36"/>
              <p:cNvSpPr txBox="1"/>
              <p:nvPr/>
            </p:nvSpPr>
            <p:spPr>
              <a:xfrm>
                <a:off x="3564003" y="2257592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3" y="2257592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294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3"/>
              <p:cNvSpPr txBox="1"/>
              <p:nvPr/>
            </p:nvSpPr>
            <p:spPr>
              <a:xfrm>
                <a:off x="3989372" y="2357639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72" y="2357639"/>
                <a:ext cx="445877" cy="215444"/>
              </a:xfrm>
              <a:prstGeom prst="rect">
                <a:avLst/>
              </a:prstGeom>
              <a:blipFill rotWithShape="1">
                <a:blip r:embed="rId29"/>
                <a:stretch>
                  <a:fillRect l="-2703" r="-945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/>
          <p:cNvSpPr/>
          <p:nvPr/>
        </p:nvSpPr>
        <p:spPr>
          <a:xfrm>
            <a:off x="3890311" y="2257592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asellaDiTesto 3"/>
              <p:cNvSpPr txBox="1"/>
              <p:nvPr/>
            </p:nvSpPr>
            <p:spPr>
              <a:xfrm>
                <a:off x="3873970" y="2005278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70" y="2005278"/>
                <a:ext cx="282575" cy="215444"/>
              </a:xfrm>
              <a:prstGeom prst="rect">
                <a:avLst/>
              </a:prstGeom>
              <a:blipFill rotWithShape="1">
                <a:blip r:embed="rId30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/>
          <p:cNvCxnSpPr>
            <a:stCxn id="165" idx="0"/>
            <a:endCxn id="148" idx="2"/>
          </p:cNvCxnSpPr>
          <p:nvPr/>
        </p:nvCxnSpPr>
        <p:spPr>
          <a:xfrm flipV="1">
            <a:off x="4195964" y="979436"/>
            <a:ext cx="23979" cy="1278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sellaDiTesto 36"/>
              <p:cNvSpPr txBox="1"/>
              <p:nvPr/>
            </p:nvSpPr>
            <p:spPr>
              <a:xfrm>
                <a:off x="4246361" y="149445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361" y="1494457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/>
          <p:cNvCxnSpPr/>
          <p:nvPr/>
        </p:nvCxnSpPr>
        <p:spPr>
          <a:xfrm flipV="1">
            <a:off x="3397713" y="979436"/>
            <a:ext cx="516577" cy="1001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sellaDiTesto 36"/>
              <p:cNvSpPr txBox="1"/>
              <p:nvPr/>
            </p:nvSpPr>
            <p:spPr>
              <a:xfrm>
                <a:off x="3476000" y="1295379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00" y="1295379"/>
                <a:ext cx="207530" cy="184666"/>
              </a:xfrm>
              <a:prstGeom prst="rect">
                <a:avLst/>
              </a:prstGeom>
              <a:blipFill rotWithShape="1">
                <a:blip r:embed="rId31"/>
                <a:stretch>
                  <a:fillRect r="-882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/>
          <p:cNvCxnSpPr>
            <a:endCxn id="148" idx="1"/>
          </p:cNvCxnSpPr>
          <p:nvPr/>
        </p:nvCxnSpPr>
        <p:spPr>
          <a:xfrm flipV="1">
            <a:off x="3176059" y="756973"/>
            <a:ext cx="738231" cy="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asellaDiTesto 36"/>
              <p:cNvSpPr txBox="1"/>
              <p:nvPr/>
            </p:nvSpPr>
            <p:spPr>
              <a:xfrm>
                <a:off x="3504450" y="540441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50" y="540441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asellaDiTesto 36"/>
              <p:cNvSpPr txBox="1"/>
              <p:nvPr/>
            </p:nvSpPr>
            <p:spPr>
              <a:xfrm>
                <a:off x="1212513" y="1710282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13" y="1710282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CasellaDiTesto 36"/>
              <p:cNvSpPr txBox="1"/>
              <p:nvPr/>
            </p:nvSpPr>
            <p:spPr>
              <a:xfrm>
                <a:off x="3791379" y="1764345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8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79" y="1764345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588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 54"/>
          <p:cNvSpPr/>
          <p:nvPr/>
        </p:nvSpPr>
        <p:spPr>
          <a:xfrm>
            <a:off x="1604386" y="208900"/>
            <a:ext cx="2322871" cy="331866"/>
          </a:xfrm>
          <a:custGeom>
            <a:avLst/>
            <a:gdLst>
              <a:gd name="connsiteX0" fmla="*/ 0 w 2322871"/>
              <a:gd name="connsiteY0" fmla="*/ 331866 h 331866"/>
              <a:gd name="connsiteX1" fmla="*/ 1283110 w 2322871"/>
              <a:gd name="connsiteY1" fmla="*/ 28 h 331866"/>
              <a:gd name="connsiteX2" fmla="*/ 2322871 w 2322871"/>
              <a:gd name="connsiteY2" fmla="*/ 317118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871" h="331866">
                <a:moveTo>
                  <a:pt x="0" y="331866"/>
                </a:moveTo>
                <a:cubicBezTo>
                  <a:pt x="447982" y="167176"/>
                  <a:pt x="895965" y="2486"/>
                  <a:pt x="1283110" y="28"/>
                </a:cubicBezTo>
                <a:cubicBezTo>
                  <a:pt x="1670255" y="-2430"/>
                  <a:pt x="1996563" y="157344"/>
                  <a:pt x="2322871" y="31711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CasellaDiTesto 36"/>
              <p:cNvSpPr txBox="1"/>
              <p:nvPr/>
            </p:nvSpPr>
            <p:spPr>
              <a:xfrm>
                <a:off x="2108224" y="14109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9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24" y="141097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29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38552" y="3463139"/>
            <a:ext cx="611306" cy="1322705"/>
            <a:chOff x="438552" y="3463139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asellaDiTesto 3"/>
                <p:cNvSpPr txBox="1"/>
                <p:nvPr/>
              </p:nvSpPr>
              <p:spPr>
                <a:xfrm>
                  <a:off x="537613" y="3815500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13" y="3815500"/>
                  <a:ext cx="445877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sellaDiTesto 37"/>
                <p:cNvSpPr txBox="1"/>
                <p:nvPr/>
              </p:nvSpPr>
              <p:spPr>
                <a:xfrm>
                  <a:off x="503987" y="4199731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0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87" y="4199731"/>
                  <a:ext cx="494252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24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sellaDiTesto 37"/>
                <p:cNvSpPr txBox="1"/>
                <p:nvPr/>
              </p:nvSpPr>
              <p:spPr>
                <a:xfrm>
                  <a:off x="552362" y="4494081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11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62" y="4494081"/>
                  <a:ext cx="44587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4110" r="-274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 111"/>
            <p:cNvSpPr/>
            <p:nvPr/>
          </p:nvSpPr>
          <p:spPr>
            <a:xfrm>
              <a:off x="438552" y="3715453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443663" y="4128739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sellaDiTesto 3"/>
                <p:cNvSpPr txBox="1"/>
                <p:nvPr/>
              </p:nvSpPr>
              <p:spPr>
                <a:xfrm>
                  <a:off x="591813" y="3463139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13" y="3463139"/>
                  <a:ext cx="282575" cy="215444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618349" y="3463139"/>
            <a:ext cx="611306" cy="1322705"/>
            <a:chOff x="1618349" y="3463139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sellaDiTesto 3"/>
                <p:cNvSpPr txBox="1"/>
                <p:nvPr/>
              </p:nvSpPr>
              <p:spPr>
                <a:xfrm>
                  <a:off x="1694925" y="3815500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925" y="3815500"/>
                  <a:ext cx="445877" cy="215444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37"/>
                <p:cNvSpPr txBox="1"/>
                <p:nvPr/>
              </p:nvSpPr>
              <p:spPr>
                <a:xfrm>
                  <a:off x="1683784" y="4199731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6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784" y="4199731"/>
                  <a:ext cx="494252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CasellaDiTesto 37"/>
                <p:cNvSpPr txBox="1"/>
                <p:nvPr/>
              </p:nvSpPr>
              <p:spPr>
                <a:xfrm>
                  <a:off x="1732159" y="4494081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117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159" y="4494081"/>
                  <a:ext cx="445877" cy="215444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1618349" y="3715453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1623460" y="4128739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asellaDiTesto 3"/>
                <p:cNvSpPr txBox="1"/>
                <p:nvPr/>
              </p:nvSpPr>
              <p:spPr>
                <a:xfrm>
                  <a:off x="1771610" y="3463139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610" y="3463139"/>
                  <a:ext cx="282575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612850" y="3529601"/>
            <a:ext cx="625423" cy="1254686"/>
            <a:chOff x="2612850" y="3529601"/>
            <a:chExt cx="625423" cy="125468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670338" y="4368174"/>
              <a:ext cx="545813" cy="332509"/>
              <a:chOff x="734381" y="4402275"/>
              <a:chExt cx="545813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CasellaDiTesto 54"/>
                  <p:cNvSpPr txBox="1"/>
                  <p:nvPr/>
                </p:nvSpPr>
                <p:spPr>
                  <a:xfrm>
                    <a:off x="734381" y="4441411"/>
                    <a:ext cx="54581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54" name="CasellaDiTes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81" y="4426023"/>
                    <a:ext cx="545813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l="-1111" r="-777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e 10"/>
              <p:cNvSpPr/>
              <p:nvPr/>
            </p:nvSpPr>
            <p:spPr>
              <a:xfrm>
                <a:off x="756503" y="4402275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40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692461" y="3870143"/>
              <a:ext cx="545812" cy="332509"/>
              <a:chOff x="756504" y="3904244"/>
              <a:chExt cx="545812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68"/>
                  <p:cNvSpPr txBox="1"/>
                  <p:nvPr/>
                </p:nvSpPr>
                <p:spPr>
                  <a:xfrm>
                    <a:off x="764585" y="3924908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57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585" y="3909520"/>
                    <a:ext cx="537731" cy="246221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r="-2273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Ovale 71"/>
              <p:cNvSpPr/>
              <p:nvPr/>
            </p:nvSpPr>
            <p:spPr>
              <a:xfrm>
                <a:off x="756504" y="390424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400"/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>
              <a:off x="2612850" y="3794803"/>
              <a:ext cx="603301" cy="98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sellaDiTesto 3"/>
                <p:cNvSpPr txBox="1"/>
                <p:nvPr/>
              </p:nvSpPr>
              <p:spPr>
                <a:xfrm>
                  <a:off x="2717427" y="3529601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7427" y="3529601"/>
                  <a:ext cx="282575" cy="215444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sellaDiTesto 36"/>
              <p:cNvSpPr txBox="1"/>
              <p:nvPr/>
            </p:nvSpPr>
            <p:spPr>
              <a:xfrm>
                <a:off x="1261935" y="3478528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35" y="3478528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36"/>
              <p:cNvSpPr txBox="1"/>
              <p:nvPr/>
            </p:nvSpPr>
            <p:spPr>
              <a:xfrm>
                <a:off x="2364223" y="349391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23" y="3493917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2350125" y="3369309"/>
            <a:ext cx="1587694" cy="163360"/>
          </a:xfrm>
          <a:custGeom>
            <a:avLst/>
            <a:gdLst>
              <a:gd name="connsiteX0" fmla="*/ 0 w 1681316"/>
              <a:gd name="connsiteY0" fmla="*/ 0 h 155287"/>
              <a:gd name="connsiteX1" fmla="*/ 324465 w 1681316"/>
              <a:gd name="connsiteY1" fmla="*/ 73742 h 155287"/>
              <a:gd name="connsiteX2" fmla="*/ 1231491 w 1681316"/>
              <a:gd name="connsiteY2" fmla="*/ 154858 h 155287"/>
              <a:gd name="connsiteX3" fmla="*/ 1681316 w 1681316"/>
              <a:gd name="connsiteY3" fmla="*/ 36871 h 1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316" h="155287">
                <a:moveTo>
                  <a:pt x="0" y="0"/>
                </a:moveTo>
                <a:cubicBezTo>
                  <a:pt x="59608" y="23966"/>
                  <a:pt x="119217" y="47932"/>
                  <a:pt x="324465" y="73742"/>
                </a:cubicBezTo>
                <a:cubicBezTo>
                  <a:pt x="529714" y="99552"/>
                  <a:pt x="1005349" y="161003"/>
                  <a:pt x="1231491" y="154858"/>
                </a:cubicBezTo>
                <a:cubicBezTo>
                  <a:pt x="1457633" y="148713"/>
                  <a:pt x="1569474" y="92792"/>
                  <a:pt x="1681316" y="3687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138143" y="3495368"/>
            <a:ext cx="777554" cy="919807"/>
          </a:xfrm>
          <a:custGeom>
            <a:avLst/>
            <a:gdLst>
              <a:gd name="connsiteX0" fmla="*/ 799796 w 799796"/>
              <a:gd name="connsiteY0" fmla="*/ 0 h 435077"/>
              <a:gd name="connsiteX1" fmla="*/ 121370 w 799796"/>
              <a:gd name="connsiteY1" fmla="*/ 176980 h 435077"/>
              <a:gd name="connsiteX2" fmla="*/ 3383 w 799796"/>
              <a:gd name="connsiteY2" fmla="*/ 435077 h 4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796" h="435077">
                <a:moveTo>
                  <a:pt x="799796" y="0"/>
                </a:moveTo>
                <a:cubicBezTo>
                  <a:pt x="526951" y="52233"/>
                  <a:pt x="254106" y="104467"/>
                  <a:pt x="121370" y="176980"/>
                </a:cubicBezTo>
                <a:cubicBezTo>
                  <a:pt x="-11366" y="249493"/>
                  <a:pt x="-3992" y="342285"/>
                  <a:pt x="3383" y="43507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 Box 2"/>
              <p:cNvSpPr txBox="1">
                <a:spLocks noChangeArrowheads="1"/>
              </p:cNvSpPr>
              <p:nvPr/>
            </p:nvSpPr>
            <p:spPr bwMode="auto">
              <a:xfrm>
                <a:off x="4015257" y="3275487"/>
                <a:ext cx="3145085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𝐵</m:t>
                    </m: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3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257" y="3275487"/>
                <a:ext cx="3145085" cy="246221"/>
              </a:xfrm>
              <a:prstGeom prst="rect">
                <a:avLst/>
              </a:prstGeom>
              <a:blipFill rotWithShape="1">
                <a:blip r:embed="rId42"/>
                <a:stretch>
                  <a:fillRect l="-3861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399109" y="4866834"/>
            <a:ext cx="611306" cy="1322705"/>
            <a:chOff x="399109" y="4866834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sellaDiTesto 3"/>
                <p:cNvSpPr txBox="1"/>
                <p:nvPr/>
              </p:nvSpPr>
              <p:spPr>
                <a:xfrm>
                  <a:off x="498170" y="521919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70" y="5219195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2740" r="-95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37"/>
                <p:cNvSpPr txBox="1"/>
                <p:nvPr/>
              </p:nvSpPr>
              <p:spPr>
                <a:xfrm>
                  <a:off x="464544" y="5603426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9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44" y="5603426"/>
                  <a:ext cx="494252" cy="21544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1235" r="-123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asellaDiTesto 37"/>
                <p:cNvSpPr txBox="1"/>
                <p:nvPr/>
              </p:nvSpPr>
              <p:spPr>
                <a:xfrm>
                  <a:off x="512919" y="5897776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141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19" y="5897776"/>
                  <a:ext cx="445877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Rectangle 142"/>
            <p:cNvSpPr/>
            <p:nvPr/>
          </p:nvSpPr>
          <p:spPr>
            <a:xfrm>
              <a:off x="399109" y="5119148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>
              <a:off x="404220" y="5532434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asellaDiTesto 3"/>
                <p:cNvSpPr txBox="1"/>
                <p:nvPr/>
              </p:nvSpPr>
              <p:spPr>
                <a:xfrm>
                  <a:off x="552370" y="486683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70" y="4866834"/>
                  <a:ext cx="282575" cy="215444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578906" y="4866834"/>
            <a:ext cx="611306" cy="1322705"/>
            <a:chOff x="1578906" y="4866834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CasellaDiTesto 3"/>
                <p:cNvSpPr txBox="1"/>
                <p:nvPr/>
              </p:nvSpPr>
              <p:spPr>
                <a:xfrm>
                  <a:off x="1655482" y="521919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482" y="5219195"/>
                  <a:ext cx="445877" cy="215444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l="-2740" r="-95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CasellaDiTesto 37"/>
                <p:cNvSpPr txBox="1"/>
                <p:nvPr/>
              </p:nvSpPr>
              <p:spPr>
                <a:xfrm>
                  <a:off x="1644341" y="5603426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9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341" y="5603426"/>
                  <a:ext cx="494252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CasellaDiTesto 37"/>
                <p:cNvSpPr txBox="1"/>
                <p:nvPr/>
              </p:nvSpPr>
              <p:spPr>
                <a:xfrm>
                  <a:off x="1692716" y="5897776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200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716" y="5897776"/>
                  <a:ext cx="445877" cy="215444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l="-4110" r="-274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ectangle 200"/>
            <p:cNvSpPr/>
            <p:nvPr/>
          </p:nvSpPr>
          <p:spPr>
            <a:xfrm>
              <a:off x="1578906" y="5119148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>
              <a:off x="1584017" y="5532434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CasellaDiTesto 3"/>
                <p:cNvSpPr txBox="1"/>
                <p:nvPr/>
              </p:nvSpPr>
              <p:spPr>
                <a:xfrm>
                  <a:off x="1732167" y="486683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167" y="4866834"/>
                  <a:ext cx="282575" cy="215444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sellaDiTesto 36"/>
              <p:cNvSpPr txBox="1"/>
              <p:nvPr/>
            </p:nvSpPr>
            <p:spPr>
              <a:xfrm>
                <a:off x="1222492" y="488222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4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92" y="4882223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sellaDiTesto 36"/>
              <p:cNvSpPr txBox="1"/>
              <p:nvPr/>
            </p:nvSpPr>
            <p:spPr>
              <a:xfrm>
                <a:off x="2350645" y="488222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r>
                        <a:rPr lang="it-IT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45" y="4882223"/>
                <a:ext cx="207530" cy="184666"/>
              </a:xfrm>
              <a:prstGeom prst="rect">
                <a:avLst/>
              </a:prstGeom>
              <a:blipFill rotWithShape="1">
                <a:blip r:embed="rId50"/>
                <a:stretch>
                  <a:fillRect r="-88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2724542" y="4913213"/>
            <a:ext cx="611306" cy="697241"/>
            <a:chOff x="3830600" y="4875314"/>
            <a:chExt cx="611306" cy="697241"/>
          </a:xfrm>
        </p:grpSpPr>
        <p:sp>
          <p:nvSpPr>
            <p:cNvPr id="210" name="Rectangle 209"/>
            <p:cNvSpPr/>
            <p:nvPr/>
          </p:nvSpPr>
          <p:spPr>
            <a:xfrm>
              <a:off x="3830600" y="5127628"/>
              <a:ext cx="611306" cy="444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CasellaDiTesto 3"/>
                <p:cNvSpPr txBox="1"/>
                <p:nvPr/>
              </p:nvSpPr>
              <p:spPr>
                <a:xfrm>
                  <a:off x="3983861" y="487531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861" y="4875314"/>
                  <a:ext cx="282575" cy="215444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Group 211"/>
            <p:cNvGrpSpPr/>
            <p:nvPr/>
          </p:nvGrpSpPr>
          <p:grpSpPr>
            <a:xfrm>
              <a:off x="3876413" y="5183836"/>
              <a:ext cx="499125" cy="332509"/>
              <a:chOff x="3778928" y="1849254"/>
              <a:chExt cx="499125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CasellaDiTesto 3"/>
                  <p:cNvSpPr txBox="1"/>
                  <p:nvPr/>
                </p:nvSpPr>
                <p:spPr>
                  <a:xfrm>
                    <a:off x="3832176" y="1893093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176" y="1893093"/>
                    <a:ext cx="445877" cy="215444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l="-2740" r="-9589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4" name="Ovale 10"/>
              <p:cNvSpPr/>
              <p:nvPr/>
            </p:nvSpPr>
            <p:spPr>
              <a:xfrm>
                <a:off x="3778928" y="184925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600"/>
              </a:p>
            </p:txBody>
          </p:sp>
        </p:grpSp>
      </p:grpSp>
      <p:sp>
        <p:nvSpPr>
          <p:cNvPr id="8" name="Freeform 7"/>
          <p:cNvSpPr/>
          <p:nvPr/>
        </p:nvSpPr>
        <p:spPr>
          <a:xfrm>
            <a:off x="2529347" y="3219925"/>
            <a:ext cx="2076943" cy="492982"/>
          </a:xfrm>
          <a:custGeom>
            <a:avLst/>
            <a:gdLst>
              <a:gd name="connsiteX0" fmla="*/ 1659194 w 1659194"/>
              <a:gd name="connsiteY0" fmla="*/ 1241463 h 1241463"/>
              <a:gd name="connsiteX1" fmla="*/ 1113504 w 1659194"/>
              <a:gd name="connsiteY1" fmla="*/ 142708 h 1241463"/>
              <a:gd name="connsiteX2" fmla="*/ 0 w 1659194"/>
              <a:gd name="connsiteY2" fmla="*/ 46844 h 12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194" h="1241463">
                <a:moveTo>
                  <a:pt x="1659194" y="1241463"/>
                </a:moveTo>
                <a:cubicBezTo>
                  <a:pt x="1524615" y="791637"/>
                  <a:pt x="1390036" y="341811"/>
                  <a:pt x="1113504" y="142708"/>
                </a:cubicBezTo>
                <a:cubicBezTo>
                  <a:pt x="836972" y="-56395"/>
                  <a:pt x="418486" y="-4776"/>
                  <a:pt x="0" y="46844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258572" y="3782961"/>
            <a:ext cx="1342926" cy="1514338"/>
          </a:xfrm>
          <a:custGeom>
            <a:avLst/>
            <a:gdLst>
              <a:gd name="connsiteX0" fmla="*/ 291439 w 291439"/>
              <a:gd name="connsiteY0" fmla="*/ 0 h 1452716"/>
              <a:gd name="connsiteX1" fmla="*/ 33342 w 291439"/>
              <a:gd name="connsiteY1" fmla="*/ 486697 h 1452716"/>
              <a:gd name="connsiteX2" fmla="*/ 11219 w 291439"/>
              <a:gd name="connsiteY2" fmla="*/ 1452716 h 1452716"/>
              <a:gd name="connsiteX0" fmla="*/ 282515 w 282515"/>
              <a:gd name="connsiteY0" fmla="*/ 0 h 1452716"/>
              <a:gd name="connsiteX1" fmla="*/ 75612 w 282515"/>
              <a:gd name="connsiteY1" fmla="*/ 592809 h 1452716"/>
              <a:gd name="connsiteX2" fmla="*/ 2295 w 282515"/>
              <a:gd name="connsiteY2" fmla="*/ 1452716 h 14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15" h="1452716">
                <a:moveTo>
                  <a:pt x="282515" y="0"/>
                </a:moveTo>
                <a:cubicBezTo>
                  <a:pt x="176818" y="122289"/>
                  <a:pt x="122315" y="350690"/>
                  <a:pt x="75612" y="592809"/>
                </a:cubicBezTo>
                <a:cubicBezTo>
                  <a:pt x="28909" y="834928"/>
                  <a:pt x="-9995" y="1090766"/>
                  <a:pt x="2295" y="145271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 Box 2"/>
              <p:cNvSpPr txBox="1">
                <a:spLocks noChangeArrowheads="1"/>
              </p:cNvSpPr>
              <p:nvPr/>
            </p:nvSpPr>
            <p:spPr bwMode="auto">
              <a:xfrm>
                <a:off x="4642387" y="3623922"/>
                <a:ext cx="3454478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b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𝑆</m:t>
                    </m: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1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387" y="3623922"/>
                <a:ext cx="3454478" cy="246221"/>
              </a:xfrm>
              <a:prstGeom prst="rect">
                <a:avLst/>
              </a:prstGeom>
              <a:blipFill rotWithShape="1">
                <a:blip r:embed="rId54"/>
                <a:stretch>
                  <a:fillRect l="-3521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4976493" y="4860076"/>
            <a:ext cx="611306" cy="1322705"/>
            <a:chOff x="4976493" y="4860076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CasellaDiTesto 3"/>
                <p:cNvSpPr txBox="1"/>
                <p:nvPr/>
              </p:nvSpPr>
              <p:spPr>
                <a:xfrm>
                  <a:off x="5075554" y="5212437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554" y="5212437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2740" r="-95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37"/>
                <p:cNvSpPr txBox="1"/>
                <p:nvPr/>
              </p:nvSpPr>
              <p:spPr>
                <a:xfrm>
                  <a:off x="5041928" y="5596668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7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928" y="5596668"/>
                  <a:ext cx="494252" cy="21544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1235" r="-1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CasellaDiTesto 37"/>
                <p:cNvSpPr txBox="1"/>
                <p:nvPr/>
              </p:nvSpPr>
              <p:spPr>
                <a:xfrm>
                  <a:off x="5090303" y="5891018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218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303" y="5891018"/>
                  <a:ext cx="445877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Rectangle 218"/>
            <p:cNvSpPr/>
            <p:nvPr/>
          </p:nvSpPr>
          <p:spPr>
            <a:xfrm>
              <a:off x="4976493" y="5112390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>
              <a:off x="4981604" y="5525676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CasellaDiTesto 3"/>
                <p:cNvSpPr txBox="1"/>
                <p:nvPr/>
              </p:nvSpPr>
              <p:spPr>
                <a:xfrm>
                  <a:off x="5129754" y="48600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2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754" y="4860076"/>
                  <a:ext cx="282575" cy="215444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CasellaDiTesto 36"/>
              <p:cNvSpPr txBox="1"/>
              <p:nvPr/>
            </p:nvSpPr>
            <p:spPr>
              <a:xfrm>
                <a:off x="5781651" y="488205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2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651" y="4882057"/>
                <a:ext cx="207530" cy="184666"/>
              </a:xfrm>
              <a:prstGeom prst="rect">
                <a:avLst/>
              </a:prstGeom>
              <a:blipFill rotWithShape="1">
                <a:blip r:embed="rId56"/>
                <a:stretch>
                  <a:fillRect r="-29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CasellaDiTesto 118"/>
              <p:cNvSpPr txBox="1"/>
              <p:nvPr/>
            </p:nvSpPr>
            <p:spPr>
              <a:xfrm>
                <a:off x="6021356" y="5273502"/>
                <a:ext cx="227797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Initial m-state,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axiom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obtained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from a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reduction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,  input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: </a:t>
                </a:r>
                <a:r>
                  <a:rPr lang="it-IT" sz="1400" b="1" dirty="0">
                    <a:latin typeface="Times New Roman" pitchFamily="18" charset="0"/>
                    <a:cs typeface="Times New Roman" pitchFamily="18" charset="0"/>
                  </a:rPr>
                  <a:t>ACCEPT</a:t>
                </a:r>
              </a:p>
            </p:txBody>
          </p:sp>
        </mc:Choice>
        <mc:Fallback xmlns="">
          <p:sp>
            <p:nvSpPr>
              <p:cNvPr id="224" name="CasellaDiTesto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56" y="5273502"/>
                <a:ext cx="2277971" cy="646331"/>
              </a:xfrm>
              <a:prstGeom prst="rect">
                <a:avLst/>
              </a:prstGeom>
              <a:blipFill rotWithShape="1">
                <a:blip r:embed="rId57"/>
                <a:stretch>
                  <a:fillRect l="-4533" t="-6481"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1063103" y="3893550"/>
            <a:ext cx="669063" cy="45719"/>
          </a:xfrm>
          <a:custGeom>
            <a:avLst/>
            <a:gdLst>
              <a:gd name="connsiteX0" fmla="*/ 685800 w 685800"/>
              <a:gd name="connsiteY0" fmla="*/ 51644 h 51644"/>
              <a:gd name="connsiteX1" fmla="*/ 390833 w 685800"/>
              <a:gd name="connsiteY1" fmla="*/ 24 h 51644"/>
              <a:gd name="connsiteX2" fmla="*/ 0 w 685800"/>
              <a:gd name="connsiteY2" fmla="*/ 44269 h 5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51644">
                <a:moveTo>
                  <a:pt x="685800" y="51644"/>
                </a:moveTo>
                <a:cubicBezTo>
                  <a:pt x="595466" y="26448"/>
                  <a:pt x="505133" y="1253"/>
                  <a:pt x="390833" y="24"/>
                </a:cubicBezTo>
                <a:cubicBezTo>
                  <a:pt x="276533" y="-1205"/>
                  <a:pt x="0" y="44269"/>
                  <a:pt x="0" y="44269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234381" y="4055806"/>
            <a:ext cx="464574" cy="235975"/>
          </a:xfrm>
          <a:custGeom>
            <a:avLst/>
            <a:gdLst>
              <a:gd name="connsiteX0" fmla="*/ 464574 w 464574"/>
              <a:gd name="connsiteY0" fmla="*/ 0 h 235975"/>
              <a:gd name="connsiteX1" fmla="*/ 199103 w 464574"/>
              <a:gd name="connsiteY1" fmla="*/ 95865 h 235975"/>
              <a:gd name="connsiteX2" fmla="*/ 0 w 464574"/>
              <a:gd name="connsiteY2" fmla="*/ 235975 h 23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574" h="235975">
                <a:moveTo>
                  <a:pt x="464574" y="0"/>
                </a:moveTo>
                <a:cubicBezTo>
                  <a:pt x="370553" y="28268"/>
                  <a:pt x="276532" y="56536"/>
                  <a:pt x="199103" y="95865"/>
                </a:cubicBezTo>
                <a:cubicBezTo>
                  <a:pt x="121674" y="135194"/>
                  <a:pt x="60837" y="185584"/>
                  <a:pt x="0" y="235975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256503" y="4542503"/>
            <a:ext cx="435078" cy="73742"/>
          </a:xfrm>
          <a:custGeom>
            <a:avLst/>
            <a:gdLst>
              <a:gd name="connsiteX0" fmla="*/ 435078 w 435078"/>
              <a:gd name="connsiteY0" fmla="*/ 0 h 73742"/>
              <a:gd name="connsiteX1" fmla="*/ 0 w 435078"/>
              <a:gd name="connsiteY1" fmla="*/ 73742 h 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078" h="73742">
                <a:moveTo>
                  <a:pt x="435078" y="0"/>
                </a:moveTo>
                <a:lnTo>
                  <a:pt x="0" y="7374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3"/>
          <p:cNvSpPr/>
          <p:nvPr/>
        </p:nvSpPr>
        <p:spPr>
          <a:xfrm>
            <a:off x="1023653" y="5297299"/>
            <a:ext cx="669063" cy="45719"/>
          </a:xfrm>
          <a:custGeom>
            <a:avLst/>
            <a:gdLst>
              <a:gd name="connsiteX0" fmla="*/ 685800 w 685800"/>
              <a:gd name="connsiteY0" fmla="*/ 51644 h 51644"/>
              <a:gd name="connsiteX1" fmla="*/ 390833 w 685800"/>
              <a:gd name="connsiteY1" fmla="*/ 24 h 51644"/>
              <a:gd name="connsiteX2" fmla="*/ 0 w 685800"/>
              <a:gd name="connsiteY2" fmla="*/ 44269 h 5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51644">
                <a:moveTo>
                  <a:pt x="685800" y="51644"/>
                </a:moveTo>
                <a:cubicBezTo>
                  <a:pt x="595466" y="26448"/>
                  <a:pt x="505133" y="1253"/>
                  <a:pt x="390833" y="24"/>
                </a:cubicBezTo>
                <a:cubicBezTo>
                  <a:pt x="276533" y="-1205"/>
                  <a:pt x="0" y="44269"/>
                  <a:pt x="0" y="44269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2190212" y="5320159"/>
            <a:ext cx="515447" cy="45719"/>
          </a:xfrm>
          <a:custGeom>
            <a:avLst/>
            <a:gdLst>
              <a:gd name="connsiteX0" fmla="*/ 435078 w 435078"/>
              <a:gd name="connsiteY0" fmla="*/ 0 h 73742"/>
              <a:gd name="connsiteX1" fmla="*/ 0 w 435078"/>
              <a:gd name="connsiteY1" fmla="*/ 73742 h 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078" h="73742">
                <a:moveTo>
                  <a:pt x="435078" y="0"/>
                </a:moveTo>
                <a:lnTo>
                  <a:pt x="0" y="7374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Connettore 2 147"/>
          <p:cNvCxnSpPr/>
          <p:nvPr/>
        </p:nvCxnSpPr>
        <p:spPr>
          <a:xfrm flipH="1">
            <a:off x="2350125" y="1475078"/>
            <a:ext cx="117863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47"/>
          <p:cNvCxnSpPr/>
          <p:nvPr/>
        </p:nvCxnSpPr>
        <p:spPr>
          <a:xfrm flipH="1" flipV="1">
            <a:off x="2649085" y="2596362"/>
            <a:ext cx="29464" cy="16292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2 147"/>
          <p:cNvCxnSpPr/>
          <p:nvPr/>
        </p:nvCxnSpPr>
        <p:spPr>
          <a:xfrm flipH="1" flipV="1">
            <a:off x="3682516" y="1559732"/>
            <a:ext cx="29464" cy="16292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 Box 2"/>
              <p:cNvSpPr txBox="1">
                <a:spLocks noChangeArrowheads="1"/>
              </p:cNvSpPr>
              <p:nvPr/>
            </p:nvSpPr>
            <p:spPr bwMode="auto">
              <a:xfrm>
                <a:off x="3873970" y="4244093"/>
                <a:ext cx="4739088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Exercise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: simulate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tha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analysis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of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strings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b="1" i="1" dirty="0">
                    <a:latin typeface="Times New Roman" pitchFamily="18" charset="0"/>
                    <a:sym typeface="Symbol" pitchFamily="18" charset="2"/>
                  </a:rPr>
                  <a:t>a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it-IT" sz="1600" b="1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𝒂𝒂</m:t>
                    </m:r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it-IT" sz="1600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3970" y="4244093"/>
                <a:ext cx="4739088" cy="246221"/>
              </a:xfrm>
              <a:prstGeom prst="rect">
                <a:avLst/>
              </a:prstGeom>
              <a:blipFill rotWithShape="1">
                <a:blip r:embed="rId58"/>
                <a:stretch>
                  <a:fillRect l="-2436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1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35" grpId="0"/>
      <p:bldP spid="135" grpId="1"/>
      <p:bldP spid="136" grpId="0"/>
      <p:bldP spid="136" grpId="1"/>
      <p:bldP spid="6" grpId="0" animBg="1"/>
      <p:bldP spid="6" grpId="1" animBg="1"/>
      <p:bldP spid="7" grpId="0" animBg="1"/>
      <p:bldP spid="7" grpId="1" animBg="1"/>
      <p:bldP spid="137" grpId="0" animBg="1"/>
      <p:bldP spid="137" grpId="1" animBg="1"/>
      <p:bldP spid="204" grpId="0"/>
      <p:bldP spid="204" grpId="1"/>
      <p:bldP spid="205" grpId="0"/>
      <p:bldP spid="205" grpId="1"/>
      <p:bldP spid="8" grpId="0" animBg="1"/>
      <p:bldP spid="8" grpId="1" animBg="1"/>
      <p:bldP spid="12" grpId="0" animBg="1"/>
      <p:bldP spid="12" grpId="1" animBg="1"/>
      <p:bldP spid="215" grpId="0" animBg="1"/>
      <p:bldP spid="215" grpId="1" animBg="1"/>
      <p:bldP spid="222" grpId="0"/>
      <p:bldP spid="222" grpId="1"/>
      <p:bldP spid="224" grpId="0" animBg="1"/>
      <p:bldP spid="224" grpId="1" animBg="1"/>
      <p:bldP spid="2" grpId="0" animBg="1"/>
      <p:bldP spid="2" grpId="1" animBg="1"/>
      <p:bldP spid="3" grpId="0" animBg="1"/>
      <p:bldP spid="3" grpId="1" animBg="1"/>
      <p:bldP spid="13" grpId="0" animBg="1"/>
      <p:bldP spid="13" grpId="1" animBg="1"/>
      <p:bldP spid="174" grpId="0" animBg="1"/>
      <p:bldP spid="174" grpId="1" animBg="1"/>
      <p:bldP spid="175" grpId="0" animBg="1"/>
      <p:bldP spid="175" grpId="1" animBg="1"/>
      <p:bldP spid="1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E575EB-D98A-4F33-A362-BF52F73E3219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15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130715" y="212010"/>
            <a:ext cx="69416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sym typeface="Symbol" pitchFamily="18" charset="2"/>
              </a:rPr>
              <a:t>Example (more interesting but still simple) with an infinite language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244149" y="923620"/>
            <a:ext cx="226351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pilot has m-states with several items in the base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4" y="577807"/>
            <a:ext cx="1701613" cy="88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Text Box 5"/>
              <p:cNvSpPr txBox="1">
                <a:spLocks noChangeArrowheads="1"/>
              </p:cNvSpPr>
              <p:nvPr/>
            </p:nvSpPr>
            <p:spPr bwMode="auto">
              <a:xfrm>
                <a:off x="2244149" y="592291"/>
                <a:ext cx="2170928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𝐿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sup>
                        </m:sSup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 </m:t>
                        </m:r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𝑚</m:t>
                            </m:r>
                          </m:sup>
                        </m:sSup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 </m:t>
                        </m:r>
                      </m:e>
                    </m:d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  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𝑚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  0}</m:t>
                    </m:r>
                  </m:oMath>
                </a14:m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560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4149" y="592291"/>
                <a:ext cx="2170928" cy="244475"/>
              </a:xfrm>
              <a:prstGeom prst="rect">
                <a:avLst/>
              </a:prstGeom>
              <a:blipFill rotWithShape="1">
                <a:blip r:embed="rId3"/>
                <a:stretch>
                  <a:fillRect l="-3090" b="-37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505" y="577807"/>
            <a:ext cx="3438682" cy="236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128033" y="5998570"/>
            <a:ext cx="857408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multiple candidates in the base of an m-state  PDA must perform several analysis attempts in parallel</a:t>
            </a:r>
          </a:p>
        </p:txBody>
      </p:sp>
      <p:cxnSp>
        <p:nvCxnSpPr>
          <p:cNvPr id="12" name="Connettore 2 147"/>
          <p:cNvCxnSpPr/>
          <p:nvPr/>
        </p:nvCxnSpPr>
        <p:spPr>
          <a:xfrm flipH="1">
            <a:off x="7883331" y="1179471"/>
            <a:ext cx="117863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3326" y="2266121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9"/>
              <p:cNvSpPr txBox="1">
                <a:spLocks noChangeArrowheads="1"/>
              </p:cNvSpPr>
              <p:nvPr/>
            </p:nvSpPr>
            <p:spPr bwMode="auto">
              <a:xfrm>
                <a:off x="1530162" y="1622535"/>
                <a:ext cx="1881753" cy="2154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400" dirty="0">
                    <a:latin typeface="Times New Roman" pitchFamily="18" charset="0"/>
                    <a:sym typeface="Symbol" pitchFamily="18" charset="2"/>
                  </a:rPr>
                  <a:t>NB: because </a:t>
                </a:r>
                <a14:m>
                  <m:oMath xmlns:m="http://schemas.openxmlformats.org/officeDocument/2006/math">
                    <m:r>
                      <a:rPr lang="it-IT" sz="1400" b="1" i="1" smtClean="0">
                        <a:latin typeface="Cambria Math"/>
                        <a:sym typeface="Symbol" pitchFamily="18" charset="2"/>
                      </a:rPr>
                      <m:t>𝑳</m:t>
                    </m:r>
                    <m:d>
                      <m:dPr>
                        <m:ctrlPr>
                          <a:rPr lang="it-IT" sz="1400" b="1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b="1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400" b="1" i="1" smtClean="0">
                                <a:latin typeface="Cambria Math"/>
                                <a:sym typeface="Symbol" pitchFamily="18" charset="2"/>
                              </a:rPr>
                              <m:t>𝟐</m:t>
                            </m:r>
                          </m:e>
                          <m:sub>
                            <m:r>
                              <a:rPr lang="it-IT" sz="1400" b="1" i="1" smtClean="0">
                                <a:latin typeface="Cambria Math"/>
                                <a:sym typeface="Symbol" pitchFamily="18" charset="2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it-IT" sz="1400" b="1" i="1" smtClean="0">
                        <a:latin typeface="Cambria Math"/>
                        <a:sym typeface="Symbol" pitchFamily="18" charset="2"/>
                      </a:rPr>
                      <m:t>={</m:t>
                    </m:r>
                    <m:r>
                      <a:rPr lang="it-IT" sz="1400" b="1" i="1" smtClean="0">
                        <a:latin typeface="Cambria Math"/>
                        <a:sym typeface="Symbol" pitchFamily="18" charset="2"/>
                      </a:rPr>
                      <m:t>𝜺</m:t>
                    </m:r>
                    <m:r>
                      <a:rPr lang="it-IT" sz="1400" b="1" i="1" smtClean="0">
                        <a:latin typeface="Cambria Math"/>
                        <a:sym typeface="Symbol" pitchFamily="18" charset="2"/>
                      </a:rPr>
                      <m:t>}</m:t>
                    </m:r>
                  </m:oMath>
                </a14:m>
                <a:endParaRPr lang="en-US" sz="1400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0162" y="1622535"/>
                <a:ext cx="1881753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5145" t="-18421" r="-2572" b="-4210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endCxn id="40" idx="3"/>
          </p:cNvCxnSpPr>
          <p:nvPr/>
        </p:nvCxnSpPr>
        <p:spPr>
          <a:xfrm flipH="1">
            <a:off x="1127230" y="1730256"/>
            <a:ext cx="402932" cy="86558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1" name="Group 25630"/>
          <p:cNvGrpSpPr/>
          <p:nvPr/>
        </p:nvGrpSpPr>
        <p:grpSpPr>
          <a:xfrm>
            <a:off x="569913" y="1896789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33" name="Group 25632"/>
          <p:cNvGrpSpPr/>
          <p:nvPr/>
        </p:nvGrpSpPr>
        <p:grpSpPr>
          <a:xfrm>
            <a:off x="1127231" y="2221562"/>
            <a:ext cx="465595" cy="230124"/>
            <a:chOff x="1127231" y="2221562"/>
            <a:chExt cx="465595" cy="230124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27231" y="2451686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36"/>
                <p:cNvSpPr txBox="1"/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Connettore 2 147"/>
          <p:cNvCxnSpPr/>
          <p:nvPr/>
        </p:nvCxnSpPr>
        <p:spPr>
          <a:xfrm>
            <a:off x="6607277" y="1179471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147"/>
          <p:cNvCxnSpPr/>
          <p:nvPr/>
        </p:nvCxnSpPr>
        <p:spPr>
          <a:xfrm>
            <a:off x="6262932" y="2359223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9" name="Group 25638"/>
          <p:cNvGrpSpPr/>
          <p:nvPr/>
        </p:nvGrpSpPr>
        <p:grpSpPr>
          <a:xfrm>
            <a:off x="2253380" y="2229741"/>
            <a:ext cx="465595" cy="230124"/>
            <a:chOff x="2253380" y="2229741"/>
            <a:chExt cx="465595" cy="230124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253380" y="2459865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36"/>
                <p:cNvSpPr txBox="1"/>
                <p:nvPr/>
              </p:nvSpPr>
              <p:spPr>
                <a:xfrm>
                  <a:off x="2351080" y="2229741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3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80" y="2229741"/>
                  <a:ext cx="207530" cy="1692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1614649" y="3495058"/>
            <a:ext cx="537731" cy="272302"/>
            <a:chOff x="404700" y="2991657"/>
            <a:chExt cx="537731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sellaDiTesto 68"/>
                <p:cNvSpPr txBox="1"/>
                <p:nvPr/>
              </p:nvSpPr>
              <p:spPr>
                <a:xfrm>
                  <a:off x="404700" y="3012320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5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00" y="3012320"/>
                  <a:ext cx="537731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227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e 71"/>
            <p:cNvSpPr/>
            <p:nvPr/>
          </p:nvSpPr>
          <p:spPr>
            <a:xfrm>
              <a:off x="456826" y="2991657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14648" y="3173804"/>
            <a:ext cx="537731" cy="272302"/>
            <a:chOff x="412074" y="2991657"/>
            <a:chExt cx="537731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sellaDiTesto 68"/>
                <p:cNvSpPr txBox="1"/>
                <p:nvPr/>
              </p:nvSpPr>
              <p:spPr>
                <a:xfrm>
                  <a:off x="412074" y="3012320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074" y="3012320"/>
                  <a:ext cx="537731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13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Ovale 71"/>
            <p:cNvSpPr/>
            <p:nvPr/>
          </p:nvSpPr>
          <p:spPr>
            <a:xfrm>
              <a:off x="456826" y="2991657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1681399" y="2166578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99" y="2166578"/>
                <a:ext cx="445877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274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3"/>
              <p:cNvSpPr txBox="1"/>
              <p:nvPr/>
            </p:nvSpPr>
            <p:spPr>
              <a:xfrm>
                <a:off x="1763051" y="1904968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5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051" y="1904968"/>
                <a:ext cx="282575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68"/>
              <p:cNvSpPr txBox="1"/>
              <p:nvPr/>
            </p:nvSpPr>
            <p:spPr>
              <a:xfrm>
                <a:off x="1634534" y="2437301"/>
                <a:ext cx="53773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9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534" y="2437301"/>
                <a:ext cx="537731" cy="215444"/>
              </a:xfrm>
              <a:prstGeom prst="rect">
                <a:avLst/>
              </a:prstGeom>
              <a:blipFill rotWithShape="1">
                <a:blip r:embed="rId15"/>
                <a:stretch>
                  <a:fillRect r="-340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592826" y="2149073"/>
            <a:ext cx="655018" cy="97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578179" y="2729212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604056" y="2792799"/>
            <a:ext cx="617909" cy="272302"/>
            <a:chOff x="1635471" y="3967819"/>
            <a:chExt cx="617909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68"/>
                <p:cNvSpPr txBox="1"/>
                <p:nvPr/>
              </p:nvSpPr>
              <p:spPr>
                <a:xfrm>
                  <a:off x="1635471" y="3988482"/>
                  <a:ext cx="6179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5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471" y="3988482"/>
                  <a:ext cx="617909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792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e 71"/>
            <p:cNvSpPr/>
            <p:nvPr/>
          </p:nvSpPr>
          <p:spPr>
            <a:xfrm>
              <a:off x="1658101" y="3967819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>
            <a:off x="830225" y="2777648"/>
            <a:ext cx="0" cy="429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6"/>
              <p:cNvSpPr txBox="1"/>
              <p:nvPr/>
            </p:nvSpPr>
            <p:spPr>
              <a:xfrm>
                <a:off x="556783" y="2869981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3" y="2869981"/>
                <a:ext cx="207530" cy="169277"/>
              </a:xfrm>
              <a:prstGeom prst="rect">
                <a:avLst/>
              </a:prstGeom>
              <a:blipFill rotWithShape="1">
                <a:blip r:embed="rId17"/>
                <a:stretch>
                  <a:fillRect r="-5882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34" name="Group 25633"/>
          <p:cNvGrpSpPr/>
          <p:nvPr/>
        </p:nvGrpSpPr>
        <p:grpSpPr>
          <a:xfrm>
            <a:off x="287338" y="3207063"/>
            <a:ext cx="821546" cy="413244"/>
            <a:chOff x="287338" y="3207063"/>
            <a:chExt cx="821546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sellaDiTesto 3"/>
                <p:cNvSpPr txBox="1"/>
                <p:nvPr/>
              </p:nvSpPr>
              <p:spPr>
                <a:xfrm>
                  <a:off x="287338" y="322524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38" y="3225245"/>
                  <a:ext cx="282575" cy="18466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 82"/>
            <p:cNvGrpSpPr/>
            <p:nvPr/>
          </p:nvGrpSpPr>
          <p:grpSpPr>
            <a:xfrm>
              <a:off x="571152" y="3260780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8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551566" y="3207063"/>
              <a:ext cx="557318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87" name="Connettore 2 147"/>
          <p:cNvCxnSpPr/>
          <p:nvPr/>
        </p:nvCxnSpPr>
        <p:spPr>
          <a:xfrm flipV="1">
            <a:off x="7020233" y="2019636"/>
            <a:ext cx="183134" cy="916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6" name="Group 25635"/>
          <p:cNvGrpSpPr/>
          <p:nvPr/>
        </p:nvGrpSpPr>
        <p:grpSpPr>
          <a:xfrm>
            <a:off x="1915137" y="3119467"/>
            <a:ext cx="309275" cy="668246"/>
            <a:chOff x="1915137" y="3119467"/>
            <a:chExt cx="309275" cy="668246"/>
          </a:xfrm>
        </p:grpSpPr>
        <p:cxnSp>
          <p:nvCxnSpPr>
            <p:cNvPr id="90" name="Straight Arrow Connector 89"/>
            <p:cNvCxnSpPr/>
            <p:nvPr/>
          </p:nvCxnSpPr>
          <p:spPr>
            <a:xfrm flipH="1">
              <a:off x="1915137" y="3119467"/>
              <a:ext cx="5198" cy="6682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sellaDiTesto 36"/>
                <p:cNvSpPr txBox="1"/>
                <p:nvPr/>
              </p:nvSpPr>
              <p:spPr>
                <a:xfrm>
                  <a:off x="2016882" y="336865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6882" y="3368652"/>
                  <a:ext cx="207530" cy="1692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294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35" name="Group 25634"/>
          <p:cNvGrpSpPr/>
          <p:nvPr/>
        </p:nvGrpSpPr>
        <p:grpSpPr>
          <a:xfrm>
            <a:off x="1313978" y="3821695"/>
            <a:ext cx="870026" cy="636753"/>
            <a:chOff x="1313978" y="3821695"/>
            <a:chExt cx="870026" cy="636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sellaDiTesto 3"/>
                <p:cNvSpPr txBox="1"/>
                <p:nvPr/>
              </p:nvSpPr>
              <p:spPr>
                <a:xfrm>
                  <a:off x="1668533" y="4177443"/>
                  <a:ext cx="50670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533" y="4177443"/>
                  <a:ext cx="506706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1205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sellaDiTesto 3"/>
                <p:cNvSpPr txBox="1"/>
                <p:nvPr/>
              </p:nvSpPr>
              <p:spPr>
                <a:xfrm>
                  <a:off x="1313978" y="396231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9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978" y="3962310"/>
                  <a:ext cx="282575" cy="184666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Group 94"/>
            <p:cNvGrpSpPr/>
            <p:nvPr/>
          </p:nvGrpSpPr>
          <p:grpSpPr>
            <a:xfrm>
              <a:off x="1637508" y="3867769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1626686" y="38216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37" name="Group 25636"/>
          <p:cNvGrpSpPr/>
          <p:nvPr/>
        </p:nvGrpSpPr>
        <p:grpSpPr>
          <a:xfrm>
            <a:off x="1626686" y="4463880"/>
            <a:ext cx="277652" cy="307219"/>
            <a:chOff x="1626686" y="4463880"/>
            <a:chExt cx="277652" cy="307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sellaDiTesto 36"/>
                <p:cNvSpPr txBox="1"/>
                <p:nvPr/>
              </p:nvSpPr>
              <p:spPr>
                <a:xfrm>
                  <a:off x="1626686" y="4521766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86" y="4521766"/>
                  <a:ext cx="207530" cy="1692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/>
            <p:nvPr/>
          </p:nvCxnSpPr>
          <p:spPr>
            <a:xfrm>
              <a:off x="1904338" y="4463880"/>
              <a:ext cx="0" cy="3072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38" name="Group 25637"/>
          <p:cNvGrpSpPr/>
          <p:nvPr/>
        </p:nvGrpSpPr>
        <p:grpSpPr>
          <a:xfrm>
            <a:off x="1361451" y="4797433"/>
            <a:ext cx="821546" cy="413244"/>
            <a:chOff x="1361451" y="4797433"/>
            <a:chExt cx="821546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sellaDiTesto 3"/>
                <p:cNvSpPr txBox="1"/>
                <p:nvPr/>
              </p:nvSpPr>
              <p:spPr>
                <a:xfrm>
                  <a:off x="1361451" y="481561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0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451" y="4815615"/>
                  <a:ext cx="282575" cy="18466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1645265" y="4851150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r="-2273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1625679" y="4797433"/>
              <a:ext cx="557318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08" name="Connettore 2 147"/>
          <p:cNvCxnSpPr/>
          <p:nvPr/>
        </p:nvCxnSpPr>
        <p:spPr>
          <a:xfrm>
            <a:off x="7106991" y="2383087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47"/>
          <p:cNvCxnSpPr/>
          <p:nvPr/>
        </p:nvCxnSpPr>
        <p:spPr>
          <a:xfrm>
            <a:off x="7944356" y="2368928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47"/>
          <p:cNvCxnSpPr/>
          <p:nvPr/>
        </p:nvCxnSpPr>
        <p:spPr>
          <a:xfrm flipV="1">
            <a:off x="7015424" y="623059"/>
            <a:ext cx="183134" cy="916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9"/>
          <p:cNvSpPr txBox="1">
            <a:spLocks noChangeArrowheads="1"/>
          </p:cNvSpPr>
          <p:nvPr/>
        </p:nvSpPr>
        <p:spPr bwMode="auto">
          <a:xfrm>
            <a:off x="6735312" y="3386227"/>
            <a:ext cx="18244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sym typeface="Symbol" pitchFamily="18" charset="2"/>
              </a:rPr>
              <a:t>NB: items with the same state are grouped merging the </a:t>
            </a:r>
            <a:r>
              <a:rPr lang="en-US" sz="1400" dirty="0" err="1">
                <a:latin typeface="Times New Roman" pitchFamily="18" charset="0"/>
                <a:sym typeface="Symbol" pitchFamily="18" charset="2"/>
              </a:rPr>
              <a:t>lookahead</a:t>
            </a:r>
            <a:endParaRPr lang="en-US" sz="14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12" name="Straight Arrow Connector 111"/>
          <p:cNvCxnSpPr>
            <a:stCxn id="111" idx="1"/>
            <a:endCxn id="68" idx="3"/>
          </p:cNvCxnSpPr>
          <p:nvPr/>
        </p:nvCxnSpPr>
        <p:spPr>
          <a:xfrm flipH="1" flipV="1">
            <a:off x="2152379" y="3302189"/>
            <a:ext cx="4582933" cy="40720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1" idx="1"/>
            <a:endCxn id="65" idx="3"/>
          </p:cNvCxnSpPr>
          <p:nvPr/>
        </p:nvCxnSpPr>
        <p:spPr>
          <a:xfrm flipH="1" flipV="1">
            <a:off x="2152380" y="3623443"/>
            <a:ext cx="4582932" cy="8595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40" name="Group 25639"/>
          <p:cNvGrpSpPr/>
          <p:nvPr/>
        </p:nvGrpSpPr>
        <p:grpSpPr>
          <a:xfrm>
            <a:off x="2733357" y="1901194"/>
            <a:ext cx="678558" cy="1223133"/>
            <a:chOff x="2733357" y="1901194"/>
            <a:chExt cx="678558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asellaDiTesto 3"/>
                <p:cNvSpPr txBox="1"/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asellaDiTesto 3"/>
                <p:cNvSpPr txBox="1"/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CasellaDiTesto 68"/>
                <p:cNvSpPr txBox="1"/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000" r="-10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Rectangle 126"/>
            <p:cNvSpPr/>
            <p:nvPr/>
          </p:nvSpPr>
          <p:spPr>
            <a:xfrm>
              <a:off x="2748004" y="2145299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33357" y="2725438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2759234" y="2789025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p:grpSp>
        <p:nvGrpSpPr>
          <p:cNvPr id="25641" name="Group 25640"/>
          <p:cNvGrpSpPr/>
          <p:nvPr/>
        </p:nvGrpSpPr>
        <p:grpSpPr>
          <a:xfrm>
            <a:off x="3070315" y="3115693"/>
            <a:ext cx="309275" cy="668246"/>
            <a:chOff x="3070315" y="3115693"/>
            <a:chExt cx="309275" cy="668246"/>
          </a:xfrm>
        </p:grpSpPr>
        <p:cxnSp>
          <p:nvCxnSpPr>
            <p:cNvPr id="138" name="Straight Arrow Connector 137"/>
            <p:cNvCxnSpPr/>
            <p:nvPr/>
          </p:nvCxnSpPr>
          <p:spPr>
            <a:xfrm flipH="1">
              <a:off x="3070315" y="3115693"/>
              <a:ext cx="5198" cy="6682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36"/>
                <p:cNvSpPr txBox="1"/>
                <p:nvPr/>
              </p:nvSpPr>
              <p:spPr>
                <a:xfrm>
                  <a:off x="3172060" y="3364878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060" y="3364878"/>
                  <a:ext cx="207530" cy="1692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5882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43" name="Group 25642"/>
          <p:cNvGrpSpPr/>
          <p:nvPr/>
        </p:nvGrpSpPr>
        <p:grpSpPr>
          <a:xfrm>
            <a:off x="2781864" y="4460106"/>
            <a:ext cx="277652" cy="307219"/>
            <a:chOff x="2781864" y="4460106"/>
            <a:chExt cx="277652" cy="307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36"/>
                <p:cNvSpPr txBox="1"/>
                <p:nvPr/>
              </p:nvSpPr>
              <p:spPr>
                <a:xfrm>
                  <a:off x="2781864" y="451799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864" y="4517992"/>
                  <a:ext cx="207530" cy="169277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Arrow Connector 145"/>
            <p:cNvCxnSpPr/>
            <p:nvPr/>
          </p:nvCxnSpPr>
          <p:spPr>
            <a:xfrm>
              <a:off x="3059516" y="4460106"/>
              <a:ext cx="0" cy="3072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0" name="Group 25619"/>
          <p:cNvGrpSpPr/>
          <p:nvPr/>
        </p:nvGrpSpPr>
        <p:grpSpPr>
          <a:xfrm>
            <a:off x="2516629" y="4793659"/>
            <a:ext cx="1067228" cy="413244"/>
            <a:chOff x="2516629" y="4638805"/>
            <a:chExt cx="1067228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2516629" y="4656987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629" y="4656987"/>
                  <a:ext cx="282575" cy="18466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sellaDiTesto 68"/>
                <p:cNvSpPr txBox="1"/>
                <p:nvPr/>
              </p:nvSpPr>
              <p:spPr>
                <a:xfrm>
                  <a:off x="2844687" y="4713185"/>
                  <a:ext cx="66542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9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687" y="4713185"/>
                  <a:ext cx="665427" cy="215444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917" r="-550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Ovale 71"/>
            <p:cNvSpPr/>
            <p:nvPr/>
          </p:nvSpPr>
          <p:spPr>
            <a:xfrm>
              <a:off x="2852569" y="4692522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780856" y="4638805"/>
              <a:ext cx="803001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42" name="Group 25641"/>
          <p:cNvGrpSpPr/>
          <p:nvPr/>
        </p:nvGrpSpPr>
        <p:grpSpPr>
          <a:xfrm>
            <a:off x="2488018" y="3817921"/>
            <a:ext cx="977852" cy="636753"/>
            <a:chOff x="2488018" y="3817921"/>
            <a:chExt cx="977852" cy="636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sellaDiTesto 3"/>
                <p:cNvSpPr txBox="1"/>
                <p:nvPr/>
              </p:nvSpPr>
              <p:spPr>
                <a:xfrm>
                  <a:off x="2823711" y="4173669"/>
                  <a:ext cx="588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11" y="4173669"/>
                  <a:ext cx="588204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3093" r="-309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619" name="Group 25618"/>
            <p:cNvGrpSpPr/>
            <p:nvPr/>
          </p:nvGrpSpPr>
          <p:grpSpPr>
            <a:xfrm>
              <a:off x="2836930" y="3863995"/>
              <a:ext cx="537731" cy="272302"/>
              <a:chOff x="2836930" y="3709141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CasellaDiTesto 68"/>
                  <p:cNvSpPr txBox="1"/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r="-674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Ovale 71"/>
              <p:cNvSpPr/>
              <p:nvPr/>
            </p:nvSpPr>
            <p:spPr>
              <a:xfrm>
                <a:off x="2844812" y="3709141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2781863" y="3817921"/>
              <a:ext cx="684007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CasellaDiTesto 3"/>
                <p:cNvSpPr txBox="1"/>
                <p:nvPr/>
              </p:nvSpPr>
              <p:spPr>
                <a:xfrm>
                  <a:off x="2488018" y="396231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018" y="3962310"/>
                  <a:ext cx="282575" cy="18466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22" name="Group 25621"/>
          <p:cNvGrpSpPr/>
          <p:nvPr/>
        </p:nvGrpSpPr>
        <p:grpSpPr>
          <a:xfrm>
            <a:off x="3414252" y="2325247"/>
            <a:ext cx="450002" cy="440873"/>
            <a:chOff x="3414252" y="2170393"/>
            <a:chExt cx="450002" cy="440873"/>
          </a:xfrm>
        </p:grpSpPr>
        <p:sp>
          <p:nvSpPr>
            <p:cNvPr id="25621" name="Freeform 25620"/>
            <p:cNvSpPr/>
            <p:nvPr/>
          </p:nvSpPr>
          <p:spPr>
            <a:xfrm>
              <a:off x="3414252" y="2170393"/>
              <a:ext cx="450002" cy="440873"/>
            </a:xfrm>
            <a:custGeom>
              <a:avLst/>
              <a:gdLst>
                <a:gd name="connsiteX0" fmla="*/ 0 w 450002"/>
                <a:gd name="connsiteY0" fmla="*/ 285213 h 440873"/>
                <a:gd name="connsiteX1" fmla="*/ 191729 w 450002"/>
                <a:gd name="connsiteY1" fmla="*/ 440072 h 440873"/>
                <a:gd name="connsiteX2" fmla="*/ 449825 w 450002"/>
                <a:gd name="connsiteY2" fmla="*/ 226220 h 440873"/>
                <a:gd name="connsiteX3" fmla="*/ 228600 w 450002"/>
                <a:gd name="connsiteY3" fmla="*/ 4994 h 440873"/>
                <a:gd name="connsiteX4" fmla="*/ 14748 w 450002"/>
                <a:gd name="connsiteY4" fmla="*/ 93484 h 44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2" h="440873">
                  <a:moveTo>
                    <a:pt x="0" y="285213"/>
                  </a:moveTo>
                  <a:cubicBezTo>
                    <a:pt x="58379" y="367558"/>
                    <a:pt x="116758" y="449904"/>
                    <a:pt x="191729" y="440072"/>
                  </a:cubicBezTo>
                  <a:cubicBezTo>
                    <a:pt x="266700" y="430240"/>
                    <a:pt x="443680" y="298733"/>
                    <a:pt x="449825" y="226220"/>
                  </a:cubicBezTo>
                  <a:cubicBezTo>
                    <a:pt x="455970" y="153707"/>
                    <a:pt x="301113" y="27117"/>
                    <a:pt x="228600" y="4994"/>
                  </a:cubicBezTo>
                  <a:cubicBezTo>
                    <a:pt x="156087" y="-17129"/>
                    <a:pt x="85417" y="38177"/>
                    <a:pt x="14748" y="9348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sellaDiTesto 36"/>
                <p:cNvSpPr txBox="1"/>
                <p:nvPr/>
              </p:nvSpPr>
              <p:spPr>
                <a:xfrm>
                  <a:off x="3535488" y="2278673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488" y="2278673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8" name="Text Box 9"/>
          <p:cNvSpPr txBox="1">
            <a:spLocks noChangeArrowheads="1"/>
          </p:cNvSpPr>
          <p:nvPr/>
        </p:nvSpPr>
        <p:spPr bwMode="auto">
          <a:xfrm>
            <a:off x="1127231" y="5686006"/>
            <a:ext cx="2770562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sym typeface="Symbol" pitchFamily="18" charset="2"/>
              </a:rPr>
              <a:t>NB: often the pilot automaton has various groups of </a:t>
            </a:r>
            <a:r>
              <a:rPr lang="it-IT" sz="1400" dirty="0">
                <a:latin typeface="Times New Roman" pitchFamily="18" charset="0"/>
                <a:sym typeface="Symbol" pitchFamily="18" charset="2"/>
              </a:rPr>
              <a:t>m-</a:t>
            </a:r>
            <a:r>
              <a:rPr lang="it-IT" sz="1400" dirty="0" err="1">
                <a:latin typeface="Times New Roman" pitchFamily="18" charset="0"/>
                <a:sym typeface="Symbol" pitchFamily="18" charset="2"/>
              </a:rPr>
              <a:t>states</a:t>
            </a:r>
            <a:r>
              <a:rPr lang="it-IT" sz="1400" dirty="0">
                <a:latin typeface="Times New Roman" pitchFamily="18" charset="0"/>
                <a:sym typeface="Symbol" pitchFamily="18" charset="2"/>
              </a:rPr>
              <a:t> with the </a:t>
            </a:r>
            <a:r>
              <a:rPr lang="it-IT" sz="1400" dirty="0" err="1">
                <a:latin typeface="Times New Roman" pitchFamily="18" charset="0"/>
                <a:sym typeface="Symbol" pitchFamily="18" charset="2"/>
              </a:rPr>
              <a:t>same</a:t>
            </a:r>
            <a:r>
              <a:rPr lang="it-IT" sz="1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400" b="1" i="1" dirty="0">
                <a:latin typeface="Times New Roman" pitchFamily="18" charset="0"/>
                <a:sym typeface="Symbol" pitchFamily="18" charset="2"/>
              </a:rPr>
              <a:t>kernel</a:t>
            </a:r>
            <a:r>
              <a:rPr lang="it-IT" sz="1400" dirty="0">
                <a:latin typeface="Times New Roman" pitchFamily="18" charset="0"/>
                <a:sym typeface="Symbol" pitchFamily="18" charset="2"/>
              </a:rPr>
              <a:t> (set of </a:t>
            </a:r>
            <a:r>
              <a:rPr lang="it-IT" sz="1400" dirty="0" err="1">
                <a:latin typeface="Times New Roman" pitchFamily="18" charset="0"/>
                <a:sym typeface="Symbol" pitchFamily="18" charset="2"/>
              </a:rPr>
              <a:t>states</a:t>
            </a:r>
            <a:r>
              <a:rPr lang="it-IT" sz="1400" dirty="0">
                <a:latin typeface="Times New Roman" pitchFamily="18" charset="0"/>
                <a:sym typeface="Symbol" pitchFamily="18" charset="2"/>
              </a:rPr>
              <a:t> in the base and </a:t>
            </a:r>
            <a:r>
              <a:rPr lang="it-IT" sz="1400" dirty="0" err="1">
                <a:latin typeface="Times New Roman" pitchFamily="18" charset="0"/>
                <a:sym typeface="Symbol" pitchFamily="18" charset="2"/>
              </a:rPr>
              <a:t>closure</a:t>
            </a:r>
            <a:r>
              <a:rPr lang="it-IT" sz="1400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it-IT" sz="1400" dirty="0" err="1">
                <a:latin typeface="Times New Roman" pitchFamily="18" charset="0"/>
                <a:sym typeface="Symbol" pitchFamily="18" charset="2"/>
              </a:rPr>
              <a:t>but</a:t>
            </a:r>
            <a:r>
              <a:rPr lang="it-IT" sz="1400" dirty="0">
                <a:latin typeface="Times New Roman" pitchFamily="18" charset="0"/>
                <a:sym typeface="Symbol" pitchFamily="18" charset="2"/>
              </a:rPr>
              <a:t> with </a:t>
            </a:r>
            <a:r>
              <a:rPr lang="it-IT" sz="1400" dirty="0" err="1">
                <a:latin typeface="Times New Roman" pitchFamily="18" charset="0"/>
                <a:sym typeface="Symbol" pitchFamily="18" charset="2"/>
              </a:rPr>
              <a:t>different</a:t>
            </a:r>
            <a:r>
              <a:rPr lang="it-IT" sz="1400" dirty="0">
                <a:latin typeface="Times New Roman" pitchFamily="18" charset="0"/>
                <a:sym typeface="Symbol" pitchFamily="18" charset="2"/>
              </a:rPr>
              <a:t> lookahead sets</a:t>
            </a:r>
            <a:endParaRPr lang="en-US" sz="14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59" name="Straight Arrow Connector 158"/>
          <p:cNvCxnSpPr>
            <a:stCxn id="158" idx="0"/>
            <a:endCxn id="151" idx="2"/>
          </p:cNvCxnSpPr>
          <p:nvPr/>
        </p:nvCxnSpPr>
        <p:spPr>
          <a:xfrm flipV="1">
            <a:off x="2512512" y="5206903"/>
            <a:ext cx="669845" cy="47910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  <a:endCxn id="106" idx="2"/>
          </p:cNvCxnSpPr>
          <p:nvPr/>
        </p:nvCxnSpPr>
        <p:spPr>
          <a:xfrm flipH="1" flipV="1">
            <a:off x="1904338" y="5210677"/>
            <a:ext cx="608174" cy="47532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44" name="Oval 25643"/>
          <p:cNvSpPr/>
          <p:nvPr/>
        </p:nvSpPr>
        <p:spPr>
          <a:xfrm>
            <a:off x="1404325" y="1749902"/>
            <a:ext cx="1018748" cy="379728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586993" y="1761105"/>
            <a:ext cx="1018748" cy="379728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6" grpId="0"/>
      <p:bldP spid="25609" grpId="0"/>
      <p:bldP spid="43" grpId="0" animBg="1"/>
      <p:bldP spid="43" grpId="1" animBg="1"/>
      <p:bldP spid="56" grpId="0"/>
      <p:bldP spid="57" grpId="0"/>
      <p:bldP spid="59" grpId="0"/>
      <p:bldP spid="61" grpId="0" animBg="1"/>
      <p:bldP spid="80" grpId="0"/>
      <p:bldP spid="111" grpId="0" animBg="1"/>
      <p:bldP spid="111" grpId="1" animBg="1"/>
      <p:bldP spid="158" grpId="0" animBg="1"/>
      <p:bldP spid="158" grpId="1" animBg="1"/>
      <p:bldP spid="25644" grpId="0" animBg="1"/>
      <p:bldP spid="25644" grpId="1" animBg="1"/>
      <p:bldP spid="183" grpId="0" animBg="1"/>
      <p:bldP spid="18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E575EB-D98A-4F33-A362-BF52F73E3219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16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Text Box 2"/>
              <p:cNvSpPr txBox="1">
                <a:spLocks noChangeArrowheads="1"/>
              </p:cNvSpPr>
              <p:nvPr/>
            </p:nvSpPr>
            <p:spPr bwMode="auto">
              <a:xfrm>
                <a:off x="450033" y="3188002"/>
                <a:ext cx="377996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Example: analysis of string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/>
                        <a:sym typeface="Symbol" pitchFamily="18" charset="2"/>
                      </a:rPr>
                      <m:t>𝒂𝒂𝒂𝒃</m:t>
                    </m:r>
                    <m:r>
                      <a:rPr lang="it-IT" b="1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en-US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60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33" y="3188002"/>
                <a:ext cx="377996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3871" t="-28889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80" y="287770"/>
            <a:ext cx="2591297" cy="178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282575" y="6454891"/>
            <a:ext cx="67328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Exercise: simulate the analysis of some strings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, e.g.  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aab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abb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cxnSp>
        <p:nvCxnSpPr>
          <p:cNvPr id="12" name="Connettore 2 147"/>
          <p:cNvCxnSpPr/>
          <p:nvPr/>
        </p:nvCxnSpPr>
        <p:spPr>
          <a:xfrm flipH="1">
            <a:off x="5455569" y="180484"/>
            <a:ext cx="217328" cy="10728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3195" y="457483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1" name="Group 25630"/>
          <p:cNvGrpSpPr/>
          <p:nvPr/>
        </p:nvGrpSpPr>
        <p:grpSpPr>
          <a:xfrm>
            <a:off x="549782" y="88151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33" name="Group 25632"/>
          <p:cNvGrpSpPr/>
          <p:nvPr/>
        </p:nvGrpSpPr>
        <p:grpSpPr>
          <a:xfrm>
            <a:off x="1107100" y="412924"/>
            <a:ext cx="465595" cy="230124"/>
            <a:chOff x="1127231" y="2221562"/>
            <a:chExt cx="465595" cy="230124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27231" y="2451686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36"/>
                <p:cNvSpPr txBox="1"/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Connettore 2 147"/>
          <p:cNvCxnSpPr/>
          <p:nvPr/>
        </p:nvCxnSpPr>
        <p:spPr>
          <a:xfrm>
            <a:off x="4855844" y="709309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147"/>
          <p:cNvCxnSpPr/>
          <p:nvPr/>
        </p:nvCxnSpPr>
        <p:spPr>
          <a:xfrm>
            <a:off x="4581504" y="1591704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9" name="Group 25638"/>
          <p:cNvGrpSpPr/>
          <p:nvPr/>
        </p:nvGrpSpPr>
        <p:grpSpPr>
          <a:xfrm>
            <a:off x="2233249" y="421103"/>
            <a:ext cx="465595" cy="230124"/>
            <a:chOff x="2253380" y="2229741"/>
            <a:chExt cx="465595" cy="230124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253380" y="2459865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36"/>
                <p:cNvSpPr txBox="1"/>
                <p:nvPr/>
              </p:nvSpPr>
              <p:spPr>
                <a:xfrm>
                  <a:off x="2351080" y="2229741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3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80" y="2229741"/>
                  <a:ext cx="207530" cy="1692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1661268" y="357940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68" y="357940"/>
                <a:ext cx="445877" cy="215444"/>
              </a:xfrm>
              <a:prstGeom prst="rect">
                <a:avLst/>
              </a:prstGeom>
              <a:blipFill rotWithShape="1">
                <a:blip r:embed="rId11"/>
                <a:stretch>
                  <a:fillRect l="-2740" r="-958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3"/>
              <p:cNvSpPr txBox="1"/>
              <p:nvPr/>
            </p:nvSpPr>
            <p:spPr>
              <a:xfrm>
                <a:off x="1742920" y="96330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5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20" y="96330"/>
                <a:ext cx="282575" cy="184666"/>
              </a:xfrm>
              <a:prstGeom prst="rect">
                <a:avLst/>
              </a:prstGeom>
              <a:blipFill rotWithShape="1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68"/>
              <p:cNvSpPr txBox="1"/>
              <p:nvPr/>
            </p:nvSpPr>
            <p:spPr>
              <a:xfrm>
                <a:off x="1614403" y="628663"/>
                <a:ext cx="53773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9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03" y="628663"/>
                <a:ext cx="537731" cy="215444"/>
              </a:xfrm>
              <a:prstGeom prst="rect">
                <a:avLst/>
              </a:prstGeom>
              <a:blipFill rotWithShape="1">
                <a:blip r:embed="rId13"/>
                <a:stretch>
                  <a:fillRect r="-227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594517" y="340435"/>
            <a:ext cx="655018" cy="97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578829" y="920574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68"/>
              <p:cNvSpPr txBox="1"/>
              <p:nvPr/>
            </p:nvSpPr>
            <p:spPr>
              <a:xfrm>
                <a:off x="1618560" y="1004824"/>
                <a:ext cx="6179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𝑏</m:t>
                      </m:r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5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60" y="1004824"/>
                <a:ext cx="617909" cy="215444"/>
              </a:xfrm>
              <a:prstGeom prst="rect">
                <a:avLst/>
              </a:prstGeom>
              <a:blipFill rotWithShape="1">
                <a:blip r:embed="rId14"/>
                <a:stretch>
                  <a:fillRect r="-396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e 71"/>
          <p:cNvSpPr/>
          <p:nvPr/>
        </p:nvSpPr>
        <p:spPr>
          <a:xfrm>
            <a:off x="1648117" y="984161"/>
            <a:ext cx="272302" cy="27230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10094" y="969010"/>
            <a:ext cx="0" cy="287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6"/>
              <p:cNvSpPr txBox="1"/>
              <p:nvPr/>
            </p:nvSpPr>
            <p:spPr>
              <a:xfrm>
                <a:off x="569368" y="1004824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8" y="1004824"/>
                <a:ext cx="207530" cy="169277"/>
              </a:xfrm>
              <a:prstGeom prst="rect">
                <a:avLst/>
              </a:prstGeom>
              <a:blipFill rotWithShape="1">
                <a:blip r:embed="rId15"/>
                <a:stretch>
                  <a:fillRect r="-5882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34" name="Group 25633"/>
          <p:cNvGrpSpPr/>
          <p:nvPr/>
        </p:nvGrpSpPr>
        <p:grpSpPr>
          <a:xfrm>
            <a:off x="285554" y="1275005"/>
            <a:ext cx="821546" cy="413244"/>
            <a:chOff x="287338" y="3207063"/>
            <a:chExt cx="821546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sellaDiTesto 3"/>
                <p:cNvSpPr txBox="1"/>
                <p:nvPr/>
              </p:nvSpPr>
              <p:spPr>
                <a:xfrm>
                  <a:off x="287338" y="322524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38" y="3225245"/>
                  <a:ext cx="282575" cy="18466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 82"/>
            <p:cNvGrpSpPr/>
            <p:nvPr/>
          </p:nvGrpSpPr>
          <p:grpSpPr>
            <a:xfrm>
              <a:off x="571152" y="3260780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8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551566" y="3207063"/>
              <a:ext cx="557318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>
            <a:off x="1900204" y="1310829"/>
            <a:ext cx="0" cy="37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sellaDiTesto 36"/>
              <p:cNvSpPr txBox="1"/>
              <p:nvPr/>
            </p:nvSpPr>
            <p:spPr>
              <a:xfrm>
                <a:off x="1975970" y="1421474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970" y="1421474"/>
                <a:ext cx="207530" cy="169277"/>
              </a:xfrm>
              <a:prstGeom prst="rect">
                <a:avLst/>
              </a:prstGeom>
              <a:blipFill rotWithShape="1">
                <a:blip r:embed="rId20"/>
                <a:stretch>
                  <a:fillRect r="-588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35" name="Group 25634"/>
          <p:cNvGrpSpPr/>
          <p:nvPr/>
        </p:nvGrpSpPr>
        <p:grpSpPr>
          <a:xfrm>
            <a:off x="1301690" y="1694680"/>
            <a:ext cx="870026" cy="636753"/>
            <a:chOff x="1313978" y="3821695"/>
            <a:chExt cx="870026" cy="636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sellaDiTesto 3"/>
                <p:cNvSpPr txBox="1"/>
                <p:nvPr/>
              </p:nvSpPr>
              <p:spPr>
                <a:xfrm>
                  <a:off x="1668533" y="4177443"/>
                  <a:ext cx="50670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533" y="4177443"/>
                  <a:ext cx="506706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1205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sellaDiTesto 3"/>
                <p:cNvSpPr txBox="1"/>
                <p:nvPr/>
              </p:nvSpPr>
              <p:spPr>
                <a:xfrm>
                  <a:off x="1313978" y="396231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9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978" y="3962310"/>
                  <a:ext cx="282575" cy="184666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Group 94"/>
            <p:cNvGrpSpPr/>
            <p:nvPr/>
          </p:nvGrpSpPr>
          <p:grpSpPr>
            <a:xfrm>
              <a:off x="1637508" y="3867769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1626686" y="38216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37" name="Group 25636"/>
          <p:cNvGrpSpPr/>
          <p:nvPr/>
        </p:nvGrpSpPr>
        <p:grpSpPr>
          <a:xfrm>
            <a:off x="1614398" y="2336865"/>
            <a:ext cx="277652" cy="307219"/>
            <a:chOff x="1626686" y="4463880"/>
            <a:chExt cx="277652" cy="307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sellaDiTesto 36"/>
                <p:cNvSpPr txBox="1"/>
                <p:nvPr/>
              </p:nvSpPr>
              <p:spPr>
                <a:xfrm>
                  <a:off x="1626686" y="4521766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86" y="4521766"/>
                  <a:ext cx="207530" cy="1692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/>
            <p:nvPr/>
          </p:nvCxnSpPr>
          <p:spPr>
            <a:xfrm>
              <a:off x="1904338" y="4463880"/>
              <a:ext cx="0" cy="3072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38" name="Group 25637"/>
          <p:cNvGrpSpPr/>
          <p:nvPr/>
        </p:nvGrpSpPr>
        <p:grpSpPr>
          <a:xfrm>
            <a:off x="1349163" y="2670418"/>
            <a:ext cx="821546" cy="413244"/>
            <a:chOff x="1361451" y="4797433"/>
            <a:chExt cx="821546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sellaDiTesto 3"/>
                <p:cNvSpPr txBox="1"/>
                <p:nvPr/>
              </p:nvSpPr>
              <p:spPr>
                <a:xfrm>
                  <a:off x="1361451" y="481561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0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451" y="4815615"/>
                  <a:ext cx="282575" cy="18466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1645265" y="4851150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r="-2273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1625679" y="4797433"/>
              <a:ext cx="557318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08" name="Connettore 2 147"/>
          <p:cNvCxnSpPr/>
          <p:nvPr/>
        </p:nvCxnSpPr>
        <p:spPr>
          <a:xfrm>
            <a:off x="5880427" y="1539546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47"/>
          <p:cNvCxnSpPr/>
          <p:nvPr/>
        </p:nvCxnSpPr>
        <p:spPr>
          <a:xfrm flipH="1">
            <a:off x="5844227" y="771108"/>
            <a:ext cx="134340" cy="7299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40" name="Group 25639"/>
          <p:cNvGrpSpPr/>
          <p:nvPr/>
        </p:nvGrpSpPr>
        <p:grpSpPr>
          <a:xfrm>
            <a:off x="2713226" y="92556"/>
            <a:ext cx="678558" cy="1223133"/>
            <a:chOff x="2733357" y="1901194"/>
            <a:chExt cx="678558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asellaDiTesto 3"/>
                <p:cNvSpPr txBox="1"/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asellaDiTesto 3"/>
                <p:cNvSpPr txBox="1"/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CasellaDiTesto 68"/>
                <p:cNvSpPr txBox="1"/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000" r="-10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Rectangle 126"/>
            <p:cNvSpPr/>
            <p:nvPr/>
          </p:nvSpPr>
          <p:spPr>
            <a:xfrm>
              <a:off x="2748004" y="2145299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33357" y="2725438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2759234" y="2789025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sellaDiTesto 36"/>
              <p:cNvSpPr txBox="1"/>
              <p:nvPr/>
            </p:nvSpPr>
            <p:spPr>
              <a:xfrm>
                <a:off x="3131148" y="1417700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48" y="1417700"/>
                <a:ext cx="207530" cy="169277"/>
              </a:xfrm>
              <a:prstGeom prst="rect">
                <a:avLst/>
              </a:prstGeom>
              <a:blipFill rotWithShape="1">
                <a:blip r:embed="rId30"/>
                <a:stretch>
                  <a:fillRect r="-294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43" name="Group 25642"/>
          <p:cNvGrpSpPr/>
          <p:nvPr/>
        </p:nvGrpSpPr>
        <p:grpSpPr>
          <a:xfrm>
            <a:off x="2769576" y="2333091"/>
            <a:ext cx="277652" cy="307219"/>
            <a:chOff x="2781864" y="4460106"/>
            <a:chExt cx="277652" cy="307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36"/>
                <p:cNvSpPr txBox="1"/>
                <p:nvPr/>
              </p:nvSpPr>
              <p:spPr>
                <a:xfrm>
                  <a:off x="2781864" y="451799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864" y="4517992"/>
                  <a:ext cx="207530" cy="169277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Arrow Connector 145"/>
            <p:cNvCxnSpPr/>
            <p:nvPr/>
          </p:nvCxnSpPr>
          <p:spPr>
            <a:xfrm>
              <a:off x="3059516" y="4460106"/>
              <a:ext cx="0" cy="3072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0" name="Group 25619"/>
          <p:cNvGrpSpPr/>
          <p:nvPr/>
        </p:nvGrpSpPr>
        <p:grpSpPr>
          <a:xfrm>
            <a:off x="2504341" y="2666644"/>
            <a:ext cx="1067228" cy="413244"/>
            <a:chOff x="2516629" y="4638805"/>
            <a:chExt cx="1067228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2516629" y="4656987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629" y="4656987"/>
                  <a:ext cx="282575" cy="18466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sellaDiTesto 68"/>
                <p:cNvSpPr txBox="1"/>
                <p:nvPr/>
              </p:nvSpPr>
              <p:spPr>
                <a:xfrm>
                  <a:off x="2844687" y="4713185"/>
                  <a:ext cx="66542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9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687" y="4713185"/>
                  <a:ext cx="665427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917" r="-550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Ovale 71"/>
            <p:cNvSpPr/>
            <p:nvPr/>
          </p:nvSpPr>
          <p:spPr>
            <a:xfrm>
              <a:off x="2852569" y="4692522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780856" y="4638805"/>
              <a:ext cx="803001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42" name="Group 25641"/>
          <p:cNvGrpSpPr/>
          <p:nvPr/>
        </p:nvGrpSpPr>
        <p:grpSpPr>
          <a:xfrm>
            <a:off x="2475730" y="1690906"/>
            <a:ext cx="977852" cy="636753"/>
            <a:chOff x="2488018" y="3817921"/>
            <a:chExt cx="977852" cy="636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sellaDiTesto 3"/>
                <p:cNvSpPr txBox="1"/>
                <p:nvPr/>
              </p:nvSpPr>
              <p:spPr>
                <a:xfrm>
                  <a:off x="2823711" y="4173669"/>
                  <a:ext cx="588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11" y="4173669"/>
                  <a:ext cx="588204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3093" r="-309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619" name="Group 25618"/>
            <p:cNvGrpSpPr/>
            <p:nvPr/>
          </p:nvGrpSpPr>
          <p:grpSpPr>
            <a:xfrm>
              <a:off x="2836930" y="3863995"/>
              <a:ext cx="537731" cy="272302"/>
              <a:chOff x="2836930" y="3709141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CasellaDiTesto 68"/>
                  <p:cNvSpPr txBox="1"/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r="-674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Ovale 71"/>
              <p:cNvSpPr/>
              <p:nvPr/>
            </p:nvSpPr>
            <p:spPr>
              <a:xfrm>
                <a:off x="2844812" y="3709141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2781863" y="3817921"/>
              <a:ext cx="684007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CasellaDiTesto 3"/>
                <p:cNvSpPr txBox="1"/>
                <p:nvPr/>
              </p:nvSpPr>
              <p:spPr>
                <a:xfrm>
                  <a:off x="2488018" y="396231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018" y="3962310"/>
                  <a:ext cx="282575" cy="18466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22" name="Group 25621"/>
          <p:cNvGrpSpPr/>
          <p:nvPr/>
        </p:nvGrpSpPr>
        <p:grpSpPr>
          <a:xfrm>
            <a:off x="3394121" y="516609"/>
            <a:ext cx="450002" cy="440873"/>
            <a:chOff x="3414252" y="2170393"/>
            <a:chExt cx="450002" cy="440873"/>
          </a:xfrm>
        </p:grpSpPr>
        <p:sp>
          <p:nvSpPr>
            <p:cNvPr id="25621" name="Freeform 25620"/>
            <p:cNvSpPr/>
            <p:nvPr/>
          </p:nvSpPr>
          <p:spPr>
            <a:xfrm>
              <a:off x="3414252" y="2170393"/>
              <a:ext cx="450002" cy="440873"/>
            </a:xfrm>
            <a:custGeom>
              <a:avLst/>
              <a:gdLst>
                <a:gd name="connsiteX0" fmla="*/ 0 w 450002"/>
                <a:gd name="connsiteY0" fmla="*/ 285213 h 440873"/>
                <a:gd name="connsiteX1" fmla="*/ 191729 w 450002"/>
                <a:gd name="connsiteY1" fmla="*/ 440072 h 440873"/>
                <a:gd name="connsiteX2" fmla="*/ 449825 w 450002"/>
                <a:gd name="connsiteY2" fmla="*/ 226220 h 440873"/>
                <a:gd name="connsiteX3" fmla="*/ 228600 w 450002"/>
                <a:gd name="connsiteY3" fmla="*/ 4994 h 440873"/>
                <a:gd name="connsiteX4" fmla="*/ 14748 w 450002"/>
                <a:gd name="connsiteY4" fmla="*/ 93484 h 44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2" h="440873">
                  <a:moveTo>
                    <a:pt x="0" y="285213"/>
                  </a:moveTo>
                  <a:cubicBezTo>
                    <a:pt x="58379" y="367558"/>
                    <a:pt x="116758" y="449904"/>
                    <a:pt x="191729" y="440072"/>
                  </a:cubicBezTo>
                  <a:cubicBezTo>
                    <a:pt x="266700" y="430240"/>
                    <a:pt x="443680" y="298733"/>
                    <a:pt x="449825" y="226220"/>
                  </a:cubicBezTo>
                  <a:cubicBezTo>
                    <a:pt x="455970" y="153707"/>
                    <a:pt x="301113" y="27117"/>
                    <a:pt x="228600" y="4994"/>
                  </a:cubicBezTo>
                  <a:cubicBezTo>
                    <a:pt x="156087" y="-17129"/>
                    <a:pt x="85417" y="38177"/>
                    <a:pt x="14748" y="9348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sellaDiTesto 36"/>
                <p:cNvSpPr txBox="1"/>
                <p:nvPr/>
              </p:nvSpPr>
              <p:spPr>
                <a:xfrm>
                  <a:off x="3535488" y="2278673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488" y="2278673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Straight Arrow Connector 112"/>
          <p:cNvCxnSpPr/>
          <p:nvPr/>
        </p:nvCxnSpPr>
        <p:spPr>
          <a:xfrm>
            <a:off x="3049538" y="1331347"/>
            <a:ext cx="0" cy="37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287916" y="3692427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sellaDiTesto 36"/>
              <p:cNvSpPr txBox="1"/>
              <p:nvPr/>
            </p:nvSpPr>
            <p:spPr>
              <a:xfrm>
                <a:off x="1011797" y="3692427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97" y="3692427"/>
                <a:ext cx="207530" cy="169277"/>
              </a:xfrm>
              <a:prstGeom prst="rect">
                <a:avLst/>
              </a:prstGeom>
              <a:blipFill rotWithShape="1">
                <a:blip r:embed="rId3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324824" y="3693712"/>
            <a:ext cx="670706" cy="1223133"/>
            <a:chOff x="1324824" y="3693712"/>
            <a:chExt cx="670706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CasellaDiTesto 3"/>
                <p:cNvSpPr txBox="1"/>
                <p:nvPr/>
              </p:nvSpPr>
              <p:spPr>
                <a:xfrm>
                  <a:off x="1407263" y="3955322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263" y="3955322"/>
                  <a:ext cx="445877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2740" r="-95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3"/>
                <p:cNvSpPr txBox="1"/>
                <p:nvPr/>
              </p:nvSpPr>
              <p:spPr>
                <a:xfrm>
                  <a:off x="1488915" y="3693712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915" y="3693712"/>
                  <a:ext cx="282575" cy="184666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CasellaDiTesto 68"/>
                <p:cNvSpPr txBox="1"/>
                <p:nvPr/>
              </p:nvSpPr>
              <p:spPr>
                <a:xfrm>
                  <a:off x="1360398" y="4226045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5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398" y="4226045"/>
                  <a:ext cx="537731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r="-3409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ctangle 156"/>
            <p:cNvSpPr/>
            <p:nvPr/>
          </p:nvSpPr>
          <p:spPr>
            <a:xfrm>
              <a:off x="1340512" y="3937817"/>
              <a:ext cx="655018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1324824" y="4517956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1357628" y="4581543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7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792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p:sp>
        <p:nvSpPr>
          <p:cNvPr id="10" name="Freeform 9"/>
          <p:cNvSpPr/>
          <p:nvPr/>
        </p:nvSpPr>
        <p:spPr>
          <a:xfrm>
            <a:off x="858982" y="4080164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>
            <a:off x="868294" y="4378459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2466914" y="3692427"/>
            <a:ext cx="678558" cy="1223133"/>
            <a:chOff x="2733357" y="1901194"/>
            <a:chExt cx="678558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CasellaDiTesto 3"/>
                <p:cNvSpPr txBox="1"/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asellaDiTesto 3"/>
                <p:cNvSpPr txBox="1"/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6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sellaDiTesto 68"/>
                <p:cNvSpPr txBox="1"/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000" r="-10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ectangle 169"/>
            <p:cNvSpPr/>
            <p:nvPr/>
          </p:nvSpPr>
          <p:spPr>
            <a:xfrm>
              <a:off x="2748004" y="2145299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2733357" y="2725438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/>
            <p:cNvGrpSpPr/>
            <p:nvPr/>
          </p:nvGrpSpPr>
          <p:grpSpPr>
            <a:xfrm>
              <a:off x="2759234" y="2789025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CasellaDiTesto 36"/>
              <p:cNvSpPr txBox="1"/>
              <p:nvPr/>
            </p:nvSpPr>
            <p:spPr>
              <a:xfrm>
                <a:off x="2190501" y="3699545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7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501" y="3699545"/>
                <a:ext cx="207530" cy="169277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Freeform 175"/>
          <p:cNvSpPr/>
          <p:nvPr/>
        </p:nvSpPr>
        <p:spPr>
          <a:xfrm>
            <a:off x="2013711" y="4090963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6"/>
          <p:cNvSpPr/>
          <p:nvPr/>
        </p:nvSpPr>
        <p:spPr>
          <a:xfrm>
            <a:off x="1995530" y="4309251"/>
            <a:ext cx="560068" cy="399392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86211" y="3692427"/>
            <a:ext cx="687316" cy="1223133"/>
            <a:chOff x="3586211" y="3692427"/>
            <a:chExt cx="687316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CasellaDiTesto 3"/>
                <p:cNvSpPr txBox="1"/>
                <p:nvPr/>
              </p:nvSpPr>
              <p:spPr>
                <a:xfrm>
                  <a:off x="3663554" y="3954037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7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554" y="3954037"/>
                  <a:ext cx="44587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CasellaDiTesto 3"/>
                <p:cNvSpPr txBox="1"/>
                <p:nvPr/>
              </p:nvSpPr>
              <p:spPr>
                <a:xfrm>
                  <a:off x="3745206" y="3692427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8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206" y="3692427"/>
                  <a:ext cx="282575" cy="184666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sellaDiTesto 68"/>
                <p:cNvSpPr txBox="1"/>
                <p:nvPr/>
              </p:nvSpPr>
              <p:spPr>
                <a:xfrm>
                  <a:off x="3616689" y="4224760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81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689" y="4224760"/>
                  <a:ext cx="613310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90" r="-990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Rectangle 181"/>
            <p:cNvSpPr/>
            <p:nvPr/>
          </p:nvSpPr>
          <p:spPr>
            <a:xfrm>
              <a:off x="3609616" y="3936532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84" name="Straight Arrow Connector 183"/>
            <p:cNvCxnSpPr/>
            <p:nvPr/>
          </p:nvCxnSpPr>
          <p:spPr>
            <a:xfrm>
              <a:off x="3594969" y="4516671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3586211" y="4580258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asellaDiTesto 36"/>
              <p:cNvSpPr txBox="1"/>
              <p:nvPr/>
            </p:nvSpPr>
            <p:spPr>
              <a:xfrm>
                <a:off x="3286390" y="3699545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90" y="3699545"/>
                <a:ext cx="207530" cy="169277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Freeform 188"/>
          <p:cNvSpPr/>
          <p:nvPr/>
        </p:nvSpPr>
        <p:spPr>
          <a:xfrm>
            <a:off x="3136579" y="4059383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3103486" y="4332482"/>
            <a:ext cx="560068" cy="399392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 Box 2"/>
              <p:cNvSpPr txBox="1">
                <a:spLocks noChangeArrowheads="1"/>
              </p:cNvSpPr>
              <p:nvPr/>
            </p:nvSpPr>
            <p:spPr bwMode="auto">
              <a:xfrm>
                <a:off x="4204120" y="3332315"/>
                <a:ext cx="3145085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𝜀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𝑁</m:t>
                    </m: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9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4120" y="3332315"/>
                <a:ext cx="3145085" cy="246221"/>
              </a:xfrm>
              <a:prstGeom prst="rect">
                <a:avLst/>
              </a:prstGeom>
              <a:blipFill rotWithShape="1">
                <a:blip r:embed="rId44"/>
                <a:stretch>
                  <a:fillRect l="-3861" t="-23810" b="-452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3515358" y="3465001"/>
            <a:ext cx="682570" cy="144848"/>
          </a:xfrm>
          <a:custGeom>
            <a:avLst/>
            <a:gdLst>
              <a:gd name="connsiteX0" fmla="*/ 443345 w 443345"/>
              <a:gd name="connsiteY0" fmla="*/ 48491 h 160067"/>
              <a:gd name="connsiteX1" fmla="*/ 166254 w 443345"/>
              <a:gd name="connsiteY1" fmla="*/ 159327 h 160067"/>
              <a:gd name="connsiteX2" fmla="*/ 0 w 443345"/>
              <a:gd name="connsiteY2" fmla="*/ 0 h 1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345" h="160067">
                <a:moveTo>
                  <a:pt x="443345" y="48491"/>
                </a:moveTo>
                <a:cubicBezTo>
                  <a:pt x="341745" y="107950"/>
                  <a:pt x="240145" y="167409"/>
                  <a:pt x="166254" y="159327"/>
                </a:cubicBezTo>
                <a:cubicBezTo>
                  <a:pt x="92363" y="151245"/>
                  <a:pt x="46181" y="75622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59382" y="3609849"/>
            <a:ext cx="413094" cy="1031424"/>
          </a:xfrm>
          <a:custGeom>
            <a:avLst/>
            <a:gdLst>
              <a:gd name="connsiteX0" fmla="*/ 180109 w 413094"/>
              <a:gd name="connsiteY0" fmla="*/ 0 h 1039091"/>
              <a:gd name="connsiteX1" fmla="*/ 408709 w 413094"/>
              <a:gd name="connsiteY1" fmla="*/ 658091 h 1039091"/>
              <a:gd name="connsiteX2" fmla="*/ 0 w 413094"/>
              <a:gd name="connsiteY2" fmla="*/ 1039091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094" h="1039091">
                <a:moveTo>
                  <a:pt x="180109" y="0"/>
                </a:moveTo>
                <a:cubicBezTo>
                  <a:pt x="309418" y="242454"/>
                  <a:pt x="438727" y="484909"/>
                  <a:pt x="408709" y="658091"/>
                </a:cubicBezTo>
                <a:cubicBezTo>
                  <a:pt x="378691" y="831273"/>
                  <a:pt x="189345" y="935182"/>
                  <a:pt x="0" y="103909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771561" y="3699545"/>
            <a:ext cx="684007" cy="901376"/>
            <a:chOff x="4771561" y="3699545"/>
            <a:chExt cx="684007" cy="901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CasellaDiTesto 3"/>
                <p:cNvSpPr txBox="1"/>
                <p:nvPr/>
              </p:nvSpPr>
              <p:spPr>
                <a:xfrm>
                  <a:off x="4813409" y="4319916"/>
                  <a:ext cx="588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09" y="4319916"/>
                  <a:ext cx="588204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4167" r="-312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4" name="Group 193"/>
            <p:cNvGrpSpPr/>
            <p:nvPr/>
          </p:nvGrpSpPr>
          <p:grpSpPr>
            <a:xfrm>
              <a:off x="4826628" y="4010242"/>
              <a:ext cx="537731" cy="272302"/>
              <a:chOff x="2836930" y="3709141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CasellaDiTesto 68"/>
                  <p:cNvSpPr txBox="1"/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r="-674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8" name="Ovale 71"/>
              <p:cNvSpPr/>
              <p:nvPr/>
            </p:nvSpPr>
            <p:spPr>
              <a:xfrm>
                <a:off x="2844812" y="3709141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95" name="Rectangle 194"/>
            <p:cNvSpPr/>
            <p:nvPr/>
          </p:nvSpPr>
          <p:spPr>
            <a:xfrm>
              <a:off x="4771561" y="3964168"/>
              <a:ext cx="684007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CasellaDiTesto 3"/>
                <p:cNvSpPr txBox="1"/>
                <p:nvPr/>
              </p:nvSpPr>
              <p:spPr>
                <a:xfrm>
                  <a:off x="4972276" y="369954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9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276" y="3699545"/>
                  <a:ext cx="282575" cy="184666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CasellaDiTesto 36"/>
              <p:cNvSpPr txBox="1"/>
              <p:nvPr/>
            </p:nvSpPr>
            <p:spPr>
              <a:xfrm>
                <a:off x="4472476" y="3692427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r>
                        <a:rPr lang="it-IT" sz="11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9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76" y="3692427"/>
                <a:ext cx="207530" cy="169277"/>
              </a:xfrm>
              <a:prstGeom prst="rect">
                <a:avLst/>
              </a:prstGeom>
              <a:blipFill rotWithShape="1">
                <a:blip r:embed="rId47"/>
                <a:stretch>
                  <a:fillRect r="-588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Freeform 199"/>
          <p:cNvSpPr/>
          <p:nvPr/>
        </p:nvSpPr>
        <p:spPr>
          <a:xfrm>
            <a:off x="4252300" y="4091372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978567" y="3727774"/>
            <a:ext cx="803001" cy="667215"/>
            <a:chOff x="5978567" y="3727774"/>
            <a:chExt cx="803001" cy="667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CasellaDiTesto 3"/>
                <p:cNvSpPr txBox="1"/>
                <p:nvPr/>
              </p:nvSpPr>
              <p:spPr>
                <a:xfrm>
                  <a:off x="6208505" y="372777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0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505" y="3727774"/>
                  <a:ext cx="282575" cy="184666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CasellaDiTesto 68"/>
                <p:cNvSpPr txBox="1"/>
                <p:nvPr/>
              </p:nvSpPr>
              <p:spPr>
                <a:xfrm>
                  <a:off x="6042398" y="4056125"/>
                  <a:ext cx="66542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3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398" y="4056125"/>
                  <a:ext cx="665427" cy="215444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r="-6422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Ovale 71"/>
            <p:cNvSpPr/>
            <p:nvPr/>
          </p:nvSpPr>
          <p:spPr>
            <a:xfrm>
              <a:off x="6050280" y="4035462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978567" y="3981745"/>
              <a:ext cx="803001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07" name="Freeform 206"/>
          <p:cNvSpPr/>
          <p:nvPr/>
        </p:nvSpPr>
        <p:spPr>
          <a:xfrm>
            <a:off x="4252298" y="4396682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sellaDiTesto 36"/>
              <p:cNvSpPr txBox="1"/>
              <p:nvPr/>
            </p:nvSpPr>
            <p:spPr>
              <a:xfrm>
                <a:off x="5672897" y="3700121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0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897" y="3700121"/>
                <a:ext cx="207530" cy="169277"/>
              </a:xfrm>
              <a:prstGeom prst="rect">
                <a:avLst/>
              </a:prstGeom>
              <a:blipFill rotWithShape="1">
                <a:blip r:embed="rId5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Freeform 208"/>
          <p:cNvSpPr/>
          <p:nvPr/>
        </p:nvSpPr>
        <p:spPr>
          <a:xfrm>
            <a:off x="5455568" y="4201529"/>
            <a:ext cx="586383" cy="215934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754582" y="3015146"/>
            <a:ext cx="443345" cy="219890"/>
          </a:xfrm>
          <a:custGeom>
            <a:avLst/>
            <a:gdLst>
              <a:gd name="connsiteX0" fmla="*/ 242455 w 242455"/>
              <a:gd name="connsiteY0" fmla="*/ 12664 h 144282"/>
              <a:gd name="connsiteX1" fmla="*/ 55419 w 242455"/>
              <a:gd name="connsiteY1" fmla="*/ 12664 h 144282"/>
              <a:gd name="connsiteX2" fmla="*/ 0 w 242455"/>
              <a:gd name="connsiteY2" fmla="*/ 144282 h 14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5" h="144282">
                <a:moveTo>
                  <a:pt x="242455" y="12664"/>
                </a:moveTo>
                <a:cubicBezTo>
                  <a:pt x="169141" y="1696"/>
                  <a:pt x="95828" y="-9272"/>
                  <a:pt x="55419" y="12664"/>
                </a:cubicBezTo>
                <a:cubicBezTo>
                  <a:pt x="15010" y="34600"/>
                  <a:pt x="7505" y="89441"/>
                  <a:pt x="0" y="144282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350327" y="3262745"/>
            <a:ext cx="2279073" cy="803564"/>
          </a:xfrm>
          <a:custGeom>
            <a:avLst/>
            <a:gdLst>
              <a:gd name="connsiteX0" fmla="*/ 0 w 2279073"/>
              <a:gd name="connsiteY0" fmla="*/ 0 h 803564"/>
              <a:gd name="connsiteX1" fmla="*/ 526473 w 2279073"/>
              <a:gd name="connsiteY1" fmla="*/ 221673 h 803564"/>
              <a:gd name="connsiteX2" fmla="*/ 1808018 w 2279073"/>
              <a:gd name="connsiteY2" fmla="*/ 207819 h 803564"/>
              <a:gd name="connsiteX3" fmla="*/ 2279073 w 2279073"/>
              <a:gd name="connsiteY3" fmla="*/ 803564 h 80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9073" h="803564">
                <a:moveTo>
                  <a:pt x="0" y="0"/>
                </a:moveTo>
                <a:cubicBezTo>
                  <a:pt x="112568" y="93518"/>
                  <a:pt x="225137" y="187037"/>
                  <a:pt x="526473" y="221673"/>
                </a:cubicBezTo>
                <a:cubicBezTo>
                  <a:pt x="827809" y="256309"/>
                  <a:pt x="1515918" y="110837"/>
                  <a:pt x="1808018" y="207819"/>
                </a:cubicBezTo>
                <a:cubicBezTo>
                  <a:pt x="2100118" y="304801"/>
                  <a:pt x="2189595" y="554182"/>
                  <a:pt x="2279073" y="803564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/>
          <p:cNvGrpSpPr/>
          <p:nvPr/>
        </p:nvGrpSpPr>
        <p:grpSpPr>
          <a:xfrm>
            <a:off x="282596" y="5069245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4" name="Group 213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7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asellaDiTesto 36"/>
              <p:cNvSpPr txBox="1"/>
              <p:nvPr/>
            </p:nvSpPr>
            <p:spPr>
              <a:xfrm>
                <a:off x="1006477" y="5069245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1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77" y="5069245"/>
                <a:ext cx="207530" cy="169277"/>
              </a:xfrm>
              <a:prstGeom prst="rect">
                <a:avLst/>
              </a:prstGeom>
              <a:blipFill rotWithShape="1">
                <a:blip r:embed="rId3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319504" y="5070530"/>
            <a:ext cx="670706" cy="1223133"/>
            <a:chOff x="1319504" y="5070530"/>
            <a:chExt cx="670706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CasellaDiTesto 3"/>
                <p:cNvSpPr txBox="1"/>
                <p:nvPr/>
              </p:nvSpPr>
              <p:spPr>
                <a:xfrm>
                  <a:off x="1401943" y="5332140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943" y="5332140"/>
                  <a:ext cx="44587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CasellaDiTesto 3"/>
                <p:cNvSpPr txBox="1"/>
                <p:nvPr/>
              </p:nvSpPr>
              <p:spPr>
                <a:xfrm>
                  <a:off x="1483595" y="507053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2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595" y="5070530"/>
                  <a:ext cx="282575" cy="184666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CasellaDiTesto 68"/>
                <p:cNvSpPr txBox="1"/>
                <p:nvPr/>
              </p:nvSpPr>
              <p:spPr>
                <a:xfrm>
                  <a:off x="1355078" y="5602863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21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78" y="5602863"/>
                  <a:ext cx="537731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r="-2247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Rectangle 221"/>
            <p:cNvSpPr/>
            <p:nvPr/>
          </p:nvSpPr>
          <p:spPr>
            <a:xfrm>
              <a:off x="1335192" y="5314635"/>
              <a:ext cx="655018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3" name="Straight Arrow Connector 222"/>
            <p:cNvCxnSpPr/>
            <p:nvPr/>
          </p:nvCxnSpPr>
          <p:spPr>
            <a:xfrm>
              <a:off x="1319504" y="5894774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/>
          </p:nvGrpSpPr>
          <p:grpSpPr>
            <a:xfrm>
              <a:off x="1352308" y="5958361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7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792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6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p:sp>
        <p:nvSpPr>
          <p:cNvPr id="227" name="Freeform 226"/>
          <p:cNvSpPr/>
          <p:nvPr/>
        </p:nvSpPr>
        <p:spPr>
          <a:xfrm>
            <a:off x="853662" y="5456982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/>
          <p:cNvSpPr/>
          <p:nvPr/>
        </p:nvSpPr>
        <p:spPr>
          <a:xfrm>
            <a:off x="862974" y="5755277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/>
          <p:cNvGrpSpPr/>
          <p:nvPr/>
        </p:nvGrpSpPr>
        <p:grpSpPr>
          <a:xfrm>
            <a:off x="2461594" y="5069245"/>
            <a:ext cx="678558" cy="1223133"/>
            <a:chOff x="2733357" y="1901194"/>
            <a:chExt cx="678558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sellaDiTesto 3"/>
                <p:cNvSpPr txBox="1"/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sellaDiTesto 3"/>
                <p:cNvSpPr txBox="1"/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3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CasellaDiTesto 68"/>
                <p:cNvSpPr txBox="1"/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000" r="-10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Rectangle 232"/>
            <p:cNvSpPr/>
            <p:nvPr/>
          </p:nvSpPr>
          <p:spPr>
            <a:xfrm>
              <a:off x="2748004" y="2145299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>
              <a:off x="2733357" y="2725438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>
              <a:off x="2759234" y="2789025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CasellaDiTesto 36"/>
              <p:cNvSpPr txBox="1"/>
              <p:nvPr/>
            </p:nvSpPr>
            <p:spPr>
              <a:xfrm>
                <a:off x="2185181" y="5076363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3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181" y="5076363"/>
                <a:ext cx="207530" cy="169277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Freeform 238"/>
          <p:cNvSpPr/>
          <p:nvPr/>
        </p:nvSpPr>
        <p:spPr>
          <a:xfrm>
            <a:off x="2008391" y="5467781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39"/>
          <p:cNvSpPr/>
          <p:nvPr/>
        </p:nvSpPr>
        <p:spPr>
          <a:xfrm>
            <a:off x="1990210" y="5686069"/>
            <a:ext cx="560068" cy="399392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63554" y="5077766"/>
            <a:ext cx="684007" cy="901376"/>
            <a:chOff x="3663554" y="5077766"/>
            <a:chExt cx="684007" cy="901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CasellaDiTesto 3"/>
                <p:cNvSpPr txBox="1"/>
                <p:nvPr/>
              </p:nvSpPr>
              <p:spPr>
                <a:xfrm>
                  <a:off x="3705402" y="5698137"/>
                  <a:ext cx="588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4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402" y="5698137"/>
                  <a:ext cx="588204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4167" r="-312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2" name="Group 241"/>
            <p:cNvGrpSpPr/>
            <p:nvPr/>
          </p:nvGrpSpPr>
          <p:grpSpPr>
            <a:xfrm>
              <a:off x="3718621" y="5388463"/>
              <a:ext cx="537731" cy="272302"/>
              <a:chOff x="2836930" y="3709141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CasellaDiTesto 68"/>
                  <p:cNvSpPr txBox="1"/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r="-674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4" name="Ovale 71"/>
              <p:cNvSpPr/>
              <p:nvPr/>
            </p:nvSpPr>
            <p:spPr>
              <a:xfrm>
                <a:off x="2844812" y="3709141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245" name="Rectangle 244"/>
            <p:cNvSpPr/>
            <p:nvPr/>
          </p:nvSpPr>
          <p:spPr>
            <a:xfrm>
              <a:off x="3663554" y="5342389"/>
              <a:ext cx="684007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CasellaDiTesto 3"/>
                <p:cNvSpPr txBox="1"/>
                <p:nvPr/>
              </p:nvSpPr>
              <p:spPr>
                <a:xfrm>
                  <a:off x="3864269" y="5077766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4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269" y="5077766"/>
                  <a:ext cx="282575" cy="184666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CasellaDiTesto 36"/>
              <p:cNvSpPr txBox="1"/>
              <p:nvPr/>
            </p:nvSpPr>
            <p:spPr>
              <a:xfrm>
                <a:off x="3364469" y="5070648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r>
                        <a:rPr lang="it-IT" sz="11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4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69" y="5070648"/>
                <a:ext cx="207530" cy="169277"/>
              </a:xfrm>
              <a:prstGeom prst="rect">
                <a:avLst/>
              </a:prstGeom>
              <a:blipFill rotWithShape="1">
                <a:blip r:embed="rId47"/>
                <a:stretch>
                  <a:fillRect r="-5882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Freeform 247"/>
          <p:cNvSpPr/>
          <p:nvPr/>
        </p:nvSpPr>
        <p:spPr>
          <a:xfrm>
            <a:off x="3144293" y="5469593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 Box 2"/>
              <p:cNvSpPr txBox="1">
                <a:spLocks noChangeArrowheads="1"/>
              </p:cNvSpPr>
              <p:nvPr/>
            </p:nvSpPr>
            <p:spPr bwMode="auto">
              <a:xfrm>
                <a:off x="4532854" y="4731874"/>
                <a:ext cx="3842392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𝑎𝑎𝑁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𝑆</m:t>
                    </m: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4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2854" y="4731874"/>
                <a:ext cx="3842392" cy="246221"/>
              </a:xfrm>
              <a:prstGeom prst="rect">
                <a:avLst/>
              </a:prstGeom>
              <a:blipFill rotWithShape="1">
                <a:blip r:embed="rId53"/>
                <a:stretch>
                  <a:fillRect l="-3165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4182188" y="4987636"/>
            <a:ext cx="639194" cy="443346"/>
          </a:xfrm>
          <a:custGeom>
            <a:avLst/>
            <a:gdLst>
              <a:gd name="connsiteX0" fmla="*/ 639194 w 639194"/>
              <a:gd name="connsiteY0" fmla="*/ 0 h 443346"/>
              <a:gd name="connsiteX1" fmla="*/ 98867 w 639194"/>
              <a:gd name="connsiteY1" fmla="*/ 138546 h 443346"/>
              <a:gd name="connsiteX2" fmla="*/ 1885 w 639194"/>
              <a:gd name="connsiteY2" fmla="*/ 443346 h 44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9194" h="443346">
                <a:moveTo>
                  <a:pt x="639194" y="0"/>
                </a:moveTo>
                <a:cubicBezTo>
                  <a:pt x="422139" y="32327"/>
                  <a:pt x="205085" y="64655"/>
                  <a:pt x="98867" y="138546"/>
                </a:cubicBezTo>
                <a:cubicBezTo>
                  <a:pt x="-7351" y="212437"/>
                  <a:pt x="-2733" y="327891"/>
                  <a:pt x="1885" y="44334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697688" y="3449782"/>
            <a:ext cx="1095985" cy="1316182"/>
          </a:xfrm>
          <a:custGeom>
            <a:avLst/>
            <a:gdLst>
              <a:gd name="connsiteX0" fmla="*/ 782782 w 782782"/>
              <a:gd name="connsiteY0" fmla="*/ 1316182 h 1316182"/>
              <a:gd name="connsiteX1" fmla="*/ 159327 w 782782"/>
              <a:gd name="connsiteY1" fmla="*/ 699654 h 1316182"/>
              <a:gd name="connsiteX2" fmla="*/ 0 w 782782"/>
              <a:gd name="connsiteY2" fmla="*/ 0 h 131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2" h="1316182">
                <a:moveTo>
                  <a:pt x="782782" y="1316182"/>
                </a:moveTo>
                <a:cubicBezTo>
                  <a:pt x="536286" y="1117600"/>
                  <a:pt x="289791" y="919018"/>
                  <a:pt x="159327" y="699654"/>
                </a:cubicBezTo>
                <a:cubicBezTo>
                  <a:pt x="28863" y="480290"/>
                  <a:pt x="14431" y="240145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 Box 2"/>
              <p:cNvSpPr txBox="1">
                <a:spLocks noChangeArrowheads="1"/>
              </p:cNvSpPr>
              <p:nvPr/>
            </p:nvSpPr>
            <p:spPr bwMode="auto">
              <a:xfrm>
                <a:off x="6820020" y="3824269"/>
                <a:ext cx="2248672" cy="8617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NB: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length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of the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reduction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handle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  <a:sym typeface="Symbol" pitchFamily="18" charset="2"/>
                      </a:rPr>
                      <m:t>𝑎𝑎𝑁</m:t>
                    </m:r>
                  </m:oMath>
                </a14:m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)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not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known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in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advance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: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it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determined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runtime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by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inspecting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the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stack</a:t>
                </a:r>
                <a:endParaRPr lang="it-IT" sz="14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0020" y="3824269"/>
                <a:ext cx="2248672" cy="861774"/>
              </a:xfrm>
              <a:prstGeom prst="rect">
                <a:avLst/>
              </a:prstGeom>
              <a:blipFill rotWithShape="1">
                <a:blip r:embed="rId54"/>
                <a:stretch>
                  <a:fillRect l="-4582" t="-4861" r="-2695" b="-1041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CasellaDiTesto 36"/>
              <p:cNvSpPr txBox="1"/>
              <p:nvPr/>
            </p:nvSpPr>
            <p:spPr>
              <a:xfrm>
                <a:off x="6218817" y="5398041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5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17" y="5398041"/>
                <a:ext cx="207530" cy="184666"/>
              </a:xfrm>
              <a:prstGeom prst="rect">
                <a:avLst/>
              </a:prstGeom>
              <a:blipFill rotWithShape="1">
                <a:blip r:embed="rId55"/>
                <a:stretch>
                  <a:fillRect r="-29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CasellaDiTesto 118"/>
          <p:cNvSpPr txBox="1"/>
          <p:nvPr/>
        </p:nvSpPr>
        <p:spPr>
          <a:xfrm>
            <a:off x="6491080" y="5721490"/>
            <a:ext cx="227797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it-IT" sz="1400" b="1">
                <a:latin typeface="Times New Roman" pitchFamily="18" charset="0"/>
                <a:cs typeface="Times New Roman" pitchFamily="18" charset="0"/>
              </a:rPr>
              <a:t>ACCEPT</a:t>
            </a:r>
            <a:endParaRPr lang="it-IT" sz="1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5674002" y="5352158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264" name="Rectangle 263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 Box 2"/>
              <p:cNvSpPr txBox="1">
                <a:spLocks noChangeArrowheads="1"/>
              </p:cNvSpPr>
              <p:nvPr/>
            </p:nvSpPr>
            <p:spPr bwMode="auto">
              <a:xfrm>
                <a:off x="4229999" y="3015146"/>
                <a:ext cx="3842392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𝑎𝑁𝑏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𝑁</m:t>
                    </m: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9999" y="3015146"/>
                <a:ext cx="3842392" cy="246221"/>
              </a:xfrm>
              <a:prstGeom prst="rect">
                <a:avLst/>
              </a:prstGeom>
              <a:blipFill rotWithShape="1">
                <a:blip r:embed="rId57"/>
                <a:stretch>
                  <a:fillRect l="-3165" t="-23810" b="-452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 Box 2"/>
              <p:cNvSpPr txBox="1">
                <a:spLocks noChangeArrowheads="1"/>
              </p:cNvSpPr>
              <p:nvPr/>
            </p:nvSpPr>
            <p:spPr bwMode="auto">
              <a:xfrm>
                <a:off x="5776662" y="2536640"/>
                <a:ext cx="3188583" cy="4308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NB: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length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of the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reduction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sym typeface="Symbol" pitchFamily="18" charset="2"/>
                  </a:rPr>
                  <a:t>handle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  <a:sym typeface="Symbol" pitchFamily="18" charset="2"/>
                      </a:rPr>
                      <m:t>𝜀</m:t>
                    </m:r>
                  </m:oMath>
                </a14:m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)  is 0: </a:t>
                </a:r>
                <a:r>
                  <a:rPr lang="it-IT" sz="1400">
                    <a:latin typeface="Times New Roman" pitchFamily="18" charset="0"/>
                    <a:sym typeface="Symbol"/>
                  </a:rPr>
                  <a:t> (i.e., </a:t>
                </a:r>
                <a:r>
                  <a:rPr lang="it-IT" sz="1400">
                    <a:latin typeface="Times New Roman" pitchFamily="18" charset="0"/>
                    <a:sym typeface="Symbol" pitchFamily="18" charset="2"/>
                  </a:rPr>
                  <a:t>nothing) </a:t>
                </a:r>
                <a:r>
                  <a:rPr lang="it-IT" sz="1400" dirty="0">
                    <a:latin typeface="Times New Roman" pitchFamily="18" charset="0"/>
                    <a:sym typeface="Symbol" pitchFamily="18" charset="2"/>
                  </a:rPr>
                  <a:t>is popped from the stack</a:t>
                </a:r>
              </a:p>
            </p:txBody>
          </p:sp>
        </mc:Choice>
        <mc:Fallback xmlns="">
          <p:sp>
            <p:nvSpPr>
              <p:cNvPr id="26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6662" y="2536640"/>
                <a:ext cx="3188583" cy="430887"/>
              </a:xfrm>
              <a:prstGeom prst="rect">
                <a:avLst/>
              </a:prstGeom>
              <a:blipFill rotWithShape="1">
                <a:blip r:embed="rId58"/>
                <a:stretch>
                  <a:fillRect l="-3238" t="-9589" r="-2286" b="-2191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Connettore 2 147"/>
          <p:cNvCxnSpPr/>
          <p:nvPr/>
        </p:nvCxnSpPr>
        <p:spPr>
          <a:xfrm flipH="1">
            <a:off x="5443288" y="1624348"/>
            <a:ext cx="134340" cy="7299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911659" y="320658"/>
            <a:ext cx="1165176" cy="744367"/>
            <a:chOff x="6911659" y="320658"/>
            <a:chExt cx="1165176" cy="744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CasellaDiTesto 36"/>
                <p:cNvSpPr txBox="1"/>
                <p:nvPr/>
              </p:nvSpPr>
              <p:spPr>
                <a:xfrm>
                  <a:off x="7869305" y="320658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1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52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305" y="320658"/>
                  <a:ext cx="207530" cy="169277"/>
                </a:xfrm>
                <a:prstGeom prst="rect">
                  <a:avLst/>
                </a:prstGeom>
                <a:blipFill>
                  <a:blip r:embed="rId5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CasellaDiTesto 36"/>
                <p:cNvSpPr txBox="1"/>
                <p:nvPr/>
              </p:nvSpPr>
              <p:spPr>
                <a:xfrm>
                  <a:off x="7349205" y="892216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5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205" y="892216"/>
                  <a:ext cx="207530" cy="169277"/>
                </a:xfrm>
                <a:prstGeom prst="rect">
                  <a:avLst/>
                </a:prstGeom>
                <a:blipFill rotWithShape="1">
                  <a:blip r:embed="rId6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CasellaDiTesto 36"/>
                <p:cNvSpPr txBox="1"/>
                <p:nvPr/>
              </p:nvSpPr>
              <p:spPr>
                <a:xfrm>
                  <a:off x="6911659" y="895748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5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1659" y="895748"/>
                  <a:ext cx="207530" cy="169277"/>
                </a:xfrm>
                <a:prstGeom prst="rect">
                  <a:avLst/>
                </a:prstGeom>
                <a:blipFill rotWithShape="1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1" name="Straight Connector 270"/>
            <p:cNvCxnSpPr/>
            <p:nvPr/>
          </p:nvCxnSpPr>
          <p:spPr>
            <a:xfrm flipH="1">
              <a:off x="7119189" y="590380"/>
              <a:ext cx="627811" cy="239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endCxn id="254" idx="0"/>
            </p:cNvCxnSpPr>
            <p:nvPr/>
          </p:nvCxnSpPr>
          <p:spPr>
            <a:xfrm flipH="1">
              <a:off x="7452970" y="590380"/>
              <a:ext cx="416336" cy="301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endCxn id="253" idx="0"/>
            </p:cNvCxnSpPr>
            <p:nvPr/>
          </p:nvCxnSpPr>
          <p:spPr>
            <a:xfrm>
              <a:off x="7973070" y="573384"/>
              <a:ext cx="0" cy="322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345846" y="895748"/>
            <a:ext cx="1358973" cy="683313"/>
            <a:chOff x="7345846" y="895748"/>
            <a:chExt cx="1358973" cy="683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CasellaDiTesto 36"/>
                <p:cNvSpPr txBox="1"/>
                <p:nvPr/>
              </p:nvSpPr>
              <p:spPr>
                <a:xfrm>
                  <a:off x="7869305" y="895748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100" b="0" i="1" smtClean="0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53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305" y="895748"/>
                  <a:ext cx="207530" cy="169277"/>
                </a:xfrm>
                <a:prstGeom prst="rect">
                  <a:avLst/>
                </a:prstGeom>
                <a:blipFill rotWithShape="1">
                  <a:blip r:embed="rId62"/>
                  <a:stretch>
                    <a:fillRect r="-5882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CasellaDiTesto 36"/>
                <p:cNvSpPr txBox="1"/>
                <p:nvPr/>
              </p:nvSpPr>
              <p:spPr>
                <a:xfrm>
                  <a:off x="7345846" y="1409784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5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846" y="1409784"/>
                  <a:ext cx="207530" cy="169277"/>
                </a:xfrm>
                <a:prstGeom prst="rect">
                  <a:avLst/>
                </a:prstGeom>
                <a:blipFill rotWithShape="1">
                  <a:blip r:embed="rId6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CasellaDiTesto 36"/>
                <p:cNvSpPr txBox="1"/>
                <p:nvPr/>
              </p:nvSpPr>
              <p:spPr>
                <a:xfrm>
                  <a:off x="8497289" y="1409783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1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6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7289" y="1409783"/>
                  <a:ext cx="207530" cy="169277"/>
                </a:xfrm>
                <a:prstGeom prst="rect">
                  <a:avLst/>
                </a:prstGeom>
                <a:blipFill rotWithShape="1">
                  <a:blip r:embed="rId63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Connector 273"/>
            <p:cNvCxnSpPr/>
            <p:nvPr/>
          </p:nvCxnSpPr>
          <p:spPr>
            <a:xfrm>
              <a:off x="7973070" y="1065025"/>
              <a:ext cx="0" cy="322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endCxn id="257" idx="0"/>
            </p:cNvCxnSpPr>
            <p:nvPr/>
          </p:nvCxnSpPr>
          <p:spPr>
            <a:xfrm flipH="1">
              <a:off x="7449611" y="1056243"/>
              <a:ext cx="447259" cy="353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072391" y="1076762"/>
              <a:ext cx="528663" cy="320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865946" y="1413316"/>
            <a:ext cx="207530" cy="613339"/>
            <a:chOff x="7865946" y="1413316"/>
            <a:chExt cx="207530" cy="613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CasellaDiTesto 36"/>
                <p:cNvSpPr txBox="1"/>
                <p:nvPr/>
              </p:nvSpPr>
              <p:spPr>
                <a:xfrm>
                  <a:off x="7865946" y="1413316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100" b="0" i="1" smtClean="0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5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946" y="1413316"/>
                  <a:ext cx="207530" cy="169277"/>
                </a:xfrm>
                <a:prstGeom prst="rect">
                  <a:avLst/>
                </a:prstGeom>
                <a:blipFill rotWithShape="1">
                  <a:blip r:embed="rId64"/>
                  <a:stretch>
                    <a:fillRect r="-8824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CasellaDiTesto 36"/>
                <p:cNvSpPr txBox="1"/>
                <p:nvPr/>
              </p:nvSpPr>
              <p:spPr>
                <a:xfrm>
                  <a:off x="7865946" y="1857378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  <a:sym typeface="Symbol"/>
                              </a:rPr>
                              <m:t>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946" y="1857378"/>
                  <a:ext cx="207530" cy="169277"/>
                </a:xfrm>
                <a:prstGeom prst="rect">
                  <a:avLst/>
                </a:prstGeom>
                <a:blipFill rotWithShape="1">
                  <a:blip r:embed="rId6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7" name="Straight Connector 276"/>
            <p:cNvCxnSpPr/>
            <p:nvPr/>
          </p:nvCxnSpPr>
          <p:spPr>
            <a:xfrm>
              <a:off x="7973080" y="1572174"/>
              <a:ext cx="0" cy="322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7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/>
      <p:bldP spid="133" grpId="0"/>
      <p:bldP spid="133" grpId="1"/>
      <p:bldP spid="10" grpId="0" animBg="1"/>
      <p:bldP spid="10" grpId="1" animBg="1"/>
      <p:bldP spid="165" grpId="0" animBg="1"/>
      <p:bldP spid="165" grpId="1" animBg="1"/>
      <p:bldP spid="175" grpId="0"/>
      <p:bldP spid="175" grpId="1"/>
      <p:bldP spid="176" grpId="0" animBg="1"/>
      <p:bldP spid="176" grpId="1" animBg="1"/>
      <p:bldP spid="177" grpId="0" animBg="1"/>
      <p:bldP spid="177" grpId="1" animBg="1"/>
      <p:bldP spid="188" grpId="0"/>
      <p:bldP spid="188" grpId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1" grpId="0" animBg="1"/>
      <p:bldP spid="11" grpId="1" animBg="1"/>
      <p:bldP spid="14" grpId="0" animBg="1"/>
      <p:bldP spid="14" grpId="1" animBg="1"/>
      <p:bldP spid="199" grpId="0"/>
      <p:bldP spid="199" grpId="1"/>
      <p:bldP spid="200" grpId="0" animBg="1"/>
      <p:bldP spid="200" grpId="1" animBg="1"/>
      <p:bldP spid="207" grpId="0" animBg="1"/>
      <p:bldP spid="207" grpId="1" animBg="1"/>
      <p:bldP spid="208" grpId="0"/>
      <p:bldP spid="208" grpId="1"/>
      <p:bldP spid="209" grpId="0" animBg="1"/>
      <p:bldP spid="209" grpId="1" animBg="1"/>
      <p:bldP spid="15" grpId="0" animBg="1"/>
      <p:bldP spid="15" grpId="1" animBg="1"/>
      <p:bldP spid="17" grpId="0" animBg="1"/>
      <p:bldP spid="17" grpId="1" animBg="1"/>
      <p:bldP spid="218" grpId="0"/>
      <p:bldP spid="218" grpId="1"/>
      <p:bldP spid="227" grpId="0" animBg="1"/>
      <p:bldP spid="227" grpId="1" animBg="1"/>
      <p:bldP spid="228" grpId="0" animBg="1"/>
      <p:bldP spid="228" grpId="1" animBg="1"/>
      <p:bldP spid="238" grpId="0"/>
      <p:bldP spid="238" grpId="1"/>
      <p:bldP spid="239" grpId="0" animBg="1"/>
      <p:bldP spid="239" grpId="1" animBg="1"/>
      <p:bldP spid="240" grpId="0" animBg="1"/>
      <p:bldP spid="240" grpId="1" animBg="1"/>
      <p:bldP spid="247" grpId="0"/>
      <p:bldP spid="247" grpId="1"/>
      <p:bldP spid="248" grpId="0" animBg="1"/>
      <p:bldP spid="248" grpId="1" animBg="1"/>
      <p:bldP spid="249" grpId="0" animBg="1"/>
      <p:bldP spid="249" grpId="1" animBg="1"/>
      <p:bldP spid="18" grpId="0" animBg="1"/>
      <p:bldP spid="18" grpId="1" animBg="1"/>
      <p:bldP spid="19" grpId="0" animBg="1"/>
      <p:bldP spid="19" grpId="1" animBg="1"/>
      <p:bldP spid="250" grpId="0" animBg="1"/>
      <p:bldP spid="250" grpId="1" animBg="1"/>
      <p:bldP spid="258" grpId="0"/>
      <p:bldP spid="258" grpId="1"/>
      <p:bldP spid="259" grpId="0" animBg="1"/>
      <p:bldP spid="259" grpId="1" animBg="1"/>
      <p:bldP spid="210" grpId="0" animBg="1"/>
      <p:bldP spid="210" grpId="1" animBg="1"/>
      <p:bldP spid="267" grpId="0" animBg="1"/>
      <p:bldP spid="26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342B5E-9654-44F1-96CB-2710958AE03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092200"/>
            <a:ext cx="5740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754188"/>
            <a:ext cx="28543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1774825"/>
            <a:ext cx="3195637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09550" y="2738438"/>
            <a:ext cx="8810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We add the </a:t>
            </a:r>
            <a:r>
              <a:rPr lang="en-US" b="1" i="1" dirty="0">
                <a:latin typeface="Times New Roman" pitchFamily="18" charset="0"/>
              </a:rPr>
              <a:t>sets of followers</a:t>
            </a:r>
            <a:r>
              <a:rPr lang="en-US" dirty="0">
                <a:latin typeface="Times New Roman" pitchFamily="18" charset="0"/>
              </a:rPr>
              <a:t> of nonterminals </a:t>
            </a:r>
            <a:r>
              <a:rPr lang="en-US" b="1" i="1" dirty="0">
                <a:latin typeface="Times New Roman" pitchFamily="18" charset="0"/>
              </a:rPr>
              <a:t>follow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</a:rPr>
              <a:t> and </a:t>
            </a:r>
            <a:r>
              <a:rPr lang="en-US" b="1" i="1" dirty="0">
                <a:latin typeface="Times New Roman" pitchFamily="18" charset="0"/>
              </a:rPr>
              <a:t>follow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</a:rPr>
              <a:t> useful for the analysis</a:t>
            </a:r>
          </a:p>
        </p:txBody>
      </p:sp>
      <p:pic>
        <p:nvPicPr>
          <p:cNvPr id="308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3427415"/>
            <a:ext cx="28543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86" name="Text Box 9"/>
              <p:cNvSpPr txBox="1">
                <a:spLocks noChangeArrowheads="1"/>
              </p:cNvSpPr>
              <p:nvPr/>
            </p:nvSpPr>
            <p:spPr bwMode="auto">
              <a:xfrm>
                <a:off x="1917123" y="3956053"/>
                <a:ext cx="447675" cy="276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Symbol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}</a:t>
                </a:r>
                <a:endParaRPr lang="en-US" dirty="0">
                  <a:latin typeface="Symbol" pitchFamily="18" charset="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86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123" y="3956053"/>
                <a:ext cx="447675" cy="276225"/>
              </a:xfrm>
              <a:prstGeom prst="rect">
                <a:avLst/>
              </a:prstGeom>
              <a:blipFill rotWithShape="1">
                <a:blip r:embed="rId5"/>
                <a:stretch>
                  <a:fillRect l="-31081" t="-28889" r="-14865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3448052"/>
            <a:ext cx="3195637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84" name="Text Box 10"/>
              <p:cNvSpPr txBox="1">
                <a:spLocks noChangeArrowheads="1"/>
              </p:cNvSpPr>
              <p:nvPr/>
            </p:nvSpPr>
            <p:spPr bwMode="auto">
              <a:xfrm>
                <a:off x="7597775" y="3379789"/>
                <a:ext cx="933450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Symbol" pitchFamily="18" charset="2"/>
                  </a:rPr>
                  <a:t>{</a:t>
                </a:r>
                <a:r>
                  <a:rPr lang="en-US" i="1" dirty="0">
                    <a:latin typeface="Times New Roman" pitchFamily="18" charset="0"/>
                  </a:rPr>
                  <a:t>s</a:t>
                </a:r>
                <a:r>
                  <a:rPr lang="en-US" dirty="0">
                    <a:latin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⊣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}</a:t>
                </a:r>
                <a:endParaRPr lang="en-US" dirty="0">
                  <a:latin typeface="Symbol" pitchFamily="18" charset="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8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7775" y="3379789"/>
                <a:ext cx="933450" cy="274638"/>
              </a:xfrm>
              <a:prstGeom prst="rect">
                <a:avLst/>
              </a:prstGeom>
              <a:blipFill rotWithShape="1">
                <a:blip r:embed="rId6"/>
                <a:stretch>
                  <a:fillRect l="-15033" t="-28889" b="-5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187325" y="4344988"/>
            <a:ext cx="88106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sets of followers (also called </a:t>
            </a:r>
            <a:r>
              <a:rPr lang="en-US" b="1" i="1" dirty="0">
                <a:latin typeface="Times New Roman" pitchFamily="18" charset="0"/>
              </a:rPr>
              <a:t>lookahead</a:t>
            </a:r>
            <a:r>
              <a:rPr lang="en-US" dirty="0">
                <a:latin typeface="Times New Roman" pitchFamily="18" charset="0"/>
              </a:rPr>
              <a:t>) allow the parser to decide when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	to continue the analysis following a machine transition (</a:t>
            </a:r>
            <a:r>
              <a:rPr lang="en-US" b="1" i="1" dirty="0">
                <a:latin typeface="Times New Roman" pitchFamily="18" charset="0"/>
              </a:rPr>
              <a:t>shift move</a:t>
            </a:r>
            <a:r>
              <a:rPr lang="en-US" dirty="0">
                <a:latin typeface="Times New Roman" pitchFamily="18" charset="0"/>
              </a:rPr>
              <a:t>), or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	to recognize a nonterminal and to build a subtree (</a:t>
            </a:r>
            <a:r>
              <a:rPr lang="en-US" b="1" i="1" dirty="0">
                <a:latin typeface="Times New Roman" pitchFamily="18" charset="0"/>
              </a:rPr>
              <a:t>reduce move</a:t>
            </a:r>
            <a:r>
              <a:rPr lang="en-US" dirty="0">
                <a:latin typeface="Times New Roman" pitchFamily="18" charset="0"/>
              </a:rPr>
              <a:t>)  </a:t>
            </a:r>
          </a:p>
        </p:txBody>
      </p:sp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333375" y="188913"/>
            <a:ext cx="859631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Informal/intuitive example of bottom-up syntax analysis</a:t>
            </a:r>
          </a:p>
          <a:p>
            <a:pPr eaLnBrk="1" hangingPunct="1">
              <a:spcBef>
                <a:spcPct val="50000"/>
              </a:spcBef>
            </a:pPr>
            <a:r>
              <a:rPr lang="it-IT" b="1" dirty="0">
                <a:latin typeface="Times New Roman" pitchFamily="18" charset="0"/>
              </a:rPr>
              <a:t>	example grammar for: sequence of lists (</a:t>
            </a:r>
            <a:r>
              <a:rPr lang="it-IT" b="1" i="1" dirty="0">
                <a:latin typeface="Times New Roman" pitchFamily="18" charset="0"/>
              </a:rPr>
              <a:t>at</a:t>
            </a:r>
            <a:r>
              <a:rPr lang="it-IT" b="1" dirty="0">
                <a:latin typeface="Times New Roman" pitchFamily="18" charset="0"/>
              </a:rPr>
              <a:t>)</a:t>
            </a:r>
            <a:r>
              <a:rPr lang="it-IT" b="1" baseline="30000" dirty="0">
                <a:latin typeface="Times New Roman" pitchFamily="18" charset="0"/>
              </a:rPr>
              <a:t>+</a:t>
            </a:r>
            <a:r>
              <a:rPr lang="it-IT" b="1" dirty="0">
                <a:latin typeface="Times New Roman" pitchFamily="18" charset="0"/>
              </a:rPr>
              <a:t> separated by </a:t>
            </a:r>
            <a:r>
              <a:rPr lang="it-IT" b="1" i="1" dirty="0">
                <a:latin typeface="Times New Roman" pitchFamily="18" charset="0"/>
              </a:rPr>
              <a:t>s</a:t>
            </a:r>
            <a:endParaRPr lang="en-US" b="1" i="1" dirty="0"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588327" y="1495032"/>
            <a:ext cx="4203280" cy="1920113"/>
          </a:xfrm>
          <a:custGeom>
            <a:avLst/>
            <a:gdLst>
              <a:gd name="connsiteX0" fmla="*/ 4177146 w 4325531"/>
              <a:gd name="connsiteY0" fmla="*/ 1920113 h 1920113"/>
              <a:gd name="connsiteX1" fmla="*/ 4100946 w 4325531"/>
              <a:gd name="connsiteY1" fmla="*/ 1740004 h 1920113"/>
              <a:gd name="connsiteX2" fmla="*/ 2043546 w 4325531"/>
              <a:gd name="connsiteY2" fmla="*/ 1712295 h 1920113"/>
              <a:gd name="connsiteX3" fmla="*/ 976746 w 4325531"/>
              <a:gd name="connsiteY3" fmla="*/ 125950 h 1920113"/>
              <a:gd name="connsiteX4" fmla="*/ 0 w 4325531"/>
              <a:gd name="connsiteY4" fmla="*/ 216004 h 1920113"/>
              <a:gd name="connsiteX0" fmla="*/ 4177146 w 4203280"/>
              <a:gd name="connsiteY0" fmla="*/ 1920113 h 1920113"/>
              <a:gd name="connsiteX1" fmla="*/ 3512128 w 4203280"/>
              <a:gd name="connsiteY1" fmla="*/ 1726149 h 1920113"/>
              <a:gd name="connsiteX2" fmla="*/ 2043546 w 4203280"/>
              <a:gd name="connsiteY2" fmla="*/ 1712295 h 1920113"/>
              <a:gd name="connsiteX3" fmla="*/ 976746 w 4203280"/>
              <a:gd name="connsiteY3" fmla="*/ 125950 h 1920113"/>
              <a:gd name="connsiteX4" fmla="*/ 0 w 4203280"/>
              <a:gd name="connsiteY4" fmla="*/ 216004 h 192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280" h="1920113">
                <a:moveTo>
                  <a:pt x="4177146" y="1920113"/>
                </a:moveTo>
                <a:cubicBezTo>
                  <a:pt x="4316846" y="1847376"/>
                  <a:pt x="3867728" y="1760785"/>
                  <a:pt x="3512128" y="1726149"/>
                </a:cubicBezTo>
                <a:cubicBezTo>
                  <a:pt x="3156528" y="1691513"/>
                  <a:pt x="2466110" y="1978995"/>
                  <a:pt x="2043546" y="1712295"/>
                </a:cubicBezTo>
                <a:cubicBezTo>
                  <a:pt x="1620982" y="1445595"/>
                  <a:pt x="1317337" y="375332"/>
                  <a:pt x="976746" y="125950"/>
                </a:cubicBezTo>
                <a:cubicBezTo>
                  <a:pt x="636155" y="-123432"/>
                  <a:pt x="318077" y="46286"/>
                  <a:pt x="0" y="216004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061855" y="2389909"/>
            <a:ext cx="5076434" cy="2043188"/>
          </a:xfrm>
          <a:custGeom>
            <a:avLst/>
            <a:gdLst>
              <a:gd name="connsiteX0" fmla="*/ 4959927 w 5076434"/>
              <a:gd name="connsiteY0" fmla="*/ 1309255 h 2043188"/>
              <a:gd name="connsiteX1" fmla="*/ 4717472 w 5076434"/>
              <a:gd name="connsiteY1" fmla="*/ 1953491 h 2043188"/>
              <a:gd name="connsiteX2" fmla="*/ 1960418 w 5076434"/>
              <a:gd name="connsiteY2" fmla="*/ 1925782 h 2043188"/>
              <a:gd name="connsiteX3" fmla="*/ 595745 w 5076434"/>
              <a:gd name="connsiteY3" fmla="*/ 914400 h 2043188"/>
              <a:gd name="connsiteX4" fmla="*/ 256309 w 5076434"/>
              <a:gd name="connsiteY4" fmla="*/ 180109 h 2043188"/>
              <a:gd name="connsiteX5" fmla="*/ 0 w 5076434"/>
              <a:gd name="connsiteY5" fmla="*/ 0 h 204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6434" h="2043188">
                <a:moveTo>
                  <a:pt x="4959927" y="1309255"/>
                </a:moveTo>
                <a:cubicBezTo>
                  <a:pt x="5088658" y="1579996"/>
                  <a:pt x="5217390" y="1850737"/>
                  <a:pt x="4717472" y="1953491"/>
                </a:cubicBezTo>
                <a:cubicBezTo>
                  <a:pt x="4217554" y="2056245"/>
                  <a:pt x="2647372" y="2098964"/>
                  <a:pt x="1960418" y="1925782"/>
                </a:cubicBezTo>
                <a:cubicBezTo>
                  <a:pt x="1273463" y="1752600"/>
                  <a:pt x="879763" y="1205345"/>
                  <a:pt x="595745" y="914400"/>
                </a:cubicBezTo>
                <a:cubicBezTo>
                  <a:pt x="311727" y="623455"/>
                  <a:pt x="355600" y="332509"/>
                  <a:pt x="256309" y="180109"/>
                </a:cubicBezTo>
                <a:cubicBezTo>
                  <a:pt x="157018" y="27709"/>
                  <a:pt x="78509" y="13854"/>
                  <a:pt x="0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63956" y="2382982"/>
            <a:ext cx="855444" cy="1614054"/>
          </a:xfrm>
          <a:custGeom>
            <a:avLst/>
            <a:gdLst>
              <a:gd name="connsiteX0" fmla="*/ 93444 w 855444"/>
              <a:gd name="connsiteY0" fmla="*/ 1614054 h 1614054"/>
              <a:gd name="connsiteX1" fmla="*/ 10317 w 855444"/>
              <a:gd name="connsiteY1" fmla="*/ 914400 h 1614054"/>
              <a:gd name="connsiteX2" fmla="*/ 301262 w 855444"/>
              <a:gd name="connsiteY2" fmla="*/ 187036 h 1614054"/>
              <a:gd name="connsiteX3" fmla="*/ 855444 w 855444"/>
              <a:gd name="connsiteY3" fmla="*/ 0 h 161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444" h="1614054">
                <a:moveTo>
                  <a:pt x="93444" y="1614054"/>
                </a:moveTo>
                <a:cubicBezTo>
                  <a:pt x="34562" y="1383145"/>
                  <a:pt x="-24319" y="1152236"/>
                  <a:pt x="10317" y="914400"/>
                </a:cubicBezTo>
                <a:cubicBezTo>
                  <a:pt x="44953" y="676564"/>
                  <a:pt x="160408" y="339436"/>
                  <a:pt x="301262" y="187036"/>
                </a:cubicBezTo>
                <a:cubicBezTo>
                  <a:pt x="442116" y="34636"/>
                  <a:pt x="648780" y="17318"/>
                  <a:pt x="855444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86" grpId="0"/>
      <p:bldP spid="3084" grpId="0"/>
      <p:bldP spid="3081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16057C-FD22-4B6A-8F16-98042948A7F1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180975" y="2455639"/>
            <a:ext cx="82962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after shift of </a:t>
            </a:r>
            <a:r>
              <a:rPr lang="en-US" i="1">
                <a:latin typeface="Times New Roman" pitchFamily="18" charset="0"/>
              </a:rPr>
              <a:t>t</a:t>
            </a:r>
            <a:r>
              <a:rPr lang="en-US">
                <a:latin typeface="Times New Roman" pitchFamily="18" charset="0"/>
              </a:rPr>
              <a:t> first choice: reduce or shift? </a:t>
            </a:r>
            <a:r>
              <a:rPr lang="en-US" dirty="0">
                <a:latin typeface="Times New Roman" pitchFamily="18" charset="0"/>
              </a:rPr>
              <a:t>it shifts because current </a:t>
            </a:r>
            <a:r>
              <a:rPr lang="en-US">
                <a:latin typeface="Times New Roman" pitchFamily="18" charset="0"/>
              </a:rPr>
              <a:t>char </a:t>
            </a:r>
            <a:r>
              <a:rPr lang="en-US" b="1" i="1">
                <a:latin typeface="Times New Roman" pitchFamily="18" charset="0"/>
              </a:rPr>
              <a:t>cc</a:t>
            </a:r>
            <a:r>
              <a:rPr lang="en-US" b="1">
                <a:latin typeface="Times New Roman" pitchFamily="18" charset="0"/>
              </a:rPr>
              <a:t>=</a:t>
            </a:r>
            <a:r>
              <a:rPr lang="en-US" b="1" i="1">
                <a:latin typeface="Times New Roman" pitchFamily="18" charset="0"/>
              </a:rPr>
              <a:t>a</a:t>
            </a:r>
            <a:r>
              <a:rPr lang="en-US" b="1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follow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225425" y="3802781"/>
            <a:ext cx="8656638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next (below) second choice between reduce and shift: it reduces because </a:t>
            </a:r>
            <a:r>
              <a:rPr lang="en-US" b="1" i="1" dirty="0">
                <a:latin typeface="Times New Roman" pitchFamily="18" charset="0"/>
              </a:rPr>
              <a:t>cc</a:t>
            </a:r>
            <a:r>
              <a:rPr lang="en-US" b="1" dirty="0">
                <a:latin typeface="Times New Roman" pitchFamily="18" charset="0"/>
              </a:rPr>
              <a:t>=</a:t>
            </a:r>
            <a:r>
              <a:rPr lang="en-US" b="1" i="1" dirty="0" err="1">
                <a:latin typeface="Times New Roman" pitchFamily="18" charset="0"/>
              </a:rPr>
              <a:t>s</a:t>
            </a:r>
            <a:r>
              <a:rPr lang="en-US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follow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75000"/>
              </a:lnSpc>
              <a:spcBef>
                <a:spcPct val="5000"/>
              </a:spcBef>
            </a:pPr>
            <a:r>
              <a:rPr lang="en-US" b="1" dirty="0">
                <a:latin typeface="Times New Roman" pitchFamily="18" charset="0"/>
                <a:sym typeface="Symbol" pitchFamily="18" charset="2"/>
              </a:rPr>
              <a:t>which is the reduction handle? Go back in the stack until initial state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of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b="1" i="1" baseline="-25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: O</a:t>
            </a:r>
            <a:r>
              <a:rPr lang="en-US" b="1" i="1" baseline="-25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75000"/>
              </a:lnSpc>
              <a:spcBef>
                <a:spcPct val="5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       but watch out: there are cases in which things are more complex …</a:t>
            </a: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180975" y="2700244"/>
            <a:ext cx="821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remind that </a:t>
            </a:r>
            <a:r>
              <a:rPr lang="en-US" i="1" dirty="0">
                <a:latin typeface="Times New Roman" pitchFamily="18" charset="0"/>
              </a:rPr>
              <a:t>follow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</a:rPr>
              <a:t>) often called </a:t>
            </a:r>
            <a:r>
              <a:rPr lang="en-US" b="1" i="1" dirty="0">
                <a:latin typeface="Times New Roman" pitchFamily="18" charset="0"/>
              </a:rPr>
              <a:t>lookahead set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165788"/>
            <a:ext cx="6762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5456144"/>
            <a:ext cx="67405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71" y="4742987"/>
            <a:ext cx="2865437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74" y="6058952"/>
            <a:ext cx="604838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7" name="Text Box 16"/>
          <p:cNvSpPr txBox="1">
            <a:spLocks noChangeArrowheads="1"/>
          </p:cNvSpPr>
          <p:nvPr/>
        </p:nvSpPr>
        <p:spPr bwMode="auto">
          <a:xfrm>
            <a:off x="123824" y="6222464"/>
            <a:ext cx="5319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the reduction builds the first fragment </a:t>
            </a:r>
            <a:r>
              <a:rPr lang="en-US">
                <a:latin typeface="Times New Roman" pitchFamily="18" charset="0"/>
              </a:rPr>
              <a:t>of the syntax </a:t>
            </a:r>
            <a:r>
              <a:rPr lang="en-US" dirty="0">
                <a:latin typeface="Times New Roman" pitchFamily="18" charset="0"/>
              </a:rPr>
              <a:t>tree</a:t>
            </a:r>
          </a:p>
        </p:txBody>
      </p:sp>
      <p:pic>
        <p:nvPicPr>
          <p:cNvPr id="4108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081492"/>
            <a:ext cx="67484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2131753"/>
            <a:ext cx="670877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0" name="Text Box 19"/>
          <p:cNvSpPr txBox="1">
            <a:spLocks noChangeArrowheads="1"/>
          </p:cNvSpPr>
          <p:nvPr/>
        </p:nvSpPr>
        <p:spPr bwMode="auto">
          <a:xfrm>
            <a:off x="175418" y="439128"/>
            <a:ext cx="82962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Analysis of </a:t>
            </a:r>
            <a:r>
              <a:rPr lang="en-US" i="1" dirty="0">
                <a:latin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</a:rPr>
              <a:t> starts with that of </a:t>
            </a:r>
            <a:r>
              <a:rPr lang="en-US" i="1" dirty="0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: a sort of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>
                <a:latin typeface="Times New Roman" pitchFamily="18" charset="0"/>
              </a:rPr>
              <a:t>-move (called </a:t>
            </a:r>
            <a:r>
              <a:rPr lang="en-US" b="1" i="1" dirty="0">
                <a:latin typeface="Times New Roman" pitchFamily="18" charset="0"/>
              </a:rPr>
              <a:t>closure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111" name="Text Box 20"/>
          <p:cNvSpPr txBox="1">
            <a:spLocks noChangeArrowheads="1"/>
          </p:cNvSpPr>
          <p:nvPr/>
        </p:nvSpPr>
        <p:spPr bwMode="auto">
          <a:xfrm>
            <a:off x="151522" y="745921"/>
            <a:ext cx="8827473" cy="42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It pushes on the stack the </a:t>
            </a:r>
            <a:r>
              <a:rPr lang="en-US" b="1" i="1" dirty="0">
                <a:latin typeface="Times New Roman" pitchFamily="18" charset="0"/>
              </a:rPr>
              <a:t>macro-state</a:t>
            </a:r>
            <a:r>
              <a:rPr lang="en-US" dirty="0">
                <a:latin typeface="Times New Roman" pitchFamily="18" charset="0"/>
              </a:rPr>
              <a:t> (m-state) </a:t>
            </a:r>
            <a:r>
              <a:rPr lang="en-US" b="1" dirty="0">
                <a:latin typeface="Times New Roman" pitchFamily="18" charset="0"/>
              </a:rPr>
              <a:t>{0</a:t>
            </a:r>
            <a:r>
              <a:rPr lang="en-US" b="1" i="1" baseline="-25000" dirty="0">
                <a:latin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</a:rPr>
              <a:t>, 0</a:t>
            </a:r>
            <a:r>
              <a:rPr lang="en-US" b="1" i="1" baseline="-25000" dirty="0">
                <a:latin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</a:rPr>
              <a:t>}</a:t>
            </a:r>
            <a:r>
              <a:rPr lang="en-US" dirty="0">
                <a:latin typeface="Times New Roman" pitchFamily="18" charset="0"/>
              </a:rPr>
              <a:t> including the initial states of </a:t>
            </a:r>
            <a:r>
              <a:rPr lang="en-US" i="1" dirty="0">
                <a:latin typeface="Times New Roman" pitchFamily="18" charset="0"/>
              </a:rPr>
              <a:t>M</a:t>
            </a:r>
            <a:r>
              <a:rPr lang="en-US" i="1" baseline="-25000" dirty="0">
                <a:latin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</a:rPr>
              <a:t>M</a:t>
            </a:r>
            <a:r>
              <a:rPr lang="en-US" i="1" baseline="-25000" dirty="0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 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196851" y="122675"/>
                <a:ext cx="4491882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</a:rPr>
                  <a:t>Trace of the analysis for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𝑎𝑡𝑎𝑡𝑠𝑎𝑡</m:t>
                    </m:r>
                    <m:r>
                      <a:rPr lang="en-US" b="0" i="1" smtClean="0">
                        <a:latin typeface="Cambria Math"/>
                      </a:rPr>
                      <m:t>⊣</m:t>
                    </m:r>
                  </m:oMath>
                </a14:m>
                <a:endParaRPr lang="en-US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851" y="122675"/>
                <a:ext cx="4491882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3121" t="-26087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9"/>
              <p:cNvSpPr txBox="1">
                <a:spLocks noChangeArrowheads="1"/>
              </p:cNvSpPr>
              <p:nvPr/>
            </p:nvSpPr>
            <p:spPr bwMode="auto">
              <a:xfrm>
                <a:off x="151521" y="1705041"/>
                <a:ext cx="8730541" cy="349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</a:rPr>
                  <a:t>read </a:t>
                </a:r>
                <a:r>
                  <a:rPr lang="en-US" i="1" dirty="0">
                    <a:latin typeface="Times New Roman" pitchFamily="18" charset="0"/>
                  </a:rPr>
                  <a:t>a,</a:t>
                </a:r>
                <a:r>
                  <a:rPr lang="en-US" dirty="0">
                    <a:latin typeface="Times New Roman" pitchFamily="18" charset="0"/>
                  </a:rPr>
                  <a:t>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, symbol </a:t>
                </a:r>
                <a:r>
                  <a:rPr lang="en-US" i="1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>
                    <a:latin typeface="Times New Roman" pitchFamily="18" charset="0"/>
                    <a:sym typeface="Symbol" pitchFamily="18" charset="2"/>
                  </a:rPr>
                  <a:t>is shifted, </a:t>
                </a:r>
                <a:r>
                  <a:rPr lang="en-US" dirty="0" err="1">
                    <a:latin typeface="Times New Roman" pitchFamily="18" charset="0"/>
                    <a:sym typeface="Symbol" pitchFamily="18" charset="2"/>
                  </a:rPr>
                  <a:t>macrostate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 {1</a:t>
                </a:r>
                <a:r>
                  <a:rPr lang="en-US" i="1" baseline="-25000" dirty="0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} is pushed</a:t>
                </a:r>
              </a:p>
            </p:txBody>
          </p:sp>
        </mc:Choice>
        <mc:Fallback>
          <p:sp>
            <p:nvSpPr>
              <p:cNvPr id="17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521" y="1705041"/>
                <a:ext cx="8730541" cy="349455"/>
              </a:xfrm>
              <a:prstGeom prst="rect">
                <a:avLst/>
              </a:prstGeom>
              <a:blipFill>
                <a:blip r:embed="rId9"/>
                <a:stretch>
                  <a:fillRect l="-1676" t="-10526" b="-631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CC5E01-F0D5-4652-9D33-3A000213EB4F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16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514350" y="247650"/>
            <a:ext cx="83597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the reduction </a:t>
            </a:r>
            <a:r>
              <a:rPr lang="en-US" i="1" dirty="0" err="1">
                <a:latin typeface="Times New Roman" pitchFamily="18" charset="0"/>
              </a:rPr>
              <a:t>atat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</a:rPr>
              <a:t>is registered in the stack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by means of a 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NONterminal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 shift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60" y="722313"/>
            <a:ext cx="5045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266701" y="1438275"/>
            <a:ext cx="87879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then another choice between reduce and shift: it executes a shift because </a:t>
            </a:r>
            <a:r>
              <a:rPr lang="en-US" b="1" i="1" dirty="0">
                <a:latin typeface="Times New Roman" pitchFamily="18" charset="0"/>
              </a:rPr>
              <a:t>cc</a:t>
            </a:r>
            <a:r>
              <a:rPr lang="en-US" b="1" dirty="0">
                <a:latin typeface="Times New Roman" pitchFamily="18" charset="0"/>
              </a:rPr>
              <a:t>=</a:t>
            </a:r>
            <a:r>
              <a:rPr lang="en-US" b="1" i="1" dirty="0" err="1">
                <a:latin typeface="Times New Roman" pitchFamily="18" charset="0"/>
              </a:rPr>
              <a:t>s</a:t>
            </a:r>
            <a:r>
              <a:rPr lang="en-US" b="1" dirty="0" err="1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follow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85" y="1811338"/>
            <a:ext cx="50561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10" y="3090087"/>
            <a:ext cx="51435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85" y="4335463"/>
            <a:ext cx="5041900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2" name="Text Box 13"/>
          <p:cNvSpPr txBox="1">
            <a:spLocks noChangeArrowheads="1"/>
          </p:cNvSpPr>
          <p:nvPr/>
        </p:nvSpPr>
        <p:spPr bwMode="auto">
          <a:xfrm>
            <a:off x="123825" y="6060945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Complete </a:t>
            </a:r>
            <a:r>
              <a:rPr lang="en-US" dirty="0">
                <a:latin typeface="Times New Roman" pitchFamily="18" charset="0"/>
              </a:rPr>
              <a:t>syntax tree</a:t>
            </a:r>
          </a:p>
        </p:txBody>
      </p:sp>
      <p:grpSp>
        <p:nvGrpSpPr>
          <p:cNvPr id="5133" name="Group 20"/>
          <p:cNvGrpSpPr>
            <a:grpSpLocks/>
          </p:cNvGrpSpPr>
          <p:nvPr/>
        </p:nvGrpSpPr>
        <p:grpSpPr bwMode="auto">
          <a:xfrm>
            <a:off x="5603875" y="2624138"/>
            <a:ext cx="3216275" cy="392112"/>
            <a:chOff x="3530" y="1653"/>
            <a:chExt cx="2026" cy="247"/>
          </a:xfrm>
        </p:grpSpPr>
        <p:pic>
          <p:nvPicPr>
            <p:cNvPr id="5138" name="Picture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" y="1653"/>
              <a:ext cx="24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9" name="Text Box 16"/>
            <p:cNvSpPr txBox="1">
              <a:spLocks noChangeArrowheads="1"/>
            </p:cNvSpPr>
            <p:nvPr/>
          </p:nvSpPr>
          <p:spPr bwMode="auto">
            <a:xfrm>
              <a:off x="3530" y="1688"/>
              <a:ext cx="174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syntax tree fragment</a:t>
              </a:r>
            </a:p>
          </p:txBody>
        </p:sp>
      </p:grpSp>
      <p:grpSp>
        <p:nvGrpSpPr>
          <p:cNvPr id="5134" name="Group 21"/>
          <p:cNvGrpSpPr>
            <a:grpSpLocks/>
          </p:cNvGrpSpPr>
          <p:nvPr/>
        </p:nvGrpSpPr>
        <p:grpSpPr bwMode="auto">
          <a:xfrm>
            <a:off x="5226050" y="3663950"/>
            <a:ext cx="3714750" cy="709613"/>
            <a:chOff x="3201" y="2308"/>
            <a:chExt cx="2340" cy="447"/>
          </a:xfrm>
        </p:grpSpPr>
        <p:pic>
          <p:nvPicPr>
            <p:cNvPr id="5136" name="Picture 1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" y="2308"/>
              <a:ext cx="558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7" name="Text Box 18"/>
            <p:cNvSpPr txBox="1">
              <a:spLocks noChangeArrowheads="1"/>
            </p:cNvSpPr>
            <p:nvPr/>
          </p:nvSpPr>
          <p:spPr bwMode="auto">
            <a:xfrm>
              <a:off x="3201" y="2422"/>
              <a:ext cx="17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syntax tree fragment</a:t>
              </a:r>
            </a:p>
          </p:txBody>
        </p:sp>
      </p:grpSp>
      <p:pic>
        <p:nvPicPr>
          <p:cNvPr id="5135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987920"/>
            <a:ext cx="88582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269875" y="2681288"/>
                <a:ext cx="5113338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</a:rPr>
                  <a:t>then a reduction </a:t>
                </a:r>
                <a:r>
                  <a:rPr lang="en-US" b="1" i="1" dirty="0" err="1">
                    <a:latin typeface="Times New Roman" pitchFamily="18" charset="0"/>
                  </a:rPr>
                  <a:t>at</a:t>
                </a:r>
                <a:r>
                  <a:rPr lang="en-US" b="1" dirty="0" err="1"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b="1" i="1" dirty="0" err="1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</a:rPr>
                  <a:t>because </a:t>
                </a:r>
                <a:r>
                  <a:rPr lang="en-US" b="1" i="1" dirty="0">
                    <a:latin typeface="Times New Roman" pitchFamily="18" charset="0"/>
                  </a:rPr>
                  <a:t>cc</a:t>
                </a:r>
                <a:r>
                  <a:rPr lang="en-US" b="1" dirty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</a:t>
                </a: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follow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875" y="2681288"/>
                <a:ext cx="5113338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2741" t="-31111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400050" y="4724400"/>
                <a:ext cx="8296275" cy="1241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</a:rPr>
                  <a:t>Condition for acceptance: </a:t>
                </a:r>
              </a:p>
              <a:p>
                <a:pPr eaLnBrk="1" hangingPunct="1">
                  <a:lnSpc>
                    <a:spcPct val="75000"/>
                  </a:lnSpc>
                  <a:spcBef>
                    <a:spcPct val="10000"/>
                  </a:spcBef>
                </a:pPr>
                <a:r>
                  <a:rPr lang="en-US" dirty="0">
                    <a:latin typeface="Times New Roman" pitchFamily="18" charset="0"/>
                  </a:rPr>
                  <a:t>		a </a:t>
                </a:r>
                <a:r>
                  <a:rPr lang="en-US" b="1" dirty="0">
                    <a:latin typeface="Times New Roman" pitchFamily="18" charset="0"/>
                  </a:rPr>
                  <a:t>reduction to </a:t>
                </a:r>
                <a:r>
                  <a:rPr lang="en-US" b="1" i="1" dirty="0">
                    <a:latin typeface="Times New Roman" pitchFamily="18" charset="0"/>
                  </a:rPr>
                  <a:t>S </a:t>
                </a:r>
                <a:r>
                  <a:rPr lang="en-US" dirty="0">
                    <a:latin typeface="Times New Roman" pitchFamily="18" charset="0"/>
                  </a:rPr>
                  <a:t>has just been executed and</a:t>
                </a:r>
                <a:endParaRPr lang="en-US" i="1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75000"/>
                  </a:lnSpc>
                  <a:spcBef>
                    <a:spcPct val="10000"/>
                  </a:spcBef>
                </a:pPr>
                <a:r>
                  <a:rPr lang="en-US" dirty="0">
                    <a:latin typeface="Times New Roman" pitchFamily="18" charset="0"/>
                  </a:rPr>
                  <a:t>		the stack contains </a:t>
                </a:r>
                <a:r>
                  <a:rPr lang="en-US" b="1" dirty="0">
                    <a:latin typeface="Times New Roman" pitchFamily="18" charset="0"/>
                  </a:rPr>
                  <a:t>initial state 0</a:t>
                </a:r>
                <a:r>
                  <a:rPr lang="en-US" b="1" i="1" baseline="-25000" dirty="0">
                    <a:latin typeface="Times New Roman" pitchFamily="18" charset="0"/>
                  </a:rPr>
                  <a:t>S</a:t>
                </a:r>
                <a:r>
                  <a:rPr lang="en-US" dirty="0">
                    <a:latin typeface="Times New Roman" pitchFamily="18" charset="0"/>
                  </a:rPr>
                  <a:t> of </a:t>
                </a:r>
                <a:r>
                  <a:rPr lang="en-US" i="1" dirty="0">
                    <a:latin typeface="Times New Roman" pitchFamily="18" charset="0"/>
                  </a:rPr>
                  <a:t>M</a:t>
                </a:r>
                <a:r>
                  <a:rPr lang="en-US" i="1" baseline="-25000" dirty="0">
                    <a:latin typeface="Times New Roman" pitchFamily="18" charset="0"/>
                  </a:rPr>
                  <a:t>S</a:t>
                </a:r>
              </a:p>
              <a:p>
                <a:pPr eaLnBrk="1" hangingPunct="1">
                  <a:lnSpc>
                    <a:spcPct val="75000"/>
                  </a:lnSpc>
                  <a:spcBef>
                    <a:spcPct val="10000"/>
                  </a:spcBef>
                </a:pPr>
                <a:r>
                  <a:rPr lang="en-US" dirty="0">
                    <a:latin typeface="Times New Roman" pitchFamily="18" charset="0"/>
                  </a:rPr>
                  <a:t>		input is </a:t>
                </a:r>
                <a:r>
                  <a:rPr lang="en-US" b="1" i="1" dirty="0">
                    <a:latin typeface="Times New Roman" pitchFamily="18" charset="0"/>
                  </a:rPr>
                  <a:t>cc</a:t>
                </a:r>
                <a:r>
                  <a:rPr lang="en-US" b="1" dirty="0">
                    <a:latin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dirty="0">
                    <a:latin typeface="Times New Roman" pitchFamily="18" charset="0"/>
                  </a:rPr>
                  <a:t>  </a:t>
                </a:r>
              </a:p>
              <a:p>
                <a:pPr eaLnBrk="1" hangingPunct="1">
                  <a:lnSpc>
                    <a:spcPct val="75000"/>
                  </a:lnSpc>
                  <a:spcBef>
                    <a:spcPct val="10000"/>
                  </a:spcBef>
                </a:pPr>
                <a:r>
                  <a:rPr lang="en-US" dirty="0">
                    <a:latin typeface="Times New Roman" pitchFamily="18" charset="0"/>
                  </a:rPr>
                  <a:t>	</a:t>
                </a:r>
                <a:r>
                  <a:rPr lang="en-US" dirty="0">
                    <a:sym typeface="Symbol" pitchFamily="18" charset="2"/>
                  </a:rPr>
                  <a:t> </a:t>
                </a:r>
                <a:r>
                  <a:rPr lang="en-US" dirty="0">
                    <a:latin typeface="Times New Roman" pitchFamily="18" charset="0"/>
                  </a:rPr>
                  <a:t>the string is completely scanned and derives from axiom </a:t>
                </a:r>
                <a:r>
                  <a:rPr lang="en-US" b="1" i="1" dirty="0">
                    <a:latin typeface="Times New Roman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2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050" y="4724400"/>
                <a:ext cx="8296275" cy="1241878"/>
              </a:xfrm>
              <a:prstGeom prst="rect">
                <a:avLst/>
              </a:prstGeom>
              <a:blipFill rotWithShape="1">
                <a:blip r:embed="rId9"/>
                <a:stretch>
                  <a:fillRect l="-661" t="-7843" b="-68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7552" y="3857979"/>
                <a:ext cx="4948237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</a:rPr>
                  <a:t>then a reduction </a:t>
                </a:r>
                <a:r>
                  <a:rPr lang="en-US" b="1" i="1" dirty="0" err="1">
                    <a:latin typeface="Times New Roman" pitchFamily="18" charset="0"/>
                  </a:rPr>
                  <a:t>IsI</a:t>
                </a:r>
                <a:r>
                  <a:rPr lang="en-US" b="1" dirty="0" err="1"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b="1" i="1" dirty="0" err="1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</a:rPr>
                  <a:t>because </a:t>
                </a:r>
                <a:r>
                  <a:rPr lang="en-US" b="1" i="1" dirty="0">
                    <a:latin typeface="Times New Roman" pitchFamily="18" charset="0"/>
                  </a:rPr>
                  <a:t>cc</a:t>
                </a:r>
                <a:r>
                  <a:rPr lang="en-US" b="1" dirty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b="1" dirty="0">
                    <a:latin typeface="Times New Roman" pitchFamily="18" charset="0"/>
                  </a:rPr>
                  <a:t> </a:t>
                </a:r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</a:t>
                </a: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follow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52" y="3857979"/>
                <a:ext cx="4948237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2833" t="-31111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5689" y="3414541"/>
            <a:ext cx="1408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</a:rPr>
              <a:t>nonterminal shift</a:t>
            </a:r>
          </a:p>
        </p:txBody>
      </p:sp>
      <p:cxnSp>
        <p:nvCxnSpPr>
          <p:cNvPr id="3" name="Straight Arrow Connector 2"/>
          <p:cNvCxnSpPr>
            <a:stCxn id="20" idx="3"/>
          </p:cNvCxnSpPr>
          <p:nvPr/>
        </p:nvCxnSpPr>
        <p:spPr>
          <a:xfrm flipV="1">
            <a:off x="1493801" y="3568429"/>
            <a:ext cx="695284" cy="1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AEB528-E634-4BAB-A8EE-A55E769D77A1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5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63525" y="363450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3634500"/>
                <a:ext cx="282575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8511" r="-14894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/>
          <p:cNvGrpSpPr/>
          <p:nvPr/>
        </p:nvGrpSpPr>
        <p:grpSpPr>
          <a:xfrm>
            <a:off x="263525" y="3886207"/>
            <a:ext cx="282575" cy="699562"/>
            <a:chOff x="263525" y="3886207"/>
            <a:chExt cx="282575" cy="699562"/>
          </a:xfrm>
        </p:grpSpPr>
        <p:sp>
          <p:nvSpPr>
            <p:cNvPr id="5" name="Figura a mano libera 4"/>
            <p:cNvSpPr/>
            <p:nvPr/>
          </p:nvSpPr>
          <p:spPr>
            <a:xfrm>
              <a:off x="276116" y="3886207"/>
              <a:ext cx="97957" cy="422563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/>
                <p:cNvSpPr txBox="1"/>
                <p:nvPr/>
              </p:nvSpPr>
              <p:spPr>
                <a:xfrm>
                  <a:off x="263525" y="3958988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25" y="3958988"/>
                  <a:ext cx="207530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882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/>
                <p:cNvSpPr txBox="1"/>
                <p:nvPr/>
              </p:nvSpPr>
              <p:spPr>
                <a:xfrm>
                  <a:off x="263525" y="4308770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8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25" y="4308770"/>
                  <a:ext cx="282575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638" r="-21277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o 33"/>
          <p:cNvGrpSpPr/>
          <p:nvPr/>
        </p:nvGrpSpPr>
        <p:grpSpPr>
          <a:xfrm>
            <a:off x="623455" y="3565230"/>
            <a:ext cx="726208" cy="1013612"/>
            <a:chOff x="623455" y="3565230"/>
            <a:chExt cx="726208" cy="1013612"/>
          </a:xfrm>
        </p:grpSpPr>
        <p:grpSp>
          <p:nvGrpSpPr>
            <p:cNvPr id="9" name="Gruppo 8"/>
            <p:cNvGrpSpPr/>
            <p:nvPr/>
          </p:nvGrpSpPr>
          <p:grpSpPr>
            <a:xfrm>
              <a:off x="623455" y="3565230"/>
              <a:ext cx="360218" cy="276999"/>
              <a:chOff x="623455" y="3738405"/>
              <a:chExt cx="360218" cy="276999"/>
            </a:xfrm>
          </p:grpSpPr>
          <p:sp>
            <p:nvSpPr>
              <p:cNvPr id="8" name="Figura a mano libera 7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sellaDiTesto 41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2" name="CasellaDiTes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3333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uppo 43"/>
            <p:cNvGrpSpPr/>
            <p:nvPr/>
          </p:nvGrpSpPr>
          <p:grpSpPr>
            <a:xfrm>
              <a:off x="623455" y="4197888"/>
              <a:ext cx="360218" cy="276999"/>
              <a:chOff x="623455" y="3738405"/>
              <a:chExt cx="360218" cy="276999"/>
            </a:xfrm>
          </p:grpSpPr>
          <p:sp>
            <p:nvSpPr>
              <p:cNvPr id="45" name="Figura a mano libera 44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asellaDiTesto 45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6" name="CasellaDiTesto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3333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46"/>
                <p:cNvSpPr txBox="1"/>
                <p:nvPr/>
              </p:nvSpPr>
              <p:spPr>
                <a:xfrm>
                  <a:off x="1067088" y="3634500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7" name="CasellaDiTes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088" y="3634500"/>
                  <a:ext cx="282575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696" r="-17391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/>
                <p:cNvSpPr txBox="1"/>
                <p:nvPr/>
              </p:nvSpPr>
              <p:spPr>
                <a:xfrm>
                  <a:off x="1067088" y="4301843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0" name="CasellaDiTes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088" y="4301843"/>
                  <a:ext cx="28257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0870" r="-23913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uppo 35"/>
          <p:cNvGrpSpPr/>
          <p:nvPr/>
        </p:nvGrpSpPr>
        <p:grpSpPr>
          <a:xfrm>
            <a:off x="879566" y="3886207"/>
            <a:ext cx="470096" cy="1128869"/>
            <a:chOff x="879566" y="3886207"/>
            <a:chExt cx="470096" cy="1128869"/>
          </a:xfrm>
        </p:grpSpPr>
        <p:sp>
          <p:nvSpPr>
            <p:cNvPr id="48" name="Figura a mano libera 47"/>
            <p:cNvSpPr/>
            <p:nvPr/>
          </p:nvSpPr>
          <p:spPr>
            <a:xfrm>
              <a:off x="1079680" y="3886207"/>
              <a:ext cx="48978" cy="990369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/>
                <p:cNvSpPr txBox="1"/>
                <p:nvPr/>
              </p:nvSpPr>
              <p:spPr>
                <a:xfrm>
                  <a:off x="879566" y="4007389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CasellaDiTes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66" y="4007389"/>
                  <a:ext cx="20753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882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50"/>
                <p:cNvSpPr txBox="1"/>
                <p:nvPr/>
              </p:nvSpPr>
              <p:spPr>
                <a:xfrm>
                  <a:off x="1067087" y="4738077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1" name="CasellaDiTes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087" y="4738077"/>
                  <a:ext cx="28257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0870" r="-23913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uppo 39"/>
          <p:cNvGrpSpPr/>
          <p:nvPr/>
        </p:nvGrpSpPr>
        <p:grpSpPr>
          <a:xfrm>
            <a:off x="1267691" y="3634499"/>
            <a:ext cx="893907" cy="1166108"/>
            <a:chOff x="1267691" y="3634499"/>
            <a:chExt cx="893907" cy="1166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sellaDiTesto 51"/>
                <p:cNvSpPr txBox="1"/>
                <p:nvPr/>
              </p:nvSpPr>
              <p:spPr>
                <a:xfrm>
                  <a:off x="1829089" y="363449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2" name="CasellaDiTes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3634499"/>
                  <a:ext cx="282575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0870" r="-23913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uppo 56"/>
            <p:cNvGrpSpPr/>
            <p:nvPr/>
          </p:nvGrpSpPr>
          <p:grpSpPr>
            <a:xfrm>
              <a:off x="1468871" y="4222179"/>
              <a:ext cx="360218" cy="276999"/>
              <a:chOff x="623455" y="3738405"/>
              <a:chExt cx="360218" cy="276999"/>
            </a:xfrm>
          </p:grpSpPr>
          <p:sp>
            <p:nvSpPr>
              <p:cNvPr id="58" name="Figura a mano libera 57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9" name="CasellaDiTes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3333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Figura a mano libera 9"/>
            <p:cNvSpPr/>
            <p:nvPr/>
          </p:nvSpPr>
          <p:spPr>
            <a:xfrm>
              <a:off x="1267691" y="3858498"/>
              <a:ext cx="595745" cy="942109"/>
            </a:xfrm>
            <a:custGeom>
              <a:avLst/>
              <a:gdLst>
                <a:gd name="connsiteX0" fmla="*/ 540327 w 540327"/>
                <a:gd name="connsiteY0" fmla="*/ 0 h 886691"/>
                <a:gd name="connsiteX1" fmla="*/ 193964 w 540327"/>
                <a:gd name="connsiteY1" fmla="*/ 325582 h 886691"/>
                <a:gd name="connsiteX2" fmla="*/ 0 w 540327"/>
                <a:gd name="connsiteY2" fmla="*/ 886691 h 88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327" h="886691">
                  <a:moveTo>
                    <a:pt x="540327" y="0"/>
                  </a:moveTo>
                  <a:cubicBezTo>
                    <a:pt x="412172" y="88900"/>
                    <a:pt x="284018" y="177800"/>
                    <a:pt x="193964" y="325582"/>
                  </a:cubicBezTo>
                  <a:cubicBezTo>
                    <a:pt x="103910" y="473364"/>
                    <a:pt x="51955" y="680027"/>
                    <a:pt x="0" y="886691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/>
                <p:cNvSpPr txBox="1"/>
                <p:nvPr/>
              </p:nvSpPr>
              <p:spPr>
                <a:xfrm>
                  <a:off x="1380261" y="3875771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1" name="CasellaDiTes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61" y="3875771"/>
                  <a:ext cx="207530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2941" r="-1764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o 38"/>
            <p:cNvGrpSpPr/>
            <p:nvPr/>
          </p:nvGrpSpPr>
          <p:grpSpPr>
            <a:xfrm>
              <a:off x="1829089" y="4308769"/>
              <a:ext cx="332509" cy="346272"/>
              <a:chOff x="1829089" y="4308769"/>
              <a:chExt cx="332509" cy="3462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/>
                  <p:cNvSpPr txBox="1"/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10870" r="-239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e 10"/>
              <p:cNvSpPr/>
              <p:nvPr/>
            </p:nvSpPr>
            <p:spPr>
              <a:xfrm>
                <a:off x="1829089" y="432253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3" name="Gruppo 42"/>
          <p:cNvGrpSpPr/>
          <p:nvPr/>
        </p:nvGrpSpPr>
        <p:grpSpPr>
          <a:xfrm>
            <a:off x="2223655" y="3574531"/>
            <a:ext cx="768061" cy="1013612"/>
            <a:chOff x="2223655" y="3574531"/>
            <a:chExt cx="768061" cy="1013612"/>
          </a:xfrm>
        </p:grpSpPr>
        <p:grpSp>
          <p:nvGrpSpPr>
            <p:cNvPr id="63" name="Gruppo 62"/>
            <p:cNvGrpSpPr/>
            <p:nvPr/>
          </p:nvGrpSpPr>
          <p:grpSpPr>
            <a:xfrm>
              <a:off x="2223655" y="3574531"/>
              <a:ext cx="360218" cy="276999"/>
              <a:chOff x="623455" y="3738405"/>
              <a:chExt cx="360218" cy="276999"/>
            </a:xfrm>
          </p:grpSpPr>
          <p:sp>
            <p:nvSpPr>
              <p:cNvPr id="64" name="Figura a mano libera 63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6897" r="-3448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uppo 65"/>
            <p:cNvGrpSpPr/>
            <p:nvPr/>
          </p:nvGrpSpPr>
          <p:grpSpPr>
            <a:xfrm>
              <a:off x="2223655" y="4207189"/>
              <a:ext cx="360218" cy="276999"/>
              <a:chOff x="623455" y="3738405"/>
              <a:chExt cx="360218" cy="276999"/>
            </a:xfrm>
          </p:grpSpPr>
          <p:sp>
            <p:nvSpPr>
              <p:cNvPr id="67" name="Figura a mano libera 66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CasellaDiTesto 67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8" name="CasellaDiTes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6897" r="-3448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sellaDiTesto 70"/>
                <p:cNvSpPr txBox="1"/>
                <p:nvPr/>
              </p:nvSpPr>
              <p:spPr>
                <a:xfrm>
                  <a:off x="2667288" y="4311144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1" name="CasellaDiTes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288" y="4311144"/>
                  <a:ext cx="282575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3043" r="-21739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uppo 40"/>
            <p:cNvGrpSpPr/>
            <p:nvPr/>
          </p:nvGrpSpPr>
          <p:grpSpPr>
            <a:xfrm>
              <a:off x="2659207" y="3643801"/>
              <a:ext cx="332509" cy="342622"/>
              <a:chOff x="2659207" y="3643801"/>
              <a:chExt cx="332509" cy="342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CasellaDiTesto 68"/>
                  <p:cNvSpPr txBox="1"/>
                  <p:nvPr/>
                </p:nvSpPr>
                <p:spPr>
                  <a:xfrm>
                    <a:off x="2667288" y="3643801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288" y="3643801"/>
                    <a:ext cx="282575" cy="27699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l="-13043" r="-2173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e 71"/>
              <p:cNvSpPr/>
              <p:nvPr/>
            </p:nvSpPr>
            <p:spPr>
              <a:xfrm>
                <a:off x="2659207" y="365391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9" name="Gruppo 18"/>
          <p:cNvGrpSpPr/>
          <p:nvPr/>
        </p:nvGrpSpPr>
        <p:grpSpPr>
          <a:xfrm>
            <a:off x="2991717" y="3597654"/>
            <a:ext cx="1510653" cy="861774"/>
            <a:chOff x="2991717" y="3597654"/>
            <a:chExt cx="1510653" cy="861774"/>
          </a:xfrm>
        </p:grpSpPr>
        <p:cxnSp>
          <p:nvCxnSpPr>
            <p:cNvPr id="13" name="Connettore 2 12"/>
            <p:cNvCxnSpPr/>
            <p:nvPr/>
          </p:nvCxnSpPr>
          <p:spPr>
            <a:xfrm flipH="1">
              <a:off x="2991717" y="3772999"/>
              <a:ext cx="575828" cy="277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/>
                <p:cNvSpPr txBox="1"/>
                <p:nvPr/>
              </p:nvSpPr>
              <p:spPr>
                <a:xfrm>
                  <a:off x="3602906" y="3597654"/>
                  <a:ext cx="899464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final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state,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: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𝑎𝑎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𝐸</m:t>
                      </m:r>
                    </m:oMath>
                  </a14:m>
                  <a:endParaRPr lang="it-IT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CasellaDiTes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906" y="3597654"/>
                  <a:ext cx="899464" cy="86177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0667" t="-48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/>
          <p:cNvGrpSpPr/>
          <p:nvPr/>
        </p:nvGrpSpPr>
        <p:grpSpPr>
          <a:xfrm>
            <a:off x="2112903" y="4606346"/>
            <a:ext cx="1635003" cy="731895"/>
            <a:chOff x="2112903" y="4779521"/>
            <a:chExt cx="1635003" cy="731895"/>
          </a:xfrm>
        </p:grpSpPr>
        <p:cxnSp>
          <p:nvCxnSpPr>
            <p:cNvPr id="79" name="Connettore 2 78"/>
            <p:cNvCxnSpPr>
              <a:endCxn id="11" idx="5"/>
            </p:cNvCxnSpPr>
            <p:nvPr/>
          </p:nvCxnSpPr>
          <p:spPr>
            <a:xfrm flipH="1" flipV="1">
              <a:off x="2112903" y="4779521"/>
              <a:ext cx="491410" cy="3164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79"/>
                <p:cNvSpPr txBox="1"/>
                <p:nvPr/>
              </p:nvSpPr>
              <p:spPr>
                <a:xfrm>
                  <a:off x="2583874" y="4865085"/>
                  <a:ext cx="116403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final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state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but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≠⊣</m:t>
                      </m:r>
                    </m:oMath>
                  </a14:m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: no reduction</a:t>
                  </a:r>
                </a:p>
              </p:txBody>
            </p:sp>
          </mc:Choice>
          <mc:Fallback xmlns="">
            <p:sp>
              <p:nvSpPr>
                <p:cNvPr id="80" name="CasellaDiTes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874" y="4865085"/>
                  <a:ext cx="1164032" cy="64633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8808" t="-7407" b="-13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o 61"/>
          <p:cNvGrpSpPr/>
          <p:nvPr/>
        </p:nvGrpSpPr>
        <p:grpSpPr>
          <a:xfrm>
            <a:off x="260294" y="5227769"/>
            <a:ext cx="1086138" cy="1449846"/>
            <a:chOff x="260294" y="5227769"/>
            <a:chExt cx="1086138" cy="1449846"/>
          </a:xfrm>
        </p:grpSpPr>
        <p:grpSp>
          <p:nvGrpSpPr>
            <p:cNvPr id="60" name="Gruppo 59"/>
            <p:cNvGrpSpPr/>
            <p:nvPr/>
          </p:nvGrpSpPr>
          <p:grpSpPr>
            <a:xfrm>
              <a:off x="260294" y="5297039"/>
              <a:ext cx="282575" cy="951269"/>
              <a:chOff x="260294" y="5297039"/>
              <a:chExt cx="282575" cy="9512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asellaDiTesto 82"/>
                  <p:cNvSpPr txBox="1"/>
                  <p:nvPr/>
                </p:nvSpPr>
                <p:spPr>
                  <a:xfrm>
                    <a:off x="260294" y="529703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3" name="CasellaDiTes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94" y="529703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10870" r="-1521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Figura a mano libera 83"/>
              <p:cNvSpPr/>
              <p:nvPr/>
            </p:nvSpPr>
            <p:spPr>
              <a:xfrm>
                <a:off x="272885" y="5548746"/>
                <a:ext cx="97957" cy="422563"/>
              </a:xfrm>
              <a:custGeom>
                <a:avLst/>
                <a:gdLst>
                  <a:gd name="connsiteX0" fmla="*/ 56393 w 97957"/>
                  <a:gd name="connsiteY0" fmla="*/ 422563 h 422563"/>
                  <a:gd name="connsiteX1" fmla="*/ 975 w 97957"/>
                  <a:gd name="connsiteY1" fmla="*/ 166254 h 422563"/>
                  <a:gd name="connsiteX2" fmla="*/ 97957 w 97957"/>
                  <a:gd name="connsiteY2" fmla="*/ 0 h 42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57" h="422563">
                    <a:moveTo>
                      <a:pt x="56393" y="422563"/>
                    </a:moveTo>
                    <a:cubicBezTo>
                      <a:pt x="25220" y="329622"/>
                      <a:pt x="-5952" y="236681"/>
                      <a:pt x="975" y="166254"/>
                    </a:cubicBezTo>
                    <a:cubicBezTo>
                      <a:pt x="7902" y="95827"/>
                      <a:pt x="52929" y="47913"/>
                      <a:pt x="97957" y="0"/>
                    </a:cubicBez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CasellaDiTesto 84"/>
                  <p:cNvSpPr txBox="1"/>
                  <p:nvPr/>
                </p:nvSpPr>
                <p:spPr>
                  <a:xfrm>
                    <a:off x="260294" y="5621527"/>
                    <a:ext cx="207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5" name="CasellaDiTesto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94" y="5621527"/>
                    <a:ext cx="207530" cy="27699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294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CasellaDiTesto 85"/>
                  <p:cNvSpPr txBox="1"/>
                  <p:nvPr/>
                </p:nvSpPr>
                <p:spPr>
                  <a:xfrm>
                    <a:off x="260294" y="597130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6" name="CasellaDiTesto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94" y="597130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13043" r="-2173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uppo 86"/>
            <p:cNvGrpSpPr/>
            <p:nvPr/>
          </p:nvGrpSpPr>
          <p:grpSpPr>
            <a:xfrm>
              <a:off x="620224" y="5227769"/>
              <a:ext cx="360218" cy="276999"/>
              <a:chOff x="623455" y="3738405"/>
              <a:chExt cx="360218" cy="276999"/>
            </a:xfrm>
          </p:grpSpPr>
          <p:sp>
            <p:nvSpPr>
              <p:cNvPr id="88" name="Figura a mano libera 87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sellaDiTesto 88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9" name="CasellaDiTes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l="-6897" r="-3448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uppo 89"/>
            <p:cNvGrpSpPr/>
            <p:nvPr/>
          </p:nvGrpSpPr>
          <p:grpSpPr>
            <a:xfrm>
              <a:off x="620224" y="5860427"/>
              <a:ext cx="360218" cy="276999"/>
              <a:chOff x="623455" y="3738405"/>
              <a:chExt cx="360218" cy="276999"/>
            </a:xfrm>
          </p:grpSpPr>
          <p:sp>
            <p:nvSpPr>
              <p:cNvPr id="91" name="Figura a mano libera 90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CasellaDiTesto 91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2" name="CasellaDiTes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l="-6897" r="-3448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sellaDiTesto 92"/>
                <p:cNvSpPr txBox="1"/>
                <p:nvPr/>
              </p:nvSpPr>
              <p:spPr>
                <a:xfrm>
                  <a:off x="1063857" y="529703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3" name="CasellaDiTes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57" y="5297039"/>
                  <a:ext cx="282575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0870" r="-15217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Figura a mano libera 93"/>
            <p:cNvSpPr/>
            <p:nvPr/>
          </p:nvSpPr>
          <p:spPr>
            <a:xfrm>
              <a:off x="1076449" y="5548746"/>
              <a:ext cx="48978" cy="990369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sellaDiTesto 94"/>
                <p:cNvSpPr txBox="1"/>
                <p:nvPr/>
              </p:nvSpPr>
              <p:spPr>
                <a:xfrm>
                  <a:off x="876335" y="5669928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5" name="CasellaDiTes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35" y="5669928"/>
                  <a:ext cx="207530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2941" r="-588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asellaDiTesto 95"/>
                <p:cNvSpPr txBox="1"/>
                <p:nvPr/>
              </p:nvSpPr>
              <p:spPr>
                <a:xfrm>
                  <a:off x="1063857" y="5964382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6" name="CasellaDiTes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57" y="5964382"/>
                  <a:ext cx="282575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13043" r="-21739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sellaDiTesto 96"/>
                <p:cNvSpPr txBox="1"/>
                <p:nvPr/>
              </p:nvSpPr>
              <p:spPr>
                <a:xfrm>
                  <a:off x="1063856" y="6400616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7" name="CasellaDiTes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56" y="6400616"/>
                  <a:ext cx="282575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3043" r="-21739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uppo 73"/>
          <p:cNvGrpSpPr/>
          <p:nvPr/>
        </p:nvGrpSpPr>
        <p:grpSpPr>
          <a:xfrm>
            <a:off x="1435390" y="5213915"/>
            <a:ext cx="726207" cy="421466"/>
            <a:chOff x="1435390" y="5213915"/>
            <a:chExt cx="726207" cy="421466"/>
          </a:xfrm>
        </p:grpSpPr>
        <p:grpSp>
          <p:nvGrpSpPr>
            <p:cNvPr id="100" name="Gruppo 99"/>
            <p:cNvGrpSpPr/>
            <p:nvPr/>
          </p:nvGrpSpPr>
          <p:grpSpPr>
            <a:xfrm>
              <a:off x="1435390" y="5213915"/>
              <a:ext cx="360218" cy="276999"/>
              <a:chOff x="623455" y="3738405"/>
              <a:chExt cx="360218" cy="276999"/>
            </a:xfrm>
          </p:grpSpPr>
          <p:sp>
            <p:nvSpPr>
              <p:cNvPr id="101" name="Figura a mano libera 100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asellaDiTesto 101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2" name="CasellaDiTes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0690" r="-5517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uppo 72"/>
            <p:cNvGrpSpPr/>
            <p:nvPr/>
          </p:nvGrpSpPr>
          <p:grpSpPr>
            <a:xfrm>
              <a:off x="1829088" y="5292759"/>
              <a:ext cx="332509" cy="342622"/>
              <a:chOff x="1829088" y="5292759"/>
              <a:chExt cx="332509" cy="342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CasellaDiTesto 102"/>
                  <p:cNvSpPr txBox="1"/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3" name="CasellaDiTesto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 l="-8511" r="-1489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Ovale 103"/>
              <p:cNvSpPr/>
              <p:nvPr/>
            </p:nvSpPr>
            <p:spPr>
              <a:xfrm>
                <a:off x="1829088" y="530287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1" name="Gruppo 20"/>
          <p:cNvGrpSpPr/>
          <p:nvPr/>
        </p:nvGrpSpPr>
        <p:grpSpPr>
          <a:xfrm>
            <a:off x="2158711" y="5504914"/>
            <a:ext cx="1448830" cy="861774"/>
            <a:chOff x="2158711" y="5504914"/>
            <a:chExt cx="1448830" cy="861774"/>
          </a:xfrm>
        </p:grpSpPr>
        <p:cxnSp>
          <p:nvCxnSpPr>
            <p:cNvPr id="106" name="Connettore 2 105"/>
            <p:cNvCxnSpPr/>
            <p:nvPr/>
          </p:nvCxnSpPr>
          <p:spPr>
            <a:xfrm flipH="1" flipV="1">
              <a:off x="2158711" y="5504914"/>
              <a:ext cx="528585" cy="1304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asellaDiTesto 106"/>
                <p:cNvSpPr txBox="1"/>
                <p:nvPr/>
              </p:nvSpPr>
              <p:spPr>
                <a:xfrm>
                  <a:off x="2708077" y="5504914"/>
                  <a:ext cx="899464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>
                      <a:latin typeface="Times New Roman" pitchFamily="18" charset="0"/>
                      <a:cs typeface="Times New Roman" pitchFamily="18" charset="0"/>
                    </a:rPr>
                    <a:t>final 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state,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: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𝑎𝐸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</m:oMath>
                  </a14:m>
                  <a:endParaRPr lang="it-IT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7" name="CasellaDiTesto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077" y="5504914"/>
                  <a:ext cx="899464" cy="861774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10667" t="-4895" b="-6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po 24"/>
          <p:cNvGrpSpPr/>
          <p:nvPr/>
        </p:nvGrpSpPr>
        <p:grpSpPr>
          <a:xfrm>
            <a:off x="4251325" y="5415419"/>
            <a:ext cx="743219" cy="951269"/>
            <a:chOff x="4251325" y="5415419"/>
            <a:chExt cx="743219" cy="951269"/>
          </a:xfrm>
        </p:grpSpPr>
        <p:grpSp>
          <p:nvGrpSpPr>
            <p:cNvPr id="24" name="Gruppo 23"/>
            <p:cNvGrpSpPr/>
            <p:nvPr/>
          </p:nvGrpSpPr>
          <p:grpSpPr>
            <a:xfrm>
              <a:off x="4251325" y="5415419"/>
              <a:ext cx="282575" cy="951269"/>
              <a:chOff x="4251325" y="5415419"/>
              <a:chExt cx="282575" cy="9512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sellaDiTesto 109"/>
                  <p:cNvSpPr txBox="1"/>
                  <p:nvPr/>
                </p:nvSpPr>
                <p:spPr>
                  <a:xfrm>
                    <a:off x="4251325" y="541541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0" name="CasellaDiTesto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325" y="541541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l="-8511" r="-1489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Figura a mano libera 110"/>
              <p:cNvSpPr/>
              <p:nvPr/>
            </p:nvSpPr>
            <p:spPr>
              <a:xfrm>
                <a:off x="4263916" y="5667126"/>
                <a:ext cx="97957" cy="422563"/>
              </a:xfrm>
              <a:custGeom>
                <a:avLst/>
                <a:gdLst>
                  <a:gd name="connsiteX0" fmla="*/ 56393 w 97957"/>
                  <a:gd name="connsiteY0" fmla="*/ 422563 h 422563"/>
                  <a:gd name="connsiteX1" fmla="*/ 975 w 97957"/>
                  <a:gd name="connsiteY1" fmla="*/ 166254 h 422563"/>
                  <a:gd name="connsiteX2" fmla="*/ 97957 w 97957"/>
                  <a:gd name="connsiteY2" fmla="*/ 0 h 42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57" h="422563">
                    <a:moveTo>
                      <a:pt x="56393" y="422563"/>
                    </a:moveTo>
                    <a:cubicBezTo>
                      <a:pt x="25220" y="329622"/>
                      <a:pt x="-5952" y="236681"/>
                      <a:pt x="975" y="166254"/>
                    </a:cubicBezTo>
                    <a:cubicBezTo>
                      <a:pt x="7902" y="95827"/>
                      <a:pt x="52929" y="47913"/>
                      <a:pt x="97957" y="0"/>
                    </a:cubicBez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CasellaDiTesto 111"/>
                  <p:cNvSpPr txBox="1"/>
                  <p:nvPr/>
                </p:nvSpPr>
                <p:spPr>
                  <a:xfrm>
                    <a:off x="4251325" y="5739907"/>
                    <a:ext cx="207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2" name="CasellaDiTesto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325" y="5739907"/>
                    <a:ext cx="207530" cy="27699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r="-882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CasellaDiTesto 112"/>
                  <p:cNvSpPr txBox="1"/>
                  <p:nvPr/>
                </p:nvSpPr>
                <p:spPr>
                  <a:xfrm>
                    <a:off x="4251325" y="608968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3" name="CasellaDiTesto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325" y="608968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l="-10638" r="-212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115"/>
                <p:cNvSpPr txBox="1"/>
                <p:nvPr/>
              </p:nvSpPr>
              <p:spPr>
                <a:xfrm>
                  <a:off x="4815014" y="5495842"/>
                  <a:ext cx="179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6" name="CasellaDiTes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014" y="5495842"/>
                  <a:ext cx="179530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l="-34483" r="-27586" b="-8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o 22"/>
          <p:cNvGrpSpPr/>
          <p:nvPr/>
        </p:nvGrpSpPr>
        <p:grpSpPr>
          <a:xfrm>
            <a:off x="4594689" y="5671994"/>
            <a:ext cx="3242797" cy="646331"/>
            <a:chOff x="4594689" y="5671994"/>
            <a:chExt cx="3242797" cy="646331"/>
          </a:xfrm>
        </p:grpSpPr>
        <p:cxnSp>
          <p:nvCxnSpPr>
            <p:cNvPr id="118" name="Connettore 2 117"/>
            <p:cNvCxnSpPr/>
            <p:nvPr/>
          </p:nvCxnSpPr>
          <p:spPr>
            <a:xfrm flipH="1" flipV="1">
              <a:off x="5010150" y="5671994"/>
              <a:ext cx="528585" cy="1304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asellaDiTesto 118"/>
                <p:cNvSpPr txBox="1"/>
                <p:nvPr/>
              </p:nvSpPr>
              <p:spPr>
                <a:xfrm>
                  <a:off x="5559515" y="5671994"/>
                  <a:ext cx="227797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initial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m-state,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axiom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obtained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from a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,  i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latin typeface="Cambria Math"/>
                        </a:rPr>
                        <m:t>nput</m:t>
                      </m:r>
                      <m:r>
                        <a:rPr lang="it-IT" sz="1400" b="0" i="0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: </a:t>
                  </a:r>
                  <a:r>
                    <a:rPr lang="it-IT" sz="1400" b="1" dirty="0">
                      <a:latin typeface="Times New Roman" pitchFamily="18" charset="0"/>
                      <a:cs typeface="Times New Roman" pitchFamily="18" charset="0"/>
                    </a:rPr>
                    <a:t>ACCEPT</a:t>
                  </a:r>
                </a:p>
              </p:txBody>
            </p:sp>
          </mc:Choice>
          <mc:Fallback xmlns="">
            <p:sp>
              <p:nvSpPr>
                <p:cNvPr id="119" name="CasellaDiTes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9515" y="5671994"/>
                  <a:ext cx="2277971" cy="646331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l="-4521" t="-6481" b="-148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ttore 2 119"/>
            <p:cNvCxnSpPr/>
            <p:nvPr/>
          </p:nvCxnSpPr>
          <p:spPr>
            <a:xfrm flipH="1" flipV="1">
              <a:off x="4594689" y="5886440"/>
              <a:ext cx="944046" cy="2032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po 80"/>
          <p:cNvGrpSpPr/>
          <p:nvPr/>
        </p:nvGrpSpPr>
        <p:grpSpPr>
          <a:xfrm>
            <a:off x="144463" y="184150"/>
            <a:ext cx="9012237" cy="3197487"/>
            <a:chOff x="144463" y="184150"/>
            <a:chExt cx="9012237" cy="3197487"/>
          </a:xfrm>
        </p:grpSpPr>
        <p:grpSp>
          <p:nvGrpSpPr>
            <p:cNvPr id="75" name="Gruppo 74"/>
            <p:cNvGrpSpPr/>
            <p:nvPr/>
          </p:nvGrpSpPr>
          <p:grpSpPr>
            <a:xfrm>
              <a:off x="144463" y="184150"/>
              <a:ext cx="9012237" cy="3197487"/>
              <a:chOff x="144463" y="184150"/>
              <a:chExt cx="9012237" cy="3197487"/>
            </a:xfrm>
          </p:grpSpPr>
          <p:sp>
            <p:nvSpPr>
              <p:cNvPr id="6147" name="Text Box 4"/>
              <p:cNvSpPr txBox="1">
                <a:spLocks noChangeArrowheads="1"/>
              </p:cNvSpPr>
              <p:nvPr/>
            </p:nvSpPr>
            <p:spPr bwMode="auto">
              <a:xfrm>
                <a:off x="144463" y="184150"/>
                <a:ext cx="8859837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</a:rPr>
                  <a:t>it is not always so easy to choose the correct reduction: it may be necessary to advance further in the string...</a:t>
                </a:r>
              </a:p>
            </p:txBody>
          </p:sp>
          <p:sp>
            <p:nvSpPr>
              <p:cNvPr id="6148" name="Text Box 5"/>
              <p:cNvSpPr txBox="1">
                <a:spLocks noChangeArrowheads="1"/>
              </p:cNvSpPr>
              <p:nvPr/>
            </p:nvSpPr>
            <p:spPr bwMode="auto">
              <a:xfrm>
                <a:off x="446088" y="566738"/>
                <a:ext cx="8458200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</a:rPr>
                  <a:t>Example: another grammar </a:t>
                </a:r>
                <a:r>
                  <a:rPr lang="en-US" sz="1600" i="1" dirty="0">
                    <a:latin typeface="Times New Roman" pitchFamily="18" charset="0"/>
                  </a:rPr>
                  <a:t>G</a:t>
                </a:r>
                <a:r>
                  <a:rPr lang="en-US" sz="1600" baseline="-25000" dirty="0">
                    <a:latin typeface="Times New Roman" pitchFamily="18" charset="0"/>
                  </a:rPr>
                  <a:t>2</a:t>
                </a:r>
                <a:r>
                  <a:rPr lang="en-US" sz="1600" dirty="0">
                    <a:latin typeface="Times New Roman" pitchFamily="18" charset="0"/>
                  </a:rPr>
                  <a:t> </a:t>
                </a:r>
              </a:p>
            </p:txBody>
          </p:sp>
          <p:pic>
            <p:nvPicPr>
              <p:cNvPr id="6149" name="Picture 6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0838" y="592138"/>
                <a:ext cx="849312" cy="204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50" name="Picture 8"/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1138" y="601663"/>
                <a:ext cx="744537" cy="247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151" name="Group 11"/>
              <p:cNvGrpSpPr>
                <a:grpSpLocks/>
              </p:cNvGrpSpPr>
              <p:nvPr/>
            </p:nvGrpSpPr>
            <p:grpSpPr bwMode="auto">
              <a:xfrm>
                <a:off x="6596063" y="871538"/>
                <a:ext cx="2160587" cy="355600"/>
                <a:chOff x="4155" y="549"/>
                <a:chExt cx="1361" cy="224"/>
              </a:xfrm>
            </p:grpSpPr>
            <p:pic>
              <p:nvPicPr>
                <p:cNvPr id="6168" name="Picture 9"/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8" y="549"/>
                  <a:ext cx="1158" cy="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169" name="Picture 10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5" y="604"/>
                  <a:ext cx="163" cy="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6152" name="Group 13"/>
              <p:cNvGrpSpPr>
                <a:grpSpLocks/>
              </p:cNvGrpSpPr>
              <p:nvPr/>
            </p:nvGrpSpPr>
            <p:grpSpPr bwMode="auto">
              <a:xfrm>
                <a:off x="4140200" y="750888"/>
                <a:ext cx="2063750" cy="582612"/>
                <a:chOff x="2608" y="473"/>
                <a:chExt cx="1300" cy="367"/>
              </a:xfrm>
            </p:grpSpPr>
            <p:pic>
              <p:nvPicPr>
                <p:cNvPr id="6166" name="Picture 7"/>
                <p:cNvPicPr>
                  <a:picLocks noChangeAspect="1" noChangeArrowheads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04" y="473"/>
                  <a:ext cx="1104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167" name="Picture 12"/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8" y="668"/>
                  <a:ext cx="172" cy="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6153" name="Text Box 14"/>
              <p:cNvSpPr txBox="1">
                <a:spLocks noChangeArrowheads="1"/>
              </p:cNvSpPr>
              <p:nvPr/>
            </p:nvSpPr>
            <p:spPr bwMode="auto">
              <a:xfrm>
                <a:off x="163513" y="1412875"/>
                <a:ext cx="8458200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</a:rPr>
                  <a:t>even-length strings </a:t>
                </a:r>
                <a:r>
                  <a:rPr lang="en-US" sz="1600" b="1" dirty="0">
                    <a:latin typeface="Times New Roman" pitchFamily="18" charset="0"/>
                  </a:rPr>
                  <a:t>(</a:t>
                </a:r>
                <a:r>
                  <a:rPr lang="en-US" sz="1600" b="1" i="1" dirty="0">
                    <a:latin typeface="Times New Roman" pitchFamily="18" charset="0"/>
                  </a:rPr>
                  <a:t>aa</a:t>
                </a:r>
                <a:r>
                  <a:rPr lang="en-US" sz="1600" b="1" dirty="0">
                    <a:latin typeface="Times New Roman" pitchFamily="18" charset="0"/>
                  </a:rPr>
                  <a:t>)</a:t>
                </a:r>
                <a:r>
                  <a:rPr lang="en-US" sz="1600" b="1" baseline="30000" dirty="0">
                    <a:latin typeface="Times New Roman" pitchFamily="18" charset="0"/>
                  </a:rPr>
                  <a:t>+</a:t>
                </a:r>
                <a:r>
                  <a:rPr lang="en-US" sz="1600" b="1" dirty="0">
                    <a:latin typeface="Agency FB"/>
                  </a:rPr>
                  <a:t>=</a:t>
                </a:r>
                <a:r>
                  <a:rPr lang="en-US" sz="1600" b="1" i="1" dirty="0">
                    <a:latin typeface="Times New Roman" pitchFamily="18" charset="0"/>
                  </a:rPr>
                  <a:t>L</a:t>
                </a:r>
                <a:r>
                  <a:rPr lang="en-US" sz="1600" b="1" dirty="0">
                    <a:latin typeface="Times New Roman" pitchFamily="18" charset="0"/>
                  </a:rPr>
                  <a:t>(0</a:t>
                </a:r>
                <a:r>
                  <a:rPr lang="en-US" sz="1600" b="1" i="1" baseline="-25000" dirty="0">
                    <a:latin typeface="Times New Roman" pitchFamily="18" charset="0"/>
                  </a:rPr>
                  <a:t>E</a:t>
                </a:r>
                <a:r>
                  <a:rPr lang="en-US" sz="1600" b="1" dirty="0">
                    <a:latin typeface="Times New Roman" pitchFamily="18" charset="0"/>
                  </a:rPr>
                  <a:t>)</a:t>
                </a:r>
                <a:r>
                  <a:rPr lang="en-US" sz="1600" dirty="0">
                    <a:latin typeface="Times New Roman" pitchFamily="18" charset="0"/>
                  </a:rPr>
                  <a:t>  and odd-length </a:t>
                </a:r>
                <a:r>
                  <a:rPr lang="en-US" sz="1600" b="1" i="1" dirty="0">
                    <a:latin typeface="Times New Roman" pitchFamily="18" charset="0"/>
                  </a:rPr>
                  <a:t>a</a:t>
                </a:r>
                <a:r>
                  <a:rPr lang="en-US" sz="1600" b="1" dirty="0">
                    <a:latin typeface="Times New Roman" pitchFamily="18" charset="0"/>
                  </a:rPr>
                  <a:t>(</a:t>
                </a:r>
                <a:r>
                  <a:rPr lang="en-US" sz="1600" b="1" i="1" dirty="0">
                    <a:latin typeface="Times New Roman" pitchFamily="18" charset="0"/>
                  </a:rPr>
                  <a:t>aa</a:t>
                </a:r>
                <a:r>
                  <a:rPr lang="en-US" sz="1600" b="1" dirty="0">
                    <a:latin typeface="Times New Roman" pitchFamily="18" charset="0"/>
                  </a:rPr>
                  <a:t>)</a:t>
                </a:r>
                <a:r>
                  <a:rPr lang="en-US" sz="1600" b="1" baseline="30000" dirty="0">
                    <a:latin typeface="Times New Roman" pitchFamily="18" charset="0"/>
                  </a:rPr>
                  <a:t>+</a:t>
                </a:r>
                <a:r>
                  <a:rPr lang="en-US" sz="1600" b="1" dirty="0">
                    <a:latin typeface="Times New Roman" pitchFamily="18" charset="0"/>
                  </a:rPr>
                  <a:t>=</a:t>
                </a:r>
                <a:r>
                  <a:rPr lang="en-US" sz="1600" b="1" i="1" dirty="0" err="1">
                    <a:latin typeface="Times New Roman" pitchFamily="18" charset="0"/>
                  </a:rPr>
                  <a:t>a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</a:t>
                </a:r>
                <a:r>
                  <a:rPr lang="en-US" sz="1600" b="1" i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L</a:t>
                </a: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(1</a:t>
                </a:r>
                <a:r>
                  <a:rPr lang="en-US" sz="1600" b="1" i="1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</a:t>
                </a: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derived very differently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54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100" y="1735138"/>
                    <a:ext cx="845820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sz="1600" dirty="0">
                        <a:latin typeface="Times New Roman" pitchFamily="18" charset="0"/>
                      </a:rPr>
                      <a:t>derivation becomes clear only after complete scan, when the terminator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⊣</m:t>
                        </m:r>
                      </m:oMath>
                    </a14:m>
                    <a:r>
                      <a:rPr lang="en-US" sz="16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a:t> is encountered </a:t>
                    </a:r>
                  </a:p>
                </p:txBody>
              </p:sp>
            </mc:Choice>
            <mc:Fallback xmlns="">
              <p:sp>
                <p:nvSpPr>
                  <p:cNvPr id="6154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6100" y="1735138"/>
                    <a:ext cx="8458200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 l="-1514" t="-27500" b="-50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100" y="2066297"/>
                    <a:ext cx="845820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sz="1600" b="1" dirty="0">
                        <a:latin typeface="Times New Roman" pitchFamily="18" charset="0"/>
                      </a:rPr>
                      <a:t>Example</a:t>
                    </a:r>
                    <a:r>
                      <a:rPr lang="en-US" sz="1600" dirty="0">
                        <a:latin typeface="Times New Roman" pitchFamily="18" charset="0"/>
                      </a:rPr>
                      <a:t>: analysis of string</a:t>
                    </a:r>
                    <a:r>
                      <a:rPr lang="en-US" sz="1600" b="1" dirty="0">
                        <a:latin typeface="Times New Roman" pitchFamily="18" charset="0"/>
                      </a:rPr>
                      <a:t> </a:t>
                    </a:r>
                    <a:r>
                      <a:rPr lang="en-US" sz="1600" b="1" i="1" dirty="0" err="1">
                        <a:latin typeface="Times New Roman" pitchFamily="18" charset="0"/>
                      </a:rPr>
                      <a:t>aaa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⊣</m:t>
                        </m:r>
                      </m:oMath>
                    </a14:m>
                    <a:endParaRPr lang="en-US" sz="16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3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6100" y="2066297"/>
                    <a:ext cx="8458200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 l="-1514" t="-27500" b="-50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8500" y="2342036"/>
                    <a:ext cx="8458200" cy="31098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sz="1600" dirty="0">
                        <a:latin typeface="Times New Roman" pitchFamily="18" charset="0"/>
                      </a:rPr>
                      <a:t>computation that generates it: </a:t>
                    </a:r>
                    <a:r>
                      <a:rPr lang="en-US" sz="1600" b="1" dirty="0">
                        <a:latin typeface="Times New Roman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0" smtClean="0">
                                <a:latin typeface="Cambria Math"/>
                              </a:rPr>
                              <m:t>𝟎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</m:groupChr>
                        <m:r>
                          <a:rPr lang="it-IT" sz="1600" b="1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/>
                              </a:rPr>
                              <m:t>𝟏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it-IT" sz="1600" b="1" i="1" smtClean="0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it-IT" sz="1600" b="1" i="1" smtClean="0">
                                <a:latin typeface="Cambria Math"/>
                              </a:rPr>
                              <m:t>𝜺</m:t>
                            </m:r>
                          </m:e>
                        </m:groupChr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/>
                              </a:rPr>
                              <m:t>𝟎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/>
                              </a:rPr>
                              <m:t>𝑬</m:t>
                            </m:r>
                          </m:sub>
                        </m:sSub>
                        <m:r>
                          <a:rPr lang="it-IT" sz="1600" b="1" i="1" smtClean="0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</m:groupChr>
                        <m:r>
                          <a:rPr lang="it-IT" sz="1600" b="1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/>
                              </a:rPr>
                              <m:t>𝟏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/>
                              </a:rPr>
                              <m:t>𝑬</m:t>
                            </m:r>
                          </m:sub>
                        </m:sSub>
                        <m:r>
                          <a:rPr lang="it-IT" sz="1600" b="1" i="1" smtClean="0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</m:groupChr>
                        <m:sSub>
                          <m:sSubPr>
                            <m:ctrlPr>
                              <a:rPr lang="it-IT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/>
                              </a:rPr>
                              <m:t>𝟐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/>
                              </a:rPr>
                              <m:t>𝑬</m:t>
                            </m:r>
                          </m:sub>
                        </m:sSub>
                      </m:oMath>
                    </a14:m>
                    <a:r>
                      <a:rPr lang="en-US" sz="16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a:t> </a:t>
                    </a:r>
                    <a:r>
                      <a:rPr lang="en-US" sz="16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a:t> NB: state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  <a:sym typeface="Symbol" pitchFamily="18" charset="2"/>
                              </a:rPr>
                              <m:t>2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  <a:sym typeface="Symbol" pitchFamily="18" charset="2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a:t> is final</a:t>
                    </a:r>
                  </a:p>
                </p:txBody>
              </p:sp>
            </mc:Choice>
            <mc:Fallback xmlns="">
              <p:sp>
                <p:nvSpPr>
                  <p:cNvPr id="3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8500" y="2342036"/>
                    <a:ext cx="8458200" cy="310983"/>
                  </a:xfrm>
                  <a:prstGeom prst="rect">
                    <a:avLst/>
                  </a:prstGeom>
                  <a:blipFill rotWithShape="1">
                    <a:blip r:embed="rId46"/>
                    <a:stretch>
                      <a:fillRect l="-1514" t="-15686" b="-7843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5800" y="2708312"/>
                    <a:ext cx="8458200" cy="3106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sz="1600" dirty="0">
                        <a:latin typeface="Times New Roman" pitchFamily="18" charset="0"/>
                      </a:rPr>
                      <a:t>But there is another computation, which generates </a:t>
                    </a:r>
                    <a:r>
                      <a:rPr lang="en-US" sz="1600" b="1" i="1" dirty="0" err="1">
                        <a:latin typeface="Times New Roman" pitchFamily="18" charset="0"/>
                      </a:rPr>
                      <a:t>aaaa</a:t>
                    </a:r>
                    <a14:m>
                      <m:oMath xmlns:m="http://schemas.openxmlformats.org/officeDocument/2006/math">
                        <m:r>
                          <a:rPr lang="en-US" sz="1600" b="1" i="1">
                            <a:latin typeface="Cambria Math"/>
                          </a:rPr>
                          <m:t>⊣</m:t>
                        </m:r>
                      </m:oMath>
                    </a14:m>
                    <a:r>
                      <a:rPr lang="en-US" sz="1600" b="1" dirty="0">
                        <a:latin typeface="Times New Roman" pitchFamily="18" charset="0"/>
                      </a:rPr>
                      <a:t> </a:t>
                    </a:r>
                    <a:r>
                      <a:rPr lang="en-US" sz="1600" dirty="0">
                        <a:latin typeface="Times New Roman" pitchFamily="18" charset="0"/>
                      </a:rPr>
                      <a:t>: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latin typeface="Cambria Math"/>
                              </a:rPr>
                              <m:t>𝜀</m:t>
                            </m:r>
                            <m:r>
                              <a:rPr lang="it-IT" sz="1600" b="0" i="1" smtClean="0">
                                <a:latin typeface="Cambria Math"/>
                              </a:rPr>
                              <m:t> </m:t>
                            </m:r>
                          </m:e>
                        </m:groupChr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</m:groupCh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</m:groupChr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i="1">
                                <a:latin typeface="Cambria Math"/>
                              </a:rPr>
                              <m:t>𝑎</m:t>
                            </m:r>
                          </m:e>
                        </m:groupCh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it-IT" sz="1600" i="1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i="1">
                                <a:latin typeface="Cambria Math"/>
                              </a:rPr>
                              <m:t>𝑎</m:t>
                            </m:r>
                          </m:e>
                        </m:groupChr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6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a14:m>
                    <a:endParaRPr lang="en-US" sz="16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3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5800" y="2708312"/>
                    <a:ext cx="8458200" cy="310662"/>
                  </a:xfrm>
                  <a:prstGeom prst="rect">
                    <a:avLst/>
                  </a:prstGeom>
                  <a:blipFill rotWithShape="1">
                    <a:blip r:embed="rId47"/>
                    <a:stretch>
                      <a:fillRect l="-1514" t="-15686" b="-7843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685800" y="3135416"/>
                <a:ext cx="8218488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</a:rPr>
                  <a:t>the parser, </a:t>
                </a:r>
                <a:r>
                  <a:rPr lang="it-IT" sz="1600" dirty="0" err="1">
                    <a:latin typeface="Times New Roman" pitchFamily="18" charset="0"/>
                  </a:rPr>
                  <a:t>while</a:t>
                </a:r>
                <a:r>
                  <a:rPr lang="it-IT" sz="1600" dirty="0">
                    <a:latin typeface="Times New Roman" pitchFamily="18" charset="0"/>
                  </a:rPr>
                  <a:t> scanning the </a:t>
                </a:r>
                <a:r>
                  <a:rPr lang="it-IT" sz="1600" dirty="0" err="1">
                    <a:latin typeface="Times New Roman" pitchFamily="18" charset="0"/>
                  </a:rPr>
                  <a:t>string</a:t>
                </a:r>
                <a:r>
                  <a:rPr lang="it-IT" sz="1600" dirty="0">
                    <a:latin typeface="Times New Roman" pitchFamily="18" charset="0"/>
                  </a:rPr>
                  <a:t>, «</a:t>
                </a:r>
                <a:r>
                  <a:rPr lang="it-IT" sz="1600" dirty="0" err="1">
                    <a:latin typeface="Times New Roman" pitchFamily="18" charset="0"/>
                  </a:rPr>
                  <a:t>doesn’t</a:t>
                </a:r>
                <a:r>
                  <a:rPr lang="it-IT" sz="1600" dirty="0">
                    <a:latin typeface="Times New Roman" pitchFamily="18" charset="0"/>
                  </a:rPr>
                  <a:t> </a:t>
                </a:r>
                <a:r>
                  <a:rPr lang="it-IT" sz="1600" dirty="0" err="1">
                    <a:latin typeface="Times New Roman" pitchFamily="18" charset="0"/>
                  </a:rPr>
                  <a:t>know</a:t>
                </a:r>
                <a:r>
                  <a:rPr lang="it-IT" sz="1600" dirty="0">
                    <a:latin typeface="Times New Roman" pitchFamily="18" charset="0"/>
                  </a:rPr>
                  <a:t>», </a:t>
                </a:r>
                <a:r>
                  <a:rPr lang="it-IT" sz="1600">
                    <a:latin typeface="Times New Roman" pitchFamily="18" charset="0"/>
                  </a:rPr>
                  <a:t>and investigates </a:t>
                </a:r>
                <a:r>
                  <a:rPr lang="it-IT" sz="1600" dirty="0" err="1">
                    <a:latin typeface="Times New Roman" pitchFamily="18" charset="0"/>
                  </a:rPr>
                  <a:t>both</a:t>
                </a:r>
                <a:r>
                  <a:rPr lang="it-IT" sz="1600" dirty="0">
                    <a:latin typeface="Times New Roman" pitchFamily="18" charset="0"/>
                  </a:rPr>
                  <a:t> </a:t>
                </a:r>
                <a:r>
                  <a:rPr lang="it-IT" sz="1600" dirty="0" err="1">
                    <a:latin typeface="Times New Roman" pitchFamily="18" charset="0"/>
                  </a:rPr>
                  <a:t>hypotheses</a:t>
                </a:r>
                <a:endPara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/>
                <p:cNvSpPr txBox="1"/>
                <p:nvPr/>
              </p:nvSpPr>
              <p:spPr>
                <a:xfrm>
                  <a:off x="5958530" y="811213"/>
                  <a:ext cx="4908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0" smtClean="0">
                            <a:latin typeface="Cambria Math"/>
                          </a:rPr>
                          <m:t>{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⊣}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6" name="CasellaDiTes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530" y="811213"/>
                  <a:ext cx="490840" cy="307777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sellaDiTesto 155"/>
                <p:cNvSpPr txBox="1"/>
                <p:nvPr/>
              </p:nvSpPr>
              <p:spPr>
                <a:xfrm>
                  <a:off x="8413448" y="681580"/>
                  <a:ext cx="4908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0" smtClean="0">
                            <a:latin typeface="Cambria Math"/>
                          </a:rPr>
                          <m:t>{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⊣}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6" name="CasellaDiTes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448" y="681580"/>
                  <a:ext cx="490840" cy="307777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4994544" y="3800735"/>
            <a:ext cx="326892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on the stack there are pointers, but they have a bounded value, hence the stack alphabet is finite, we are still using the PDA model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1227" y="3597654"/>
            <a:ext cx="767839" cy="1528886"/>
            <a:chOff x="151227" y="3597654"/>
            <a:chExt cx="767839" cy="1528886"/>
          </a:xfrm>
        </p:grpSpPr>
        <p:sp>
          <p:nvSpPr>
            <p:cNvPr id="3" name="Rectangle 2"/>
            <p:cNvSpPr/>
            <p:nvPr/>
          </p:nvSpPr>
          <p:spPr>
            <a:xfrm>
              <a:off x="163513" y="3597654"/>
              <a:ext cx="456711" cy="10573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1227" y="4957263"/>
              <a:ext cx="767839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it-IT" sz="1100">
                  <a:latin typeface="Times New Roman" pitchFamily="18" charset="0"/>
                  <a:cs typeface="Times New Roman" pitchFamily="18" charset="0"/>
                </a:rPr>
                <a:t>stack element</a:t>
              </a:r>
              <a:endParaRPr lang="en-US" sz="1100"/>
            </a:p>
          </p:txBody>
        </p:sp>
        <p:cxnSp>
          <p:nvCxnSpPr>
            <p:cNvPr id="12" name="Straight Arrow Connector 11"/>
            <p:cNvCxnSpPr>
              <a:stCxn id="6" idx="0"/>
              <a:endCxn id="3" idx="2"/>
            </p:cNvCxnSpPr>
            <p:nvPr/>
          </p:nvCxnSpPr>
          <p:spPr>
            <a:xfrm flipH="1" flipV="1">
              <a:off x="391869" y="4655041"/>
              <a:ext cx="143278" cy="302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112903" y="4068131"/>
            <a:ext cx="1854481" cy="303096"/>
            <a:chOff x="1029077" y="1089408"/>
            <a:chExt cx="1854481" cy="303096"/>
          </a:xfrm>
        </p:grpSpPr>
        <p:cxnSp>
          <p:nvCxnSpPr>
            <p:cNvPr id="114" name="Connettore 2 78"/>
            <p:cNvCxnSpPr>
              <a:stCxn id="115" idx="1"/>
              <a:endCxn id="11" idx="7"/>
            </p:cNvCxnSpPr>
            <p:nvPr/>
          </p:nvCxnSpPr>
          <p:spPr>
            <a:xfrm flipH="1">
              <a:off x="1029077" y="1174047"/>
              <a:ext cx="235331" cy="2184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asellaDiTesto 79"/>
            <p:cNvSpPr txBox="1"/>
            <p:nvPr/>
          </p:nvSpPr>
          <p:spPr>
            <a:xfrm>
              <a:off x="1264408" y="1089408"/>
              <a:ext cx="1619150" cy="169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100">
                  <a:latin typeface="Times New Roman" pitchFamily="18" charset="0"/>
                  <a:cs typeface="Times New Roman" pitchFamily="18" charset="0"/>
                </a:rPr>
                <a:t>NB: final states are circled</a:t>
              </a:r>
              <a:endParaRPr lang="it-IT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69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AEB528-E634-4BAB-A8EE-A55E769D77A1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12505" y="197589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05" y="1975892"/>
                <a:ext cx="282575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0870" r="-15217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/>
          <p:cNvGrpSpPr/>
          <p:nvPr/>
        </p:nvGrpSpPr>
        <p:grpSpPr>
          <a:xfrm>
            <a:off x="212505" y="2227599"/>
            <a:ext cx="282575" cy="699562"/>
            <a:chOff x="263525" y="3886207"/>
            <a:chExt cx="282575" cy="699562"/>
          </a:xfrm>
        </p:grpSpPr>
        <p:sp>
          <p:nvSpPr>
            <p:cNvPr id="5" name="Figura a mano libera 4"/>
            <p:cNvSpPr/>
            <p:nvPr/>
          </p:nvSpPr>
          <p:spPr>
            <a:xfrm>
              <a:off x="276116" y="3886207"/>
              <a:ext cx="97957" cy="422563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/>
                <p:cNvSpPr txBox="1"/>
                <p:nvPr/>
              </p:nvSpPr>
              <p:spPr>
                <a:xfrm>
                  <a:off x="263525" y="3958988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25" y="3958988"/>
                  <a:ext cx="207530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941" r="-588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/>
                <p:cNvSpPr txBox="1"/>
                <p:nvPr/>
              </p:nvSpPr>
              <p:spPr>
                <a:xfrm>
                  <a:off x="263525" y="4308770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8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25" y="4308770"/>
                  <a:ext cx="282575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043" r="-21739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o 6"/>
          <p:cNvGrpSpPr/>
          <p:nvPr/>
        </p:nvGrpSpPr>
        <p:grpSpPr>
          <a:xfrm>
            <a:off x="572435" y="1906622"/>
            <a:ext cx="726208" cy="1449846"/>
            <a:chOff x="572435" y="1906622"/>
            <a:chExt cx="726208" cy="1449846"/>
          </a:xfrm>
        </p:grpSpPr>
        <p:grpSp>
          <p:nvGrpSpPr>
            <p:cNvPr id="34" name="Gruppo 33"/>
            <p:cNvGrpSpPr/>
            <p:nvPr/>
          </p:nvGrpSpPr>
          <p:grpSpPr>
            <a:xfrm>
              <a:off x="572435" y="1906622"/>
              <a:ext cx="726208" cy="1013612"/>
              <a:chOff x="623455" y="3565230"/>
              <a:chExt cx="726208" cy="1013612"/>
            </a:xfrm>
          </p:grpSpPr>
          <p:grpSp>
            <p:nvGrpSpPr>
              <p:cNvPr id="9" name="Gruppo 8"/>
              <p:cNvGrpSpPr/>
              <p:nvPr/>
            </p:nvGrpSpPr>
            <p:grpSpPr>
              <a:xfrm>
                <a:off x="623455" y="3565230"/>
                <a:ext cx="360218" cy="272486"/>
                <a:chOff x="623455" y="3738405"/>
                <a:chExt cx="360218" cy="272486"/>
              </a:xfrm>
            </p:grpSpPr>
            <p:sp>
              <p:nvSpPr>
                <p:cNvPr id="8" name="Figura a mano libera 7"/>
                <p:cNvSpPr/>
                <p:nvPr/>
              </p:nvSpPr>
              <p:spPr>
                <a:xfrm>
                  <a:off x="623455" y="4003964"/>
                  <a:ext cx="360218" cy="6927"/>
                </a:xfrm>
                <a:custGeom>
                  <a:avLst/>
                  <a:gdLst>
                    <a:gd name="connsiteX0" fmla="*/ 360218 w 360218"/>
                    <a:gd name="connsiteY0" fmla="*/ 0 h 6927"/>
                    <a:gd name="connsiteX1" fmla="*/ 0 w 360218"/>
                    <a:gd name="connsiteY1" fmla="*/ 6927 h 6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60218" h="6927">
                      <a:moveTo>
                        <a:pt x="360218" y="0"/>
                      </a:moveTo>
                      <a:lnTo>
                        <a:pt x="0" y="6927"/>
                      </a:lnTo>
                    </a:path>
                  </a:pathLst>
                </a:custGeom>
                <a:noFill/>
                <a:ln>
                  <a:prstDash val="sysDot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/>
                    <p:cNvSpPr txBox="1"/>
                    <p:nvPr/>
                  </p:nvSpPr>
                  <p:spPr>
                    <a:xfrm>
                      <a:off x="727943" y="3738405"/>
                      <a:ext cx="1795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2" name="CasellaDiTesto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7943" y="3738405"/>
                      <a:ext cx="179530" cy="215444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r="-172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uppo 43"/>
              <p:cNvGrpSpPr/>
              <p:nvPr/>
            </p:nvGrpSpPr>
            <p:grpSpPr>
              <a:xfrm>
                <a:off x="623455" y="4197888"/>
                <a:ext cx="360218" cy="272486"/>
                <a:chOff x="623455" y="3738405"/>
                <a:chExt cx="360218" cy="272486"/>
              </a:xfrm>
            </p:grpSpPr>
            <p:sp>
              <p:nvSpPr>
                <p:cNvPr id="45" name="Figura a mano libera 44"/>
                <p:cNvSpPr/>
                <p:nvPr/>
              </p:nvSpPr>
              <p:spPr>
                <a:xfrm>
                  <a:off x="623455" y="4003964"/>
                  <a:ext cx="360218" cy="6927"/>
                </a:xfrm>
                <a:custGeom>
                  <a:avLst/>
                  <a:gdLst>
                    <a:gd name="connsiteX0" fmla="*/ 360218 w 360218"/>
                    <a:gd name="connsiteY0" fmla="*/ 0 h 6927"/>
                    <a:gd name="connsiteX1" fmla="*/ 0 w 360218"/>
                    <a:gd name="connsiteY1" fmla="*/ 6927 h 6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60218" h="6927">
                      <a:moveTo>
                        <a:pt x="360218" y="0"/>
                      </a:moveTo>
                      <a:lnTo>
                        <a:pt x="0" y="6927"/>
                      </a:lnTo>
                    </a:path>
                  </a:pathLst>
                </a:custGeom>
                <a:noFill/>
                <a:ln>
                  <a:prstDash val="sysDot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asellaDiTesto 45"/>
                    <p:cNvSpPr txBox="1"/>
                    <p:nvPr/>
                  </p:nvSpPr>
                  <p:spPr>
                    <a:xfrm>
                      <a:off x="727943" y="3738405"/>
                      <a:ext cx="1795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6" name="CasellaDiTesto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7943" y="3738405"/>
                      <a:ext cx="179530" cy="215444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r="-172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/>
                  <p:cNvSpPr txBox="1"/>
                  <p:nvPr/>
                </p:nvSpPr>
                <p:spPr>
                  <a:xfrm>
                    <a:off x="1067088" y="3634500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088" y="3634500"/>
                    <a:ext cx="28257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0870" r="-1521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/>
                  <p:cNvSpPr txBox="1"/>
                  <p:nvPr/>
                </p:nvSpPr>
                <p:spPr>
                  <a:xfrm>
                    <a:off x="1067088" y="4301843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088" y="4301843"/>
                    <a:ext cx="282575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13043" r="-2173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uppo 35"/>
            <p:cNvGrpSpPr/>
            <p:nvPr/>
          </p:nvGrpSpPr>
          <p:grpSpPr>
            <a:xfrm>
              <a:off x="828546" y="2227599"/>
              <a:ext cx="470096" cy="1128869"/>
              <a:chOff x="879566" y="3886207"/>
              <a:chExt cx="470096" cy="1128869"/>
            </a:xfrm>
          </p:grpSpPr>
          <p:sp>
            <p:nvSpPr>
              <p:cNvPr id="48" name="Figura a mano libera 47"/>
              <p:cNvSpPr/>
              <p:nvPr/>
            </p:nvSpPr>
            <p:spPr>
              <a:xfrm>
                <a:off x="1079680" y="3886207"/>
                <a:ext cx="48978" cy="990369"/>
              </a:xfrm>
              <a:custGeom>
                <a:avLst/>
                <a:gdLst>
                  <a:gd name="connsiteX0" fmla="*/ 56393 w 97957"/>
                  <a:gd name="connsiteY0" fmla="*/ 422563 h 422563"/>
                  <a:gd name="connsiteX1" fmla="*/ 975 w 97957"/>
                  <a:gd name="connsiteY1" fmla="*/ 166254 h 422563"/>
                  <a:gd name="connsiteX2" fmla="*/ 97957 w 97957"/>
                  <a:gd name="connsiteY2" fmla="*/ 0 h 42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57" h="422563">
                    <a:moveTo>
                      <a:pt x="56393" y="422563"/>
                    </a:moveTo>
                    <a:cubicBezTo>
                      <a:pt x="25220" y="329622"/>
                      <a:pt x="-5952" y="236681"/>
                      <a:pt x="975" y="166254"/>
                    </a:cubicBezTo>
                    <a:cubicBezTo>
                      <a:pt x="7902" y="95827"/>
                      <a:pt x="52929" y="47913"/>
                      <a:pt x="97957" y="0"/>
                    </a:cubicBez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/>
                  <p:cNvSpPr txBox="1"/>
                  <p:nvPr/>
                </p:nvSpPr>
                <p:spPr>
                  <a:xfrm>
                    <a:off x="879566" y="4007389"/>
                    <a:ext cx="207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566" y="4007389"/>
                    <a:ext cx="207530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294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/>
                  <p:cNvSpPr txBox="1"/>
                  <p:nvPr/>
                </p:nvSpPr>
                <p:spPr>
                  <a:xfrm>
                    <a:off x="1067087" y="4738077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1" name="CasellaDiTes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087" y="4738077"/>
                    <a:ext cx="282575" cy="2769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3043" r="-217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uppo 39"/>
          <p:cNvGrpSpPr/>
          <p:nvPr/>
        </p:nvGrpSpPr>
        <p:grpSpPr>
          <a:xfrm>
            <a:off x="1216671" y="1975891"/>
            <a:ext cx="893907" cy="1166108"/>
            <a:chOff x="1267691" y="3634499"/>
            <a:chExt cx="893907" cy="1166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sellaDiTesto 51"/>
                <p:cNvSpPr txBox="1"/>
                <p:nvPr/>
              </p:nvSpPr>
              <p:spPr>
                <a:xfrm>
                  <a:off x="1829089" y="363449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2" name="CasellaDiTes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3634499"/>
                  <a:ext cx="28257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3043" r="-21739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uppo 56"/>
            <p:cNvGrpSpPr/>
            <p:nvPr/>
          </p:nvGrpSpPr>
          <p:grpSpPr>
            <a:xfrm>
              <a:off x="1468871" y="4222179"/>
              <a:ext cx="360218" cy="272486"/>
              <a:chOff x="623455" y="3738405"/>
              <a:chExt cx="360218" cy="272486"/>
            </a:xfrm>
          </p:grpSpPr>
          <p:sp>
            <p:nvSpPr>
              <p:cNvPr id="58" name="Figura a mano libera 57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/>
                  <p:cNvSpPr txBox="1"/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9" name="CasellaDiTes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1379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Figura a mano libera 9"/>
            <p:cNvSpPr/>
            <p:nvPr/>
          </p:nvSpPr>
          <p:spPr>
            <a:xfrm>
              <a:off x="1267691" y="3858498"/>
              <a:ext cx="595745" cy="942109"/>
            </a:xfrm>
            <a:custGeom>
              <a:avLst/>
              <a:gdLst>
                <a:gd name="connsiteX0" fmla="*/ 540327 w 540327"/>
                <a:gd name="connsiteY0" fmla="*/ 0 h 886691"/>
                <a:gd name="connsiteX1" fmla="*/ 193964 w 540327"/>
                <a:gd name="connsiteY1" fmla="*/ 325582 h 886691"/>
                <a:gd name="connsiteX2" fmla="*/ 0 w 540327"/>
                <a:gd name="connsiteY2" fmla="*/ 886691 h 88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327" h="886691">
                  <a:moveTo>
                    <a:pt x="540327" y="0"/>
                  </a:moveTo>
                  <a:cubicBezTo>
                    <a:pt x="412172" y="88900"/>
                    <a:pt x="284018" y="177800"/>
                    <a:pt x="193964" y="325582"/>
                  </a:cubicBezTo>
                  <a:cubicBezTo>
                    <a:pt x="103910" y="473364"/>
                    <a:pt x="51955" y="680027"/>
                    <a:pt x="0" y="886691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/>
                <p:cNvSpPr txBox="1"/>
                <p:nvPr/>
              </p:nvSpPr>
              <p:spPr>
                <a:xfrm>
                  <a:off x="1380261" y="3875771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1" name="CasellaDiTes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61" y="3875771"/>
                  <a:ext cx="207530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o 38"/>
            <p:cNvGrpSpPr/>
            <p:nvPr/>
          </p:nvGrpSpPr>
          <p:grpSpPr>
            <a:xfrm>
              <a:off x="1829089" y="4308769"/>
              <a:ext cx="332509" cy="346272"/>
              <a:chOff x="1829089" y="4308769"/>
              <a:chExt cx="332509" cy="3462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/>
                  <p:cNvSpPr txBox="1"/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13043" r="-2173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e 10"/>
              <p:cNvSpPr/>
              <p:nvPr/>
            </p:nvSpPr>
            <p:spPr>
              <a:xfrm>
                <a:off x="1829089" y="432253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3" name="Gruppo 42"/>
          <p:cNvGrpSpPr/>
          <p:nvPr/>
        </p:nvGrpSpPr>
        <p:grpSpPr>
          <a:xfrm>
            <a:off x="2172635" y="1915923"/>
            <a:ext cx="768061" cy="1013612"/>
            <a:chOff x="2223655" y="3574531"/>
            <a:chExt cx="768061" cy="1013612"/>
          </a:xfrm>
        </p:grpSpPr>
        <p:grpSp>
          <p:nvGrpSpPr>
            <p:cNvPr id="63" name="Gruppo 62"/>
            <p:cNvGrpSpPr/>
            <p:nvPr/>
          </p:nvGrpSpPr>
          <p:grpSpPr>
            <a:xfrm>
              <a:off x="2223655" y="3574531"/>
              <a:ext cx="360218" cy="272486"/>
              <a:chOff x="623455" y="3738405"/>
              <a:chExt cx="360218" cy="272486"/>
            </a:xfrm>
          </p:grpSpPr>
          <p:sp>
            <p:nvSpPr>
              <p:cNvPr id="64" name="Figura a mano libera 63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/>
                  <p:cNvSpPr txBox="1"/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1379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uppo 65"/>
            <p:cNvGrpSpPr/>
            <p:nvPr/>
          </p:nvGrpSpPr>
          <p:grpSpPr>
            <a:xfrm>
              <a:off x="2223655" y="4207189"/>
              <a:ext cx="360218" cy="272486"/>
              <a:chOff x="623455" y="3738405"/>
              <a:chExt cx="360218" cy="272486"/>
            </a:xfrm>
          </p:grpSpPr>
          <p:sp>
            <p:nvSpPr>
              <p:cNvPr id="67" name="Figura a mano libera 66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CasellaDiTesto 67"/>
                  <p:cNvSpPr txBox="1"/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8" name="CasellaDiTes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13793" b="-2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sellaDiTesto 70"/>
                <p:cNvSpPr txBox="1"/>
                <p:nvPr/>
              </p:nvSpPr>
              <p:spPr>
                <a:xfrm>
                  <a:off x="2667288" y="4311144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1" name="CasellaDiTes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288" y="4311144"/>
                  <a:ext cx="282575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0638" r="-2127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uppo 40"/>
            <p:cNvGrpSpPr/>
            <p:nvPr/>
          </p:nvGrpSpPr>
          <p:grpSpPr>
            <a:xfrm>
              <a:off x="2659207" y="3643801"/>
              <a:ext cx="332509" cy="342622"/>
              <a:chOff x="2659207" y="3643801"/>
              <a:chExt cx="332509" cy="342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CasellaDiTesto 68"/>
                  <p:cNvSpPr txBox="1"/>
                  <p:nvPr/>
                </p:nvSpPr>
                <p:spPr>
                  <a:xfrm>
                    <a:off x="2667288" y="3643801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288" y="3643801"/>
                    <a:ext cx="282575" cy="27699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10638" r="-2127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e 71"/>
              <p:cNvSpPr/>
              <p:nvPr/>
            </p:nvSpPr>
            <p:spPr>
              <a:xfrm>
                <a:off x="2659207" y="365391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" name="Gruppo 1"/>
          <p:cNvGrpSpPr/>
          <p:nvPr/>
        </p:nvGrpSpPr>
        <p:grpSpPr>
          <a:xfrm>
            <a:off x="2950675" y="1868747"/>
            <a:ext cx="1720680" cy="646331"/>
            <a:chOff x="2940697" y="1939046"/>
            <a:chExt cx="1720680" cy="646331"/>
          </a:xfrm>
        </p:grpSpPr>
        <p:cxnSp>
          <p:nvCxnSpPr>
            <p:cNvPr id="13" name="Connettore 2 12"/>
            <p:cNvCxnSpPr/>
            <p:nvPr/>
          </p:nvCxnSpPr>
          <p:spPr>
            <a:xfrm flipH="1">
              <a:off x="2940697" y="2114391"/>
              <a:ext cx="575828" cy="277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/>
                <p:cNvSpPr txBox="1"/>
                <p:nvPr/>
              </p:nvSpPr>
              <p:spPr>
                <a:xfrm>
                  <a:off x="3531260" y="1939046"/>
                  <a:ext cx="11301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final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state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but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input ≠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: no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endParaRPr lang="it-IT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CasellaDiTes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60" y="1939046"/>
                  <a:ext cx="1130117" cy="64633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7407" b="-13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/>
          <p:cNvGrpSpPr/>
          <p:nvPr/>
        </p:nvGrpSpPr>
        <p:grpSpPr>
          <a:xfrm>
            <a:off x="1964763" y="3033302"/>
            <a:ext cx="1732123" cy="646331"/>
            <a:chOff x="2015783" y="4865085"/>
            <a:chExt cx="1732123" cy="646331"/>
          </a:xfrm>
        </p:grpSpPr>
        <p:cxnSp>
          <p:nvCxnSpPr>
            <p:cNvPr id="79" name="Connettore 2 78"/>
            <p:cNvCxnSpPr/>
            <p:nvPr/>
          </p:nvCxnSpPr>
          <p:spPr>
            <a:xfrm flipH="1" flipV="1">
              <a:off x="2015783" y="4865085"/>
              <a:ext cx="588530" cy="2308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79"/>
                <p:cNvSpPr txBox="1"/>
                <p:nvPr/>
              </p:nvSpPr>
              <p:spPr>
                <a:xfrm>
                  <a:off x="2583874" y="4865085"/>
                  <a:ext cx="116403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final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state,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but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≠⊣</m:t>
                      </m:r>
                    </m:oMath>
                  </a14:m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: no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endParaRPr lang="it-IT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0" name="CasellaDiTes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874" y="4865085"/>
                  <a:ext cx="1164032" cy="64633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290" t="-7407" b="-13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uppo 59"/>
          <p:cNvGrpSpPr/>
          <p:nvPr/>
        </p:nvGrpSpPr>
        <p:grpSpPr>
          <a:xfrm>
            <a:off x="234250" y="4298579"/>
            <a:ext cx="282575" cy="951269"/>
            <a:chOff x="260294" y="5297039"/>
            <a:chExt cx="282575" cy="951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sellaDiTesto 82"/>
                <p:cNvSpPr txBox="1"/>
                <p:nvPr/>
              </p:nvSpPr>
              <p:spPr>
                <a:xfrm>
                  <a:off x="260294" y="529703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3" name="CasellaDiTes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94" y="5297039"/>
                  <a:ext cx="282575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511" r="-14894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Figura a mano libera 83"/>
            <p:cNvSpPr/>
            <p:nvPr/>
          </p:nvSpPr>
          <p:spPr>
            <a:xfrm>
              <a:off x="272885" y="5548746"/>
              <a:ext cx="97957" cy="422563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asellaDiTesto 84"/>
                <p:cNvSpPr txBox="1"/>
                <p:nvPr/>
              </p:nvSpPr>
              <p:spPr>
                <a:xfrm>
                  <a:off x="260294" y="5621527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5" name="CasellaDiTes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94" y="5621527"/>
                  <a:ext cx="207530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882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asellaDiTesto 85"/>
                <p:cNvSpPr txBox="1"/>
                <p:nvPr/>
              </p:nvSpPr>
              <p:spPr>
                <a:xfrm>
                  <a:off x="260294" y="597130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6" name="CasellaDiTes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94" y="5971309"/>
                  <a:ext cx="282575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0638" r="-21277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uppo 73"/>
          <p:cNvGrpSpPr/>
          <p:nvPr/>
        </p:nvGrpSpPr>
        <p:grpSpPr>
          <a:xfrm>
            <a:off x="572436" y="4201601"/>
            <a:ext cx="726207" cy="421466"/>
            <a:chOff x="1435390" y="5213915"/>
            <a:chExt cx="726207" cy="421466"/>
          </a:xfrm>
        </p:grpSpPr>
        <p:grpSp>
          <p:nvGrpSpPr>
            <p:cNvPr id="100" name="Gruppo 99"/>
            <p:cNvGrpSpPr/>
            <p:nvPr/>
          </p:nvGrpSpPr>
          <p:grpSpPr>
            <a:xfrm>
              <a:off x="1435390" y="5213915"/>
              <a:ext cx="360218" cy="276999"/>
              <a:chOff x="623455" y="3738405"/>
              <a:chExt cx="360218" cy="276999"/>
            </a:xfrm>
          </p:grpSpPr>
          <p:sp>
            <p:nvSpPr>
              <p:cNvPr id="101" name="Figura a mano libera 100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asellaDiTesto 101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2" name="CasellaDiTes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17241" r="-5862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uppo 72"/>
            <p:cNvGrpSpPr/>
            <p:nvPr/>
          </p:nvGrpSpPr>
          <p:grpSpPr>
            <a:xfrm>
              <a:off x="1829088" y="5292759"/>
              <a:ext cx="332509" cy="342622"/>
              <a:chOff x="1829088" y="5292759"/>
              <a:chExt cx="332509" cy="342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CasellaDiTesto 102"/>
                  <p:cNvSpPr txBox="1"/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3" name="CasellaDiTesto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10870" r="-1521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Ovale 103"/>
              <p:cNvSpPr/>
              <p:nvPr/>
            </p:nvSpPr>
            <p:spPr>
              <a:xfrm>
                <a:off x="1829088" y="530287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6" name="Gruppo 5"/>
          <p:cNvGrpSpPr/>
          <p:nvPr/>
        </p:nvGrpSpPr>
        <p:grpSpPr>
          <a:xfrm>
            <a:off x="1317030" y="4464983"/>
            <a:ext cx="1448830" cy="861774"/>
            <a:chOff x="2132667" y="4506454"/>
            <a:chExt cx="1448830" cy="861774"/>
          </a:xfrm>
        </p:grpSpPr>
        <p:cxnSp>
          <p:nvCxnSpPr>
            <p:cNvPr id="106" name="Connettore 2 105"/>
            <p:cNvCxnSpPr/>
            <p:nvPr/>
          </p:nvCxnSpPr>
          <p:spPr>
            <a:xfrm flipH="1" flipV="1">
              <a:off x="2132667" y="4506454"/>
              <a:ext cx="528585" cy="1304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asellaDiTesto 106"/>
                <p:cNvSpPr txBox="1"/>
                <p:nvPr/>
              </p:nvSpPr>
              <p:spPr>
                <a:xfrm>
                  <a:off x="2682033" y="4506454"/>
                  <a:ext cx="899464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final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state,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: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</m:oMath>
                  </a14:m>
                  <a:endParaRPr lang="it-IT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7" name="CasellaDiTesto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033" y="4506454"/>
                  <a:ext cx="899464" cy="86177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0667" t="-48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o 11"/>
          <p:cNvGrpSpPr/>
          <p:nvPr/>
        </p:nvGrpSpPr>
        <p:grpSpPr>
          <a:xfrm>
            <a:off x="3309679" y="4412333"/>
            <a:ext cx="3586161" cy="951269"/>
            <a:chOff x="3309679" y="4412333"/>
            <a:chExt cx="3586161" cy="951269"/>
          </a:xfrm>
        </p:grpSpPr>
        <p:grpSp>
          <p:nvGrpSpPr>
            <p:cNvPr id="25" name="Gruppo 24"/>
            <p:cNvGrpSpPr/>
            <p:nvPr/>
          </p:nvGrpSpPr>
          <p:grpSpPr>
            <a:xfrm>
              <a:off x="3309679" y="4412333"/>
              <a:ext cx="743219" cy="951269"/>
              <a:chOff x="4251325" y="5415419"/>
              <a:chExt cx="743219" cy="951269"/>
            </a:xfrm>
          </p:grpSpPr>
          <p:grpSp>
            <p:nvGrpSpPr>
              <p:cNvPr id="24" name="Gruppo 23"/>
              <p:cNvGrpSpPr/>
              <p:nvPr/>
            </p:nvGrpSpPr>
            <p:grpSpPr>
              <a:xfrm>
                <a:off x="4251325" y="5415419"/>
                <a:ext cx="282575" cy="951269"/>
                <a:chOff x="4251325" y="5415419"/>
                <a:chExt cx="282575" cy="9512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CasellaDiTesto 109"/>
                    <p:cNvSpPr txBox="1"/>
                    <p:nvPr/>
                  </p:nvSpPr>
                  <p:spPr>
                    <a:xfrm>
                      <a:off x="4251325" y="5415419"/>
                      <a:ext cx="2825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10" name="CasellaDiTesto 1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1325" y="5415419"/>
                      <a:ext cx="282575" cy="276999"/>
                    </a:xfrm>
                    <a:prstGeom prst="rect">
                      <a:avLst/>
                    </a:prstGeom>
                    <a:blipFill rotWithShape="1">
                      <a:blip r:embed="rId25"/>
                      <a:stretch>
                        <a:fillRect l="-10870" r="-1521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1" name="Figura a mano libera 110"/>
                <p:cNvSpPr/>
                <p:nvPr/>
              </p:nvSpPr>
              <p:spPr>
                <a:xfrm>
                  <a:off x="4263916" y="5667126"/>
                  <a:ext cx="97957" cy="422563"/>
                </a:xfrm>
                <a:custGeom>
                  <a:avLst/>
                  <a:gdLst>
                    <a:gd name="connsiteX0" fmla="*/ 56393 w 97957"/>
                    <a:gd name="connsiteY0" fmla="*/ 422563 h 422563"/>
                    <a:gd name="connsiteX1" fmla="*/ 975 w 97957"/>
                    <a:gd name="connsiteY1" fmla="*/ 166254 h 422563"/>
                    <a:gd name="connsiteX2" fmla="*/ 97957 w 97957"/>
                    <a:gd name="connsiteY2" fmla="*/ 0 h 422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7957" h="422563">
                      <a:moveTo>
                        <a:pt x="56393" y="422563"/>
                      </a:moveTo>
                      <a:cubicBezTo>
                        <a:pt x="25220" y="329622"/>
                        <a:pt x="-5952" y="236681"/>
                        <a:pt x="975" y="166254"/>
                      </a:cubicBezTo>
                      <a:cubicBezTo>
                        <a:pt x="7902" y="95827"/>
                        <a:pt x="52929" y="47913"/>
                        <a:pt x="97957" y="0"/>
                      </a:cubicBezTo>
                    </a:path>
                  </a:pathLst>
                </a:custGeom>
                <a:noFill/>
                <a:ln>
                  <a:prstDash val="sysDot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CasellaDiTesto 111"/>
                    <p:cNvSpPr txBox="1"/>
                    <p:nvPr/>
                  </p:nvSpPr>
                  <p:spPr>
                    <a:xfrm>
                      <a:off x="4251325" y="5739907"/>
                      <a:ext cx="2075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12" name="CasellaDiTesto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1325" y="5739907"/>
                      <a:ext cx="207530" cy="276999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941" r="-5882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CasellaDiTesto 112"/>
                    <p:cNvSpPr txBox="1"/>
                    <p:nvPr/>
                  </p:nvSpPr>
                  <p:spPr>
                    <a:xfrm>
                      <a:off x="4251325" y="6089689"/>
                      <a:ext cx="2825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13" name="CasellaDiTesto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1325" y="6089689"/>
                      <a:ext cx="282575" cy="276999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 l="-13043" r="-21739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asellaDiTesto 115"/>
                  <p:cNvSpPr txBox="1"/>
                  <p:nvPr/>
                </p:nvSpPr>
                <p:spPr>
                  <a:xfrm>
                    <a:off x="4815014" y="5495842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6" name="CasellaDiTes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014" y="5495842"/>
                    <a:ext cx="179530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l="-30000" r="-266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uppo 22"/>
            <p:cNvGrpSpPr/>
            <p:nvPr/>
          </p:nvGrpSpPr>
          <p:grpSpPr>
            <a:xfrm>
              <a:off x="3653043" y="4668908"/>
              <a:ext cx="3242797" cy="646331"/>
              <a:chOff x="4594689" y="5671994"/>
              <a:chExt cx="3242797" cy="646331"/>
            </a:xfrm>
          </p:grpSpPr>
          <p:cxnSp>
            <p:nvCxnSpPr>
              <p:cNvPr id="118" name="Connettore 2 117"/>
              <p:cNvCxnSpPr/>
              <p:nvPr/>
            </p:nvCxnSpPr>
            <p:spPr>
              <a:xfrm flipH="1" flipV="1">
                <a:off x="5010150" y="5671994"/>
                <a:ext cx="528585" cy="1304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CasellaDiTesto 118"/>
                  <p:cNvSpPr txBox="1"/>
                  <p:nvPr/>
                </p:nvSpPr>
                <p:spPr>
                  <a:xfrm>
                    <a:off x="5559515" y="5671994"/>
                    <a:ext cx="227797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it-IT" sz="1400" dirty="0" err="1">
                        <a:latin typeface="Times New Roman" pitchFamily="18" charset="0"/>
                        <a:cs typeface="Times New Roman" pitchFamily="18" charset="0"/>
                      </a:rPr>
                      <a:t>Initial</a:t>
                    </a:r>
                    <a:r>
                      <a:rPr lang="it-IT" sz="1400" dirty="0">
                        <a:latin typeface="Times New Roman" pitchFamily="18" charset="0"/>
                        <a:cs typeface="Times New Roman" pitchFamily="18" charset="0"/>
                      </a:rPr>
                      <a:t> m-state, </a:t>
                    </a:r>
                    <a:r>
                      <a:rPr lang="it-IT" sz="1400" dirty="0" err="1">
                        <a:latin typeface="Times New Roman" pitchFamily="18" charset="0"/>
                        <a:cs typeface="Times New Roman" pitchFamily="18" charset="0"/>
                      </a:rPr>
                      <a:t>axiom</a:t>
                    </a:r>
                    <a:r>
                      <a:rPr lang="it-IT" sz="1400" dirty="0">
                        <a:latin typeface="Times New Roman" pitchFamily="18" charset="0"/>
                        <a:cs typeface="Times New Roman" pitchFamily="18" charset="0"/>
                      </a:rPr>
                      <a:t> </a:t>
                    </a:r>
                    <a:r>
                      <a:rPr lang="it-IT" sz="1400" dirty="0" err="1">
                        <a:latin typeface="Times New Roman" pitchFamily="18" charset="0"/>
                        <a:cs typeface="Times New Roman" pitchFamily="18" charset="0"/>
                      </a:rPr>
                      <a:t>obtained</a:t>
                    </a:r>
                    <a:r>
                      <a:rPr lang="it-IT" sz="1400" dirty="0">
                        <a:latin typeface="Times New Roman" pitchFamily="18" charset="0"/>
                        <a:cs typeface="Times New Roman" pitchFamily="18" charset="0"/>
                      </a:rPr>
                      <a:t> from a </a:t>
                    </a:r>
                    <a:r>
                      <a:rPr lang="it-IT" sz="1400" dirty="0" err="1">
                        <a:latin typeface="Times New Roman" pitchFamily="18" charset="0"/>
                        <a:cs typeface="Times New Roman" pitchFamily="18" charset="0"/>
                      </a:rPr>
                      <a:t>reduction</a:t>
                    </a:r>
                    <a:r>
                      <a:rPr lang="it-IT" sz="1400" dirty="0">
                        <a:latin typeface="Times New Roman" pitchFamily="18" charset="0"/>
                        <a:cs typeface="Times New Roman" pitchFamily="18" charset="0"/>
                      </a:rPr>
                      <a:t>,  input </a:t>
                    </a:r>
                    <a14:m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a14:m>
                    <a:r>
                      <a:rPr lang="it-IT" sz="1400" dirty="0">
                        <a:latin typeface="Times New Roman" pitchFamily="18" charset="0"/>
                        <a:cs typeface="Times New Roman" pitchFamily="18" charset="0"/>
                      </a:rPr>
                      <a:t> : </a:t>
                    </a:r>
                    <a:r>
                      <a:rPr lang="it-IT" sz="1400" b="1" dirty="0">
                        <a:latin typeface="Times New Roman" pitchFamily="18" charset="0"/>
                        <a:cs typeface="Times New Roman" pitchFamily="18" charset="0"/>
                      </a:rPr>
                      <a:t>ACCEPT</a:t>
                    </a:r>
                  </a:p>
                </p:txBody>
              </p:sp>
            </mc:Choice>
            <mc:Fallback xmlns="">
              <p:sp>
                <p:nvSpPr>
                  <p:cNvPr id="119" name="CasellaDiTesto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9515" y="5671994"/>
                    <a:ext cx="2277971" cy="64633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4533" t="-7407" b="-1388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Connettore 2 119"/>
              <p:cNvCxnSpPr/>
              <p:nvPr/>
            </p:nvCxnSpPr>
            <p:spPr>
              <a:xfrm flipH="1" flipV="1">
                <a:off x="4594689" y="5886440"/>
                <a:ext cx="944046" cy="2032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po 74"/>
          <p:cNvGrpSpPr/>
          <p:nvPr/>
        </p:nvGrpSpPr>
        <p:grpSpPr>
          <a:xfrm>
            <a:off x="144463" y="184150"/>
            <a:ext cx="8859837" cy="1464771"/>
            <a:chOff x="144463" y="184150"/>
            <a:chExt cx="8859837" cy="1464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44463" y="184150"/>
                  <a:ext cx="8859837" cy="2460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600" dirty="0">
                      <a:latin typeface="Times New Roman" pitchFamily="18" charset="0"/>
                    </a:rPr>
                    <a:t>another example: analysis of string </a:t>
                  </a:r>
                  <a:r>
                    <a:rPr lang="en-US" sz="1600" i="1" dirty="0" err="1">
                      <a:latin typeface="Times New Roman" pitchFamily="18" charset="0"/>
                    </a:rPr>
                    <a:t>aaaa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en-US" sz="1600" dirty="0">
                      <a:latin typeface="Times New Roman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147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463" y="184150"/>
                  <a:ext cx="8859837" cy="246063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1445" t="-24390" b="-4878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149" name="Picture 6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838" y="351513"/>
              <a:ext cx="849312" cy="204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8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138" y="361038"/>
              <a:ext cx="744537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151" name="Group 11"/>
            <p:cNvGrpSpPr>
              <a:grpSpLocks/>
            </p:cNvGrpSpPr>
            <p:nvPr/>
          </p:nvGrpSpPr>
          <p:grpSpPr bwMode="auto">
            <a:xfrm>
              <a:off x="6596063" y="649288"/>
              <a:ext cx="2160587" cy="463550"/>
              <a:chOff x="4155" y="409"/>
              <a:chExt cx="1361" cy="292"/>
            </a:xfrm>
          </p:grpSpPr>
          <p:pic>
            <p:nvPicPr>
              <p:cNvPr id="6168" name="Picture 9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8" y="409"/>
                <a:ext cx="115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69" name="Picture 10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5" y="604"/>
                <a:ext cx="163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4140200" y="528637"/>
              <a:ext cx="2063750" cy="673099"/>
              <a:chOff x="2608" y="333"/>
              <a:chExt cx="1300" cy="424"/>
            </a:xfrm>
          </p:grpSpPr>
          <p:pic>
            <p:nvPicPr>
              <p:cNvPr id="6166" name="Picture 7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4" y="333"/>
                <a:ext cx="1104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67" name="Picture 12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8" y="668"/>
                <a:ext cx="172" cy="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22250" y="1338259"/>
                  <a:ext cx="8458200" cy="3106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600" dirty="0">
                      <a:latin typeface="Times New Roman" pitchFamily="18" charset="0"/>
                    </a:rPr>
                    <a:t>Computation that generates it: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0" smtClean="0">
                              <a:latin typeface="Cambria Math"/>
                            </a:rPr>
                            <m:t>𝟎</m:t>
                          </m:r>
                        </m:e>
                        <m:sub>
                          <m:r>
                            <a:rPr lang="it-IT" sz="1600" b="1" i="0" smtClean="0">
                              <a:latin typeface="Cambria Math"/>
                            </a:rPr>
                            <m:t>𝐒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it-IT" sz="1600" b="1" i="1" smtClean="0">
                              <a:latin typeface="Cambria Math"/>
                            </a:rPr>
                            <m:t>𝜺</m:t>
                          </m:r>
                        </m:e>
                      </m:groupChr>
                      <m:r>
                        <a:rPr lang="it-IT" sz="1600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/>
                            </a:rPr>
                            <m:t>𝟎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/>
                            </a:rPr>
                            <m:t>𝑬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sz="1600" b="1" i="1">
                              <a:latin typeface="Cambria Math"/>
                            </a:rPr>
                            <m:t>𝒂</m:t>
                          </m:r>
                        </m:e>
                      </m:groupChr>
                      <m:r>
                        <a:rPr lang="it-IT" sz="1600" b="1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it-IT" sz="1600" b="1" i="1">
                              <a:latin typeface="Cambria Math"/>
                            </a:rPr>
                            <m:t>𝑬</m:t>
                          </m:r>
                        </m:sub>
                      </m:sSub>
                      <m:r>
                        <a:rPr lang="it-IT" sz="1600" b="1" i="1"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sz="1600" b="1" i="1">
                              <a:latin typeface="Cambria Math"/>
                            </a:rPr>
                            <m:t>𝒂</m:t>
                          </m:r>
                        </m:e>
                      </m:groupCh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/>
                            </a:rPr>
                            <m:t>𝟐</m:t>
                          </m:r>
                        </m:e>
                        <m:sub>
                          <m:r>
                            <a:rPr lang="it-IT" sz="1600" b="1" i="1">
                              <a:latin typeface="Cambria Math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it-IT" sz="1600" b="1" dirty="0"/>
                    <a:t> </a:t>
                  </a:r>
                  <a14:m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sz="1600" b="1" i="1">
                              <a:latin typeface="Cambria Math"/>
                            </a:rPr>
                            <m:t>𝒂</m:t>
                          </m:r>
                        </m:e>
                      </m:groupChr>
                      <m:r>
                        <a:rPr lang="it-IT" sz="1600" b="1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it-IT" sz="1600" b="1" i="1">
                              <a:latin typeface="Cambria Math"/>
                            </a:rPr>
                            <m:t>𝑬</m:t>
                          </m:r>
                        </m:sub>
                      </m:sSub>
                      <m:r>
                        <a:rPr lang="it-IT" sz="1600" b="1" i="1"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sz="1600" b="1" i="1">
                              <a:latin typeface="Cambria Math"/>
                            </a:rPr>
                            <m:t>𝒂</m:t>
                          </m:r>
                        </m:e>
                      </m:groupCh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/>
                            </a:rPr>
                            <m:t>𝟐</m:t>
                          </m:r>
                        </m:e>
                        <m:sub>
                          <m:r>
                            <a:rPr lang="it-IT" sz="1600" b="1" i="1">
                              <a:latin typeface="Cambria Math"/>
                            </a:rPr>
                            <m:t>𝑬</m:t>
                          </m:r>
                        </m:sub>
                      </m:sSub>
                    </m:oMath>
                  </a14:m>
                  <a:endPara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250" y="1338259"/>
                  <a:ext cx="8458200" cy="31066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l="-1441" t="-18000" b="-80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/>
              <p:cNvSpPr txBox="1"/>
              <p:nvPr/>
            </p:nvSpPr>
            <p:spPr>
              <a:xfrm>
                <a:off x="5958530" y="895883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/>
                        </a:rPr>
                        <m:t>{</m:t>
                      </m:r>
                      <m:r>
                        <a:rPr lang="it-IT" sz="1400" b="0" i="1" smtClean="0">
                          <a:latin typeface="Cambria Math"/>
                        </a:rPr>
                        <m:t>⊣}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6" name="CasellaDiTes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30" y="895883"/>
                <a:ext cx="490840" cy="307777"/>
              </a:xfrm>
              <a:prstGeom prst="rect">
                <a:avLst/>
              </a:prstGeom>
              <a:blipFill rotWithShape="1">
                <a:blip r:embed="rId3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sellaDiTesto 155"/>
              <p:cNvSpPr txBox="1"/>
              <p:nvPr/>
            </p:nvSpPr>
            <p:spPr>
              <a:xfrm>
                <a:off x="8413448" y="783184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/>
                        </a:rPr>
                        <m:t>{</m:t>
                      </m:r>
                      <m:r>
                        <a:rPr lang="it-IT" sz="1400" b="0" i="1" smtClean="0">
                          <a:latin typeface="Cambria Math"/>
                        </a:rPr>
                        <m:t>⊣}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56" name="CasellaDiTesto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448" y="783184"/>
                <a:ext cx="490840" cy="307777"/>
              </a:xfrm>
              <a:prstGeom prst="rect">
                <a:avLst/>
              </a:prstGeom>
              <a:blipFill rotWithShape="1">
                <a:blip r:embed="rId3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/>
          <p:cNvGrpSpPr/>
          <p:nvPr/>
        </p:nvGrpSpPr>
        <p:grpSpPr>
          <a:xfrm>
            <a:off x="2967148" y="1922891"/>
            <a:ext cx="692727" cy="1053877"/>
            <a:chOff x="2967148" y="1922891"/>
            <a:chExt cx="692727" cy="10538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138"/>
                <p:cNvSpPr txBox="1"/>
                <p:nvPr/>
              </p:nvSpPr>
              <p:spPr>
                <a:xfrm>
                  <a:off x="3327366" y="1983726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9" name="CasellaDiTesto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366" y="1983726"/>
                  <a:ext cx="282575" cy="276999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l="-13043" r="-21739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Gruppo 139"/>
            <p:cNvGrpSpPr/>
            <p:nvPr/>
          </p:nvGrpSpPr>
          <p:grpSpPr>
            <a:xfrm>
              <a:off x="2967148" y="2543906"/>
              <a:ext cx="360218" cy="272486"/>
              <a:chOff x="623455" y="3738405"/>
              <a:chExt cx="360218" cy="272486"/>
            </a:xfrm>
          </p:grpSpPr>
          <p:sp>
            <p:nvSpPr>
              <p:cNvPr id="146" name="Figura a mano libera 145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CasellaDiTesto 146"/>
                  <p:cNvSpPr txBox="1"/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47" name="CasellaDiTesto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blipFill rotWithShape="1">
                    <a:blip r:embed="rId41"/>
                    <a:stretch>
                      <a:fillRect r="-1379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3" name="Gruppo 142"/>
            <p:cNvGrpSpPr/>
            <p:nvPr/>
          </p:nvGrpSpPr>
          <p:grpSpPr>
            <a:xfrm>
              <a:off x="3327366" y="2630496"/>
              <a:ext cx="332509" cy="346272"/>
              <a:chOff x="1829089" y="4308769"/>
              <a:chExt cx="332509" cy="3462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CasellaDiTesto 143"/>
                  <p:cNvSpPr txBox="1"/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44" name="CasellaDiTesto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13043" r="-2173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Ovale 144"/>
              <p:cNvSpPr/>
              <p:nvPr/>
            </p:nvSpPr>
            <p:spPr>
              <a:xfrm>
                <a:off x="1829089" y="432253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8" name="Gruppo 147"/>
            <p:cNvGrpSpPr/>
            <p:nvPr/>
          </p:nvGrpSpPr>
          <p:grpSpPr>
            <a:xfrm>
              <a:off x="2981292" y="1922891"/>
              <a:ext cx="360218" cy="272486"/>
              <a:chOff x="623455" y="3738405"/>
              <a:chExt cx="360218" cy="272486"/>
            </a:xfrm>
          </p:grpSpPr>
          <p:sp>
            <p:nvSpPr>
              <p:cNvPr id="149" name="Figura a mano libera 148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CasellaDiTesto 149"/>
                  <p:cNvSpPr txBox="1"/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0" name="CasellaDiTesto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 r="-1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1" name="Gruppo 150"/>
          <p:cNvGrpSpPr/>
          <p:nvPr/>
        </p:nvGrpSpPr>
        <p:grpSpPr>
          <a:xfrm>
            <a:off x="3659875" y="2796613"/>
            <a:ext cx="1448830" cy="861774"/>
            <a:chOff x="2158711" y="5504914"/>
            <a:chExt cx="1448830" cy="861774"/>
          </a:xfrm>
        </p:grpSpPr>
        <p:cxnSp>
          <p:nvCxnSpPr>
            <p:cNvPr id="152" name="Connettore 2 151"/>
            <p:cNvCxnSpPr/>
            <p:nvPr/>
          </p:nvCxnSpPr>
          <p:spPr>
            <a:xfrm flipH="1" flipV="1">
              <a:off x="2158711" y="5504914"/>
              <a:ext cx="528585" cy="1304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CasellaDiTesto 152"/>
                <p:cNvSpPr txBox="1"/>
                <p:nvPr/>
              </p:nvSpPr>
              <p:spPr>
                <a:xfrm>
                  <a:off x="2708077" y="5504914"/>
                  <a:ext cx="899464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final state,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: </a:t>
                  </a:r>
                  <a:r>
                    <a:rPr lang="it-IT" sz="1400" dirty="0" err="1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r>
                    <a:rPr lang="it-IT" sz="1400" dirty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1" i="1" smtClean="0">
                          <a:latin typeface="Cambria Math"/>
                          <a:cs typeface="Times New Roman" pitchFamily="18" charset="0"/>
                        </a:rPr>
                        <m:t>𝒂𝒂𝒂𝒂</m:t>
                      </m:r>
                      <m:r>
                        <a:rPr lang="it-IT" sz="1400" b="1" i="1" smtClean="0">
                          <a:latin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it-IT" sz="1400" b="1" i="1" smtClean="0">
                          <a:latin typeface="Cambria Math"/>
                          <a:cs typeface="Times New Roman" pitchFamily="18" charset="0"/>
                        </a:rPr>
                        <m:t>𝑬</m:t>
                      </m:r>
                    </m:oMath>
                  </a14:m>
                  <a:endParaRPr lang="it-IT" sz="1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3" name="CasellaDiTesto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077" y="5504914"/>
                  <a:ext cx="899464" cy="86177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10667" t="-55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sellaDiTesto 153"/>
              <p:cNvSpPr txBox="1"/>
              <p:nvPr/>
            </p:nvSpPr>
            <p:spPr>
              <a:xfrm>
                <a:off x="5878684" y="2108393"/>
                <a:ext cx="2399041" cy="682682"/>
              </a:xfrm>
              <a:prstGeom prst="rect">
                <a:avLst/>
              </a:prstGeom>
              <a:noFill/>
              <a:ln w="38100" cap="rnd" cmpd="dbl">
                <a:solidFill>
                  <a:schemeClr val="tx1"/>
                </a:solidFill>
              </a:ln>
            </p:spPr>
            <p:txBody>
              <a:bodyPr wrap="square" lIns="72000" tIns="0" rIns="72000" bIns="36000" rtlCol="0">
                <a:spAutoFit/>
              </a:bodyPr>
              <a:lstStyle/>
              <a:p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How to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determine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handle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length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? Follow the pointers up to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it-IT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4" name="CasellaDiTes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684" y="2108393"/>
                <a:ext cx="2399041" cy="682682"/>
              </a:xfrm>
              <a:prstGeom prst="rect">
                <a:avLst/>
              </a:prstGeom>
              <a:blipFill rotWithShape="1">
                <a:blip r:embed="rId45"/>
                <a:stretch>
                  <a:fillRect l="-500" t="-5085" b="-5932"/>
                </a:stretch>
              </a:blipFill>
              <a:ln w="38100" cap="rnd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asellaDiTesto 154"/>
              <p:cNvSpPr txBox="1"/>
              <p:nvPr/>
            </p:nvSpPr>
            <p:spPr>
              <a:xfrm>
                <a:off x="5878684" y="3086382"/>
                <a:ext cx="2399041" cy="1077218"/>
              </a:xfrm>
              <a:prstGeom prst="rect">
                <a:avLst/>
              </a:prstGeom>
              <a:noFill/>
              <a:ln w="38100" cap="rnd" cmpd="dbl">
                <a:solidFill>
                  <a:schemeClr val="tx1"/>
                </a:solidFill>
              </a:ln>
            </p:spPr>
            <p:txBody>
              <a:bodyPr wrap="square" lIns="72000" tIns="0" rIns="72000" bIns="0" rtlCol="0">
                <a:spAutoFit/>
              </a:bodyPr>
              <a:lstStyle/>
              <a:p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That’s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why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it-IT" sz="1400" b="1" dirty="0" err="1">
                    <a:latin typeface="Times New Roman" pitchFamily="18" charset="0"/>
                    <a:cs typeface="Times New Roman" pitchFamily="18" charset="0"/>
                  </a:rPr>
                  <a:t>initial</a:t>
                </a:r>
                <a:r>
                  <a:rPr lang="it-IT" sz="1400" b="1" dirty="0">
                    <a:latin typeface="Times New Roman" pitchFamily="18" charset="0"/>
                    <a:cs typeface="Times New Roman" pitchFamily="18" charset="0"/>
                  </a:rPr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latin typeface="Cambria Math"/>
                            <a:cs typeface="Times New Roman" pitchFamily="18" charset="0"/>
                          </a:rPr>
                          <m:t>𝟎</m:t>
                        </m:r>
                      </m:e>
                      <m:sub>
                        <m:r>
                          <a:rPr lang="it-IT" sz="1400" b="1" i="1" smtClean="0">
                            <a:latin typeface="Cambria Math"/>
                            <a:cs typeface="Times New Roman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of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must be </a:t>
                </a:r>
                <a:r>
                  <a:rPr lang="it-IT" sz="1400" b="1" dirty="0">
                    <a:latin typeface="Times New Roman" pitchFamily="18" charset="0"/>
                    <a:cs typeface="Times New Roman" pitchFamily="18" charset="0"/>
                  </a:rPr>
                  <a:t>non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it-IT" sz="1400" b="1" dirty="0" err="1">
                    <a:latin typeface="Times New Roman" pitchFamily="18" charset="0"/>
                    <a:cs typeface="Times New Roman" pitchFamily="18" charset="0"/>
                  </a:rPr>
                  <a:t>recirculating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used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as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mark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for the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handle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starting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point</a:t>
                </a:r>
                <a:endParaRPr lang="it-IT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5" name="CasellaDiTesto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684" y="3086382"/>
                <a:ext cx="2399041" cy="1077218"/>
              </a:xfrm>
              <a:prstGeom prst="rect">
                <a:avLst/>
              </a:prstGeom>
              <a:blipFill rotWithShape="1">
                <a:blip r:embed="rId46"/>
                <a:stretch>
                  <a:fillRect l="-500" t="-2732" b="-7104"/>
                </a:stretch>
              </a:blipFill>
              <a:ln w="38100" cap="rnd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2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4" grpId="0" animBg="1"/>
      <p:bldP spid="1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127592" y="152613"/>
            <a:ext cx="88724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construction of the </a:t>
            </a:r>
            <a:r>
              <a:rPr lang="en-US" sz="1600" b="1" i="1" dirty="0">
                <a:latin typeface="Times New Roman" pitchFamily="18" charset="0"/>
              </a:rPr>
              <a:t>pilot 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automaton</a:t>
            </a:r>
            <a:r>
              <a:rPr lang="en-US" sz="1600" dirty="0">
                <a:latin typeface="Times New Roman" pitchFamily="18" charset="0"/>
              </a:rPr>
              <a:t>, which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Guides the analysis of the stack automaton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</a:rPr>
              <a:t>Incorporates in its states (macro-states, m-states) info on all possible computations, which, scanning a sentential form, reach that m-state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sz="1600" dirty="0">
                <a:latin typeface="Times New Roman" pitchFamily="18" charset="0"/>
              </a:rPr>
              <a:t>if necessary, the m-states contain many (machine)states corresponding to various conjectures on the derivation (analysis threads) investigated in parallel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sz="1600" b="1" i="1" dirty="0">
                <a:latin typeface="Times New Roman" pitchFamily="18" charset="0"/>
              </a:rPr>
              <a:t>in the stack </a:t>
            </a:r>
            <a:r>
              <a:rPr lang="it-IT" sz="1600" dirty="0">
                <a:latin typeface="Times New Roman" pitchFamily="18" charset="0"/>
              </a:rPr>
              <a:t>of the parser the states of the </a:t>
            </a:r>
            <a:r>
              <a:rPr lang="it-IT" sz="1600" b="1" i="1" dirty="0">
                <a:latin typeface="Times New Roman" pitchFamily="18" charset="0"/>
              </a:rPr>
              <a:t>analysis threads </a:t>
            </a:r>
            <a:r>
              <a:rPr lang="it-IT" sz="1600" dirty="0">
                <a:latin typeface="Times New Roman" pitchFamily="18" charset="0"/>
              </a:rPr>
              <a:t>are linked using pointers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sz="1600" dirty="0">
                <a:latin typeface="Times New Roman" pitchFamily="18" charset="0"/>
              </a:rPr>
              <a:t>the pilot automaton is built statically (in advance </a:t>
            </a:r>
            <a:r>
              <a:rPr lang="it-IT" sz="1600" b="1" i="1" dirty="0">
                <a:latin typeface="Times New Roman" pitchFamily="18" charset="0"/>
              </a:rPr>
              <a:t>once forall</a:t>
            </a:r>
            <a:r>
              <a:rPr lang="it-IT" sz="1600" b="1" dirty="0">
                <a:latin typeface="Times New Roman" pitchFamily="18" charset="0"/>
              </a:rPr>
              <a:t>)</a:t>
            </a:r>
            <a:r>
              <a:rPr lang="it-IT" sz="1600" b="1" i="1" dirty="0">
                <a:latin typeface="Times New Roman" pitchFamily="18" charset="0"/>
              </a:rPr>
              <a:t> </a:t>
            </a:r>
            <a:r>
              <a:rPr lang="it-IT" sz="1600" dirty="0">
                <a:latin typeface="Times New Roman" pitchFamily="18" charset="0"/>
              </a:rPr>
              <a:t>and used to guide all possible analyses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AEDC2C-5380-47A6-BD4A-0A3022787A44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7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64" y="4327513"/>
            <a:ext cx="183832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64" y="3333714"/>
            <a:ext cx="17526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731917" y="309568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17" y="3095682"/>
                <a:ext cx="282575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8696" r="-173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igura a mano libera 8"/>
          <p:cNvSpPr/>
          <p:nvPr/>
        </p:nvSpPr>
        <p:spPr>
          <a:xfrm>
            <a:off x="744508" y="3347389"/>
            <a:ext cx="97957" cy="42256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731917" y="3420170"/>
                <a:ext cx="2075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17" y="3420170"/>
                <a:ext cx="207530" cy="276999"/>
              </a:xfrm>
              <a:prstGeom prst="rect">
                <a:avLst/>
              </a:prstGeom>
              <a:blipFill rotWithShape="1">
                <a:blip r:embed="rId5"/>
                <a:stretch>
                  <a:fillRect r="-8824" b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731917" y="376995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17" y="3769952"/>
                <a:ext cx="282575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10870" r="-23913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2245257" y="3113623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57" y="3113623"/>
                <a:ext cx="282575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8511" r="-14894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2245257" y="3780966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57" y="3780966"/>
                <a:ext cx="28257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0638" r="-21277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00" name="Gruppo 7199"/>
          <p:cNvGrpSpPr/>
          <p:nvPr/>
        </p:nvGrpSpPr>
        <p:grpSpPr>
          <a:xfrm>
            <a:off x="2077981" y="3365330"/>
            <a:ext cx="249092" cy="990369"/>
            <a:chOff x="2057735" y="3365330"/>
            <a:chExt cx="249092" cy="990369"/>
          </a:xfrm>
        </p:grpSpPr>
        <p:sp>
          <p:nvSpPr>
            <p:cNvPr id="20" name="Figura a mano libera 19"/>
            <p:cNvSpPr/>
            <p:nvPr/>
          </p:nvSpPr>
          <p:spPr>
            <a:xfrm>
              <a:off x="2257849" y="3365330"/>
              <a:ext cx="48978" cy="990369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/>
                <p:cNvSpPr txBox="1"/>
                <p:nvPr/>
              </p:nvSpPr>
              <p:spPr>
                <a:xfrm>
                  <a:off x="2057735" y="3486512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" name="CasellaDiTes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735" y="3486512"/>
                  <a:ext cx="20753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941" r="-588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2245256" y="421720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56" y="4217200"/>
                <a:ext cx="282575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10638" r="-21277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798031" y="425659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31" y="4256597"/>
                <a:ext cx="282575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10870" r="-23913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o 35"/>
          <p:cNvGrpSpPr/>
          <p:nvPr/>
        </p:nvGrpSpPr>
        <p:grpSpPr>
          <a:xfrm>
            <a:off x="3798031" y="3780966"/>
            <a:ext cx="332509" cy="346272"/>
            <a:chOff x="1829089" y="4308769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/>
                <p:cNvSpPr txBox="1"/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0870" r="-23913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e 37"/>
            <p:cNvSpPr/>
            <p:nvPr/>
          </p:nvSpPr>
          <p:spPr>
            <a:xfrm>
              <a:off x="1829089" y="4322532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199" name="Gruppo 7198"/>
          <p:cNvGrpSpPr/>
          <p:nvPr/>
        </p:nvGrpSpPr>
        <p:grpSpPr>
          <a:xfrm>
            <a:off x="1326641" y="5860585"/>
            <a:ext cx="332509" cy="342622"/>
            <a:chOff x="1326641" y="5853710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sellaDiTesto 43"/>
                <p:cNvSpPr txBox="1"/>
                <p:nvPr/>
              </p:nvSpPr>
              <p:spPr>
                <a:xfrm>
                  <a:off x="1334722" y="5853710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4" name="CasellaDiTes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722" y="5853710"/>
                  <a:ext cx="282575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0870" r="-1521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e 44"/>
            <p:cNvSpPr/>
            <p:nvPr/>
          </p:nvSpPr>
          <p:spPr>
            <a:xfrm>
              <a:off x="1326641" y="5863823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1" name="Connettore 2 50"/>
          <p:cNvCxnSpPr/>
          <p:nvPr/>
        </p:nvCxnSpPr>
        <p:spPr>
          <a:xfrm>
            <a:off x="127592" y="3252122"/>
            <a:ext cx="4277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1158182" y="5088336"/>
            <a:ext cx="15781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it-IT" sz="1400" b="1" dirty="0">
                <a:latin typeface="Times New Roman" pitchFamily="18" charset="0"/>
                <a:cs typeface="Times New Roman" pitchFamily="18" charset="0"/>
              </a:rPr>
              <a:t>CLOSURE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part of an m-state </a:t>
            </a:r>
            <a:r>
              <a:rPr lang="it-IT" sz="1400" dirty="0" err="1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dirty="0" err="1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b="1" i="1" dirty="0" err="1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it-IT" sz="1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b="1" i="1" dirty="0" err="1">
                <a:latin typeface="Times New Roman" pitchFamily="18" charset="0"/>
                <a:cs typeface="Times New Roman" pitchFamily="18" charset="0"/>
              </a:rPr>
              <a:t>states</a:t>
            </a:r>
            <a:endParaRPr lang="it-IT" sz="14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Connettore 2 52"/>
          <p:cNvCxnSpPr/>
          <p:nvPr/>
        </p:nvCxnSpPr>
        <p:spPr>
          <a:xfrm>
            <a:off x="876988" y="4137089"/>
            <a:ext cx="422423" cy="164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638156" y="3113622"/>
            <a:ext cx="475624" cy="102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2 61"/>
          <p:cNvCxnSpPr/>
          <p:nvPr/>
        </p:nvCxnSpPr>
        <p:spPr>
          <a:xfrm>
            <a:off x="6400826" y="3445251"/>
            <a:ext cx="330035" cy="20509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6450072" y="4207243"/>
            <a:ext cx="330035" cy="20509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/>
          <p:nvPr/>
        </p:nvCxnSpPr>
        <p:spPr>
          <a:xfrm>
            <a:off x="7017325" y="3157452"/>
            <a:ext cx="330035" cy="20509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/>
          <p:nvPr/>
        </p:nvCxnSpPr>
        <p:spPr>
          <a:xfrm flipV="1">
            <a:off x="7017325" y="3795768"/>
            <a:ext cx="59292" cy="29080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/>
              <p:cNvSpPr txBox="1"/>
              <p:nvPr/>
            </p:nvSpPr>
            <p:spPr>
              <a:xfrm>
                <a:off x="205400" y="5121328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5" name="CasellaDiTes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0" y="5121328"/>
                <a:ext cx="179530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6897" r="-24138"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3" name="Gruppo 7172"/>
          <p:cNvGrpSpPr/>
          <p:nvPr/>
        </p:nvGrpSpPr>
        <p:grpSpPr>
          <a:xfrm>
            <a:off x="1014492" y="3018737"/>
            <a:ext cx="1147008" cy="233385"/>
            <a:chOff x="1014492" y="2888112"/>
            <a:chExt cx="1147008" cy="233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/>
                <p:cNvSpPr txBox="1"/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5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89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nettore 2 87"/>
            <p:cNvCxnSpPr/>
            <p:nvPr/>
          </p:nvCxnSpPr>
          <p:spPr>
            <a:xfrm flipV="1">
              <a:off x="1014492" y="3121496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Gruppo 7173"/>
          <p:cNvGrpSpPr/>
          <p:nvPr/>
        </p:nvGrpSpPr>
        <p:grpSpPr>
          <a:xfrm>
            <a:off x="1014492" y="3735184"/>
            <a:ext cx="1147008" cy="262643"/>
            <a:chOff x="1014492" y="3645809"/>
            <a:chExt cx="1147008" cy="262643"/>
          </a:xfrm>
        </p:grpSpPr>
        <p:cxnSp>
          <p:nvCxnSpPr>
            <p:cNvPr id="61" name="Connettore 2 60"/>
            <p:cNvCxnSpPr>
              <a:stCxn id="11" idx="3"/>
            </p:cNvCxnSpPr>
            <p:nvPr/>
          </p:nvCxnSpPr>
          <p:spPr>
            <a:xfrm flipV="1">
              <a:off x="1014492" y="3908451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sellaDiTesto 88"/>
                <p:cNvSpPr txBox="1"/>
                <p:nvPr/>
              </p:nvSpPr>
              <p:spPr>
                <a:xfrm>
                  <a:off x="1492896" y="3645809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9" name="CasellaDiTes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3645809"/>
                  <a:ext cx="179530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89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Connettore 2 92"/>
          <p:cNvCxnSpPr/>
          <p:nvPr/>
        </p:nvCxnSpPr>
        <p:spPr>
          <a:xfrm flipV="1">
            <a:off x="7084541" y="4539317"/>
            <a:ext cx="59292" cy="29080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V="1">
            <a:off x="7669699" y="3795768"/>
            <a:ext cx="59292" cy="29080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V="1">
            <a:off x="6721461" y="4593657"/>
            <a:ext cx="59292" cy="29080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7" name="Gruppo 7176"/>
          <p:cNvGrpSpPr/>
          <p:nvPr/>
        </p:nvGrpSpPr>
        <p:grpSpPr>
          <a:xfrm>
            <a:off x="1113101" y="3383167"/>
            <a:ext cx="967476" cy="248892"/>
            <a:chOff x="1113101" y="3252542"/>
            <a:chExt cx="967476" cy="248892"/>
          </a:xfrm>
        </p:grpSpPr>
        <p:cxnSp>
          <p:nvCxnSpPr>
            <p:cNvPr id="100" name="Connettore 2 99"/>
            <p:cNvCxnSpPr/>
            <p:nvPr/>
          </p:nvCxnSpPr>
          <p:spPr>
            <a:xfrm>
              <a:off x="1113101" y="3485920"/>
              <a:ext cx="967476" cy="15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sellaDiTesto 101"/>
                <p:cNvSpPr txBox="1"/>
                <p:nvPr/>
              </p:nvSpPr>
              <p:spPr>
                <a:xfrm>
                  <a:off x="1478896" y="3252542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2" name="CasellaDiTes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896" y="3252542"/>
                  <a:ext cx="207530" cy="21544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80" name="Gruppo 7179"/>
          <p:cNvGrpSpPr/>
          <p:nvPr/>
        </p:nvGrpSpPr>
        <p:grpSpPr>
          <a:xfrm>
            <a:off x="2080577" y="3126459"/>
            <a:ext cx="586996" cy="1543483"/>
            <a:chOff x="2080577" y="2995834"/>
            <a:chExt cx="586996" cy="1543483"/>
          </a:xfrm>
        </p:grpSpPr>
        <p:sp>
          <p:nvSpPr>
            <p:cNvPr id="99" name="Rettangolo 98"/>
            <p:cNvSpPr/>
            <p:nvPr/>
          </p:nvSpPr>
          <p:spPr>
            <a:xfrm>
              <a:off x="2080577" y="2995834"/>
              <a:ext cx="586996" cy="1543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179" name="Connettore 1 7178"/>
            <p:cNvCxnSpPr/>
            <p:nvPr/>
          </p:nvCxnSpPr>
          <p:spPr>
            <a:xfrm>
              <a:off x="2080577" y="4003540"/>
              <a:ext cx="5869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82" name="Connettore 2 7181"/>
          <p:cNvCxnSpPr/>
          <p:nvPr/>
        </p:nvCxnSpPr>
        <p:spPr>
          <a:xfrm flipH="1" flipV="1">
            <a:off x="2282338" y="4549937"/>
            <a:ext cx="24489" cy="538400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/>
          <p:cNvSpPr txBox="1"/>
          <p:nvPr/>
        </p:nvSpPr>
        <p:spPr>
          <a:xfrm>
            <a:off x="295166" y="4314419"/>
            <a:ext cx="15733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it-IT" sz="1400" b="1" dirty="0">
                <a:latin typeface="Times New Roman" pitchFamily="18" charset="0"/>
                <a:cs typeface="Times New Roman" pitchFamily="18" charset="0"/>
              </a:rPr>
              <a:t>BASE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part of m-state </a:t>
            </a:r>
            <a:r>
              <a:rPr lang="it-IT" sz="1400" dirty="0" err="1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dirty="0" err="1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sz="1400" b="1" dirty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it-IT" sz="1400" b="1" dirty="0" err="1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it-IT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b="1" dirty="0" err="1">
                <a:latin typeface="Times New Roman" pitchFamily="18" charset="0"/>
                <a:cs typeface="Times New Roman" pitchFamily="18" charset="0"/>
              </a:rPr>
              <a:t>states</a:t>
            </a:r>
            <a:endParaRPr lang="it-IT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Connettore 2 110"/>
          <p:cNvCxnSpPr/>
          <p:nvPr/>
        </p:nvCxnSpPr>
        <p:spPr>
          <a:xfrm flipV="1">
            <a:off x="1372947" y="3808176"/>
            <a:ext cx="789062" cy="530161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sellaDiTesto 112"/>
              <p:cNvSpPr txBox="1"/>
              <p:nvPr/>
            </p:nvSpPr>
            <p:spPr>
              <a:xfrm>
                <a:off x="735701" y="280262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3" name="CasellaDiTes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01" y="2802625"/>
                <a:ext cx="282575" cy="276999"/>
              </a:xfrm>
              <a:prstGeom prst="rect">
                <a:avLst/>
              </a:prstGeom>
              <a:blipFill rotWithShape="1">
                <a:blip r:embed="rId18"/>
                <a:stretch>
                  <a:fillRect l="-2174" r="-8696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sellaDiTesto 113"/>
              <p:cNvSpPr txBox="1"/>
              <p:nvPr/>
            </p:nvSpPr>
            <p:spPr>
              <a:xfrm>
                <a:off x="2283967" y="281880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4" name="CasellaDiTes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967" y="2818807"/>
                <a:ext cx="282575" cy="276999"/>
              </a:xfrm>
              <a:prstGeom prst="rect">
                <a:avLst/>
              </a:prstGeom>
              <a:blipFill rotWithShape="1">
                <a:blip r:embed="rId19"/>
                <a:stretch>
                  <a:fillRect l="-2174" r="-6522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po 114"/>
          <p:cNvGrpSpPr/>
          <p:nvPr/>
        </p:nvGrpSpPr>
        <p:grpSpPr>
          <a:xfrm>
            <a:off x="2581867" y="3700454"/>
            <a:ext cx="1147008" cy="233385"/>
            <a:chOff x="1014492" y="2888112"/>
            <a:chExt cx="1147008" cy="233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115"/>
                <p:cNvSpPr txBox="1"/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6" name="CasellaDiTes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3448" r="-3448"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Connettore 2 116"/>
            <p:cNvCxnSpPr/>
            <p:nvPr/>
          </p:nvCxnSpPr>
          <p:spPr>
            <a:xfrm flipV="1">
              <a:off x="1014492" y="3121496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o 117"/>
          <p:cNvGrpSpPr/>
          <p:nvPr/>
        </p:nvGrpSpPr>
        <p:grpSpPr>
          <a:xfrm>
            <a:off x="2581867" y="4164674"/>
            <a:ext cx="1147008" cy="233385"/>
            <a:chOff x="1014492" y="2888112"/>
            <a:chExt cx="1147008" cy="233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asellaDiTesto 118"/>
                <p:cNvSpPr txBox="1"/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9" name="CasellaDiTes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3448" r="-34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ttore 2 119"/>
            <p:cNvCxnSpPr/>
            <p:nvPr/>
          </p:nvCxnSpPr>
          <p:spPr>
            <a:xfrm flipV="1">
              <a:off x="1014492" y="3121496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ttangolo 120"/>
          <p:cNvSpPr/>
          <p:nvPr/>
        </p:nvSpPr>
        <p:spPr>
          <a:xfrm>
            <a:off x="3726473" y="3692471"/>
            <a:ext cx="475624" cy="102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2 122"/>
          <p:cNvCxnSpPr>
            <a:endCxn id="121" idx="1"/>
          </p:cNvCxnSpPr>
          <p:nvPr/>
        </p:nvCxnSpPr>
        <p:spPr>
          <a:xfrm flipV="1">
            <a:off x="2666298" y="4202743"/>
            <a:ext cx="1060175" cy="1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123"/>
              <p:cNvSpPr txBox="1"/>
              <p:nvPr/>
            </p:nvSpPr>
            <p:spPr>
              <a:xfrm>
                <a:off x="3032093" y="3991878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4" name="CasellaDiTes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3" y="3991878"/>
                <a:ext cx="207530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sellaDiTesto 125"/>
              <p:cNvSpPr txBox="1"/>
              <p:nvPr/>
            </p:nvSpPr>
            <p:spPr>
              <a:xfrm>
                <a:off x="3798030" y="3390814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6" name="CasellaDiTesto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30" y="3390814"/>
                <a:ext cx="282575" cy="276999"/>
              </a:xfrm>
              <a:prstGeom prst="rect">
                <a:avLst/>
              </a:prstGeom>
              <a:blipFill rotWithShape="1">
                <a:blip r:embed="rId21"/>
                <a:stretch>
                  <a:fillRect r="-10870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onnettore 2 126"/>
          <p:cNvCxnSpPr/>
          <p:nvPr/>
        </p:nvCxnSpPr>
        <p:spPr>
          <a:xfrm flipV="1">
            <a:off x="7679099" y="4637584"/>
            <a:ext cx="59292" cy="29080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/>
          <p:nvPr/>
        </p:nvCxnSpPr>
        <p:spPr>
          <a:xfrm flipH="1">
            <a:off x="7794649" y="4113540"/>
            <a:ext cx="166818" cy="19248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o 129"/>
          <p:cNvGrpSpPr/>
          <p:nvPr/>
        </p:nvGrpSpPr>
        <p:grpSpPr>
          <a:xfrm>
            <a:off x="4153009" y="3700454"/>
            <a:ext cx="1147008" cy="233385"/>
            <a:chOff x="1014492" y="2888112"/>
            <a:chExt cx="1147008" cy="233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/>
                <p:cNvSpPr txBox="1"/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1" name="CasellaDiTes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897"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Connettore 2 131"/>
            <p:cNvCxnSpPr/>
            <p:nvPr/>
          </p:nvCxnSpPr>
          <p:spPr>
            <a:xfrm flipV="1">
              <a:off x="1014492" y="3121496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po 132"/>
          <p:cNvGrpSpPr/>
          <p:nvPr/>
        </p:nvGrpSpPr>
        <p:grpSpPr>
          <a:xfrm>
            <a:off x="4130675" y="4207243"/>
            <a:ext cx="1147008" cy="233385"/>
            <a:chOff x="1014492" y="2888112"/>
            <a:chExt cx="1147008" cy="233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sellaDiTesto 133"/>
                <p:cNvSpPr txBox="1"/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4" name="CasellaDiTes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Connettore 2 134"/>
            <p:cNvCxnSpPr/>
            <p:nvPr/>
          </p:nvCxnSpPr>
          <p:spPr>
            <a:xfrm flipV="1">
              <a:off x="1014492" y="3121496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135"/>
              <p:cNvSpPr txBox="1"/>
              <p:nvPr/>
            </p:nvSpPr>
            <p:spPr>
              <a:xfrm>
                <a:off x="5386316" y="3794729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6" name="CasellaDiTes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316" y="3794729"/>
                <a:ext cx="282575" cy="276999"/>
              </a:xfrm>
              <a:prstGeom prst="rect">
                <a:avLst/>
              </a:prstGeom>
              <a:blipFill rotWithShape="1">
                <a:blip r:embed="rId22"/>
                <a:stretch>
                  <a:fillRect l="-13043" r="-2173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uppo 136"/>
          <p:cNvGrpSpPr/>
          <p:nvPr/>
        </p:nvGrpSpPr>
        <p:grpSpPr>
          <a:xfrm>
            <a:off x="5361349" y="4272938"/>
            <a:ext cx="332509" cy="346272"/>
            <a:chOff x="1829089" y="4308769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sellaDiTesto 137"/>
                <p:cNvSpPr txBox="1"/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8" name="CasellaDiTes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10638" r="-21277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Ovale 138"/>
            <p:cNvSpPr/>
            <p:nvPr/>
          </p:nvSpPr>
          <p:spPr>
            <a:xfrm>
              <a:off x="1829089" y="4322532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0" name="Rettangolo 139"/>
          <p:cNvSpPr/>
          <p:nvPr/>
        </p:nvSpPr>
        <p:spPr>
          <a:xfrm>
            <a:off x="5289791" y="3776429"/>
            <a:ext cx="475624" cy="102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asellaDiTesto 140"/>
              <p:cNvSpPr txBox="1"/>
              <p:nvPr/>
            </p:nvSpPr>
            <p:spPr>
              <a:xfrm>
                <a:off x="5353308" y="5300501"/>
                <a:ext cx="183650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m-state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identical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: it is not duplicated; a self-loop is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1" name="CasellaDiTesto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308" y="5300501"/>
                <a:ext cx="1836504" cy="646331"/>
              </a:xfrm>
              <a:prstGeom prst="rect">
                <a:avLst/>
              </a:prstGeom>
              <a:blipFill rotWithShape="1">
                <a:blip r:embed="rId24"/>
                <a:stretch>
                  <a:fillRect l="-5281" t="-7407" r="-3300" b="-13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ttore 2 141"/>
          <p:cNvCxnSpPr>
            <a:endCxn id="140" idx="2"/>
          </p:cNvCxnSpPr>
          <p:nvPr/>
        </p:nvCxnSpPr>
        <p:spPr>
          <a:xfrm flipH="1" flipV="1">
            <a:off x="5527603" y="4796972"/>
            <a:ext cx="235722" cy="49511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Figura a mano libera 7187"/>
          <p:cNvSpPr/>
          <p:nvPr/>
        </p:nvSpPr>
        <p:spPr>
          <a:xfrm>
            <a:off x="4145738" y="3429813"/>
            <a:ext cx="429196" cy="439531"/>
          </a:xfrm>
          <a:custGeom>
            <a:avLst/>
            <a:gdLst>
              <a:gd name="connsiteX0" fmla="*/ 75627 w 429196"/>
              <a:gd name="connsiteY0" fmla="*/ 399667 h 439531"/>
              <a:gd name="connsiteX1" fmla="*/ 295633 w 429196"/>
              <a:gd name="connsiteY1" fmla="*/ 420292 h 439531"/>
              <a:gd name="connsiteX2" fmla="*/ 426262 w 429196"/>
              <a:gd name="connsiteY2" fmla="*/ 159035 h 439531"/>
              <a:gd name="connsiteX3" fmla="*/ 171880 w 429196"/>
              <a:gd name="connsiteY3" fmla="*/ 906 h 439531"/>
              <a:gd name="connsiteX4" fmla="*/ 0 w 429196"/>
              <a:gd name="connsiteY4" fmla="*/ 227787 h 43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196" h="439531">
                <a:moveTo>
                  <a:pt x="75627" y="399667"/>
                </a:moveTo>
                <a:cubicBezTo>
                  <a:pt x="156410" y="430032"/>
                  <a:pt x="237194" y="460397"/>
                  <a:pt x="295633" y="420292"/>
                </a:cubicBezTo>
                <a:cubicBezTo>
                  <a:pt x="354072" y="380187"/>
                  <a:pt x="446888" y="228933"/>
                  <a:pt x="426262" y="159035"/>
                </a:cubicBezTo>
                <a:cubicBezTo>
                  <a:pt x="405636" y="89137"/>
                  <a:pt x="242924" y="-10553"/>
                  <a:pt x="171880" y="906"/>
                </a:cubicBezTo>
                <a:cubicBezTo>
                  <a:pt x="100836" y="12365"/>
                  <a:pt x="50418" y="120076"/>
                  <a:pt x="0" y="2277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asellaDiTesto 144"/>
              <p:cNvSpPr txBox="1"/>
              <p:nvPr/>
            </p:nvSpPr>
            <p:spPr>
              <a:xfrm>
                <a:off x="4342641" y="3490094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5" name="CasellaDiTesto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641" y="3490094"/>
                <a:ext cx="207530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90" name="Figura a mano libera 7189"/>
          <p:cNvSpPr/>
          <p:nvPr/>
        </p:nvSpPr>
        <p:spPr>
          <a:xfrm>
            <a:off x="377861" y="3306965"/>
            <a:ext cx="921550" cy="2633197"/>
          </a:xfrm>
          <a:custGeom>
            <a:avLst/>
            <a:gdLst>
              <a:gd name="connsiteX0" fmla="*/ 344034 w 921550"/>
              <a:gd name="connsiteY0" fmla="*/ 0 h 2633197"/>
              <a:gd name="connsiteX1" fmla="*/ 27775 w 921550"/>
              <a:gd name="connsiteY1" fmla="*/ 673769 h 2633197"/>
              <a:gd name="connsiteX2" fmla="*/ 117153 w 921550"/>
              <a:gd name="connsiteY2" fmla="*/ 2028181 h 2633197"/>
              <a:gd name="connsiteX3" fmla="*/ 921550 w 921550"/>
              <a:gd name="connsiteY3" fmla="*/ 2633197 h 26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550" h="2633197">
                <a:moveTo>
                  <a:pt x="344034" y="0"/>
                </a:moveTo>
                <a:cubicBezTo>
                  <a:pt x="204811" y="167869"/>
                  <a:pt x="65588" y="335739"/>
                  <a:pt x="27775" y="673769"/>
                </a:cubicBezTo>
                <a:cubicBezTo>
                  <a:pt x="-10038" y="1011799"/>
                  <a:pt x="-31809" y="1701610"/>
                  <a:pt x="117153" y="2028181"/>
                </a:cubicBezTo>
                <a:cubicBezTo>
                  <a:pt x="266115" y="2354752"/>
                  <a:pt x="593832" y="2493974"/>
                  <a:pt x="921550" y="263319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2 147"/>
          <p:cNvCxnSpPr/>
          <p:nvPr/>
        </p:nvCxnSpPr>
        <p:spPr>
          <a:xfrm flipH="1">
            <a:off x="7484634" y="3136827"/>
            <a:ext cx="153699" cy="18626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ttangolo 149"/>
          <p:cNvSpPr/>
          <p:nvPr/>
        </p:nvSpPr>
        <p:spPr>
          <a:xfrm>
            <a:off x="1255084" y="5782156"/>
            <a:ext cx="475624" cy="488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asellaDiTesto 150"/>
              <p:cNvSpPr txBox="1"/>
              <p:nvPr/>
            </p:nvSpPr>
            <p:spPr>
              <a:xfrm>
                <a:off x="1299411" y="629873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1" name="CasellaDiTesto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11" y="6298730"/>
                <a:ext cx="282575" cy="276999"/>
              </a:xfrm>
              <a:prstGeom prst="rect">
                <a:avLst/>
              </a:prstGeom>
              <a:blipFill rotWithShape="1">
                <a:blip r:embed="rId25"/>
                <a:stretch>
                  <a:fillRect r="-8511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98" name="Gruppo 7197"/>
          <p:cNvGrpSpPr/>
          <p:nvPr/>
        </p:nvGrpSpPr>
        <p:grpSpPr>
          <a:xfrm>
            <a:off x="2705171" y="5789215"/>
            <a:ext cx="475624" cy="488281"/>
            <a:chOff x="2705171" y="5789215"/>
            <a:chExt cx="475624" cy="488281"/>
          </a:xfrm>
        </p:grpSpPr>
        <p:grpSp>
          <p:nvGrpSpPr>
            <p:cNvPr id="152" name="Gruppo 151"/>
            <p:cNvGrpSpPr/>
            <p:nvPr/>
          </p:nvGrpSpPr>
          <p:grpSpPr>
            <a:xfrm>
              <a:off x="2776728" y="5860769"/>
              <a:ext cx="332509" cy="342622"/>
              <a:chOff x="1829088" y="5292759"/>
              <a:chExt cx="332509" cy="342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CasellaDiTesto 152"/>
                  <p:cNvSpPr txBox="1"/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3" name="CasellaDiTesto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0870" r="-1521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" name="Ovale 153"/>
              <p:cNvSpPr/>
              <p:nvPr/>
            </p:nvSpPr>
            <p:spPr>
              <a:xfrm>
                <a:off x="1829088" y="530287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55" name="Rettangolo 154"/>
            <p:cNvSpPr/>
            <p:nvPr/>
          </p:nvSpPr>
          <p:spPr>
            <a:xfrm>
              <a:off x="2705171" y="5789215"/>
              <a:ext cx="475624" cy="488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192" name="Figura a mano libera 7191"/>
          <p:cNvSpPr/>
          <p:nvPr/>
        </p:nvSpPr>
        <p:spPr>
          <a:xfrm>
            <a:off x="2550695" y="3313841"/>
            <a:ext cx="1056836" cy="2440691"/>
          </a:xfrm>
          <a:custGeom>
            <a:avLst/>
            <a:gdLst>
              <a:gd name="connsiteX0" fmla="*/ 0 w 1056836"/>
              <a:gd name="connsiteY0" fmla="*/ 0 h 2440691"/>
              <a:gd name="connsiteX1" fmla="*/ 302508 w 1056836"/>
              <a:gd name="connsiteY1" fmla="*/ 144379 h 2440691"/>
              <a:gd name="connsiteX2" fmla="*/ 928150 w 1056836"/>
              <a:gd name="connsiteY2" fmla="*/ 721894 h 2440691"/>
              <a:gd name="connsiteX3" fmla="*/ 1038153 w 1056836"/>
              <a:gd name="connsiteY3" fmla="*/ 1835675 h 2440691"/>
              <a:gd name="connsiteX4" fmla="*/ 666893 w 1056836"/>
              <a:gd name="connsiteY4" fmla="*/ 2440691 h 244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836" h="2440691">
                <a:moveTo>
                  <a:pt x="0" y="0"/>
                </a:moveTo>
                <a:cubicBezTo>
                  <a:pt x="73908" y="12031"/>
                  <a:pt x="147816" y="24063"/>
                  <a:pt x="302508" y="144379"/>
                </a:cubicBezTo>
                <a:cubicBezTo>
                  <a:pt x="457200" y="264695"/>
                  <a:pt x="805543" y="440011"/>
                  <a:pt x="928150" y="721894"/>
                </a:cubicBezTo>
                <a:cubicBezTo>
                  <a:pt x="1050758" y="1003777"/>
                  <a:pt x="1081696" y="1549209"/>
                  <a:pt x="1038153" y="1835675"/>
                </a:cubicBezTo>
                <a:cubicBezTo>
                  <a:pt x="994610" y="2122141"/>
                  <a:pt x="830751" y="2281416"/>
                  <a:pt x="666893" y="244069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asellaDiTesto 156"/>
              <p:cNvSpPr txBox="1"/>
              <p:nvPr/>
            </p:nvSpPr>
            <p:spPr>
              <a:xfrm>
                <a:off x="3424389" y="5900784"/>
                <a:ext cx="1836504" cy="720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m-state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identical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:  it is not duplicated,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transition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</m:e>
                      <m:sub>
                        <m:r>
                          <a:rPr lang="it-IT" sz="1400" b="0" i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</m:groupChr>
                    <m:r>
                      <a:rPr lang="it-IT" sz="1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added</a:t>
                </a:r>
              </a:p>
            </p:txBody>
          </p:sp>
        </mc:Choice>
        <mc:Fallback xmlns="">
          <p:sp>
            <p:nvSpPr>
              <p:cNvPr id="157" name="CasellaDiTesto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389" y="5900784"/>
                <a:ext cx="1836504" cy="720325"/>
              </a:xfrm>
              <a:prstGeom prst="rect">
                <a:avLst/>
              </a:prstGeom>
              <a:blipFill rotWithShape="1">
                <a:blip r:embed="rId27"/>
                <a:stretch>
                  <a:fillRect l="-5611" t="-6667" r="-5281" b="-25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sellaDiTesto 158"/>
              <p:cNvSpPr txBox="1"/>
              <p:nvPr/>
            </p:nvSpPr>
            <p:spPr>
              <a:xfrm>
                <a:off x="907886" y="5002628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9" name="CasellaDiTesto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86" y="5002628"/>
                <a:ext cx="179530" cy="215444"/>
              </a:xfrm>
              <a:prstGeom prst="rect">
                <a:avLst/>
              </a:prstGeom>
              <a:blipFill rotWithShape="1">
                <a:blip r:embed="rId28"/>
                <a:stretch>
                  <a:fillRect l="-6897" r="-24138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nettore 2 159"/>
          <p:cNvCxnSpPr/>
          <p:nvPr/>
        </p:nvCxnSpPr>
        <p:spPr>
          <a:xfrm flipH="1">
            <a:off x="1730708" y="4653663"/>
            <a:ext cx="694546" cy="1100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CasellaDiTesto 161"/>
              <p:cNvSpPr txBox="1"/>
              <p:nvPr/>
            </p:nvSpPr>
            <p:spPr>
              <a:xfrm>
                <a:off x="1982479" y="4816964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2" name="CasellaDiTesto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479" y="4816964"/>
                <a:ext cx="179530" cy="215444"/>
              </a:xfrm>
              <a:prstGeom prst="rect">
                <a:avLst/>
              </a:prstGeom>
              <a:blipFill rotWithShape="1">
                <a:blip r:embed="rId29"/>
                <a:stretch>
                  <a:fillRect l="-3333" r="-23333"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Connettore 2 164"/>
          <p:cNvCxnSpPr/>
          <p:nvPr/>
        </p:nvCxnSpPr>
        <p:spPr>
          <a:xfrm flipH="1" flipV="1">
            <a:off x="3141385" y="6306539"/>
            <a:ext cx="269395" cy="187847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/>
          <p:cNvCxnSpPr/>
          <p:nvPr/>
        </p:nvCxnSpPr>
        <p:spPr>
          <a:xfrm flipH="1">
            <a:off x="7162311" y="4169696"/>
            <a:ext cx="166818" cy="19248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/>
          <p:cNvCxnSpPr/>
          <p:nvPr/>
        </p:nvCxnSpPr>
        <p:spPr>
          <a:xfrm flipH="1">
            <a:off x="7878058" y="4195129"/>
            <a:ext cx="166818" cy="19248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sellaDiTesto 169"/>
              <p:cNvSpPr txBox="1"/>
              <p:nvPr/>
            </p:nvSpPr>
            <p:spPr>
              <a:xfrm>
                <a:off x="3386477" y="4761762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0" name="CasellaDiTesto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477" y="4761762"/>
                <a:ext cx="179530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6897" r="-24138"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ttore 2 170"/>
          <p:cNvCxnSpPr/>
          <p:nvPr/>
        </p:nvCxnSpPr>
        <p:spPr>
          <a:xfrm flipH="1">
            <a:off x="7743120" y="3405582"/>
            <a:ext cx="153699" cy="18626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/>
      <p:bldP spid="10" grpId="1"/>
      <p:bldP spid="11" grpId="0"/>
      <p:bldP spid="25" grpId="0"/>
      <p:bldP spid="26" grpId="0"/>
      <p:bldP spid="22" grpId="0"/>
      <p:bldP spid="32" grpId="0"/>
      <p:bldP spid="52" grpId="0" animBg="1"/>
      <p:bldP spid="52" grpId="1" animBg="1"/>
      <p:bldP spid="3" grpId="0" animBg="1"/>
      <p:bldP spid="85" grpId="0"/>
      <p:bldP spid="85" grpId="1"/>
      <p:bldP spid="110" grpId="0" animBg="1"/>
      <p:bldP spid="110" grpId="1" animBg="1"/>
      <p:bldP spid="113" grpId="0"/>
      <p:bldP spid="114" grpId="0"/>
      <p:bldP spid="121" grpId="0" animBg="1"/>
      <p:bldP spid="124" grpId="0"/>
      <p:bldP spid="126" grpId="0"/>
      <p:bldP spid="136" grpId="0"/>
      <p:bldP spid="136" grpId="1"/>
      <p:bldP spid="140" grpId="0" animBg="1"/>
      <p:bldP spid="140" grpId="1" animBg="1"/>
      <p:bldP spid="141" grpId="0" animBg="1"/>
      <p:bldP spid="141" grpId="1" animBg="1"/>
      <p:bldP spid="7188" grpId="0" animBg="1"/>
      <p:bldP spid="145" grpId="0"/>
      <p:bldP spid="7190" grpId="0" animBg="1"/>
      <p:bldP spid="7190" grpId="1" animBg="1"/>
      <p:bldP spid="150" grpId="0" animBg="1"/>
      <p:bldP spid="151" grpId="0"/>
      <p:bldP spid="7192" grpId="0" animBg="1"/>
      <p:bldP spid="7192" grpId="1" animBg="1"/>
      <p:bldP spid="157" grpId="0" animBg="1"/>
      <p:bldP spid="157" grpId="1" animBg="1"/>
      <p:bldP spid="159" grpId="0"/>
      <p:bldP spid="162" grpId="0"/>
      <p:bldP spid="170" grpId="0"/>
      <p:bldP spid="1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91539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AEDC2C-5380-47A6-BD4A-0A3022787A44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28" y="2084760"/>
            <a:ext cx="3101163" cy="5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86" y="707347"/>
            <a:ext cx="2906580" cy="96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912319" y="852929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19" y="852929"/>
                <a:ext cx="282575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0870" r="-15217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912319" y="1527199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19" y="1527199"/>
                <a:ext cx="282575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13043" r="-21739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2425659" y="87087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59" y="870870"/>
                <a:ext cx="282575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10870" r="-15217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2425659" y="1538213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59" y="1538213"/>
                <a:ext cx="282575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3043" r="-2173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2425658" y="197444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58" y="1974447"/>
                <a:ext cx="28257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3043" r="-21739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978433" y="2013844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33" y="2013844"/>
                <a:ext cx="282575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3043" r="-2173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/>
          <p:cNvGrpSpPr/>
          <p:nvPr/>
        </p:nvGrpSpPr>
        <p:grpSpPr>
          <a:xfrm>
            <a:off x="3978433" y="1538213"/>
            <a:ext cx="332509" cy="346272"/>
            <a:chOff x="3978433" y="1538213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/>
                <p:cNvSpPr txBox="1"/>
                <p:nvPr/>
              </p:nvSpPr>
              <p:spPr>
                <a:xfrm>
                  <a:off x="3978433" y="1538213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433" y="1538213"/>
                  <a:ext cx="28257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3043" r="-21739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e 37"/>
            <p:cNvSpPr/>
            <p:nvPr/>
          </p:nvSpPr>
          <p:spPr>
            <a:xfrm>
              <a:off x="3978433" y="1551976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1" name="Connettore 2 50"/>
          <p:cNvCxnSpPr/>
          <p:nvPr/>
        </p:nvCxnSpPr>
        <p:spPr>
          <a:xfrm>
            <a:off x="307994" y="1009369"/>
            <a:ext cx="4277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/>
          <p:nvPr/>
        </p:nvCxnSpPr>
        <p:spPr>
          <a:xfrm>
            <a:off x="1057390" y="1894336"/>
            <a:ext cx="422423" cy="164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818558" y="870869"/>
            <a:ext cx="475624" cy="102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/>
              <p:cNvSpPr txBox="1"/>
              <p:nvPr/>
            </p:nvSpPr>
            <p:spPr>
              <a:xfrm>
                <a:off x="1673298" y="1492431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9" name="CasellaDiTes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98" y="1492431"/>
                <a:ext cx="179530" cy="215444"/>
              </a:xfrm>
              <a:prstGeom prst="rect">
                <a:avLst/>
              </a:prstGeom>
              <a:blipFill rotWithShape="1">
                <a:blip r:embed="rId11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nettore 2 99"/>
          <p:cNvCxnSpPr/>
          <p:nvPr/>
        </p:nvCxnSpPr>
        <p:spPr>
          <a:xfrm>
            <a:off x="1293503" y="1373792"/>
            <a:ext cx="967476" cy="155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101"/>
              <p:cNvSpPr txBox="1"/>
              <p:nvPr/>
            </p:nvSpPr>
            <p:spPr>
              <a:xfrm>
                <a:off x="1659298" y="1140414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2" name="CasellaDiTes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98" y="1140414"/>
                <a:ext cx="207530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ttangolo 98"/>
          <p:cNvSpPr/>
          <p:nvPr/>
        </p:nvSpPr>
        <p:spPr>
          <a:xfrm>
            <a:off x="2260979" y="883706"/>
            <a:ext cx="586996" cy="154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179" name="Connettore 1 7178"/>
          <p:cNvCxnSpPr/>
          <p:nvPr/>
        </p:nvCxnSpPr>
        <p:spPr>
          <a:xfrm>
            <a:off x="2260979" y="1891412"/>
            <a:ext cx="586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sellaDiTesto 112"/>
              <p:cNvSpPr txBox="1"/>
              <p:nvPr/>
            </p:nvSpPr>
            <p:spPr>
              <a:xfrm>
                <a:off x="916103" y="55987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3" name="CasellaDiTes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03" y="559872"/>
                <a:ext cx="282575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851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sellaDiTesto 113"/>
              <p:cNvSpPr txBox="1"/>
              <p:nvPr/>
            </p:nvSpPr>
            <p:spPr>
              <a:xfrm>
                <a:off x="2464369" y="576054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4" name="CasellaDiTes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69" y="576054"/>
                <a:ext cx="282575" cy="276999"/>
              </a:xfrm>
              <a:prstGeom prst="rect">
                <a:avLst/>
              </a:prstGeom>
              <a:blipFill rotWithShape="1">
                <a:blip r:embed="rId14"/>
                <a:stretch>
                  <a:fillRect r="-6383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ttangolo 120"/>
          <p:cNvSpPr/>
          <p:nvPr/>
        </p:nvSpPr>
        <p:spPr>
          <a:xfrm>
            <a:off x="3906875" y="1449718"/>
            <a:ext cx="475624" cy="102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2 122"/>
          <p:cNvCxnSpPr>
            <a:endCxn id="121" idx="1"/>
          </p:cNvCxnSpPr>
          <p:nvPr/>
        </p:nvCxnSpPr>
        <p:spPr>
          <a:xfrm flipV="1">
            <a:off x="2846700" y="1959990"/>
            <a:ext cx="1060175" cy="1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123"/>
              <p:cNvSpPr txBox="1"/>
              <p:nvPr/>
            </p:nvSpPr>
            <p:spPr>
              <a:xfrm>
                <a:off x="3212495" y="1749125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4" name="CasellaDiTes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5" y="1749125"/>
                <a:ext cx="207530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sellaDiTesto 125"/>
              <p:cNvSpPr txBox="1"/>
              <p:nvPr/>
            </p:nvSpPr>
            <p:spPr>
              <a:xfrm>
                <a:off x="3978432" y="114806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6" name="CasellaDiTesto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32" y="1148061"/>
                <a:ext cx="282575" cy="276999"/>
              </a:xfrm>
              <a:prstGeom prst="rect">
                <a:avLst/>
              </a:prstGeom>
              <a:blipFill rotWithShape="1">
                <a:blip r:embed="rId16"/>
                <a:stretch>
                  <a:fillRect l="-2174" r="-8696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8" name="Figura a mano libera 7187"/>
          <p:cNvSpPr/>
          <p:nvPr/>
        </p:nvSpPr>
        <p:spPr>
          <a:xfrm>
            <a:off x="4326140" y="1187060"/>
            <a:ext cx="429196" cy="439531"/>
          </a:xfrm>
          <a:custGeom>
            <a:avLst/>
            <a:gdLst>
              <a:gd name="connsiteX0" fmla="*/ 75627 w 429196"/>
              <a:gd name="connsiteY0" fmla="*/ 399667 h 439531"/>
              <a:gd name="connsiteX1" fmla="*/ 295633 w 429196"/>
              <a:gd name="connsiteY1" fmla="*/ 420292 h 439531"/>
              <a:gd name="connsiteX2" fmla="*/ 426262 w 429196"/>
              <a:gd name="connsiteY2" fmla="*/ 159035 h 439531"/>
              <a:gd name="connsiteX3" fmla="*/ 171880 w 429196"/>
              <a:gd name="connsiteY3" fmla="*/ 906 h 439531"/>
              <a:gd name="connsiteX4" fmla="*/ 0 w 429196"/>
              <a:gd name="connsiteY4" fmla="*/ 227787 h 43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196" h="439531">
                <a:moveTo>
                  <a:pt x="75627" y="399667"/>
                </a:moveTo>
                <a:cubicBezTo>
                  <a:pt x="156410" y="430032"/>
                  <a:pt x="237194" y="460397"/>
                  <a:pt x="295633" y="420292"/>
                </a:cubicBezTo>
                <a:cubicBezTo>
                  <a:pt x="354072" y="380187"/>
                  <a:pt x="446888" y="228933"/>
                  <a:pt x="426262" y="159035"/>
                </a:cubicBezTo>
                <a:cubicBezTo>
                  <a:pt x="405636" y="89137"/>
                  <a:pt x="242924" y="-10553"/>
                  <a:pt x="171880" y="906"/>
                </a:cubicBezTo>
                <a:cubicBezTo>
                  <a:pt x="100836" y="12365"/>
                  <a:pt x="50418" y="120076"/>
                  <a:pt x="0" y="2277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asellaDiTesto 144"/>
              <p:cNvSpPr txBox="1"/>
              <p:nvPr/>
            </p:nvSpPr>
            <p:spPr>
              <a:xfrm>
                <a:off x="4523043" y="1247341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5" name="CasellaDiTesto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43" y="1247341"/>
                <a:ext cx="207530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/>
          <p:cNvGrpSpPr/>
          <p:nvPr/>
        </p:nvGrpSpPr>
        <p:grpSpPr>
          <a:xfrm>
            <a:off x="1435486" y="3539403"/>
            <a:ext cx="475624" cy="488281"/>
            <a:chOff x="1435486" y="3539403"/>
            <a:chExt cx="475624" cy="488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sellaDiTesto 43"/>
                <p:cNvSpPr txBox="1"/>
                <p:nvPr/>
              </p:nvSpPr>
              <p:spPr>
                <a:xfrm>
                  <a:off x="1515124" y="3617832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4" name="CasellaDiTes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124" y="3617832"/>
                  <a:ext cx="282575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0870" r="-1521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e 44"/>
            <p:cNvSpPr/>
            <p:nvPr/>
          </p:nvSpPr>
          <p:spPr>
            <a:xfrm>
              <a:off x="1507043" y="362794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0" name="Rettangolo 149"/>
            <p:cNvSpPr/>
            <p:nvPr/>
          </p:nvSpPr>
          <p:spPr>
            <a:xfrm>
              <a:off x="1435486" y="3539403"/>
              <a:ext cx="475624" cy="488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asellaDiTesto 150"/>
              <p:cNvSpPr txBox="1"/>
              <p:nvPr/>
            </p:nvSpPr>
            <p:spPr>
              <a:xfrm>
                <a:off x="1479813" y="405597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1" name="CasellaDiTesto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13" y="4055977"/>
                <a:ext cx="282575" cy="276999"/>
              </a:xfrm>
              <a:prstGeom prst="rect">
                <a:avLst/>
              </a:prstGeom>
              <a:blipFill rotWithShape="1">
                <a:blip r:embed="rId18"/>
                <a:stretch>
                  <a:fillRect l="-2174" r="-8696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sellaDiTesto 158"/>
              <p:cNvSpPr txBox="1"/>
              <p:nvPr/>
            </p:nvSpPr>
            <p:spPr>
              <a:xfrm>
                <a:off x="1088288" y="2759875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9" name="CasellaDiTesto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88" y="2759875"/>
                <a:ext cx="179530" cy="215444"/>
              </a:xfrm>
              <a:prstGeom prst="rect">
                <a:avLst/>
              </a:prstGeom>
              <a:blipFill rotWithShape="1">
                <a:blip r:embed="rId19"/>
                <a:stretch>
                  <a:fillRect l="-6897" r="-24138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nettore 2 159"/>
          <p:cNvCxnSpPr/>
          <p:nvPr/>
        </p:nvCxnSpPr>
        <p:spPr>
          <a:xfrm flipH="1">
            <a:off x="1911110" y="2410910"/>
            <a:ext cx="694546" cy="1100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CasellaDiTesto 161"/>
              <p:cNvSpPr txBox="1"/>
              <p:nvPr/>
            </p:nvSpPr>
            <p:spPr>
              <a:xfrm>
                <a:off x="2162881" y="2574211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2" name="CasellaDiTesto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81" y="2574211"/>
                <a:ext cx="179530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6897" r="-24138"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/>
          <p:cNvSpPr/>
          <p:nvPr/>
        </p:nvSpPr>
        <p:spPr>
          <a:xfrm>
            <a:off x="2464369" y="171522"/>
            <a:ext cx="421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paths incorporated into the </a:t>
            </a:r>
            <a:r>
              <a:rPr lang="en-US" b="1" i="1" dirty="0">
                <a:latin typeface="Times New Roman" pitchFamily="18" charset="0"/>
              </a:rPr>
              <a:t>pilot automaton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100"/>
              <p:cNvSpPr txBox="1"/>
              <p:nvPr/>
            </p:nvSpPr>
            <p:spPr>
              <a:xfrm>
                <a:off x="538766" y="450530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1" name="CasellaDiTes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6" y="4505301"/>
                <a:ext cx="282575" cy="276999"/>
              </a:xfrm>
              <a:prstGeom prst="rect">
                <a:avLst/>
              </a:prstGeom>
              <a:blipFill rotWithShape="1">
                <a:blip r:embed="rId21"/>
                <a:stretch>
                  <a:fillRect l="-10638" r="-21277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/>
              <p:cNvSpPr txBox="1"/>
              <p:nvPr/>
            </p:nvSpPr>
            <p:spPr>
              <a:xfrm>
                <a:off x="1370056" y="450586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3" name="CasellaDiTes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56" y="4505861"/>
                <a:ext cx="282575" cy="276999"/>
              </a:xfrm>
              <a:prstGeom prst="rect">
                <a:avLst/>
              </a:prstGeom>
              <a:blipFill rotWithShape="1">
                <a:blip r:embed="rId22"/>
                <a:stretch>
                  <a:fillRect l="-13043" r="-2173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uppo 104"/>
          <p:cNvGrpSpPr/>
          <p:nvPr/>
        </p:nvGrpSpPr>
        <p:grpSpPr>
          <a:xfrm>
            <a:off x="2221505" y="4470664"/>
            <a:ext cx="332509" cy="346272"/>
            <a:chOff x="3978433" y="1538213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asellaDiTesto 105"/>
                <p:cNvSpPr txBox="1"/>
                <p:nvPr/>
              </p:nvSpPr>
              <p:spPr>
                <a:xfrm>
                  <a:off x="3978433" y="1538213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6" name="CasellaDiTes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433" y="1538213"/>
                  <a:ext cx="28257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10638" r="-2127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e 106"/>
            <p:cNvSpPr/>
            <p:nvPr/>
          </p:nvSpPr>
          <p:spPr>
            <a:xfrm>
              <a:off x="3978433" y="1551976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sellaDiTesto 107"/>
              <p:cNvSpPr txBox="1"/>
              <p:nvPr/>
            </p:nvSpPr>
            <p:spPr>
              <a:xfrm>
                <a:off x="3235499" y="450586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8" name="CasellaDiTes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99" y="4505861"/>
                <a:ext cx="282575" cy="276999"/>
              </a:xfrm>
              <a:prstGeom prst="rect">
                <a:avLst/>
              </a:prstGeom>
              <a:blipFill rotWithShape="1">
                <a:blip r:embed="rId24"/>
                <a:stretch>
                  <a:fillRect l="-13043" r="-2173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/>
          <p:cNvGrpSpPr/>
          <p:nvPr/>
        </p:nvGrpSpPr>
        <p:grpSpPr>
          <a:xfrm>
            <a:off x="898569" y="4446709"/>
            <a:ext cx="504936" cy="215444"/>
            <a:chOff x="912319" y="5009025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/>
                <p:cNvSpPr txBox="1"/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9" name="CasellaDiTes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689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nettore 2 142"/>
            <p:cNvCxnSpPr/>
            <p:nvPr/>
          </p:nvCxnSpPr>
          <p:spPr>
            <a:xfrm flipV="1">
              <a:off x="912319" y="5224400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uppo 143"/>
          <p:cNvGrpSpPr/>
          <p:nvPr/>
        </p:nvGrpSpPr>
        <p:grpSpPr>
          <a:xfrm>
            <a:off x="1652631" y="4425816"/>
            <a:ext cx="504936" cy="215444"/>
            <a:chOff x="912319" y="5009025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sellaDiTesto 145"/>
                <p:cNvSpPr txBox="1"/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6" name="CasellaDiTes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3333"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Connettore 2 146"/>
            <p:cNvCxnSpPr/>
            <p:nvPr/>
          </p:nvCxnSpPr>
          <p:spPr>
            <a:xfrm flipV="1">
              <a:off x="912319" y="5224400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/>
          <p:cNvGrpSpPr/>
          <p:nvPr/>
        </p:nvGrpSpPr>
        <p:grpSpPr>
          <a:xfrm>
            <a:off x="2679368" y="4425747"/>
            <a:ext cx="504936" cy="215444"/>
            <a:chOff x="2679368" y="4425747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sellaDiTesto 155"/>
                <p:cNvSpPr txBox="1"/>
                <p:nvPr/>
              </p:nvSpPr>
              <p:spPr>
                <a:xfrm>
                  <a:off x="2820655" y="4425747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56" name="CasellaDiTes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655" y="4425747"/>
                  <a:ext cx="179530" cy="215444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6897"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Connettore 2 157"/>
            <p:cNvCxnSpPr/>
            <p:nvPr/>
          </p:nvCxnSpPr>
          <p:spPr>
            <a:xfrm flipV="1">
              <a:off x="2679368" y="4641122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o 15"/>
          <p:cNvGrpSpPr/>
          <p:nvPr/>
        </p:nvGrpSpPr>
        <p:grpSpPr>
          <a:xfrm>
            <a:off x="2427313" y="4105013"/>
            <a:ext cx="838773" cy="357561"/>
            <a:chOff x="3403222" y="4138812"/>
            <a:chExt cx="838773" cy="357561"/>
          </a:xfrm>
        </p:grpSpPr>
        <p:sp>
          <p:nvSpPr>
            <p:cNvPr id="15" name="Figura a mano libera 14"/>
            <p:cNvSpPr/>
            <p:nvPr/>
          </p:nvSpPr>
          <p:spPr>
            <a:xfrm>
              <a:off x="3403222" y="4138812"/>
              <a:ext cx="838773" cy="357561"/>
            </a:xfrm>
            <a:custGeom>
              <a:avLst/>
              <a:gdLst>
                <a:gd name="connsiteX0" fmla="*/ 838773 w 838773"/>
                <a:gd name="connsiteY0" fmla="*/ 357561 h 357561"/>
                <a:gd name="connsiteX1" fmla="*/ 433137 w 838773"/>
                <a:gd name="connsiteY1" fmla="*/ 51 h 357561"/>
                <a:gd name="connsiteX2" fmla="*/ 0 w 838773"/>
                <a:gd name="connsiteY2" fmla="*/ 336935 h 35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773" h="357561">
                  <a:moveTo>
                    <a:pt x="838773" y="357561"/>
                  </a:moveTo>
                  <a:cubicBezTo>
                    <a:pt x="705852" y="180525"/>
                    <a:pt x="572932" y="3489"/>
                    <a:pt x="433137" y="51"/>
                  </a:cubicBezTo>
                  <a:cubicBezTo>
                    <a:pt x="293342" y="-3387"/>
                    <a:pt x="146671" y="166774"/>
                    <a:pt x="0" y="336935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sellaDiTesto 165"/>
                <p:cNvSpPr txBox="1"/>
                <p:nvPr/>
              </p:nvSpPr>
              <p:spPr>
                <a:xfrm>
                  <a:off x="3743903" y="4143259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6" name="CasellaDiTes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903" y="4143259"/>
                  <a:ext cx="179530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3333"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Figura a mano libera 18"/>
          <p:cNvSpPr/>
          <p:nvPr/>
        </p:nvSpPr>
        <p:spPr>
          <a:xfrm>
            <a:off x="1196283" y="1663795"/>
            <a:ext cx="1271909" cy="215169"/>
          </a:xfrm>
          <a:custGeom>
            <a:avLst/>
            <a:gdLst>
              <a:gd name="connsiteX0" fmla="*/ 0 w 1271909"/>
              <a:gd name="connsiteY0" fmla="*/ 0 h 215169"/>
              <a:gd name="connsiteX1" fmla="*/ 611891 w 1271909"/>
              <a:gd name="connsiteY1" fmla="*/ 213131 h 215169"/>
              <a:gd name="connsiteX2" fmla="*/ 1271909 w 1271909"/>
              <a:gd name="connsiteY2" fmla="*/ 89378 h 21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09" h="215169">
                <a:moveTo>
                  <a:pt x="0" y="0"/>
                </a:moveTo>
                <a:cubicBezTo>
                  <a:pt x="199953" y="99117"/>
                  <a:pt x="399906" y="198235"/>
                  <a:pt x="611891" y="213131"/>
                </a:cubicBezTo>
                <a:cubicBezTo>
                  <a:pt x="823876" y="228027"/>
                  <a:pt x="1047892" y="158702"/>
                  <a:pt x="1271909" y="8937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Figura a mano libera 166"/>
          <p:cNvSpPr/>
          <p:nvPr/>
        </p:nvSpPr>
        <p:spPr>
          <a:xfrm flipV="1">
            <a:off x="2757358" y="1440324"/>
            <a:ext cx="1271909" cy="215169"/>
          </a:xfrm>
          <a:custGeom>
            <a:avLst/>
            <a:gdLst>
              <a:gd name="connsiteX0" fmla="*/ 0 w 1271909"/>
              <a:gd name="connsiteY0" fmla="*/ 0 h 215169"/>
              <a:gd name="connsiteX1" fmla="*/ 611891 w 1271909"/>
              <a:gd name="connsiteY1" fmla="*/ 213131 h 215169"/>
              <a:gd name="connsiteX2" fmla="*/ 1271909 w 1271909"/>
              <a:gd name="connsiteY2" fmla="*/ 89378 h 21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09" h="215169">
                <a:moveTo>
                  <a:pt x="0" y="0"/>
                </a:moveTo>
                <a:cubicBezTo>
                  <a:pt x="199953" y="99117"/>
                  <a:pt x="399906" y="198235"/>
                  <a:pt x="611891" y="213131"/>
                </a:cubicBezTo>
                <a:cubicBezTo>
                  <a:pt x="823876" y="228027"/>
                  <a:pt x="1047892" y="158702"/>
                  <a:pt x="1271909" y="8937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 22"/>
          <p:cNvSpPr/>
          <p:nvPr/>
        </p:nvSpPr>
        <p:spPr>
          <a:xfrm>
            <a:off x="4290117" y="1787549"/>
            <a:ext cx="302569" cy="391886"/>
          </a:xfrm>
          <a:custGeom>
            <a:avLst/>
            <a:gdLst>
              <a:gd name="connsiteX0" fmla="*/ 20626 w 302569"/>
              <a:gd name="connsiteY0" fmla="*/ 0 h 391886"/>
              <a:gd name="connsiteX1" fmla="*/ 302509 w 302569"/>
              <a:gd name="connsiteY1" fmla="*/ 233756 h 391886"/>
              <a:gd name="connsiteX2" fmla="*/ 0 w 302569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569" h="391886">
                <a:moveTo>
                  <a:pt x="20626" y="0"/>
                </a:moveTo>
                <a:cubicBezTo>
                  <a:pt x="163286" y="84221"/>
                  <a:pt x="305947" y="168442"/>
                  <a:pt x="302509" y="233756"/>
                </a:cubicBezTo>
                <a:cubicBezTo>
                  <a:pt x="299071" y="299070"/>
                  <a:pt x="149535" y="345478"/>
                  <a:pt x="0" y="39188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2" name="Figura a mano libera 171"/>
          <p:cNvSpPr/>
          <p:nvPr/>
        </p:nvSpPr>
        <p:spPr>
          <a:xfrm flipH="1" flipV="1">
            <a:off x="3675863" y="1787549"/>
            <a:ext cx="302569" cy="391886"/>
          </a:xfrm>
          <a:custGeom>
            <a:avLst/>
            <a:gdLst>
              <a:gd name="connsiteX0" fmla="*/ 20626 w 302569"/>
              <a:gd name="connsiteY0" fmla="*/ 0 h 391886"/>
              <a:gd name="connsiteX1" fmla="*/ 302509 w 302569"/>
              <a:gd name="connsiteY1" fmla="*/ 233756 h 391886"/>
              <a:gd name="connsiteX2" fmla="*/ 0 w 302569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569" h="391886">
                <a:moveTo>
                  <a:pt x="20626" y="0"/>
                </a:moveTo>
                <a:cubicBezTo>
                  <a:pt x="163286" y="84221"/>
                  <a:pt x="305947" y="168442"/>
                  <a:pt x="302509" y="233756"/>
                </a:cubicBezTo>
                <a:cubicBezTo>
                  <a:pt x="299071" y="299070"/>
                  <a:pt x="149535" y="345478"/>
                  <a:pt x="0" y="39188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Figura a mano libera 173"/>
          <p:cNvSpPr/>
          <p:nvPr/>
        </p:nvSpPr>
        <p:spPr>
          <a:xfrm flipV="1">
            <a:off x="5943480" y="1956773"/>
            <a:ext cx="990107" cy="215169"/>
          </a:xfrm>
          <a:custGeom>
            <a:avLst/>
            <a:gdLst>
              <a:gd name="connsiteX0" fmla="*/ 0 w 1271909"/>
              <a:gd name="connsiteY0" fmla="*/ 0 h 215169"/>
              <a:gd name="connsiteX1" fmla="*/ 611891 w 1271909"/>
              <a:gd name="connsiteY1" fmla="*/ 213131 h 215169"/>
              <a:gd name="connsiteX2" fmla="*/ 1271909 w 1271909"/>
              <a:gd name="connsiteY2" fmla="*/ 89378 h 21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09" h="215169">
                <a:moveTo>
                  <a:pt x="0" y="0"/>
                </a:moveTo>
                <a:cubicBezTo>
                  <a:pt x="199953" y="99117"/>
                  <a:pt x="399906" y="198235"/>
                  <a:pt x="611891" y="213131"/>
                </a:cubicBezTo>
                <a:cubicBezTo>
                  <a:pt x="823876" y="228027"/>
                  <a:pt x="1047892" y="158702"/>
                  <a:pt x="1271909" y="8937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5" name="Figura a mano libera 174"/>
          <p:cNvSpPr/>
          <p:nvPr/>
        </p:nvSpPr>
        <p:spPr>
          <a:xfrm flipV="1">
            <a:off x="7015209" y="1937174"/>
            <a:ext cx="990107" cy="215169"/>
          </a:xfrm>
          <a:custGeom>
            <a:avLst/>
            <a:gdLst>
              <a:gd name="connsiteX0" fmla="*/ 0 w 1271909"/>
              <a:gd name="connsiteY0" fmla="*/ 0 h 215169"/>
              <a:gd name="connsiteX1" fmla="*/ 611891 w 1271909"/>
              <a:gd name="connsiteY1" fmla="*/ 213131 h 215169"/>
              <a:gd name="connsiteX2" fmla="*/ 1271909 w 1271909"/>
              <a:gd name="connsiteY2" fmla="*/ 89378 h 21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09" h="215169">
                <a:moveTo>
                  <a:pt x="0" y="0"/>
                </a:moveTo>
                <a:cubicBezTo>
                  <a:pt x="199953" y="99117"/>
                  <a:pt x="399906" y="198235"/>
                  <a:pt x="611891" y="213131"/>
                </a:cubicBezTo>
                <a:cubicBezTo>
                  <a:pt x="823876" y="228027"/>
                  <a:pt x="1047892" y="158702"/>
                  <a:pt x="1271909" y="8937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/>
          <p:cNvSpPr/>
          <p:nvPr/>
        </p:nvSpPr>
        <p:spPr>
          <a:xfrm>
            <a:off x="7163946" y="2523194"/>
            <a:ext cx="742520" cy="193514"/>
          </a:xfrm>
          <a:custGeom>
            <a:avLst/>
            <a:gdLst>
              <a:gd name="connsiteX0" fmla="*/ 742520 w 742520"/>
              <a:gd name="connsiteY0" fmla="*/ 61877 h 193514"/>
              <a:gd name="connsiteX1" fmla="*/ 343759 w 742520"/>
              <a:gd name="connsiteY1" fmla="*/ 192505 h 193514"/>
              <a:gd name="connsiteX2" fmla="*/ 0 w 742520"/>
              <a:gd name="connsiteY2" fmla="*/ 0 h 19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520" h="193514">
                <a:moveTo>
                  <a:pt x="742520" y="61877"/>
                </a:moveTo>
                <a:cubicBezTo>
                  <a:pt x="605016" y="132347"/>
                  <a:pt x="467512" y="202818"/>
                  <a:pt x="343759" y="192505"/>
                </a:cubicBezTo>
                <a:cubicBezTo>
                  <a:pt x="220006" y="182192"/>
                  <a:pt x="110003" y="91096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igura a mano libera 26"/>
          <p:cNvSpPr/>
          <p:nvPr/>
        </p:nvSpPr>
        <p:spPr>
          <a:xfrm>
            <a:off x="7081444" y="2585071"/>
            <a:ext cx="914400" cy="357800"/>
          </a:xfrm>
          <a:custGeom>
            <a:avLst/>
            <a:gdLst>
              <a:gd name="connsiteX0" fmla="*/ 0 w 914400"/>
              <a:gd name="connsiteY0" fmla="*/ 0 h 357800"/>
              <a:gd name="connsiteX1" fmla="*/ 501888 w 914400"/>
              <a:gd name="connsiteY1" fmla="*/ 357509 h 357800"/>
              <a:gd name="connsiteX2" fmla="*/ 914400 w 914400"/>
              <a:gd name="connsiteY2" fmla="*/ 48126 h 3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357800">
                <a:moveTo>
                  <a:pt x="0" y="0"/>
                </a:moveTo>
                <a:cubicBezTo>
                  <a:pt x="174744" y="174744"/>
                  <a:pt x="349488" y="349488"/>
                  <a:pt x="501888" y="357509"/>
                </a:cubicBezTo>
                <a:cubicBezTo>
                  <a:pt x="654288" y="365530"/>
                  <a:pt x="784344" y="206828"/>
                  <a:pt x="914400" y="4812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ttangolo 175"/>
              <p:cNvSpPr/>
              <p:nvPr/>
            </p:nvSpPr>
            <p:spPr>
              <a:xfrm>
                <a:off x="3675863" y="4369765"/>
                <a:ext cx="166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</a:rPr>
                  <a:t>strings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𝑎𝑎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𝑎𝑎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76" name="Rettangolo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63" y="4369765"/>
                <a:ext cx="1665071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3297" t="-8333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asellaDiTesto 176"/>
              <p:cNvSpPr txBox="1"/>
              <p:nvPr/>
            </p:nvSpPr>
            <p:spPr>
              <a:xfrm>
                <a:off x="538766" y="528857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7" name="CasellaDiTesto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6" y="5288571"/>
                <a:ext cx="282575" cy="276999"/>
              </a:xfrm>
              <a:prstGeom prst="rect">
                <a:avLst/>
              </a:prstGeom>
              <a:blipFill rotWithShape="1">
                <a:blip r:embed="rId28"/>
                <a:stretch>
                  <a:fillRect l="-8511" r="-14894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o 28"/>
          <p:cNvGrpSpPr/>
          <p:nvPr/>
        </p:nvGrpSpPr>
        <p:grpSpPr>
          <a:xfrm>
            <a:off x="1441338" y="5288571"/>
            <a:ext cx="332509" cy="342622"/>
            <a:chOff x="1735276" y="5715911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CasellaDiTesto 179"/>
                <p:cNvSpPr txBox="1"/>
                <p:nvPr/>
              </p:nvSpPr>
              <p:spPr>
                <a:xfrm>
                  <a:off x="1743357" y="5715911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0" name="CasellaDiTesto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357" y="5715911"/>
                  <a:ext cx="282575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0870" r="-15217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Ovale 180"/>
            <p:cNvSpPr/>
            <p:nvPr/>
          </p:nvSpPr>
          <p:spPr>
            <a:xfrm>
              <a:off x="1735276" y="572602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3" name="Gruppo 182"/>
          <p:cNvGrpSpPr/>
          <p:nvPr/>
        </p:nvGrpSpPr>
        <p:grpSpPr>
          <a:xfrm>
            <a:off x="868744" y="5211626"/>
            <a:ext cx="504936" cy="215444"/>
            <a:chOff x="912319" y="5009025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sellaDiTesto 183"/>
                <p:cNvSpPr txBox="1"/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4" name="CasellaDiTes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7241" r="-13793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ttore 2 184"/>
            <p:cNvCxnSpPr/>
            <p:nvPr/>
          </p:nvCxnSpPr>
          <p:spPr>
            <a:xfrm flipV="1">
              <a:off x="912319" y="5224400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igura a mano libera 29"/>
          <p:cNvSpPr/>
          <p:nvPr/>
        </p:nvSpPr>
        <p:spPr>
          <a:xfrm>
            <a:off x="940659" y="1787549"/>
            <a:ext cx="434379" cy="1986929"/>
          </a:xfrm>
          <a:custGeom>
            <a:avLst/>
            <a:gdLst>
              <a:gd name="connsiteX0" fmla="*/ 28743 w 434379"/>
              <a:gd name="connsiteY0" fmla="*/ 0 h 1986929"/>
              <a:gd name="connsiteX1" fmla="*/ 42493 w 434379"/>
              <a:gd name="connsiteY1" fmla="*/ 1210033 h 1986929"/>
              <a:gd name="connsiteX2" fmla="*/ 434379 w 434379"/>
              <a:gd name="connsiteY2" fmla="*/ 1986929 h 198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79" h="1986929">
                <a:moveTo>
                  <a:pt x="28743" y="0"/>
                </a:moveTo>
                <a:cubicBezTo>
                  <a:pt x="1815" y="439439"/>
                  <a:pt x="-25113" y="878878"/>
                  <a:pt x="42493" y="1210033"/>
                </a:cubicBezTo>
                <a:cubicBezTo>
                  <a:pt x="110099" y="1541188"/>
                  <a:pt x="272239" y="1764058"/>
                  <a:pt x="434379" y="1986929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>
            <a:off x="6027391" y="597106"/>
            <a:ext cx="1899701" cy="557926"/>
          </a:xfrm>
          <a:custGeom>
            <a:avLst/>
            <a:gdLst>
              <a:gd name="connsiteX0" fmla="*/ 29650 w 1899701"/>
              <a:gd name="connsiteY0" fmla="*/ 557926 h 557926"/>
              <a:gd name="connsiteX1" fmla="*/ 119027 w 1899701"/>
              <a:gd name="connsiteY1" fmla="*/ 399796 h 557926"/>
              <a:gd name="connsiteX2" fmla="*/ 985301 w 1899701"/>
              <a:gd name="connsiteY2" fmla="*/ 1035 h 557926"/>
              <a:gd name="connsiteX3" fmla="*/ 1899701 w 1899701"/>
              <a:gd name="connsiteY3" fmla="*/ 530425 h 55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701" h="557926">
                <a:moveTo>
                  <a:pt x="29650" y="557926"/>
                </a:moveTo>
                <a:cubicBezTo>
                  <a:pt x="-5299" y="525268"/>
                  <a:pt x="-40248" y="492611"/>
                  <a:pt x="119027" y="399796"/>
                </a:cubicBezTo>
                <a:cubicBezTo>
                  <a:pt x="278302" y="306981"/>
                  <a:pt x="688522" y="-20736"/>
                  <a:pt x="985301" y="1035"/>
                </a:cubicBezTo>
                <a:cubicBezTo>
                  <a:pt x="1282080" y="22806"/>
                  <a:pt x="1590890" y="276615"/>
                  <a:pt x="1899701" y="530425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sellaDiTesto 185"/>
              <p:cNvSpPr txBox="1"/>
              <p:nvPr/>
            </p:nvSpPr>
            <p:spPr>
              <a:xfrm>
                <a:off x="2363464" y="5365516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6" name="CasellaDiTes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464" y="5365516"/>
                <a:ext cx="282575" cy="276999"/>
              </a:xfrm>
              <a:prstGeom prst="rect">
                <a:avLst/>
              </a:prstGeom>
              <a:blipFill rotWithShape="1">
                <a:blip r:embed="rId30"/>
                <a:stretch>
                  <a:fillRect l="-10870" r="-15217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uppo 186"/>
          <p:cNvGrpSpPr/>
          <p:nvPr/>
        </p:nvGrpSpPr>
        <p:grpSpPr>
          <a:xfrm>
            <a:off x="4194161" y="5365516"/>
            <a:ext cx="332509" cy="342622"/>
            <a:chOff x="1735276" y="5715911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CasellaDiTesto 187"/>
                <p:cNvSpPr txBox="1"/>
                <p:nvPr/>
              </p:nvSpPr>
              <p:spPr>
                <a:xfrm>
                  <a:off x="1743357" y="5715911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8" name="CasellaDiTesto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357" y="5715911"/>
                  <a:ext cx="282575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l="-8511" r="-14894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Ovale 188"/>
            <p:cNvSpPr/>
            <p:nvPr/>
          </p:nvSpPr>
          <p:spPr>
            <a:xfrm>
              <a:off x="1735276" y="572602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0" name="Gruppo 189"/>
          <p:cNvGrpSpPr/>
          <p:nvPr/>
        </p:nvGrpSpPr>
        <p:grpSpPr>
          <a:xfrm>
            <a:off x="3621567" y="5288571"/>
            <a:ext cx="504936" cy="215444"/>
            <a:chOff x="912319" y="5009025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CasellaDiTesto 190"/>
                <p:cNvSpPr txBox="1"/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91" name="CasellaDiTesto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13333" r="-13333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Connettore 2 191"/>
            <p:cNvCxnSpPr/>
            <p:nvPr/>
          </p:nvCxnSpPr>
          <p:spPr>
            <a:xfrm flipV="1">
              <a:off x="912319" y="5224400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asellaDiTesto 192"/>
              <p:cNvSpPr txBox="1"/>
              <p:nvPr/>
            </p:nvSpPr>
            <p:spPr>
              <a:xfrm>
                <a:off x="3295259" y="5382758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3" name="CasellaDiTesto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59" y="5382758"/>
                <a:ext cx="282575" cy="276999"/>
              </a:xfrm>
              <a:prstGeom prst="rect">
                <a:avLst/>
              </a:prstGeom>
              <a:blipFill rotWithShape="1">
                <a:blip r:embed="rId33"/>
                <a:stretch>
                  <a:fillRect l="-10870" r="-15217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ruppo 193"/>
          <p:cNvGrpSpPr/>
          <p:nvPr/>
        </p:nvGrpSpPr>
        <p:grpSpPr>
          <a:xfrm>
            <a:off x="2747759" y="5307075"/>
            <a:ext cx="504936" cy="215444"/>
            <a:chOff x="912319" y="5009025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CasellaDiTesto 194"/>
                <p:cNvSpPr txBox="1"/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95" name="CasellaDiTesto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689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Connettore 2 195"/>
            <p:cNvCxnSpPr/>
            <p:nvPr/>
          </p:nvCxnSpPr>
          <p:spPr>
            <a:xfrm flipV="1">
              <a:off x="912319" y="5224400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igura a mano libera 32"/>
          <p:cNvSpPr/>
          <p:nvPr/>
        </p:nvSpPr>
        <p:spPr>
          <a:xfrm>
            <a:off x="1175657" y="742311"/>
            <a:ext cx="1271910" cy="254591"/>
          </a:xfrm>
          <a:custGeom>
            <a:avLst/>
            <a:gdLst>
              <a:gd name="connsiteX0" fmla="*/ 0 w 1271910"/>
              <a:gd name="connsiteY0" fmla="*/ 220215 h 254591"/>
              <a:gd name="connsiteX1" fmla="*/ 611892 w 1271910"/>
              <a:gd name="connsiteY1" fmla="*/ 209 h 254591"/>
              <a:gd name="connsiteX2" fmla="*/ 1271910 w 1271910"/>
              <a:gd name="connsiteY2" fmla="*/ 254591 h 25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10" h="254591">
                <a:moveTo>
                  <a:pt x="0" y="220215"/>
                </a:moveTo>
                <a:cubicBezTo>
                  <a:pt x="199953" y="107347"/>
                  <a:pt x="399907" y="-5520"/>
                  <a:pt x="611892" y="209"/>
                </a:cubicBezTo>
                <a:cubicBezTo>
                  <a:pt x="823877" y="5938"/>
                  <a:pt x="1047893" y="130264"/>
                  <a:pt x="1271910" y="25459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igura a mano libera 33"/>
          <p:cNvSpPr/>
          <p:nvPr/>
        </p:nvSpPr>
        <p:spPr>
          <a:xfrm>
            <a:off x="1980054" y="1086280"/>
            <a:ext cx="1135270" cy="2612571"/>
          </a:xfrm>
          <a:custGeom>
            <a:avLst/>
            <a:gdLst>
              <a:gd name="connsiteX0" fmla="*/ 756271 w 1135270"/>
              <a:gd name="connsiteY0" fmla="*/ 0 h 2612571"/>
              <a:gd name="connsiteX1" fmla="*/ 1100030 w 1135270"/>
              <a:gd name="connsiteY1" fmla="*/ 1519416 h 2612571"/>
              <a:gd name="connsiteX2" fmla="*/ 0 w 1135270"/>
              <a:gd name="connsiteY2" fmla="*/ 2612571 h 261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270" h="2612571">
                <a:moveTo>
                  <a:pt x="756271" y="0"/>
                </a:moveTo>
                <a:cubicBezTo>
                  <a:pt x="991173" y="541994"/>
                  <a:pt x="1226075" y="1083988"/>
                  <a:pt x="1100030" y="1519416"/>
                </a:cubicBezTo>
                <a:cubicBezTo>
                  <a:pt x="973985" y="1954845"/>
                  <a:pt x="486992" y="2283708"/>
                  <a:pt x="0" y="261257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igura a mano libera 34"/>
          <p:cNvSpPr/>
          <p:nvPr/>
        </p:nvSpPr>
        <p:spPr>
          <a:xfrm>
            <a:off x="6173919" y="1560668"/>
            <a:ext cx="673768" cy="116878"/>
          </a:xfrm>
          <a:custGeom>
            <a:avLst/>
            <a:gdLst>
              <a:gd name="connsiteX0" fmla="*/ 0 w 673768"/>
              <a:gd name="connsiteY0" fmla="*/ 0 h 116878"/>
              <a:gd name="connsiteX1" fmla="*/ 364385 w 673768"/>
              <a:gd name="connsiteY1" fmla="*/ 116878 h 116878"/>
              <a:gd name="connsiteX2" fmla="*/ 673768 w 673768"/>
              <a:gd name="connsiteY2" fmla="*/ 0 h 11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116878">
                <a:moveTo>
                  <a:pt x="0" y="0"/>
                </a:moveTo>
                <a:cubicBezTo>
                  <a:pt x="126045" y="58439"/>
                  <a:pt x="252090" y="116878"/>
                  <a:pt x="364385" y="116878"/>
                </a:cubicBezTo>
                <a:cubicBezTo>
                  <a:pt x="476680" y="116878"/>
                  <a:pt x="575224" y="58439"/>
                  <a:pt x="673768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igura a mano libera 38"/>
          <p:cNvSpPr/>
          <p:nvPr/>
        </p:nvSpPr>
        <p:spPr>
          <a:xfrm>
            <a:off x="7129570" y="1526292"/>
            <a:ext cx="673768" cy="151485"/>
          </a:xfrm>
          <a:custGeom>
            <a:avLst/>
            <a:gdLst>
              <a:gd name="connsiteX0" fmla="*/ 0 w 673768"/>
              <a:gd name="connsiteY0" fmla="*/ 27500 h 151485"/>
              <a:gd name="connsiteX1" fmla="*/ 378135 w 673768"/>
              <a:gd name="connsiteY1" fmla="*/ 151254 h 151485"/>
              <a:gd name="connsiteX2" fmla="*/ 673768 w 673768"/>
              <a:gd name="connsiteY2" fmla="*/ 0 h 15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151485">
                <a:moveTo>
                  <a:pt x="0" y="27500"/>
                </a:moveTo>
                <a:cubicBezTo>
                  <a:pt x="132920" y="91668"/>
                  <a:pt x="265841" y="155837"/>
                  <a:pt x="378135" y="151254"/>
                </a:cubicBezTo>
                <a:cubicBezTo>
                  <a:pt x="490429" y="146671"/>
                  <a:pt x="582098" y="73335"/>
                  <a:pt x="673768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8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  <p:bldP spid="103" grpId="0"/>
      <p:bldP spid="103" grpId="1"/>
      <p:bldP spid="108" grpId="0"/>
      <p:bldP spid="108" grpId="1"/>
      <p:bldP spid="19" grpId="0" animBg="1"/>
      <p:bldP spid="19" grpId="1" animBg="1"/>
      <p:bldP spid="167" grpId="0" animBg="1"/>
      <p:bldP spid="167" grpId="1" animBg="1"/>
      <p:bldP spid="23" grpId="0" animBg="1"/>
      <p:bldP spid="23" grpId="1" animBg="1"/>
      <p:bldP spid="172" grpId="0" animBg="1"/>
      <p:bldP spid="172" grpId="1" animBg="1"/>
      <p:bldP spid="174" grpId="0" animBg="1"/>
      <p:bldP spid="174" grpId="1" animBg="1"/>
      <p:bldP spid="175" grpId="0" animBg="1"/>
      <p:bldP spid="175" grpId="1" animBg="1"/>
      <p:bldP spid="24" grpId="0" animBg="1"/>
      <p:bldP spid="24" grpId="1" animBg="1"/>
      <p:bldP spid="27" grpId="0" animBg="1"/>
      <p:bldP spid="27" grpId="1" animBg="1"/>
      <p:bldP spid="176" grpId="0"/>
      <p:bldP spid="176" grpId="1"/>
      <p:bldP spid="177" grpId="0"/>
      <p:bldP spid="177" grpId="1"/>
      <p:bldP spid="30" grpId="0" animBg="1"/>
      <p:bldP spid="30" grpId="1" animBg="1"/>
      <p:bldP spid="31" grpId="0" animBg="1"/>
      <p:bldP spid="31" grpId="1" animBg="1"/>
      <p:bldP spid="186" grpId="0"/>
      <p:bldP spid="186" grpId="1"/>
      <p:bldP spid="193" grpId="0"/>
      <p:bldP spid="193" grpId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04788" y="173038"/>
            <a:ext cx="58782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: the parser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looks ahead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to choose the next action:</a:t>
            </a:r>
          </a:p>
        </p:txBody>
      </p: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303570" y="1630747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481522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1510097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7" y="1198947"/>
            <a:ext cx="2080291" cy="39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1198947"/>
            <a:ext cx="7588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88" y="1198947"/>
            <a:ext cx="7842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637" name="Text Box 16"/>
              <p:cNvSpPr txBox="1">
                <a:spLocks noChangeArrowheads="1"/>
              </p:cNvSpPr>
              <p:nvPr/>
            </p:nvSpPr>
            <p:spPr bwMode="auto">
              <a:xfrm>
                <a:off x="95866" y="3210381"/>
                <a:ext cx="4858110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Consider analysis of strings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/>
                        <a:sym typeface="Symbol" pitchFamily="18" charset="2"/>
                      </a:rPr>
                      <m:t>𝒃𝒂𝒂</m:t>
                    </m:r>
                    <m:r>
                      <a:rPr lang="it-IT" sz="1600" b="1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  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and  </a:t>
                </a:r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𝒃𝒂</m:t>
                    </m:r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663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866" y="3210381"/>
                <a:ext cx="4858110" cy="244475"/>
              </a:xfrm>
              <a:prstGeom prst="rect">
                <a:avLst/>
              </a:prstGeom>
              <a:blipFill rotWithShape="1">
                <a:blip r:embed="rId8"/>
                <a:stretch>
                  <a:fillRect l="-2635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282704" y="452712"/>
            <a:ext cx="76120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Very often one char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is enough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: analysis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ELR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(1)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    (in gen.: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ELR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 looks at next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chars) 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95866" y="847260"/>
            <a:ext cx="87988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Example: language where lookahead is needed (NB a finite language (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not recursive):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={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ba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baa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3"/>
              <p:cNvSpPr txBox="1"/>
              <p:nvPr/>
            </p:nvSpPr>
            <p:spPr>
              <a:xfrm>
                <a:off x="263525" y="363450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3634500"/>
                <a:ext cx="282575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8511" r="-1489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igura a mano libera 4"/>
          <p:cNvSpPr/>
          <p:nvPr/>
        </p:nvSpPr>
        <p:spPr>
          <a:xfrm>
            <a:off x="276116" y="3886207"/>
            <a:ext cx="97957" cy="42256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36"/>
              <p:cNvSpPr txBox="1"/>
              <p:nvPr/>
            </p:nvSpPr>
            <p:spPr>
              <a:xfrm>
                <a:off x="263525" y="3958988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3958988"/>
                <a:ext cx="20753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37"/>
              <p:cNvSpPr txBox="1"/>
              <p:nvPr/>
            </p:nvSpPr>
            <p:spPr>
              <a:xfrm>
                <a:off x="263525" y="430877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4308770"/>
                <a:ext cx="282575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10638" r="-191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37"/>
              <p:cNvSpPr txBox="1"/>
              <p:nvPr/>
            </p:nvSpPr>
            <p:spPr>
              <a:xfrm>
                <a:off x="263524" y="480060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4" y="4800607"/>
                <a:ext cx="282575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10638" r="-234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o 8"/>
          <p:cNvGrpSpPr/>
          <p:nvPr/>
        </p:nvGrpSpPr>
        <p:grpSpPr>
          <a:xfrm>
            <a:off x="623455" y="3565230"/>
            <a:ext cx="360218" cy="272486"/>
            <a:chOff x="623455" y="3738405"/>
            <a:chExt cx="360218" cy="272486"/>
          </a:xfrm>
        </p:grpSpPr>
        <p:sp>
          <p:nvSpPr>
            <p:cNvPr id="37" name="Figura a mano libera 7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41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8" name="CasellaDiTes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23333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po 38"/>
          <p:cNvGrpSpPr/>
          <p:nvPr/>
        </p:nvGrpSpPr>
        <p:grpSpPr>
          <a:xfrm>
            <a:off x="1788647" y="4845487"/>
            <a:ext cx="332509" cy="346272"/>
            <a:chOff x="1829089" y="4308769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54"/>
                <p:cNvSpPr txBox="1"/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0638" r="-2340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e 10"/>
            <p:cNvSpPr/>
            <p:nvPr/>
          </p:nvSpPr>
          <p:spPr>
            <a:xfrm>
              <a:off x="1829089" y="4322532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4" name="Gruppo 62"/>
          <p:cNvGrpSpPr/>
          <p:nvPr/>
        </p:nvGrpSpPr>
        <p:grpSpPr>
          <a:xfrm>
            <a:off x="1353096" y="4237592"/>
            <a:ext cx="360218" cy="272486"/>
            <a:chOff x="623455" y="3738405"/>
            <a:chExt cx="360218" cy="272486"/>
          </a:xfrm>
        </p:grpSpPr>
        <p:sp>
          <p:nvSpPr>
            <p:cNvPr id="62" name="Figura a mano libera 63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4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3" name="CasellaDiTes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13333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uppo 65"/>
          <p:cNvGrpSpPr/>
          <p:nvPr/>
        </p:nvGrpSpPr>
        <p:grpSpPr>
          <a:xfrm>
            <a:off x="1353096" y="4730144"/>
            <a:ext cx="360218" cy="272486"/>
            <a:chOff x="623455" y="3738405"/>
            <a:chExt cx="360218" cy="272486"/>
          </a:xfrm>
        </p:grpSpPr>
        <p:sp>
          <p:nvSpPr>
            <p:cNvPr id="60" name="Figura a mano libera 66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7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1" name="CasellaDiTes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uppo 40"/>
          <p:cNvGrpSpPr/>
          <p:nvPr/>
        </p:nvGrpSpPr>
        <p:grpSpPr>
          <a:xfrm>
            <a:off x="1788648" y="4306862"/>
            <a:ext cx="332509" cy="342622"/>
            <a:chOff x="2659207" y="3643801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sellaDiTesto 68"/>
                <p:cNvSpPr txBox="1"/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3043" r="-19565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e 71"/>
            <p:cNvSpPr/>
            <p:nvPr/>
          </p:nvSpPr>
          <p:spPr>
            <a:xfrm>
              <a:off x="2659207" y="365391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5" name="Figura a mano libera 4"/>
          <p:cNvSpPr/>
          <p:nvPr/>
        </p:nvSpPr>
        <p:spPr>
          <a:xfrm>
            <a:off x="178159" y="3864223"/>
            <a:ext cx="189131" cy="101235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36"/>
              <p:cNvSpPr txBox="1"/>
              <p:nvPr/>
            </p:nvSpPr>
            <p:spPr>
              <a:xfrm>
                <a:off x="267548" y="4578553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8" y="4578553"/>
                <a:ext cx="207530" cy="215444"/>
              </a:xfrm>
              <a:prstGeom prst="rect">
                <a:avLst/>
              </a:prstGeom>
              <a:blipFill rotWithShape="1">
                <a:blip r:embed="rId10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3"/>
              <p:cNvSpPr txBox="1"/>
              <p:nvPr/>
            </p:nvSpPr>
            <p:spPr>
              <a:xfrm>
                <a:off x="1000130" y="3634498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30" y="3634498"/>
                <a:ext cx="282575" cy="276999"/>
              </a:xfrm>
              <a:prstGeom prst="rect">
                <a:avLst/>
              </a:prstGeom>
              <a:blipFill rotWithShape="1">
                <a:blip r:embed="rId18"/>
                <a:stretch>
                  <a:fillRect l="-8696" r="-1739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igura a mano libera 4"/>
          <p:cNvSpPr/>
          <p:nvPr/>
        </p:nvSpPr>
        <p:spPr>
          <a:xfrm>
            <a:off x="1012721" y="3886205"/>
            <a:ext cx="97957" cy="42256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36"/>
              <p:cNvSpPr txBox="1"/>
              <p:nvPr/>
            </p:nvSpPr>
            <p:spPr>
              <a:xfrm>
                <a:off x="1000130" y="3958986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30" y="3958986"/>
                <a:ext cx="20753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37"/>
              <p:cNvSpPr txBox="1"/>
              <p:nvPr/>
            </p:nvSpPr>
            <p:spPr>
              <a:xfrm>
                <a:off x="1000130" y="4308768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0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30" y="4308768"/>
                <a:ext cx="282575" cy="276999"/>
              </a:xfrm>
              <a:prstGeom prst="rect">
                <a:avLst/>
              </a:prstGeom>
              <a:blipFill rotWithShape="1">
                <a:blip r:embed="rId19"/>
                <a:stretch>
                  <a:fillRect l="-10870" r="-217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37"/>
              <p:cNvSpPr txBox="1"/>
              <p:nvPr/>
            </p:nvSpPr>
            <p:spPr>
              <a:xfrm>
                <a:off x="1000129" y="480060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1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9" y="4800605"/>
                <a:ext cx="282575" cy="276999"/>
              </a:xfrm>
              <a:prstGeom prst="rect">
                <a:avLst/>
              </a:prstGeom>
              <a:blipFill rotWithShape="1">
                <a:blip r:embed="rId20"/>
                <a:stretch>
                  <a:fillRect l="-10870" r="-2608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igura a mano libera 4"/>
          <p:cNvSpPr/>
          <p:nvPr/>
        </p:nvSpPr>
        <p:spPr>
          <a:xfrm>
            <a:off x="914764" y="3864221"/>
            <a:ext cx="189131" cy="101235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36"/>
              <p:cNvSpPr txBox="1"/>
              <p:nvPr/>
            </p:nvSpPr>
            <p:spPr>
              <a:xfrm>
                <a:off x="1004153" y="4578551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53" y="4578551"/>
                <a:ext cx="207530" cy="215444"/>
              </a:xfrm>
              <a:prstGeom prst="rect">
                <a:avLst/>
              </a:prstGeom>
              <a:blipFill rotWithShape="1">
                <a:blip r:embed="rId10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2240827" y="3618000"/>
            <a:ext cx="67409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Both states 1</a:t>
            </a:r>
            <a:r>
              <a:rPr lang="en-US" sz="1600" i="1" baseline="-25000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and 1</a:t>
            </a:r>
            <a:r>
              <a:rPr lang="en-US" sz="1600" i="1" baseline="-25000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are final: a reduction is in order; </a:t>
            </a:r>
            <a:r>
              <a:rPr lang="it-IT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it-IT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b="1" dirty="0">
                <a:latin typeface="Times New Roman" pitchFamily="18" charset="0"/>
                <a:sym typeface="Symbol"/>
              </a:rPr>
              <a:t></a:t>
            </a:r>
            <a:r>
              <a:rPr lang="it-IT" sz="1600" b="1" i="1" dirty="0">
                <a:latin typeface="Times New Roman" pitchFamily="18" charset="0"/>
                <a:sym typeface="Symbol"/>
              </a:rPr>
              <a:t>A </a:t>
            </a:r>
            <a:r>
              <a:rPr lang="it-IT" sz="1600" dirty="0">
                <a:latin typeface="Times New Roman" pitchFamily="18" charset="0"/>
                <a:sym typeface="Symbol"/>
              </a:rPr>
              <a:t>or </a:t>
            </a:r>
            <a:r>
              <a:rPr lang="it-IT" sz="1600" b="1" i="1" dirty="0" err="1">
                <a:latin typeface="Times New Roman" pitchFamily="18" charset="0"/>
                <a:sym typeface="Symbol"/>
              </a:rPr>
              <a:t>a</a:t>
            </a:r>
            <a:r>
              <a:rPr lang="it-IT" sz="1600" b="1" dirty="0" err="1">
                <a:latin typeface="Times New Roman" pitchFamily="18" charset="0"/>
                <a:sym typeface="Symbol"/>
              </a:rPr>
              <a:t></a:t>
            </a:r>
            <a:r>
              <a:rPr lang="it-IT" sz="1600" b="1" i="1" dirty="0" err="1">
                <a:latin typeface="Times New Roman" pitchFamily="18" charset="0"/>
                <a:sym typeface="Symbol"/>
              </a:rPr>
              <a:t>B</a:t>
            </a:r>
            <a:r>
              <a:rPr lang="it-IT" sz="1600" dirty="0">
                <a:latin typeface="Times New Roman" pitchFamily="18" charset="0"/>
                <a:sym typeface="Symbol"/>
              </a:rPr>
              <a:t>  ?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2240826" y="4064396"/>
            <a:ext cx="67409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It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depends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on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what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err="1">
                <a:latin typeface="Times New Roman" pitchFamily="18" charset="0"/>
                <a:sym typeface="Symbol" pitchFamily="18" charset="2"/>
              </a:rPr>
              <a:t>comes</a:t>
            </a:r>
            <a:r>
              <a:rPr lang="it-IT" sz="1600">
                <a:latin typeface="Times New Roman" pitchFamily="18" charset="0"/>
                <a:sym typeface="Symbol" pitchFamily="18" charset="2"/>
              </a:rPr>
              <a:t> next in the input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16"/>
              <p:cNvSpPr txBox="1">
                <a:spLocks noChangeArrowheads="1"/>
              </p:cNvSpPr>
              <p:nvPr/>
            </p:nvSpPr>
            <p:spPr bwMode="auto">
              <a:xfrm>
                <a:off x="2300028" y="4506614"/>
                <a:ext cx="6740941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if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there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an </a:t>
                </a:r>
                <a:r>
                  <a:rPr lang="it-IT" sz="1600" b="1" i="1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then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the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derivation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𝑺</m:t>
                    </m:r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  </m:t>
                    </m:r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𝒃𝑨𝒂</m:t>
                    </m:r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  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𝒃𝒂𝒂</m:t>
                    </m:r>
                  </m:oMath>
                </a14:m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hence reduction  is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𝒂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𝑨</m:t>
                    </m:r>
                  </m:oMath>
                </a14:m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76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0028" y="4506614"/>
                <a:ext cx="6740941" cy="246221"/>
              </a:xfrm>
              <a:prstGeom prst="rect">
                <a:avLst/>
              </a:prstGeom>
              <a:blipFill rotWithShape="1">
                <a:blip r:embed="rId21"/>
                <a:stretch>
                  <a:fillRect l="-1808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1135626" y="2344994"/>
            <a:ext cx="2302131" cy="764627"/>
          </a:xfrm>
          <a:custGeom>
            <a:avLst/>
            <a:gdLst>
              <a:gd name="connsiteX0" fmla="*/ 0 w 2302131"/>
              <a:gd name="connsiteY0" fmla="*/ 44245 h 764627"/>
              <a:gd name="connsiteX1" fmla="*/ 884903 w 2302131"/>
              <a:gd name="connsiteY1" fmla="*/ 685800 h 764627"/>
              <a:gd name="connsiteX2" fmla="*/ 2153264 w 2302131"/>
              <a:gd name="connsiteY2" fmla="*/ 678425 h 764627"/>
              <a:gd name="connsiteX3" fmla="*/ 2227006 w 2302131"/>
              <a:gd name="connsiteY3" fmla="*/ 0 h 76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2131" h="764627">
                <a:moveTo>
                  <a:pt x="0" y="44245"/>
                </a:moveTo>
                <a:cubicBezTo>
                  <a:pt x="263013" y="312174"/>
                  <a:pt x="526026" y="580103"/>
                  <a:pt x="884903" y="685800"/>
                </a:cubicBezTo>
                <a:cubicBezTo>
                  <a:pt x="1243780" y="791497"/>
                  <a:pt x="1929580" y="792725"/>
                  <a:pt x="2153264" y="678425"/>
                </a:cubicBezTo>
                <a:cubicBezTo>
                  <a:pt x="2376948" y="564125"/>
                  <a:pt x="2301977" y="282062"/>
                  <a:pt x="2227006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10116" y="2691580"/>
            <a:ext cx="2808182" cy="1818497"/>
          </a:xfrm>
          <a:custGeom>
            <a:avLst/>
            <a:gdLst>
              <a:gd name="connsiteX0" fmla="*/ 2123768 w 2333818"/>
              <a:gd name="connsiteY0" fmla="*/ 1755058 h 1755058"/>
              <a:gd name="connsiteX1" fmla="*/ 2131142 w 2333818"/>
              <a:gd name="connsiteY1" fmla="*/ 553064 h 1755058"/>
              <a:gd name="connsiteX2" fmla="*/ 0 w 2333818"/>
              <a:gd name="connsiteY2" fmla="*/ 0 h 175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818" h="1755058">
                <a:moveTo>
                  <a:pt x="2123768" y="1755058"/>
                </a:moveTo>
                <a:cubicBezTo>
                  <a:pt x="2304435" y="1300316"/>
                  <a:pt x="2485103" y="845574"/>
                  <a:pt x="2131142" y="553064"/>
                </a:cubicBezTo>
                <a:cubicBezTo>
                  <a:pt x="1777181" y="260554"/>
                  <a:pt x="888590" y="130277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6"/>
              <p:cNvSpPr txBox="1">
                <a:spLocks noChangeArrowheads="1"/>
              </p:cNvSpPr>
              <p:nvPr/>
            </p:nvSpPr>
            <p:spPr bwMode="auto">
              <a:xfrm>
                <a:off x="2286691" y="4925752"/>
                <a:ext cx="6740941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>
                    <a:latin typeface="Times New Roman" pitchFamily="18" charset="0"/>
                    <a:sym typeface="Symbol" pitchFamily="18" charset="2"/>
                  </a:rPr>
                  <a:t>if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there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then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the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derivation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  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𝑏𝐵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  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𝑏𝑎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 hence reduction is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𝐵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79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691" y="4925752"/>
                <a:ext cx="6740941" cy="246221"/>
              </a:xfrm>
              <a:prstGeom prst="rect">
                <a:avLst/>
              </a:prstGeom>
              <a:blipFill rotWithShape="1">
                <a:blip r:embed="rId22"/>
                <a:stretch>
                  <a:fillRect l="-1808" t="-25000" b="-5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1201994" y="2234381"/>
            <a:ext cx="1725561" cy="398355"/>
          </a:xfrm>
          <a:custGeom>
            <a:avLst/>
            <a:gdLst>
              <a:gd name="connsiteX0" fmla="*/ 0 w 1725561"/>
              <a:gd name="connsiteY0" fmla="*/ 0 h 398355"/>
              <a:gd name="connsiteX1" fmla="*/ 877529 w 1725561"/>
              <a:gd name="connsiteY1" fmla="*/ 398206 h 398355"/>
              <a:gd name="connsiteX2" fmla="*/ 1725561 w 1725561"/>
              <a:gd name="connsiteY2" fmla="*/ 36871 h 39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561" h="398355">
                <a:moveTo>
                  <a:pt x="0" y="0"/>
                </a:moveTo>
                <a:cubicBezTo>
                  <a:pt x="294968" y="196030"/>
                  <a:pt x="589936" y="392061"/>
                  <a:pt x="877529" y="398206"/>
                </a:cubicBezTo>
                <a:cubicBezTo>
                  <a:pt x="1165122" y="404351"/>
                  <a:pt x="1445341" y="220611"/>
                  <a:pt x="1725561" y="3687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2765322" y="2433558"/>
            <a:ext cx="3237015" cy="2505546"/>
          </a:xfrm>
          <a:custGeom>
            <a:avLst/>
            <a:gdLst>
              <a:gd name="connsiteX0" fmla="*/ 2123768 w 2333818"/>
              <a:gd name="connsiteY0" fmla="*/ 1755058 h 1755058"/>
              <a:gd name="connsiteX1" fmla="*/ 2131142 w 2333818"/>
              <a:gd name="connsiteY1" fmla="*/ 553064 h 1755058"/>
              <a:gd name="connsiteX2" fmla="*/ 0 w 2333818"/>
              <a:gd name="connsiteY2" fmla="*/ 0 h 175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818" h="1755058">
                <a:moveTo>
                  <a:pt x="2123768" y="1755058"/>
                </a:moveTo>
                <a:cubicBezTo>
                  <a:pt x="2304435" y="1300316"/>
                  <a:pt x="2485103" y="845574"/>
                  <a:pt x="2131142" y="553064"/>
                </a:cubicBezTo>
                <a:cubicBezTo>
                  <a:pt x="1777181" y="260554"/>
                  <a:pt x="888590" y="130277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/>
      <p:bldP spid="25" grpId="0"/>
      <p:bldP spid="27" grpId="0" animBg="1"/>
      <p:bldP spid="27" grpId="1" animBg="1"/>
      <p:bldP spid="28" grpId="0"/>
      <p:bldP spid="28" grpId="1"/>
      <p:bldP spid="29" grpId="0"/>
      <p:bldP spid="64" grpId="0"/>
      <p:bldP spid="65" grpId="0" animBg="1"/>
      <p:bldP spid="65" grpId="1" animBg="1"/>
      <p:bldP spid="66" grpId="0"/>
      <p:bldP spid="66" grpId="1"/>
      <p:bldP spid="67" grpId="0"/>
      <p:bldP spid="68" grpId="0" animBg="1"/>
      <p:bldP spid="68" grpId="1" animBg="1"/>
      <p:bldP spid="69" grpId="0"/>
      <p:bldP spid="69" grpId="1"/>
      <p:bldP spid="70" grpId="0"/>
      <p:bldP spid="71" grpId="0"/>
      <p:bldP spid="72" grpId="0" animBg="1"/>
      <p:bldP spid="72" grpId="1" animBg="1"/>
      <p:bldP spid="73" grpId="0"/>
      <p:bldP spid="73" grpId="1"/>
      <p:bldP spid="74" grpId="0"/>
      <p:bldP spid="75" grpId="0"/>
      <p:bldP spid="76" grpId="0"/>
      <p:bldP spid="2" grpId="0" animBg="1"/>
      <p:bldP spid="2" grpId="1" animBg="1"/>
      <p:bldP spid="3" grpId="0" animBg="1"/>
      <p:bldP spid="3" grpId="1" animBg="1"/>
      <p:bldP spid="79" grpId="0"/>
      <p:bldP spid="4" grpId="0" animBg="1"/>
      <p:bldP spid="8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23254</TotalTime>
  <Words>2741</Words>
  <Application>Microsoft Office PowerPoint</Application>
  <PresentationFormat>On-screen Show (4:3)</PresentationFormat>
  <Paragraphs>601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Agency FB</vt:lpstr>
      <vt:lpstr>Arial</vt:lpstr>
      <vt:lpstr>Cambria Math</vt:lpstr>
      <vt:lpstr>Symbol</vt:lpstr>
      <vt:lpstr>Times New Roman</vt:lpstr>
      <vt:lpstr>Default Design</vt:lpstr>
      <vt:lpstr>Bottom-up Syntax Analysis – ELR(1)* PART 1 * ELR(1)  = Left scan Rightmost derivation with lookahead 1 for Extended 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Linguaggi Formali e Compilatori</dc:title>
  <dc:creator>Licia Sbattella</dc:creator>
  <cp:lastModifiedBy>Angelo Carlo Morzenti</cp:lastModifiedBy>
  <cp:revision>1287</cp:revision>
  <cp:lastPrinted>2015-10-30T11:03:54Z</cp:lastPrinted>
  <dcterms:created xsi:type="dcterms:W3CDTF">2005-10-08T18:42:55Z</dcterms:created>
  <dcterms:modified xsi:type="dcterms:W3CDTF">2023-10-17T04:38:41Z</dcterms:modified>
</cp:coreProperties>
</file>