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4" r:id="rId11"/>
    <p:sldId id="405" r:id="rId12"/>
    <p:sldId id="406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46" r:id="rId44"/>
    <p:sldId id="447" r:id="rId45"/>
    <p:sldId id="448" r:id="rId46"/>
    <p:sldId id="449" r:id="rId4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005EF-FA7D-4007-B28D-C9DE23B868AD}" type="datetimeFigureOut">
              <a:rPr lang="it-IT" smtClean="0"/>
              <a:t>27/02/2022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B7CE1-C840-4B61-AE7B-BE29F233F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70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27/02/2022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71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27/02/2022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15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27/02/2022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12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27/02/2022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46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27/02/2022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1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27/02/2022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4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27/02/2022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65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27/02/2022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90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27/02/2022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63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27/02/2022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27/02/2022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01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605B-F4B3-4D49-9A68-D13D6A5AA1C9}" type="datetimeFigureOut">
              <a:rPr lang="it-IT" smtClean="0"/>
              <a:t>27/02/2022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756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4" y="104776"/>
            <a:ext cx="2847975" cy="971550"/>
          </a:xfrm>
          <a:prstGeom prst="rect">
            <a:avLst/>
          </a:prstGeom>
        </p:spPr>
      </p:pic>
      <p:cxnSp>
        <p:nvCxnSpPr>
          <p:cNvPr id="9" name="Connettore diritto 8"/>
          <p:cNvCxnSpPr/>
          <p:nvPr/>
        </p:nvCxnSpPr>
        <p:spPr>
          <a:xfrm>
            <a:off x="0" y="1259537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995680" y="1763592"/>
            <a:ext cx="9916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2">
                    <a:lumMod val="25000"/>
                  </a:schemeClr>
                </a:solidFill>
              </a:rPr>
              <a:t>Corso di «Ingegneria del Software»</a:t>
            </a:r>
          </a:p>
          <a:p>
            <a:endParaRPr lang="it-IT" sz="32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it-IT" sz="3200" b="1" dirty="0">
                <a:solidFill>
                  <a:schemeClr val="bg2">
                    <a:lumMod val="25000"/>
                  </a:schemeClr>
                </a:solidFill>
              </a:rPr>
              <a:t>A.A. 2021/2022</a:t>
            </a:r>
          </a:p>
          <a:p>
            <a:endParaRPr lang="it-IT" sz="32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it-IT" sz="3200" b="1" dirty="0">
                <a:solidFill>
                  <a:srgbClr val="C00000"/>
                </a:solidFill>
              </a:rPr>
              <a:t>Parte I: Nozioni di base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347857" y="6023834"/>
            <a:ext cx="48568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b="1" u="sng" dirty="0">
                <a:solidFill>
                  <a:srgbClr val="C00000"/>
                </a:solidFill>
              </a:rPr>
              <a:t>                           </a:t>
            </a:r>
            <a:r>
              <a:rPr lang="it-IT" sz="2100" b="1" i="1" u="sng" dirty="0">
                <a:solidFill>
                  <a:srgbClr val="C00000"/>
                </a:solidFill>
              </a:rPr>
              <a:t>Prof. Domenico Ursino</a:t>
            </a:r>
          </a:p>
          <a:p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             		        </a:t>
            </a:r>
            <a:r>
              <a:rPr lang="it-IT" i="1" dirty="0">
                <a:solidFill>
                  <a:schemeClr val="bg2">
                    <a:lumMod val="25000"/>
                  </a:schemeClr>
                </a:solidFill>
              </a:rPr>
              <a:t>d.ursino@univpm.it</a:t>
            </a:r>
            <a:endParaRPr lang="it-IT" sz="2000" b="1" i="1" u="sng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59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tredici diversi tipi di diagrammi in UML</a:t>
            </a:r>
            <a:r>
              <a:rPr lang="it-IT" dirty="0">
                <a:latin typeface="Calibri" pitchFamily="34" charset="0"/>
              </a:rPr>
              <a:t>. Essi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rappresentati nel seguente schema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172609" y="-71559"/>
            <a:ext cx="88934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Modeling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Language – Struttura di UML – Costituenti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fondamentali di UML – Diagrammi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C28DBD8-5E27-44B2-ADF6-6471C7D7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2997" y="1686508"/>
            <a:ext cx="8051884" cy="303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756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</a:t>
            </a:r>
            <a:r>
              <a:rPr lang="it-IT" dirty="0">
                <a:latin typeface="Calibri" pitchFamily="34" charset="0"/>
              </a:rPr>
              <a:t>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suddivisi tra quelli che modellano la struttura statica del sistema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quelli che modellano la sua struttura dinamica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statico </a:t>
            </a:r>
            <a:r>
              <a:rPr lang="it-IT" dirty="0">
                <a:latin typeface="Calibri" pitchFamily="34" charset="0"/>
              </a:rPr>
              <a:t>fissa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entità e le relazioni strutturali tra le entità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dinamico </a:t>
            </a:r>
            <a:r>
              <a:rPr lang="it-IT" dirty="0">
                <a:latin typeface="Calibri" pitchFamily="34" charset="0"/>
              </a:rPr>
              <a:t>fissa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modo in cui le entità interagiscono per generare il comportamento richiesto al sistema software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necessario seguire un determinato ordine </a:t>
            </a:r>
            <a:r>
              <a:rPr lang="it-IT" dirty="0">
                <a:latin typeface="Calibri" pitchFamily="34" charset="0"/>
              </a:rPr>
              <a:t>nella creazione dei diagrammi UML.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</a:t>
            </a:r>
            <a:r>
              <a:rPr lang="it-IT" dirty="0">
                <a:latin typeface="Calibri" pitchFamily="34" charset="0"/>
              </a:rPr>
              <a:t> costituiscono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solo una vista del modello </a:t>
            </a:r>
            <a:r>
              <a:rPr lang="it-IT" dirty="0">
                <a:latin typeface="Calibri" pitchFamily="34" charset="0"/>
              </a:rPr>
              <a:t>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anche il principale strumento per aggiungere nuove informazioni al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UML 2 introduce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nuova sintassi per i diagrammi</a:t>
            </a:r>
            <a:r>
              <a:rPr lang="it-IT" dirty="0">
                <a:latin typeface="Calibri" pitchFamily="34" charset="0"/>
              </a:rPr>
              <a:t>, illustrata nella seguente figura: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172609" y="-71559"/>
            <a:ext cx="88934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Modeling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Language – Struttura di UML – Costituenti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fondamentali di UML – Diagrammi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A5C28AC-0A3B-46BD-843F-226A9167B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4791" y="4968714"/>
            <a:ext cx="2622417" cy="169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071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L’area di intestazione </a:t>
            </a:r>
            <a:r>
              <a:rPr lang="it-IT" dirty="0">
                <a:latin typeface="Calibri" pitchFamily="34" charset="0"/>
              </a:rPr>
              <a:t>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pentagono irregolare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contiene il tipo del diagramma </a:t>
            </a:r>
            <a:r>
              <a:rPr lang="it-IT" dirty="0">
                <a:latin typeface="Calibri" pitchFamily="34" charset="0"/>
              </a:rPr>
              <a:t>(opzionale),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nome e i parametri (opzionali)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tipo</a:t>
            </a:r>
            <a:r>
              <a:rPr lang="it-IT" dirty="0">
                <a:latin typeface="Calibri" pitchFamily="34" charset="0"/>
              </a:rPr>
              <a:t> specifica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tipo del diagramma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nome</a:t>
            </a:r>
            <a:r>
              <a:rPr lang="it-IT" dirty="0">
                <a:latin typeface="Calibri" pitchFamily="34" charset="0"/>
              </a:rPr>
              <a:t> dovrebbe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descrivere la semantica del diagramma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parametri</a:t>
            </a:r>
            <a:r>
              <a:rPr lang="it-IT" dirty="0">
                <a:latin typeface="Calibri" pitchFamily="34" charset="0"/>
              </a:rPr>
              <a:t> forniscono le informazioni necessarie per includere gli elementi del modello presenti nel diagramma.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diagramma</a:t>
            </a:r>
            <a:r>
              <a:rPr lang="it-IT" dirty="0">
                <a:latin typeface="Calibri" pitchFamily="34" charset="0"/>
              </a:rPr>
              <a:t>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contenere un frame implicito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172609" y="-71559"/>
            <a:ext cx="88934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Modeling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Language – Struttura di UML – Costituenti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fondamentali di UML – Diagrammi</a:t>
            </a:r>
          </a:p>
        </p:txBody>
      </p:sp>
    </p:spTree>
    <p:extLst>
      <p:ext uri="{BB962C8B-B14F-4D97-AF65-F5344CB8AC3E}">
        <p14:creationId xmlns:p14="http://schemas.microsoft.com/office/powerpoint/2010/main" val="392675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vincolo</a:t>
            </a:r>
            <a:r>
              <a:rPr lang="it-IT" dirty="0">
                <a:latin typeface="Calibri" pitchFamily="34" charset="0"/>
              </a:rPr>
              <a:t> è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frase di testo racchiusa tra parentesi graffe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definisce una condizione o una regola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riguarda l’elemento di modellazione </a:t>
            </a:r>
            <a:r>
              <a:rPr lang="it-IT" dirty="0">
                <a:latin typeface="Calibri" pitchFamily="34" charset="0"/>
              </a:rPr>
              <a:t>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deve risultare sempre vera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vincolo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limita qualche caratteristica dell’elemento in questione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UML definisce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linguaggio di vincoli chiamato Object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Constraint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Language (OCL)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27120" y="-71559"/>
            <a:ext cx="9038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Modeling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Language – Struttura di UML – Meccanismi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comuni di UML – Meccanismi di estendibilità - Vincoli</a:t>
            </a:r>
          </a:p>
        </p:txBody>
      </p:sp>
    </p:spTree>
    <p:extLst>
      <p:ext uri="{BB962C8B-B14F-4D97-AF65-F5344CB8AC3E}">
        <p14:creationId xmlns:p14="http://schemas.microsoft.com/office/powerpoint/2010/main" val="2631988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stereotipo</a:t>
            </a:r>
            <a:r>
              <a:rPr lang="it-IT" dirty="0">
                <a:latin typeface="Calibri" pitchFamily="34" charset="0"/>
              </a:rPr>
              <a:t> rappresenta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variazione di un elemento di modellazione esistente </a:t>
            </a:r>
            <a:r>
              <a:rPr lang="it-IT" dirty="0">
                <a:latin typeface="Calibri" pitchFamily="34" charset="0"/>
              </a:rPr>
              <a:t>che ha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stessa forma ma un diverso scopo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stereotipi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consentono di introdurre nuovi elementi di modellazione basandosi sugli elementi esistenti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usano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facendo seguire al nuovo elemento il nome dello stereotipo tra parentesi angolari </a:t>
            </a:r>
            <a:r>
              <a:rPr lang="it-IT" dirty="0">
                <a:latin typeface="Calibri" pitchFamily="34" charset="0"/>
              </a:rPr>
              <a:t>(&lt;&lt; … &gt;&gt;).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elemento di modellazione </a:t>
            </a:r>
            <a:r>
              <a:rPr lang="it-IT" dirty="0">
                <a:latin typeface="Calibri" pitchFamily="34" charset="0"/>
              </a:rPr>
              <a:t>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avere stereotipi o averne molti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Ogni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stereotipo</a:t>
            </a:r>
            <a:r>
              <a:rPr lang="it-IT" dirty="0">
                <a:latin typeface="Calibri" pitchFamily="34" charset="0"/>
              </a:rPr>
              <a:t>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definire un insieme di valori, di vincoli, un’icona, un colore, un motivo di sfondo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Dato che gli stereotipi introducono nuovi elementi di modellazione con un diverso scopo,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necessario definire la semantica di questi nuovi elementi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Attualmente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supporto per gli stereotipi offerti dagli strumenti di modellazione è incompleto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27120" y="-71559"/>
            <a:ext cx="90389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Modeling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Language – Struttura di UML – Meccanismi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comuni di UML – Meccanismi di estendibilità - Stereotipi</a:t>
            </a:r>
          </a:p>
        </p:txBody>
      </p:sp>
    </p:spTree>
    <p:extLst>
      <p:ext uri="{BB962C8B-B14F-4D97-AF65-F5344CB8AC3E}">
        <p14:creationId xmlns:p14="http://schemas.microsoft.com/office/powerpoint/2010/main" val="91925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UML si definisce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proprietà</a:t>
            </a:r>
            <a:r>
              <a:rPr lang="it-IT" dirty="0">
                <a:latin typeface="Calibri" pitchFamily="34" charset="0"/>
              </a:rPr>
              <a:t>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qualunque valore associato a un elemento di modellazione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Molti elementi hanno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gran numero di proprietà predefinite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UML consente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utilizzare i valori etichettati per aggiungere nuove proprietà agli elementi di modellazione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sintassi di un valore etichettato è la seguente</a:t>
            </a:r>
            <a:r>
              <a:rPr lang="it-IT" dirty="0">
                <a:latin typeface="Calibri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algn="ctr"/>
            <a:r>
              <a:rPr lang="it-IT" dirty="0">
                <a:latin typeface="Calibri" pitchFamily="34" charset="0"/>
              </a:rPr>
              <a:t>{etichetta1 = valore1, etichetta2 = valore2, …, </a:t>
            </a:r>
            <a:r>
              <a:rPr lang="it-IT" dirty="0" err="1">
                <a:latin typeface="Calibri" pitchFamily="34" charset="0"/>
              </a:rPr>
              <a:t>etichettaN</a:t>
            </a:r>
            <a:r>
              <a:rPr lang="it-IT" dirty="0">
                <a:latin typeface="Calibri" pitchFamily="34" charset="0"/>
              </a:rPr>
              <a:t> = </a:t>
            </a:r>
            <a:r>
              <a:rPr lang="it-IT" dirty="0" err="1">
                <a:latin typeface="Calibri" pitchFamily="34" charset="0"/>
              </a:rPr>
              <a:t>valoreN</a:t>
            </a:r>
            <a:r>
              <a:rPr lang="it-IT" dirty="0">
                <a:latin typeface="Calibri" pitchFamily="34" charset="0"/>
              </a:rPr>
              <a:t>}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Alcune etichette </a:t>
            </a:r>
            <a:r>
              <a:rPr lang="it-IT" dirty="0">
                <a:latin typeface="Calibri" pitchFamily="34" charset="0"/>
              </a:rPr>
              <a:t>rappresentano semplicemente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informazioni aggiuntive da applicare agli elementi di modellazione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altre etichette possono definire proprietà di nuovi elementi di modellazione definiti da uno stereotipo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691643" y="-71559"/>
            <a:ext cx="9374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Modeling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Language – Struttura di UML – Meccanismi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comuni di UML – Meccanismi di estendibilità – Valori etichettati</a:t>
            </a:r>
          </a:p>
        </p:txBody>
      </p:sp>
    </p:spTree>
    <p:extLst>
      <p:ext uri="{BB962C8B-B14F-4D97-AF65-F5344CB8AC3E}">
        <p14:creationId xmlns:p14="http://schemas.microsoft.com/office/powerpoint/2010/main" val="1184499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profilo UML </a:t>
            </a:r>
            <a:r>
              <a:rPr lang="it-IT" dirty="0">
                <a:latin typeface="Calibri" pitchFamily="34" charset="0"/>
              </a:rPr>
              <a:t>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insieme di stereotipi, valori etichettati e vincoli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profili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usano per personalizzare UML per un uso specifico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si desidera usare UML per modellare un’applicazione .NET si può utilizzare il profilo UML per .NET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691643" y="-71559"/>
            <a:ext cx="9374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Modeling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Language – Struttura di UML – Meccanismi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comuni di UML – Meccanismi di estendibilità – profili</a:t>
            </a:r>
          </a:p>
        </p:txBody>
      </p:sp>
    </p:spTree>
    <p:extLst>
      <p:ext uri="{BB962C8B-B14F-4D97-AF65-F5344CB8AC3E}">
        <p14:creationId xmlns:p14="http://schemas.microsoft.com/office/powerpoint/2010/main" val="265844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Software Development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Process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(SDP), detto anche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Software Engineering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Process</a:t>
            </a:r>
            <a:r>
              <a:rPr lang="it-IT" dirty="0">
                <a:latin typeface="Calibri" pitchFamily="34" charset="0"/>
              </a:rPr>
              <a:t> (SEP)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definisce il chi, il cosa, il quando e il come dello sviluppo del software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Unified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Software Development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Process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(USDP) è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SEP ideato dagli stessi autori di UML</a:t>
            </a:r>
            <a:r>
              <a:rPr lang="it-IT" dirty="0">
                <a:latin typeface="Calibri" pitchFamily="34" charset="0"/>
              </a:rPr>
              <a:t>; tale SEP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comunemente chiamato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Unified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Process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(UP)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origine il progetto UML</a:t>
            </a:r>
            <a:r>
              <a:rPr lang="it-IT" dirty="0">
                <a:latin typeface="Calibri" pitchFamily="34" charset="0"/>
              </a:rPr>
              <a:t> doveva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fornire sia un linguaggio visuale sia un processo di ingegneria del software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UP è la parte relativa al processo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necessario sottolineare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mentre UML è stato standardizzato dall’OMG, UP non è stato standardizzato</a:t>
            </a:r>
            <a:r>
              <a:rPr lang="it-IT" dirty="0">
                <a:latin typeface="Calibri" pitchFamily="34" charset="0"/>
              </a:rPr>
              <a:t>; non esiste, perciò, ancora alcun SEP standard basato su UML.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UP si basa sul lavoro relativo al processo software svolto dalla Ericsson </a:t>
            </a:r>
            <a:r>
              <a:rPr lang="it-IT" dirty="0">
                <a:latin typeface="Calibri" pitchFamily="34" charset="0"/>
              </a:rPr>
              <a:t>(Ericsson </a:t>
            </a:r>
            <a:r>
              <a:rPr lang="it-IT" dirty="0" err="1">
                <a:latin typeface="Calibri" pitchFamily="34" charset="0"/>
              </a:rPr>
              <a:t>approach</a:t>
            </a:r>
            <a:r>
              <a:rPr lang="it-IT" dirty="0">
                <a:latin typeface="Calibri" pitchFamily="34" charset="0"/>
              </a:rPr>
              <a:t>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 1967, dalla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Rational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(</a:t>
            </a:r>
            <a:r>
              <a:rPr lang="it-IT" dirty="0" err="1">
                <a:latin typeface="Calibri" pitchFamily="34" charset="0"/>
              </a:rPr>
              <a:t>Rational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 err="1">
                <a:latin typeface="Calibri" pitchFamily="34" charset="0"/>
              </a:rPr>
              <a:t>Objectory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 err="1">
                <a:latin typeface="Calibri" pitchFamily="34" charset="0"/>
              </a:rPr>
              <a:t>Process</a:t>
            </a:r>
            <a:r>
              <a:rPr lang="it-IT" dirty="0">
                <a:latin typeface="Calibri" pitchFamily="34" charset="0"/>
              </a:rPr>
              <a:t>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 il 1996 e il 1997, e su altre esperienze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428645" y="-71559"/>
            <a:ext cx="4637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Introduzione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3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sviluppo di UP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principalmente legato alla carriera di Ivar Jacobson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UP ha le sue origini nel lontano 1967</a:t>
            </a:r>
            <a:r>
              <a:rPr lang="it-IT" dirty="0">
                <a:latin typeface="Calibri" pitchFamily="34" charset="0"/>
              </a:rPr>
              <a:t>, con l’approccio della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Ericsson</a:t>
            </a:r>
            <a:r>
              <a:rPr lang="it-IT" dirty="0">
                <a:latin typeface="Calibri" pitchFamily="34" charset="0"/>
              </a:rPr>
              <a:t>, che intraprese la strada radicale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modellare un sistema complesso con un insieme di blocchi interconnessi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Questa tecnica</a:t>
            </a:r>
            <a:r>
              <a:rPr lang="it-IT" dirty="0">
                <a:latin typeface="Calibri" pitchFamily="34" charset="0"/>
              </a:rPr>
              <a:t>, oggi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conosciuta come Component-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Based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Development </a:t>
            </a:r>
            <a:r>
              <a:rPr lang="it-IT" dirty="0">
                <a:latin typeface="Calibri" pitchFamily="34" charset="0"/>
              </a:rPr>
              <a:t>(CBD)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ha le sue radici nel concetto di divide et impera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Un’altra innovazione introdotta dalla Ericsson erano i “casi di traffico”</a:t>
            </a:r>
            <a:r>
              <a:rPr lang="it-IT" dirty="0">
                <a:latin typeface="Calibri" pitchFamily="34" charset="0"/>
              </a:rPr>
              <a:t> che descrivevano come il sistema doveva essere usato;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questi “casi di traffico” si sono evoluti nei “casi d’uso” di UML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1980</a:t>
            </a:r>
            <a:r>
              <a:rPr lang="it-IT" dirty="0">
                <a:latin typeface="Calibri" pitchFamily="34" charset="0"/>
              </a:rPr>
              <a:t>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CCITT</a:t>
            </a:r>
            <a:r>
              <a:rPr lang="it-IT" dirty="0">
                <a:latin typeface="Calibri" pitchFamily="34" charset="0"/>
              </a:rPr>
              <a:t>, ente internazionale per gli standard, rilasciò lo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Specification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and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Description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Language (SDL)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1992 SDL fu ampliato con classi ed ereditarietà per farlo diventare orientato agli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1987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Jacobson fondò a Stoccolma 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Objectory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AB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società sviluppò e mise sul mercato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processo per l’ingegneria del software, basato sull’approccio della Ericsson, che si chiamava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Objectory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589779" y="-71559"/>
            <a:ext cx="4476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Storia di UP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7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Rational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acquisì 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Objectory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AB nel 1995</a:t>
            </a:r>
            <a:r>
              <a:rPr lang="it-IT" dirty="0">
                <a:latin typeface="Calibri" pitchFamily="34" charset="0"/>
              </a:rPr>
              <a:t>, Jacobson iniziò a dedicarsi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all’unificazione del processo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Objectory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con tutto il lavoro relativo al processo software che era stato svolto in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Rational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Sviluppò così una “vista 4+1” dell’architettura</a:t>
            </a:r>
            <a:r>
              <a:rPr lang="it-IT" dirty="0">
                <a:latin typeface="Calibri" pitchFamily="34" charset="0"/>
              </a:rPr>
              <a:t>, basata, appunto, su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quattro viste distinte </a:t>
            </a:r>
            <a:r>
              <a:rPr lang="it-IT" dirty="0">
                <a:latin typeface="Calibri" pitchFamily="34" charset="0"/>
              </a:rPr>
              <a:t>(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logica, di processo, fisica e di sviluppo</a:t>
            </a:r>
            <a:r>
              <a:rPr lang="it-IT" dirty="0">
                <a:latin typeface="Calibri" pitchFamily="34" charset="0"/>
              </a:rPr>
              <a:t>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più una vista dei casi d’uso che teneva insieme le altre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idea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trova ancora oggi alla base dell’approccio che UP e UML hanno nei confronti dell’architettura del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Venne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formalizzato</a:t>
            </a:r>
            <a:r>
              <a:rPr lang="it-IT" dirty="0">
                <a:latin typeface="Calibri" pitchFamily="34" charset="0"/>
              </a:rPr>
              <a:t>, inoltre,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concetto di sviluppo iterativo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basato su una sequenza di fasi </a:t>
            </a:r>
            <a:r>
              <a:rPr lang="it-IT" dirty="0">
                <a:latin typeface="Calibri" pitchFamily="34" charset="0"/>
              </a:rPr>
              <a:t>(avvio, elaborazione, costruzione e transizione).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personaggi che hanno maggiormente contribuito a questo metodo sono stati</a:t>
            </a:r>
            <a:r>
              <a:rPr lang="it-IT" dirty="0">
                <a:latin typeface="Calibri" pitchFamily="34" charset="0"/>
              </a:rPr>
              <a:t>: Walter Royce, Rich </a:t>
            </a:r>
            <a:r>
              <a:rPr lang="it-IT" dirty="0" err="1">
                <a:latin typeface="Calibri" pitchFamily="34" charset="0"/>
              </a:rPr>
              <a:t>Reitmann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 err="1">
                <a:latin typeface="Calibri" pitchFamily="34" charset="0"/>
              </a:rPr>
              <a:t>Grady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 err="1">
                <a:latin typeface="Calibri" pitchFamily="34" charset="0"/>
              </a:rPr>
              <a:t>Booch</a:t>
            </a:r>
            <a:r>
              <a:rPr lang="it-IT" dirty="0">
                <a:latin typeface="Calibri" pitchFamily="34" charset="0"/>
              </a:rPr>
              <a:t> e Philippe </a:t>
            </a:r>
            <a:r>
              <a:rPr lang="it-IT" dirty="0" err="1">
                <a:latin typeface="Calibri" pitchFamily="34" charset="0"/>
              </a:rPr>
              <a:t>Krutchen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Rational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Objectory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Process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(ROP)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fu il risultato dell’unificazione di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Objectory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del lavoro sul processo software svolto dalla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Rational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Fu introdotto il concetto di rischio, fu definita l’architettura e si formalizzò la sua qualità </a:t>
            </a:r>
            <a:r>
              <a:rPr lang="it-IT" dirty="0">
                <a:latin typeface="Calibri" pitchFamily="34" charset="0"/>
              </a:rPr>
              <a:t>di manufatto consegnabile chiamato “descrizione dell’architettura”.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589779" y="-71559"/>
            <a:ext cx="4476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Storia di UP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4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</a:t>
            </a:r>
            <a:r>
              <a:rPr lang="it-IT" dirty="0">
                <a:latin typeface="Calibri" pitchFamily="34" charset="0"/>
              </a:rPr>
              <a:t>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linguaggio visuale di modellazione dei sistemi </a:t>
            </a:r>
            <a:r>
              <a:rPr lang="it-IT" dirty="0">
                <a:latin typeface="Calibri" pitchFamily="34" charset="0"/>
              </a:rPr>
              <a:t>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uso generico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UML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tipicamente associato alla modellazione dei sistemi software Object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Oriented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UML è stato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studiato per incorporare tutte le migliori pratiche di modellazione e di ingegneria del software </a:t>
            </a:r>
            <a:r>
              <a:rPr lang="it-IT" dirty="0">
                <a:latin typeface="Calibri" pitchFamily="34" charset="0"/>
              </a:rPr>
              <a:t>correntemente utilizzate.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UML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fornisce alcuna metodologia di modellazione</a:t>
            </a:r>
            <a:r>
              <a:rPr lang="it-IT" dirty="0">
                <a:latin typeface="Calibri" pitchFamily="34" charset="0"/>
              </a:rPr>
              <a:t>; 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fornisce esclusivamente la sintassi da utilizzare </a:t>
            </a:r>
            <a:r>
              <a:rPr lang="it-IT" dirty="0">
                <a:latin typeface="Calibri" pitchFamily="34" charset="0"/>
              </a:rPr>
              <a:t>per la costruzione dei modelli.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Unified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Process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(UP)</a:t>
            </a:r>
            <a:r>
              <a:rPr lang="it-IT" dirty="0">
                <a:latin typeface="Calibri" pitchFamily="34" charset="0"/>
              </a:rPr>
              <a:t>, invece,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una metodologia</a:t>
            </a:r>
            <a:r>
              <a:rPr lang="it-IT" dirty="0">
                <a:latin typeface="Calibri" pitchFamily="34" charset="0"/>
              </a:rPr>
              <a:t>: indica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risorse, le attività e i manufatti che devono essere utilizzati, effettuati e creati per modellare un sistema software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non vincola all’uso di una specifica metodologia</a:t>
            </a:r>
            <a:r>
              <a:rPr lang="it-IT" dirty="0">
                <a:latin typeface="Calibri" pitchFamily="34" charset="0"/>
              </a:rPr>
              <a:t>, anche se sicuramente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UP è la metodologia che meglio si adatta ad UML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scopo di UML e di UP </a:t>
            </a:r>
            <a:r>
              <a:rPr lang="it-IT" dirty="0">
                <a:latin typeface="Calibri" pitchFamily="34" charset="0"/>
              </a:rPr>
              <a:t>è sempre stato quello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supportare e incorporare le migliori pratiche utilizzate dall’ingegneria del software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012296" y="-71559"/>
            <a:ext cx="6053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Modeling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Language – Cos’è UML</a:t>
            </a:r>
          </a:p>
        </p:txBody>
      </p:sp>
    </p:spTree>
    <p:extLst>
      <p:ext uri="{BB962C8B-B14F-4D97-AF65-F5344CB8AC3E}">
        <p14:creationId xmlns:p14="http://schemas.microsoft.com/office/powerpoint/2010/main" val="192135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Durante questo periodo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Booch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, Jacobson 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Rumbaugh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stavano sviluppando UML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 1998 si giunse al rilascio del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Rational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Unified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Process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(RUP); da allora si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susseguite diverse nuove versioni di RUP</a:t>
            </a:r>
            <a:r>
              <a:rPr lang="it-IT" dirty="0">
                <a:latin typeface="Calibri" pitchFamily="34" charset="0"/>
              </a:rPr>
              <a:t>, ciascuna delle quali ha apportato notevoli migliorie.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1999</a:t>
            </a:r>
            <a:r>
              <a:rPr lang="it-IT" dirty="0">
                <a:latin typeface="Calibri" pitchFamily="34" charset="0"/>
              </a:rPr>
              <a:t> è stato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pubblicato un testo importante “The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Unified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Software Development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Process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” che descrive UP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Mentre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RUP è un prodotto della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Rational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UP è un SEP non proprietario realizzato dagli autori di UML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UP  e RUP, comunque, sono parenti molto stretti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589779" y="-71559"/>
            <a:ext cx="4476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Storia di UP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6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RUP</a:t>
            </a:r>
            <a:r>
              <a:rPr lang="it-IT" dirty="0">
                <a:latin typeface="Calibri" pitchFamily="34" charset="0"/>
              </a:rPr>
              <a:t> è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versione commerciale di UP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mette a disposizione tutti gli standard, gli strumenti e altri elementi che non sono inclusi in UP </a:t>
            </a:r>
            <a:r>
              <a:rPr lang="it-IT" dirty="0">
                <a:latin typeface="Calibri" pitchFamily="34" charset="0"/>
              </a:rPr>
              <a:t>ma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sarebbe comunque necessario procurarsi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Attualmente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RUP estende UP significativamente in molti modi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Oggi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UP deve essere considerato come una classe base generica non proprietaria di cui RUP è una sottoclasse commerciale specifica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RUP e UP restano</a:t>
            </a:r>
            <a:r>
              <a:rPr lang="it-IT" dirty="0">
                <a:latin typeface="Calibri" pitchFamily="34" charset="0"/>
              </a:rPr>
              <a:t>, comunque,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fondamentalmente più simili che diversi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differenza principale </a:t>
            </a:r>
            <a:r>
              <a:rPr lang="it-IT" dirty="0">
                <a:latin typeface="Calibri" pitchFamily="34" charset="0"/>
              </a:rPr>
              <a:t>riguarda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completezza e il livello di dettaglio e non le differenze semantiche o ideologiche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flussi di lavoro di base per l’analisi e la progettazione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object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oriented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sufficientemente simili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UP e RUP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modellano entrambi il chi, il quando e il cosa del processo di sviluppo del software </a:t>
            </a:r>
            <a:r>
              <a:rPr lang="it-IT" dirty="0">
                <a:latin typeface="Calibri" pitchFamily="34" charset="0"/>
              </a:rPr>
              <a:t>ma lo fanno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modo leggermente diverso.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L’ultima versione di RUP </a:t>
            </a:r>
            <a:r>
              <a:rPr lang="it-IT" dirty="0">
                <a:latin typeface="Calibri" pitchFamily="34" charset="0"/>
              </a:rPr>
              <a:t>presenta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alcune differenze di termini e di sintassi rispetto ad UP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919678" y="-71559"/>
            <a:ext cx="4146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UP e RUP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44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Sotto vengono mostrate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corrispondenze tra le icone del processo di RUP e le icone del processo di UP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osservi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l’uso della relazione &lt;&lt;traccia&gt;&gt; tra l’icona RUP 2001 e l’icona originale di UP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919678" y="-71559"/>
            <a:ext cx="4146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UP e RUP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CE75221-3582-46AF-B91E-A47C25A82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4902" y="1686508"/>
            <a:ext cx="4542195" cy="380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4546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modellare il chi </a:t>
            </a:r>
            <a:r>
              <a:rPr lang="it-IT" dirty="0">
                <a:latin typeface="Calibri" pitchFamily="34" charset="0"/>
              </a:rPr>
              <a:t>del SEP,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UP introduce il concetto di risorsa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UP modella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cosa come attività e manufatti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attività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compiti che verranno eseguiti dagli individui o dai gruppi </a:t>
            </a:r>
            <a:r>
              <a:rPr lang="it-IT" dirty="0">
                <a:latin typeface="Calibri" pitchFamily="34" charset="0"/>
              </a:rPr>
              <a:t>che partecipano al progetto.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manufatti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materiale, di qualunque natura, richiesto o prodotto dal progetto</a:t>
            </a:r>
            <a:r>
              <a:rPr lang="it-IT" dirty="0">
                <a:latin typeface="Calibri" pitchFamily="34" charset="0"/>
              </a:rPr>
              <a:t>: codice sorgente, eseguibili, standard, documentazione,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UP modella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</a:t>
            </a:r>
            <a:r>
              <a:rPr lang="it-IT" dirty="0">
                <a:latin typeface="Calibri" pitchFamily="34" charset="0"/>
              </a:rPr>
              <a:t> usando 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flussi di lavoro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sequenze di attività correlate</a:t>
            </a:r>
            <a:r>
              <a:rPr lang="it-IT" dirty="0">
                <a:latin typeface="Calibri" pitchFamily="34" charset="0"/>
              </a:rPr>
              <a:t> che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eseguite dalle risorse umane</a:t>
            </a:r>
            <a:r>
              <a:rPr lang="it-IT" dirty="0">
                <a:latin typeface="Calibri" pitchFamily="34" charset="0"/>
              </a:rPr>
              <a:t>; in RUP i flussi di lavoro di alto livello sono chiamati discipline.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919678" y="-71559"/>
            <a:ext cx="4146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UP e RUP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39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UP</a:t>
            </a:r>
            <a:r>
              <a:rPr lang="it-IT" dirty="0">
                <a:latin typeface="Calibri" pitchFamily="34" charset="0"/>
              </a:rPr>
              <a:t>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processo generico di sviluppo del software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deve essere istanziato per ciascuna organizzazione </a:t>
            </a:r>
            <a:r>
              <a:rPr lang="it-IT" dirty="0">
                <a:latin typeface="Calibri" pitchFamily="34" charset="0"/>
              </a:rPr>
              <a:t>e anche per ciascun progetto specifico.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processo di istanziazione </a:t>
            </a:r>
            <a:r>
              <a:rPr lang="it-IT" dirty="0">
                <a:latin typeface="Calibri" pitchFamily="34" charset="0"/>
              </a:rPr>
              <a:t>consiste 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definizione e integrazione di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Standard per il gruppo di lavoro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Modelli di documento standard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Strumenti</a:t>
            </a:r>
            <a:r>
              <a:rPr lang="it-IT" dirty="0">
                <a:latin typeface="Calibri" pitchFamily="34" charset="0"/>
              </a:rPr>
              <a:t>, quali compilatori, gestori della configurazione,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Archiviazione</a:t>
            </a:r>
            <a:r>
              <a:rPr lang="it-IT" dirty="0">
                <a:latin typeface="Calibri" pitchFamily="34" charset="0"/>
              </a:rPr>
              <a:t>, per quanto riguarda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gestione dei difetti, la gestione del progetto, etc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Modifiche del ciclo di vita</a:t>
            </a:r>
            <a:r>
              <a:rPr lang="it-IT" dirty="0">
                <a:latin typeface="Calibri" pitchFamily="34" charset="0"/>
              </a:rPr>
              <a:t>, per esempio strumenti più sofisticati per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controllo del livello di qualità per sistemi “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safety-critical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”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Anche 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RUP</a:t>
            </a:r>
            <a:r>
              <a:rPr lang="it-IT" dirty="0">
                <a:latin typeface="Calibri" pitchFamily="34" charset="0"/>
              </a:rPr>
              <a:t> è molto più completo di UP,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comunque necessario personalizzarlo e istanziarlo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effetti,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qualsiasi processo di ingegneria del software</a:t>
            </a:r>
            <a:r>
              <a:rPr lang="it-IT" dirty="0">
                <a:latin typeface="Calibri" pitchFamily="34" charset="0"/>
              </a:rPr>
              <a:t>, in genere, bisogna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investire una certa quantità di tempo e di denaro per l’istanziazione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348572" y="-71559"/>
            <a:ext cx="771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Istanziazione di UP su un progetto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99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UP</a:t>
            </a:r>
            <a:r>
              <a:rPr lang="it-IT" dirty="0">
                <a:latin typeface="Calibri" pitchFamily="34" charset="0"/>
              </a:rPr>
              <a:t> è basato su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tre assiomi fondamentali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pilotato dai casi d’uso e dai fattori di rischio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incentrato sull’architettura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iterativo e incrementale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casi d’uso </a:t>
            </a:r>
            <a:r>
              <a:rPr lang="it-IT" dirty="0">
                <a:latin typeface="Calibri" pitchFamily="34" charset="0"/>
              </a:rPr>
              <a:t>sono un modo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fissare i requisiti di un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L’altro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fattore che pilota UP è il rischio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UP prevede che lo sviluppo di un sistema software richieda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messa a punto di una solida architettura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Infine,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UP è iterativo e incrementale</a:t>
            </a:r>
            <a:r>
              <a:rPr lang="it-IT" dirty="0">
                <a:latin typeface="Calibri" pitchFamily="34" charset="0"/>
              </a:rPr>
              <a:t>; esso prevede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progetto venga scomposto in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sottoprogetti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(o iterazioni) </a:t>
            </a:r>
            <a:r>
              <a:rPr lang="it-IT" dirty="0">
                <a:latin typeface="Calibri" pitchFamily="34" charset="0"/>
              </a:rPr>
              <a:t>ciascuno dei quali porterà al rilascio di qualche nuova funzionalità.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software</a:t>
            </a:r>
            <a:r>
              <a:rPr lang="it-IT" dirty="0">
                <a:latin typeface="Calibri" pitchFamily="34" charset="0"/>
              </a:rPr>
              <a:t>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costruito con un processo a passi successivi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approccio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profondamente diverso dal vecchio ciclo di vita a cascata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308933" y="-71559"/>
            <a:ext cx="4757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Assiomi di UP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83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Sviluppando un processo con UP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ripetono</a:t>
            </a:r>
            <a:r>
              <a:rPr lang="it-IT" dirty="0">
                <a:latin typeface="Calibri" pitchFamily="34" charset="0"/>
              </a:rPr>
              <a:t>, invece,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flussi di lavoro principali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 UP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progetto </a:t>
            </a:r>
            <a:r>
              <a:rPr lang="it-IT" dirty="0">
                <a:latin typeface="Calibri" pitchFamily="34" charset="0"/>
              </a:rPr>
              <a:t>di sviluppo software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scomposto in un certo numero di “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miniprogetti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” più piccoli; ciascun “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miniprogetto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” diventa un’iterazione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Ciascuna iterazione contiene tutti gli elementi </a:t>
            </a:r>
            <a:r>
              <a:rPr lang="it-IT" dirty="0">
                <a:latin typeface="Calibri" pitchFamily="34" charset="0"/>
              </a:rPr>
              <a:t>di un tipico progetto di sviluppo 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Pianificazione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Analisi e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Costruzione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Integrazione e test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Rilascio</a:t>
            </a:r>
            <a:r>
              <a:rPr lang="it-IT" dirty="0">
                <a:latin typeface="Calibri" pitchFamily="34" charset="0"/>
              </a:rPr>
              <a:t> (esterno o interno).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iterazione </a:t>
            </a:r>
            <a:r>
              <a:rPr lang="it-IT" dirty="0">
                <a:latin typeface="Calibri" pitchFamily="34" charset="0"/>
              </a:rPr>
              <a:t>porta al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raggiungimento di una baseline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baseline si accumulano una sull’altra</a:t>
            </a:r>
            <a:r>
              <a:rPr lang="it-IT" dirty="0">
                <a:latin typeface="Calibri" pitchFamily="34" charset="0"/>
              </a:rPr>
              <a:t> man mano che le iterazioni si susseguono,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fino ad ottenere il sistema finale completo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308933" y="-71559"/>
            <a:ext cx="4757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Assiomi di UP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851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Sviluppando un processo con UP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ripetono</a:t>
            </a:r>
            <a:r>
              <a:rPr lang="it-IT" dirty="0">
                <a:latin typeface="Calibri" pitchFamily="34" charset="0"/>
              </a:rPr>
              <a:t>, invece,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flussi di lavoro principali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differenza tra due baseline consecutive </a:t>
            </a:r>
            <a:r>
              <a:rPr lang="it-IT" dirty="0">
                <a:latin typeface="Calibri" pitchFamily="34" charset="0"/>
              </a:rPr>
              <a:t>viene chiamata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incremento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iterazioni</a:t>
            </a:r>
            <a:r>
              <a:rPr lang="it-IT" dirty="0">
                <a:latin typeface="Calibri" pitchFamily="34" charset="0"/>
              </a:rPr>
              <a:t>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raggruppate in fasi</a:t>
            </a:r>
            <a:r>
              <a:rPr lang="it-IT" dirty="0">
                <a:latin typeface="Calibri" pitchFamily="34" charset="0"/>
              </a:rPr>
              <a:t>; le fasi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forniscono la macrostruttura di UP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308933" y="-71559"/>
            <a:ext cx="4757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Assiomi di UP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84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cinque fondamentali flussi di lavoro </a:t>
            </a:r>
            <a:r>
              <a:rPr lang="it-IT" dirty="0">
                <a:latin typeface="Calibri" pitchFamily="34" charset="0"/>
              </a:rPr>
              <a:t>che specificano quali attività debbano essere svolte in ciascuna iterazione.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Oltre a questi cinque,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esistono anche altri flussi di lavoro</a:t>
            </a:r>
            <a:r>
              <a:rPr lang="it-IT" dirty="0">
                <a:latin typeface="Calibri" pitchFamily="34" charset="0"/>
              </a:rPr>
              <a:t>, quali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quello della pianificazione e quello della valutazione</a:t>
            </a:r>
            <a:r>
              <a:rPr lang="it-IT" dirty="0">
                <a:latin typeface="Calibri" pitchFamily="34" charset="0"/>
              </a:rPr>
              <a:t>,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però non essere applicabili a tutte le iterazioni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UP</a:t>
            </a:r>
            <a:r>
              <a:rPr lang="it-IT" dirty="0">
                <a:latin typeface="Calibri" pitchFamily="34" charset="0"/>
              </a:rPr>
              <a:t>, 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tratta esclusivamente dei cinque flussi di lavoro fondamentali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Requisiti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Implementazione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Test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11005" y="-71559"/>
            <a:ext cx="6555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Iterazioni e flussi di lavoro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19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seguente figura 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alcuni possibili flussi di lavoro per un’iterazione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Anche 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ciascuna iterazione può prevedere tutti  e cinque i flussi di lavoro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collocazione dell’iterazione </a:t>
            </a:r>
            <a:r>
              <a:rPr lang="it-IT" dirty="0">
                <a:latin typeface="Calibri" pitchFamily="34" charset="0"/>
              </a:rPr>
              <a:t>all’interno del ciclo di vita del progetto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determina una maggiore enfasi su uno dei flussi di lavoro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scomposizione del progetto </a:t>
            </a:r>
            <a:r>
              <a:rPr lang="it-IT" dirty="0">
                <a:latin typeface="Calibri" pitchFamily="34" charset="0"/>
              </a:rPr>
              <a:t>consente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gestire la pianificazione di progetto in modo più flessibile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11005" y="-71559"/>
            <a:ext cx="6555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Iterazioni e flussi di lavoro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DE3F42-7871-4542-92C0-C6ABDFFAB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0486" y="1686508"/>
            <a:ext cx="5891028" cy="343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135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Prima del 1994 </a:t>
            </a:r>
            <a:r>
              <a:rPr lang="it-IT" dirty="0">
                <a:latin typeface="Calibri" pitchFamily="34" charset="0"/>
              </a:rPr>
              <a:t>c’era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molta confusione nel mondo dei metodi Object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Oriented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quanto riguarda 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linguaggi di modellazione visuale </a:t>
            </a: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leader riconosciuti erano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Booch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(con il metodo </a:t>
            </a:r>
            <a:r>
              <a:rPr lang="it-IT" dirty="0" err="1">
                <a:latin typeface="Calibri" pitchFamily="34" charset="0"/>
              </a:rPr>
              <a:t>Booch</a:t>
            </a:r>
            <a:r>
              <a:rPr lang="it-IT" dirty="0">
                <a:latin typeface="Calibri" pitchFamily="34" charset="0"/>
              </a:rPr>
              <a:t>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Rumbaugh</a:t>
            </a:r>
            <a:r>
              <a:rPr lang="it-IT" dirty="0">
                <a:latin typeface="Calibri" pitchFamily="34" charset="0"/>
              </a:rPr>
              <a:t> (con il metodo OMT).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quanto riguarda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metodologie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Jacobson era di gran lunga avanti a tutti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1994</a:t>
            </a:r>
            <a:r>
              <a:rPr lang="it-IT" dirty="0">
                <a:latin typeface="Calibri" pitchFamily="34" charset="0"/>
              </a:rPr>
              <a:t> ci fu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primo tentativo di unificazione</a:t>
            </a:r>
            <a:r>
              <a:rPr lang="it-IT" dirty="0">
                <a:latin typeface="Calibri" pitchFamily="34" charset="0"/>
              </a:rPr>
              <a:t>,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metodo Fusion di Coleman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Fusion venne rapidamente sopraffatto </a:t>
            </a:r>
            <a:r>
              <a:rPr lang="it-IT" dirty="0">
                <a:latin typeface="Calibri" pitchFamily="34" charset="0"/>
              </a:rPr>
              <a:t>dal corso degli eventi quando, sempre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 1994,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Booch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Rumbaugh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si unirono alla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Rational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Corporation per lavorare su UML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1996 l’Object Management Group (OMG) produsse una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Request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for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Proposal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per un linguaggio di modellazione visuale Object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Oriented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1997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l’OMG approvò UML, che divenne l’unico linguaggio di modellazione utilizzato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Dalla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metà degli anni 2000 </a:t>
            </a:r>
            <a:r>
              <a:rPr lang="it-IT" dirty="0">
                <a:latin typeface="Calibri" pitchFamily="34" charset="0"/>
              </a:rPr>
              <a:t>è stato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rilasciato UML 2.0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2 ha introdotto una nuova sintassi visuale </a:t>
            </a:r>
            <a:r>
              <a:rPr lang="it-IT" dirty="0">
                <a:latin typeface="Calibri" pitchFamily="34" charset="0"/>
              </a:rPr>
              <a:t>che in parte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sostituisce e chiarisce la sintassi di UML 1.x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24764" y="-71559"/>
            <a:ext cx="8041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Modeling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Language – Una breve storia di UML</a:t>
            </a:r>
          </a:p>
        </p:txBody>
      </p:sp>
    </p:spTree>
    <p:extLst>
      <p:ext uri="{BB962C8B-B14F-4D97-AF65-F5344CB8AC3E}">
        <p14:creationId xmlns:p14="http://schemas.microsoft.com/office/powerpoint/2010/main" val="2258629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L’approccio più semplice </a:t>
            </a:r>
            <a:r>
              <a:rPr lang="it-IT" dirty="0">
                <a:latin typeface="Calibri" pitchFamily="34" charset="0"/>
              </a:rPr>
              <a:t>è quello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sistemare le iterazioni in sequenza sulla scala temporale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spesso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possibile pianificare le iterazioni in parallelo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iterazione UP genera una baseline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incrementi</a:t>
            </a:r>
            <a:r>
              <a:rPr lang="it-IT" dirty="0">
                <a:latin typeface="Calibri" pitchFamily="34" charset="0"/>
              </a:rPr>
              <a:t> sono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differenza tra una baseline e quella successiva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11005" y="-71559"/>
            <a:ext cx="65550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Iterazioni e flussi di lavoro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091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struttura di UP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specificata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ciclo di vita del progetto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suddiviso in quattro fasi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Avvio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Elaborazione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Costruzione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Transizione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125806" y="-71559"/>
            <a:ext cx="49402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Struttura di UP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44D8611-3B1A-486D-B83B-7D9077EC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1190" y="1743491"/>
            <a:ext cx="529422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1590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Ciascuna di queste fasi si conclude con un’importante milestone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fase può essere composta da una o più iterazioni</a:t>
            </a:r>
            <a:r>
              <a:rPr lang="it-IT" dirty="0">
                <a:latin typeface="Calibri" pitchFamily="34" charset="0"/>
              </a:rPr>
              <a:t>; in ogni iterazione vengono eseguiti i cinque flussi di lavoro fondamentali.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numero esatto di iterazioni per fase dipende </a:t>
            </a:r>
            <a:r>
              <a:rPr lang="it-IT" dirty="0">
                <a:latin typeface="Calibri" pitchFamily="34" charset="0"/>
              </a:rPr>
              <a:t>dalle dimensioni del progetto.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quantità di lavoro richiesta per ciascuno dei cinque flussi di lavoro fondamentali varia</a:t>
            </a:r>
            <a:r>
              <a:rPr lang="it-IT" dirty="0">
                <a:latin typeface="Calibri" pitchFamily="34" charset="0"/>
              </a:rPr>
              <a:t> al passaggio del progetto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attraverso le diverse fasi di UP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125806" y="-71559"/>
            <a:ext cx="49402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Struttura di UP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35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tale variazione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delle principali caratteristiche di UP </a:t>
            </a:r>
            <a:r>
              <a:rPr lang="it-IT" dirty="0">
                <a:latin typeface="Calibri" pitchFamily="34" charset="0"/>
              </a:rPr>
              <a:t>è quella di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processo basato su obiettivi </a:t>
            </a:r>
            <a:r>
              <a:rPr lang="it-IT" dirty="0">
                <a:latin typeface="Calibri" pitchFamily="34" charset="0"/>
              </a:rPr>
              <a:t>e non un processo basato su manufatti consegnabili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125806" y="-71559"/>
            <a:ext cx="49402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Struttura di UP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5823597-4AFF-402D-A0D8-60FC5B543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9" y="1567113"/>
            <a:ext cx="5506425" cy="3357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5286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Ciascuna fase </a:t>
            </a:r>
            <a:r>
              <a:rPr lang="it-IT" dirty="0">
                <a:latin typeface="Calibri" pitchFamily="34" charset="0"/>
              </a:rPr>
              <a:t>di 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ha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obiettivo</a:t>
            </a:r>
            <a:r>
              <a:rPr lang="it-IT" dirty="0">
                <a:latin typeface="Calibri" pitchFamily="34" charset="0"/>
              </a:rPr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concentra su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o più attività e flussi di lavoro</a:t>
            </a:r>
            <a:r>
              <a:rPr lang="it-IT" dirty="0">
                <a:latin typeface="Calibri" pitchFamily="34" charset="0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conclude con una milestone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532327" y="-71559"/>
            <a:ext cx="45337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Le fasi di UP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44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L’avvio</a:t>
            </a:r>
            <a:r>
              <a:rPr lang="it-IT" dirty="0">
                <a:latin typeface="Calibri" pitchFamily="34" charset="0"/>
              </a:rPr>
              <a:t> ha 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obiettivo</a:t>
            </a:r>
            <a:r>
              <a:rPr lang="it-IT" dirty="0">
                <a:latin typeface="Calibri" pitchFamily="34" charset="0"/>
              </a:rPr>
              <a:t> quello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“far decollare” il progetto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L’avvio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comporta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Stabilire la fattibilità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Realizzare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business case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Fissare 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requisiti essenziali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Identificare 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rischi più critici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principali risorse coinvolte </a:t>
            </a:r>
            <a:r>
              <a:rPr lang="it-IT" dirty="0">
                <a:latin typeface="Calibri" pitchFamily="34" charset="0"/>
              </a:rPr>
              <a:t>in questa fase sono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capoprogetto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l’architetto di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047690" y="-71559"/>
            <a:ext cx="60183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Le fasi di UP – Avvio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Obiettivi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56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L’avvio</a:t>
            </a:r>
            <a:r>
              <a:rPr lang="it-IT" dirty="0">
                <a:latin typeface="Calibri" pitchFamily="34" charset="0"/>
              </a:rPr>
              <a:t> enfatizza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principalmente i flussi di lavoro dei requisiti e dell’analisi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potrebbe anche richiedere attività di progettazione e implementazione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flusso di lavoro dei test non è solitamente applicabile </a:t>
            </a:r>
            <a:r>
              <a:rPr lang="it-IT" dirty="0">
                <a:latin typeface="Calibri" pitchFamily="34" charset="0"/>
              </a:rPr>
              <a:t>in quanto gli unici manufatti software prodotti sono prototipi.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047690" y="-71559"/>
            <a:ext cx="60183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Le fasi di UP – Avvio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Flussi di lavoro</a:t>
            </a:r>
          </a:p>
          <a:p>
            <a:pPr algn="r"/>
            <a:endParaRPr lang="it-IT" sz="28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48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milestone dell’Avvio </a:t>
            </a:r>
            <a:r>
              <a:rPr lang="it-IT" dirty="0">
                <a:latin typeface="Calibri" pitchFamily="34" charset="0"/>
              </a:rPr>
              <a:t>è proprio costituita dalla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definizione degli Obiettivi del Ciclo di Vita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condizioni</a:t>
            </a:r>
            <a:r>
              <a:rPr lang="it-IT" dirty="0">
                <a:latin typeface="Calibri" pitchFamily="34" charset="0"/>
              </a:rPr>
              <a:t> e 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manufatti</a:t>
            </a:r>
            <a:r>
              <a:rPr lang="it-IT" dirty="0">
                <a:latin typeface="Calibri" pitchFamily="34" charset="0"/>
              </a:rPr>
              <a:t> della milestone dell’Avvio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riportati nella seguente tabella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129507" y="-71559"/>
            <a:ext cx="59365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Le fasi di UP – Avvio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Milestone: obiettivo del ciclo di vita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F46D153C-E78A-41CA-A84F-E2986DE91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133035"/>
              </p:ext>
            </p:extLst>
          </p:nvPr>
        </p:nvGraphicFramePr>
        <p:xfrm>
          <a:off x="2065507" y="2240506"/>
          <a:ext cx="8128000" cy="4221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170647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38095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Condizioni da soddisfare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Manufatto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71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Concordare con le parti interessate gli obiettivi del progetto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Documento di alto livello con i principali requisiti, caratteristiche e vincoli del progetto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21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Definire l’ambito del progetto concordandolo con le parti interessate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Modello dei casi d’uso iniziale (completato al 10-20%)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6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Fissare i principali requisiti concordandoli con le parti interessate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Glossario di progetto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8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Concordare con le parti interessate le stime dei costi e dei tempi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Prima pianificazione del progetto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Il capoprogetto ha creato un business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Business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2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Il capoprogetto ha effettuato una valutazione dei rischi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Documento o archivio di valutazione dei rischi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67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La fattibilità è stata confermata da uno o più studi tecnici e/o prototipi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Uno o più prototipi (da scartare)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3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È stato individuato uno schema di architettura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Documento iniziale di architettura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4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437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L’elaborazione</a:t>
            </a:r>
            <a:r>
              <a:rPr lang="it-IT" dirty="0">
                <a:latin typeface="Calibri" pitchFamily="34" charset="0"/>
              </a:rPr>
              <a:t> 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seguenti obiettivi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Creare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baseline eseguibile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Perfezionare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valutazione dei rischi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Definire 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attributi di qualità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Fissare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casi d’uso relativi a circa l’80% dei requisiti funzionali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Realizzare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piano dettagliato della fase di costruzione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Formulare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valutazione iniziale delle risorse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L’obiettivo principale </a:t>
            </a:r>
            <a:r>
              <a:rPr lang="it-IT" dirty="0">
                <a:latin typeface="Calibri" pitchFamily="34" charset="0"/>
              </a:rPr>
              <a:t>dell’Elaborazione è quello di produrre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baseline eseguibile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baseline eseguibile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un prototipo ma piuttosto una prima approssimazione del sistema desiderato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fase di Elaborazione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senza dubbio quella più critica di tutto il processo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053508" y="-71559"/>
            <a:ext cx="70125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Le fasi di UP – Elaborazione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Obiettivi</a:t>
            </a:r>
          </a:p>
        </p:txBody>
      </p:sp>
    </p:spTree>
    <p:extLst>
      <p:ext uri="{BB962C8B-B14F-4D97-AF65-F5344CB8AC3E}">
        <p14:creationId xmlns:p14="http://schemas.microsoft.com/office/powerpoint/2010/main" val="3352888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fase di Elaborazione </a:t>
            </a:r>
            <a:r>
              <a:rPr lang="it-IT" dirty="0">
                <a:latin typeface="Calibri" pitchFamily="34" charset="0"/>
              </a:rPr>
              <a:t>prevede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seguenti scopi per ciascuno dei cinque flussi di lavoro fondamentali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Requisiti</a:t>
            </a:r>
            <a:r>
              <a:rPr lang="it-IT" dirty="0">
                <a:latin typeface="Calibri" pitchFamily="34" charset="0"/>
              </a:rPr>
              <a:t>: fissare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maggior parte dei requisiti </a:t>
            </a:r>
            <a:r>
              <a:rPr lang="it-IT" dirty="0">
                <a:latin typeface="Calibri" pitchFamily="34" charset="0"/>
              </a:rPr>
              <a:t>e definire meglio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l’ambito del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Analisi</a:t>
            </a:r>
            <a:r>
              <a:rPr lang="it-IT" dirty="0">
                <a:latin typeface="Calibri" pitchFamily="34" charset="0"/>
              </a:rPr>
              <a:t>: definire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ciò che deve essere costruito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</a:t>
            </a:r>
            <a:r>
              <a:rPr lang="it-IT" dirty="0">
                <a:latin typeface="Calibri" pitchFamily="34" charset="0"/>
              </a:rPr>
              <a:t>: creare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un’architettura stabile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Implementazione</a:t>
            </a:r>
            <a:r>
              <a:rPr lang="it-IT" dirty="0">
                <a:latin typeface="Calibri" pitchFamily="34" charset="0"/>
              </a:rPr>
              <a:t>: costruire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baseline eseguibile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Test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verificare la baseline eseguibile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L’Elaborazione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concentra sui flussi di lavoro dei requisiti, dell’analisi e della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053508" y="-71559"/>
            <a:ext cx="70125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Le fasi di UP – Elaborazione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Flussi di lavoro</a:t>
            </a:r>
          </a:p>
        </p:txBody>
      </p:sp>
    </p:spTree>
    <p:extLst>
      <p:ext uri="{BB962C8B-B14F-4D97-AF65-F5344CB8AC3E}">
        <p14:creationId xmlns:p14="http://schemas.microsoft.com/office/powerpoint/2010/main" val="12226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Dalla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metà degli anni 2000 </a:t>
            </a:r>
            <a:r>
              <a:rPr lang="it-IT" dirty="0">
                <a:latin typeface="Calibri" pitchFamily="34" charset="0"/>
              </a:rPr>
              <a:t>è stato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rilasciato UML 2.0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2 ha introdotto una nuova sintassi visuale </a:t>
            </a:r>
            <a:r>
              <a:rPr lang="it-IT" dirty="0">
                <a:latin typeface="Calibri" pitchFamily="34" charset="0"/>
              </a:rPr>
              <a:t>che in parte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sostituisce e chiarisce la sintassi di UML 1.x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Sebbene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2 presenti parecchi cambiamenti sintattici rispetto a UML 1.x</a:t>
            </a:r>
            <a:r>
              <a:rPr lang="it-IT" dirty="0">
                <a:latin typeface="Calibri" pitchFamily="34" charset="0"/>
              </a:rPr>
              <a:t>, l’aspetto positivo è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principi fondamentali sono rimasti uguali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cambiamenti più radicali introdotti in UML 2.0 </a:t>
            </a:r>
            <a:r>
              <a:rPr lang="it-IT" dirty="0">
                <a:latin typeface="Calibri" pitchFamily="34" charset="0"/>
              </a:rPr>
              <a:t>sono stati apportati al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meta-modello UML</a:t>
            </a:r>
            <a:r>
              <a:rPr lang="it-IT" dirty="0">
                <a:latin typeface="Calibri" pitchFamily="34" charset="0"/>
              </a:rPr>
              <a:t>, quindi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maggior parte dei modellatori non dovrà preoccuparsene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24764" y="-71559"/>
            <a:ext cx="8041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Modeling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Language – Una breve storia di UML</a:t>
            </a:r>
          </a:p>
        </p:txBody>
      </p:sp>
    </p:spTree>
    <p:extLst>
      <p:ext uri="{BB962C8B-B14F-4D97-AF65-F5344CB8AC3E}">
        <p14:creationId xmlns:p14="http://schemas.microsoft.com/office/powerpoint/2010/main" val="551802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milestone dell’Elaborazione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l’Architettura del Ciclo di Vita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condizioni e i manufatti </a:t>
            </a:r>
            <a:r>
              <a:rPr lang="it-IT" dirty="0">
                <a:latin typeface="Calibri" pitchFamily="34" charset="0"/>
              </a:rPr>
              <a:t>della milestone dell’Elaborazione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i seguenti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053508" y="-71559"/>
            <a:ext cx="70125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Le fasi di UP – Elaborazione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Architettura del ciclo di vita</a:t>
            </a:r>
          </a:p>
        </p:txBody>
      </p:sp>
      <p:graphicFrame>
        <p:nvGraphicFramePr>
          <p:cNvPr id="10" name="Tabella 2">
            <a:extLst>
              <a:ext uri="{FF2B5EF4-FFF2-40B4-BE49-F238E27FC236}">
                <a16:creationId xmlns:a16="http://schemas.microsoft.com/office/drawing/2014/main" id="{FB6DAAC3-23F0-4026-BA94-4D79AF191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00339"/>
              </p:ext>
            </p:extLst>
          </p:nvPr>
        </p:nvGraphicFramePr>
        <p:xfrm>
          <a:off x="961534" y="2240506"/>
          <a:ext cx="10199802" cy="4511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99901">
                  <a:extLst>
                    <a:ext uri="{9D8B030D-6E8A-4147-A177-3AD203B41FA5}">
                      <a16:colId xmlns:a16="http://schemas.microsoft.com/office/drawing/2014/main" val="3917064716"/>
                    </a:ext>
                  </a:extLst>
                </a:gridCol>
                <a:gridCol w="5099901">
                  <a:extLst>
                    <a:ext uri="{9D8B030D-6E8A-4147-A177-3AD203B41FA5}">
                      <a16:colId xmlns:a16="http://schemas.microsoft.com/office/drawing/2014/main" val="1738095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Condizioni da soddisfare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Manufatto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71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Creare una baseline robusta ed eseguibile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La baseline eseguibile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21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La baseline eseguibile dimostra che i rischi principali sono stati identificati e risolti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Modello statico UML; modello dinamico UML; modello dei casi d’uso UML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6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La visione d’insieme del sistema si è stabilizzata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Un documento descrittivo del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82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Rivedere la valutazione dei rischi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Valutazione dei rischi aggiornata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Rivedere e </a:t>
                      </a:r>
                      <a:r>
                        <a:rPr lang="it-IT" sz="1400" dirty="0" err="1"/>
                        <a:t>riconcordare</a:t>
                      </a:r>
                      <a:r>
                        <a:rPr lang="it-IT" sz="1400" dirty="0"/>
                        <a:t> il business case con le parti interessate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Business case aggiornato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2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La pianificazione di progetto ha raggiunto un dettaglio tale da consentire la formulazione di una stima realistica dei tempi, dei costi e delle risorse richieste dalle fasi successive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Pianificazione di progetto aggiornata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67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Le parti interessate hanno approvato la pianificazione di progetto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3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Il business case è stato verificato e confrontato con la pianificazione di progetto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Business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4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È stato raggiunto un accordo con le parti interessate per continuare il progetto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Accordo firmato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01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984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L’obiettivo della Costruzione </a:t>
            </a:r>
            <a:r>
              <a:rPr lang="it-IT" dirty="0">
                <a:latin typeface="Calibri" pitchFamily="34" charset="0"/>
              </a:rPr>
              <a:t>è quello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completare tutti i requisiti, l’analisi e la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essenziale</a:t>
            </a:r>
            <a:r>
              <a:rPr lang="it-IT" dirty="0">
                <a:latin typeface="Calibri" pitchFamily="34" charset="0"/>
              </a:rPr>
              <a:t> che durante la Costruzione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mantenga l’integrità dell’architettura del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97649" y="-71559"/>
            <a:ext cx="6868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Le fasi di UP – Costruzione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Obiettivi</a:t>
            </a:r>
          </a:p>
        </p:txBody>
      </p:sp>
    </p:spTree>
    <p:extLst>
      <p:ext uri="{BB962C8B-B14F-4D97-AF65-F5344CB8AC3E}">
        <p14:creationId xmlns:p14="http://schemas.microsoft.com/office/powerpoint/2010/main" val="113317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L’enfasi in questa fase </a:t>
            </a:r>
            <a:r>
              <a:rPr lang="it-IT" dirty="0">
                <a:latin typeface="Calibri" pitchFamily="34" charset="0"/>
              </a:rPr>
              <a:t>si sposta decisamente sul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flusso di lavoro dell’implementazione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Anche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test diventano prioritari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Possiamo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sintetizzare il tipo di attività previsto per ciascun flusso di lavoro nel modo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Requisiti</a:t>
            </a:r>
            <a:r>
              <a:rPr lang="it-IT" dirty="0">
                <a:latin typeface="Calibri" pitchFamily="34" charset="0"/>
              </a:rPr>
              <a:t>: portare alla luce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tutti i requisiti mancanti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Analisi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ultimare il modello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ultimare il modello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Implementazione</a:t>
            </a:r>
            <a:r>
              <a:rPr lang="it-IT" dirty="0">
                <a:latin typeface="Calibri" pitchFamily="34" charset="0"/>
              </a:rPr>
              <a:t>: costruire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capacità operativa iniziale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Test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verificare la capacità operativa iniziale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97649" y="-71559"/>
            <a:ext cx="6868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Le fasi di UP – Costruzione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Flussi di lavoro</a:t>
            </a:r>
          </a:p>
        </p:txBody>
      </p:sp>
    </p:spTree>
    <p:extLst>
      <p:ext uri="{BB962C8B-B14F-4D97-AF65-F5344CB8AC3E}">
        <p14:creationId xmlns:p14="http://schemas.microsoft.com/office/powerpoint/2010/main" val="4326548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questa milestone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sistema software deve essere completato e predisposto </a:t>
            </a:r>
            <a:r>
              <a:rPr lang="it-IT" dirty="0">
                <a:latin typeface="Calibri" pitchFamily="34" charset="0"/>
              </a:rPr>
              <a:t>in modo che gli utenti possano eseguire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beta test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condizioni e i manufatti </a:t>
            </a:r>
            <a:r>
              <a:rPr lang="it-IT" dirty="0">
                <a:latin typeface="Calibri" pitchFamily="34" charset="0"/>
              </a:rPr>
              <a:t>della milestone della Costruzione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riportati nella seguente tabella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97649" y="-71559"/>
            <a:ext cx="68684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Le fasi di UP – Costruzione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Milestone: capacità operativa iniziale</a:t>
            </a:r>
          </a:p>
        </p:txBody>
      </p:sp>
      <p:graphicFrame>
        <p:nvGraphicFramePr>
          <p:cNvPr id="10" name="Tabella 2">
            <a:extLst>
              <a:ext uri="{FF2B5EF4-FFF2-40B4-BE49-F238E27FC236}">
                <a16:creationId xmlns:a16="http://schemas.microsoft.com/office/drawing/2014/main" id="{41543093-E988-4A76-A82A-0B5909868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40028"/>
              </p:ext>
            </p:extLst>
          </p:nvPr>
        </p:nvGraphicFramePr>
        <p:xfrm>
          <a:off x="2032000" y="2710499"/>
          <a:ext cx="8128000" cy="2138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170647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38095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Condizioni da soddisfare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Manufatto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71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Il software ha una stabilità e qualità giudicata sufficiente per essere rilasciato agli utenti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Prodotto software; modello UML; suite di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21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Le parti interessate hanno accettato che il software venga rilasciato agli utenti e sono pronte per la transizione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Manuale utente; descrizione del rilascio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6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I costi reali confrontati con i costi previsti risultano accettabili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Pianificazione del progetto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82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621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fase di Transizione </a:t>
            </a:r>
            <a:r>
              <a:rPr lang="it-IT" dirty="0">
                <a:latin typeface="Calibri" pitchFamily="34" charset="0"/>
              </a:rPr>
              <a:t>inizia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il beta test è ultimato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sistema deve essere finalmente rilasciato agli utenti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Comporta</a:t>
            </a:r>
            <a:r>
              <a:rPr lang="it-IT" dirty="0">
                <a:latin typeface="Calibri" pitchFamily="34" charset="0"/>
              </a:rPr>
              <a:t>, quindi,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l’eliminazione dei difetti scoperti durante il beta test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obiettivi di questa fase </a:t>
            </a:r>
            <a:r>
              <a:rPr lang="it-IT" dirty="0">
                <a:latin typeface="Calibri" pitchFamily="34" charset="0"/>
              </a:rPr>
              <a:t>possono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sintetizzati in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Correggere i difetti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Preparare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siti utenti per il nuovo software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Adattare il software </a:t>
            </a:r>
            <a:r>
              <a:rPr lang="it-IT" dirty="0">
                <a:latin typeface="Calibri" pitchFamily="34" charset="0"/>
              </a:rPr>
              <a:t>in modo da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operare correttamente presso i siti utente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Modificare il software </a:t>
            </a:r>
            <a:r>
              <a:rPr lang="it-IT" dirty="0">
                <a:latin typeface="Calibri" pitchFamily="34" charset="0"/>
              </a:rPr>
              <a:t>qualora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insorgessero problemi non previsti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Creare i manuali utente ed </a:t>
            </a:r>
            <a:r>
              <a:rPr lang="it-IT" dirty="0">
                <a:latin typeface="Calibri" pitchFamily="34" charset="0"/>
              </a:rPr>
              <a:t>eventuale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altra documentazione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Fornire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consulenza agli utenti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Eseguire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riepilogo di fine progetto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95368" y="-71559"/>
            <a:ext cx="67707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Le fasi di UP – Transizione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Obiettivi</a:t>
            </a:r>
          </a:p>
        </p:txBody>
      </p:sp>
    </p:spTree>
    <p:extLst>
      <p:ext uri="{BB962C8B-B14F-4D97-AF65-F5344CB8AC3E}">
        <p14:creationId xmlns:p14="http://schemas.microsoft.com/office/powerpoint/2010/main" val="2763174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L’enfasi</a:t>
            </a:r>
            <a:r>
              <a:rPr lang="it-IT" dirty="0">
                <a:latin typeface="Calibri" pitchFamily="34" charset="0"/>
              </a:rPr>
              <a:t> in questa fase è sui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flussi di lavoro dell’implementazione e dei test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esegue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minimo di progettazione </a:t>
            </a: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correggere</a:t>
            </a:r>
            <a:r>
              <a:rPr lang="it-IT" dirty="0">
                <a:latin typeface="Calibri" pitchFamily="34" charset="0"/>
              </a:rPr>
              <a:t> eventuali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errori di progettazione scoperti durante il beta test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 questo punto del ciclo di vita del progetto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auspicabile che non ci sia quasi nulla da fare sui flussi di lavoro dei requisiti e dell’analisi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Possiamo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sintetizzare il tipo di attività previsto</a:t>
            </a:r>
            <a:r>
              <a:rPr lang="it-IT" dirty="0">
                <a:latin typeface="Calibri" pitchFamily="34" charset="0"/>
              </a:rPr>
              <a:t> per ciascun flusso di lavoro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 modo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Requisiti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applicabile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Analisi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applicabile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rivedere il modello </a:t>
            </a:r>
            <a:r>
              <a:rPr lang="it-IT" dirty="0">
                <a:latin typeface="Calibri" pitchFamily="34" charset="0"/>
              </a:rPr>
              <a:t>se sono insorti problemi durante il beta test.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Implementazione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adattare il software al rilascio presso i siti utente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correggere i difetti scoperti </a:t>
            </a:r>
            <a:r>
              <a:rPr lang="it-IT" dirty="0">
                <a:latin typeface="Calibri" pitchFamily="34" charset="0"/>
              </a:rPr>
              <a:t>durante il beta test.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Test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beta test e test di accettazione </a:t>
            </a:r>
            <a:r>
              <a:rPr lang="it-IT" dirty="0">
                <a:latin typeface="Calibri" pitchFamily="34" charset="0"/>
              </a:rPr>
              <a:t>eseguito presso i siti utente.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95368" y="-71559"/>
            <a:ext cx="67707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Le fasi di UP – Transizione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Flussi di lavoro</a:t>
            </a:r>
          </a:p>
        </p:txBody>
      </p:sp>
    </p:spTree>
    <p:extLst>
      <p:ext uri="{BB962C8B-B14F-4D97-AF65-F5344CB8AC3E}">
        <p14:creationId xmlns:p14="http://schemas.microsoft.com/office/powerpoint/2010/main" val="3377102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è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milestone finale</a:t>
            </a:r>
            <a:r>
              <a:rPr lang="it-IT" dirty="0">
                <a:latin typeface="Calibri" pitchFamily="34" charset="0"/>
              </a:rPr>
              <a:t>: 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conclude il beta test e il test di accettazione</a:t>
            </a:r>
            <a:r>
              <a:rPr lang="it-IT" dirty="0">
                <a:latin typeface="Calibri" pitchFamily="34" charset="0"/>
              </a:rPr>
              <a:t>, 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correggono i difetti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prodotto finito viene rilasciato e accettato </a:t>
            </a:r>
            <a:r>
              <a:rPr lang="it-IT" dirty="0">
                <a:latin typeface="Calibri" pitchFamily="34" charset="0"/>
              </a:rPr>
              <a:t>dagli utenti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condizioni e i manufatti </a:t>
            </a:r>
            <a:r>
              <a:rPr lang="it-IT" dirty="0">
                <a:latin typeface="Calibri" pitchFamily="34" charset="0"/>
              </a:rPr>
              <a:t>della milestone della transizione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riportati nella seguente tabella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13616" y="-71559"/>
            <a:ext cx="68524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Process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– Le fasi di UP – Transizione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Milestone: rilascio del prodotto</a:t>
            </a:r>
          </a:p>
        </p:txBody>
      </p:sp>
      <p:graphicFrame>
        <p:nvGraphicFramePr>
          <p:cNvPr id="10" name="Tabella 2">
            <a:extLst>
              <a:ext uri="{FF2B5EF4-FFF2-40B4-BE49-F238E27FC236}">
                <a16:creationId xmlns:a16="http://schemas.microsoft.com/office/drawing/2014/main" id="{715DF7E8-114E-49D8-AE88-FE5E1F47A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96795"/>
              </p:ext>
            </p:extLst>
          </p:nvPr>
        </p:nvGraphicFramePr>
        <p:xfrm>
          <a:off x="1890016" y="2675134"/>
          <a:ext cx="8128000" cy="2204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170647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38095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Condizioni da soddisfare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Manufatto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71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Il beta test è ultimato; le necessarie modifiche al software sono state effettuate; gli utenti concordano nell’affermare che il sistema è stato rilasciato con successo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Il prodotto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21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Gli utenti stanno attivamente utilizzando il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Pianificazione del supporto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6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Sono state concordate con gli utenti e implementate le strategie di supporto per il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Manuali utente aggiornati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82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75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</a:t>
            </a:r>
            <a:r>
              <a:rPr lang="it-IT" dirty="0">
                <a:latin typeface="Calibri" pitchFamily="34" charset="0"/>
              </a:rPr>
              <a:t> vuole essere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linguaggio unificante anche sotto i seguenti aspetti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Ciclo di sviluppo</a:t>
            </a:r>
            <a:r>
              <a:rPr lang="it-IT" dirty="0">
                <a:latin typeface="Calibri" pitchFamily="34" charset="0"/>
              </a:rPr>
              <a:t>: UML fornisce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sintassi visuale per la modellazione di tutte le fasi del ciclo di sviluppo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Domini applicativi</a:t>
            </a:r>
            <a:r>
              <a:rPr lang="it-IT" dirty="0">
                <a:latin typeface="Calibri" pitchFamily="34" charset="0"/>
              </a:rPr>
              <a:t>: UML è stato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utilizzato per modellare un’ampia gamma di sistemi, da quelli embedded a quelli gestionali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Linguaggi e piattaforme di sviluppo</a:t>
            </a:r>
            <a:r>
              <a:rPr lang="it-IT" dirty="0">
                <a:latin typeface="Calibri" pitchFamily="34" charset="0"/>
              </a:rPr>
              <a:t>: UML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indipendente dal linguaggio di sviluppo e dalla piattaforma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Processi di sviluppo</a:t>
            </a:r>
            <a:r>
              <a:rPr lang="it-IT" dirty="0">
                <a:latin typeface="Calibri" pitchFamily="34" charset="0"/>
              </a:rPr>
              <a:t>: anche 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UP e le sue varianti sono i processi di sviluppo preferiti</a:t>
            </a:r>
            <a:r>
              <a:rPr lang="it-IT" dirty="0">
                <a:latin typeface="Calibri" pitchFamily="34" charset="0"/>
              </a:rPr>
              <a:t> per i sistemi Object </a:t>
            </a:r>
            <a:r>
              <a:rPr lang="it-IT" dirty="0" err="1">
                <a:latin typeface="Calibri" pitchFamily="34" charset="0"/>
              </a:rPr>
              <a:t>Oriented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può supportare molti altri processi di sviluppo del software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UML consente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modellare i sistemi software come insiemi di oggetti che collaborano tra loro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UML 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due aspetti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Struttura statica</a:t>
            </a:r>
            <a:r>
              <a:rPr lang="it-IT" dirty="0">
                <a:latin typeface="Calibri" pitchFamily="34" charset="0"/>
              </a:rPr>
              <a:t>: riguarda 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tipi di oggetti necessari per modellare il sistema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sono tra loro correlati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Comportamento dinamico</a:t>
            </a:r>
            <a:r>
              <a:rPr lang="it-IT" dirty="0">
                <a:latin typeface="Calibri" pitchFamily="34" charset="0"/>
              </a:rPr>
              <a:t>: riguarda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ciclo di vita di questi oggetti e come collaborano </a:t>
            </a:r>
            <a:r>
              <a:rPr lang="it-IT" dirty="0">
                <a:latin typeface="Calibri" pitchFamily="34" charset="0"/>
              </a:rPr>
              <a:t>per fornire le funzionalità richieste al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55333" y="-71559"/>
            <a:ext cx="9010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Modeling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Language – Caratteristiche generali di UML</a:t>
            </a:r>
          </a:p>
        </p:txBody>
      </p:sp>
    </p:spTree>
    <p:extLst>
      <p:ext uri="{BB962C8B-B14F-4D97-AF65-F5344CB8AC3E}">
        <p14:creationId xmlns:p14="http://schemas.microsoft.com/office/powerpoint/2010/main" val="216038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Questi due aspetti di UML sono complementari</a:t>
            </a:r>
            <a:r>
              <a:rPr lang="it-IT" dirty="0">
                <a:latin typeface="Calibri" pitchFamily="34" charset="0"/>
              </a:rPr>
              <a:t>: un oggetto può essere visto come un insieme aggregato di dati e comportamenti.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55333" y="-71559"/>
            <a:ext cx="9010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Modeling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Language – Caratteristiche generali di UML</a:t>
            </a:r>
          </a:p>
        </p:txBody>
      </p:sp>
    </p:spTree>
    <p:extLst>
      <p:ext uri="{BB962C8B-B14F-4D97-AF65-F5344CB8AC3E}">
        <p14:creationId xmlns:p14="http://schemas.microsoft.com/office/powerpoint/2010/main" val="393249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Driven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Architecture </a:t>
            </a:r>
            <a:r>
              <a:rPr lang="it-IT" dirty="0">
                <a:latin typeface="Calibri" pitchFamily="34" charset="0"/>
              </a:rPr>
              <a:t>(MDA) definisce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visione di come il software può essere sviluppato partendo da un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Secondo la MDA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software viene prodotto applicando al modello una serie di trasformazioni </a:t>
            </a:r>
            <a:r>
              <a:rPr lang="it-IT" dirty="0">
                <a:latin typeface="Calibri" pitchFamily="34" charset="0"/>
              </a:rPr>
              <a:t>con l’aiuto di uno strumento di modellazione MDA.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Computer-Independent Model </a:t>
            </a:r>
            <a:r>
              <a:rPr lang="it-IT" dirty="0">
                <a:latin typeface="Calibri" pitchFamily="34" charset="0"/>
              </a:rPr>
              <a:t>(CIM) astratto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usato come base per un Platform-Independent Model (PIM)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PIM viene poi trasformato in un Platform-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Specific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Model </a:t>
            </a:r>
            <a:r>
              <a:rPr lang="it-IT" dirty="0">
                <a:latin typeface="Calibri" pitchFamily="34" charset="0"/>
              </a:rPr>
              <a:t>(PSM)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che viene trasformato in codice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nozione di modello dell’MDA è abbastanza generale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codice è considerato un tipo molto concreto di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CIM è un modello di astrazione molto elevato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contiene i requisiti base del sistema e il vocabolario del dominio </a:t>
            </a:r>
            <a:r>
              <a:rPr lang="it-IT" dirty="0">
                <a:latin typeface="Calibri" pitchFamily="34" charset="0"/>
              </a:rPr>
              <a:t>del problema in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modo indipendente dai computer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creazione di questo modello è opzionale </a:t>
            </a:r>
            <a:r>
              <a:rPr lang="it-IT" dirty="0">
                <a:latin typeface="Calibri" pitchFamily="34" charset="0"/>
              </a:rPr>
              <a:t>ma, una volta creato,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essere usato come base per produrre il PIM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PIM</a:t>
            </a:r>
            <a:r>
              <a:rPr lang="it-IT" dirty="0">
                <a:latin typeface="Calibri" pitchFamily="34" charset="0"/>
              </a:rPr>
              <a:t>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che esprime la semantica di business del sistema indipendentemente dalla piattaforma software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Strumenti MDA diversi </a:t>
            </a:r>
            <a:r>
              <a:rPr lang="it-IT" dirty="0">
                <a:latin typeface="Calibri" pitchFamily="34" charset="0"/>
              </a:rPr>
              <a:t>supportano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livelli diversi di indipendenza dalla piattaforma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74367" y="-71559"/>
            <a:ext cx="8791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Modeling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Language – La Model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Driven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2817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PIM deve essere arricchito da informazioni specifiche della piattaforma </a:t>
            </a: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creare il PSM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codice sorgente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generato per la piattaforma di destinazione a partire dal PSM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Alcuni strumenti MDA comprendono già un linguaggio di azione</a:t>
            </a:r>
            <a:r>
              <a:rPr lang="it-IT" dirty="0">
                <a:latin typeface="Calibri" pitchFamily="34" charset="0"/>
              </a:rPr>
              <a:t>; per esempio, lo strumento </a:t>
            </a:r>
            <a:r>
              <a:rPr lang="it-IT" dirty="0" err="1">
                <a:latin typeface="Calibri" pitchFamily="34" charset="0"/>
              </a:rPr>
              <a:t>iUML</a:t>
            </a:r>
            <a:r>
              <a:rPr lang="it-IT" dirty="0">
                <a:latin typeface="Calibri" pitchFamily="34" charset="0"/>
              </a:rPr>
              <a:t> fornisce l’Action </a:t>
            </a:r>
            <a:r>
              <a:rPr lang="it-IT" dirty="0" err="1">
                <a:latin typeface="Calibri" pitchFamily="34" charset="0"/>
              </a:rPr>
              <a:t>Specification</a:t>
            </a:r>
            <a:r>
              <a:rPr lang="it-IT" dirty="0">
                <a:latin typeface="Calibri" pitchFamily="34" charset="0"/>
              </a:rPr>
              <a:t>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Altri strumenti MDA </a:t>
            </a:r>
            <a:r>
              <a:rPr lang="it-IT" dirty="0">
                <a:latin typeface="Calibri" pitchFamily="34" charset="0"/>
              </a:rPr>
              <a:t>come </a:t>
            </a:r>
            <a:r>
              <a:rPr lang="it-IT" dirty="0" err="1">
                <a:latin typeface="Calibri" pitchFamily="34" charset="0"/>
              </a:rPr>
              <a:t>ArcStyler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consentono la generazione del 70%-90% del codice e di altri manufatti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visione dell’MDA </a:t>
            </a: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codice sorgente è solo il “codice macchina”</a:t>
            </a:r>
            <a:r>
              <a:rPr lang="it-IT" dirty="0">
                <a:latin typeface="Calibri" pitchFamily="34" charset="0"/>
              </a:rPr>
              <a:t>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ottiene dalla compilazione di modelli UML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codice è generato direttamente dal PSM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Sempre più fornitori </a:t>
            </a:r>
            <a:r>
              <a:rPr lang="it-IT" dirty="0">
                <a:latin typeface="Calibri" pitchFamily="34" charset="0"/>
              </a:rPr>
              <a:t>di strumenti di modellazione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aggiungono capacità MDA ai loro prodotti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74367" y="-71559"/>
            <a:ext cx="8791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Modeling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Language – La Model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Driven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7560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struttura di UML</a:t>
            </a:r>
            <a:r>
              <a:rPr lang="it-IT" dirty="0"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composta da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Costituenti fondamentali</a:t>
            </a:r>
            <a:r>
              <a:rPr lang="it-IT" dirty="0">
                <a:latin typeface="Calibri" pitchFamily="34" charset="0"/>
              </a:rPr>
              <a:t>: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entità</a:t>
            </a:r>
            <a:r>
              <a:rPr lang="it-IT" dirty="0">
                <a:latin typeface="Calibri" pitchFamily="34" charset="0"/>
              </a:rPr>
              <a:t>,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relazioni</a:t>
            </a:r>
            <a:r>
              <a:rPr lang="it-IT" dirty="0">
                <a:latin typeface="Calibri" pitchFamily="34" charset="0"/>
              </a:rPr>
              <a:t> e i diagrammi di base di UML.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Meccanismi comuni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tecniche comuni per raggiungere specifici obiettivi </a:t>
            </a:r>
            <a:r>
              <a:rPr lang="it-IT" dirty="0">
                <a:latin typeface="Calibri" pitchFamily="34" charset="0"/>
              </a:rPr>
              <a:t>con UML.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Architettura</a:t>
            </a:r>
            <a:r>
              <a:rPr lang="it-IT" dirty="0">
                <a:latin typeface="Calibri" pitchFamily="34" charset="0"/>
              </a:rPr>
              <a:t>: il modo in cui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esprime l’architettura del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09676" y="-71559"/>
            <a:ext cx="6956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Unified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Modeling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Language – Struttura di UML</a:t>
            </a:r>
          </a:p>
        </p:txBody>
      </p:sp>
    </p:spTree>
    <p:extLst>
      <p:ext uri="{BB962C8B-B14F-4D97-AF65-F5344CB8AC3E}">
        <p14:creationId xmlns:p14="http://schemas.microsoft.com/office/powerpoint/2010/main" val="708919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4722</Words>
  <Application>Microsoft Office PowerPoint</Application>
  <PresentationFormat>Widescreen</PresentationFormat>
  <Paragraphs>631</Paragraphs>
  <Slides>46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dell’attività di Ricerca</dc:title>
  <dc:creator>Domenico Ursino</dc:creator>
  <cp:lastModifiedBy>DOMENICO URSINO</cp:lastModifiedBy>
  <cp:revision>276</cp:revision>
  <dcterms:created xsi:type="dcterms:W3CDTF">2018-01-22T07:11:51Z</dcterms:created>
  <dcterms:modified xsi:type="dcterms:W3CDTF">2022-02-27T13:25:37Z</dcterms:modified>
</cp:coreProperties>
</file>