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393" r:id="rId3"/>
    <p:sldId id="394" r:id="rId4"/>
    <p:sldId id="395" r:id="rId5"/>
    <p:sldId id="396" r:id="rId6"/>
    <p:sldId id="397" r:id="rId7"/>
    <p:sldId id="399" r:id="rId8"/>
    <p:sldId id="398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1" r:id="rId61"/>
    <p:sldId id="452" r:id="rId62"/>
    <p:sldId id="453" r:id="rId63"/>
    <p:sldId id="454" r:id="rId64"/>
    <p:sldId id="455" r:id="rId65"/>
    <p:sldId id="456" r:id="rId66"/>
    <p:sldId id="457" r:id="rId67"/>
    <p:sldId id="458" r:id="rId68"/>
    <p:sldId id="459" r:id="rId69"/>
    <p:sldId id="460" r:id="rId70"/>
    <p:sldId id="461" r:id="rId71"/>
    <p:sldId id="462" r:id="rId72"/>
    <p:sldId id="463" r:id="rId73"/>
    <p:sldId id="464" r:id="rId74"/>
    <p:sldId id="465" r:id="rId75"/>
    <p:sldId id="466" r:id="rId76"/>
    <p:sldId id="467" r:id="rId77"/>
    <p:sldId id="468" r:id="rId78"/>
    <p:sldId id="469" r:id="rId79"/>
    <p:sldId id="470" r:id="rId80"/>
    <p:sldId id="471" r:id="rId81"/>
    <p:sldId id="472" r:id="rId82"/>
    <p:sldId id="473" r:id="rId83"/>
    <p:sldId id="474" r:id="rId84"/>
    <p:sldId id="475" r:id="rId85"/>
    <p:sldId id="476" r:id="rId86"/>
    <p:sldId id="477" r:id="rId87"/>
    <p:sldId id="478" r:id="rId88"/>
    <p:sldId id="479" r:id="rId89"/>
    <p:sldId id="480" r:id="rId90"/>
    <p:sldId id="481" r:id="rId91"/>
    <p:sldId id="482" r:id="rId92"/>
    <p:sldId id="483" r:id="rId93"/>
    <p:sldId id="484" r:id="rId94"/>
    <p:sldId id="485" r:id="rId95"/>
    <p:sldId id="486" r:id="rId96"/>
    <p:sldId id="487" r:id="rId97"/>
    <p:sldId id="488" r:id="rId98"/>
    <p:sldId id="489" r:id="rId99"/>
    <p:sldId id="490" r:id="rId100"/>
    <p:sldId id="491" r:id="rId101"/>
    <p:sldId id="492" r:id="rId102"/>
    <p:sldId id="493" r:id="rId103"/>
    <p:sldId id="494" r:id="rId104"/>
    <p:sldId id="495" r:id="rId105"/>
    <p:sldId id="496" r:id="rId106"/>
    <p:sldId id="497" r:id="rId107"/>
    <p:sldId id="498" r:id="rId108"/>
    <p:sldId id="499" r:id="rId10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8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005EF-FA7D-4007-B28D-C9DE23B868AD}" type="datetimeFigureOut">
              <a:rPr lang="it-IT" smtClean="0"/>
              <a:t>18/08/2021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B7CE1-C840-4B61-AE7B-BE29F233F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70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18/08/2021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71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18/08/2021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15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18/08/2021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12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18/08/2021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46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18/08/2021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1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18/08/2021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4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18/08/2021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65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18/08/2021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90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18/08/2021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3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18/08/2021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18/08/2021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01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605B-F4B3-4D49-9A68-D13D6A5AA1C9}" type="datetimeFigureOut">
              <a:rPr lang="it-IT" smtClean="0"/>
              <a:t>18/08/2021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56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logic.com/" TargetMode="External"/><Relationship Id="rId2" Type="http://schemas.openxmlformats.org/officeDocument/2006/relationships/hyperlink" Target="http://www.ibm.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4" y="104776"/>
            <a:ext cx="2847975" cy="971550"/>
          </a:xfrm>
          <a:prstGeom prst="rect">
            <a:avLst/>
          </a:prstGeom>
        </p:spPr>
      </p:pic>
      <p:cxnSp>
        <p:nvCxnSpPr>
          <p:cNvPr id="9" name="Connettore diritto 8"/>
          <p:cNvCxnSpPr/>
          <p:nvPr/>
        </p:nvCxnSpPr>
        <p:spPr>
          <a:xfrm>
            <a:off x="0" y="1259537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995680" y="1763592"/>
            <a:ext cx="9916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2">
                    <a:lumMod val="25000"/>
                  </a:schemeClr>
                </a:solidFill>
              </a:rPr>
              <a:t>Corso di «Ingegneria del Software»</a:t>
            </a:r>
          </a:p>
          <a:p>
            <a:endParaRPr lang="it-IT" sz="32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it-IT" sz="3200" b="1" dirty="0">
                <a:solidFill>
                  <a:schemeClr val="bg2">
                    <a:lumMod val="25000"/>
                  </a:schemeClr>
                </a:solidFill>
              </a:rPr>
              <a:t>A.A. 2021/2022</a:t>
            </a:r>
          </a:p>
          <a:p>
            <a:endParaRPr lang="it-IT" sz="32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it-IT" sz="3200" b="1" dirty="0">
                <a:solidFill>
                  <a:srgbClr val="C00000"/>
                </a:solidFill>
              </a:rPr>
              <a:t>Parte II: Gestione dei requisiti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347857" y="6023834"/>
            <a:ext cx="48568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u="sng" dirty="0">
                <a:solidFill>
                  <a:srgbClr val="C00000"/>
                </a:solidFill>
              </a:rPr>
              <a:t>                           </a:t>
            </a:r>
            <a:r>
              <a:rPr lang="it-IT" sz="2100" b="1" i="1" u="sng" dirty="0">
                <a:solidFill>
                  <a:srgbClr val="C00000"/>
                </a:solidFill>
              </a:rPr>
              <a:t>Prof. Domenico Ursino</a:t>
            </a:r>
          </a:p>
          <a:p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             		        </a:t>
            </a:r>
            <a:r>
              <a:rPr lang="it-IT" i="1" dirty="0">
                <a:solidFill>
                  <a:schemeClr val="bg2">
                    <a:lumMod val="25000"/>
                  </a:schemeClr>
                </a:solidFill>
              </a:rPr>
              <a:t>d.ursino@univpm.it</a:t>
            </a:r>
            <a:endParaRPr lang="it-IT" sz="2000" b="1" i="1" u="sng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9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Pertanto,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nuove attività e risorse coinvolte rispetto al flusso di lavoro standard di UP, sono le seguenti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35710" y="-71559"/>
            <a:ext cx="6930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Dettagli tecnici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8AD93AF-2036-4E4D-A468-842B3C7B2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613" y="1686508"/>
            <a:ext cx="7415673" cy="253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7446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scenario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 un esempio di utilizzo delle estensioni condizionali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questo sistema aggiungendo un nuovo caso d’uso di estensione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EmissioneAvviso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assoggettando le relazioni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extend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a delle nuove condizioni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condizioni sono espressioni booleane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 segmento eseguibile verrà eseguito soltanto se la relativa espressione risulta vera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nuovo caso d’uso di estensione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EmissioneAvviso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estende soltanto il punto di estensione &lt;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PrestitoScaduto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47658" y="-71559"/>
            <a:ext cx="8718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Estensione di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Estensioni condizionali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D0F641-24AB-45F2-9FD2-0067EC277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658" y="1743491"/>
            <a:ext cx="513225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4370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caso d’uso di estensione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EmissioneMulta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estende sia il punto &lt;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PrestitoScaduto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 che il punto &lt;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PagamentoMulta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modo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immediato capire che il caso d’uso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EmissioneAvviso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deve contenere esattamente un segmento inseribile </a:t>
            </a:r>
            <a:r>
              <a:rPr lang="it-IT" dirty="0">
                <a:latin typeface="Calibri" pitchFamily="34" charset="0"/>
              </a:rPr>
              <a:t>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caso d’uso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EmissioneMulta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deve contenerne due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specifiche del caso d’uso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EmissioneAvviso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riportate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47658" y="-71559"/>
            <a:ext cx="8718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Estensione di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Estensioni condizionali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102A2F3-990D-4556-9A2B-B36799433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9211" y="3506130"/>
            <a:ext cx="4303999" cy="307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8414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tecniche avanzate </a:t>
            </a:r>
            <a:r>
              <a:rPr lang="it-IT" dirty="0">
                <a:latin typeface="Calibri" pitchFamily="34" charset="0"/>
              </a:rPr>
              <a:t>devono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utilizzate soltanto se semplificano il modello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L’esperienza dimostra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migliori modelli di casi d’uso sono semplici e immediati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importante ricordarsi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che il modello dei casi d’uso deve essere accessibile non solo ai modellatori ma anche a tutte le parti interessate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dei casi d’uso semplice che utilizza queste tecniche avanzate con parsimonia è preferibile </a:t>
            </a:r>
            <a:r>
              <a:rPr lang="it-IT" dirty="0">
                <a:latin typeface="Calibri" pitchFamily="34" charset="0"/>
              </a:rPr>
              <a:t>a uno che ne utilizza troppe.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L’esperienza di modellazione di casi d’uso</a:t>
            </a:r>
            <a:r>
              <a:rPr lang="it-IT" dirty="0">
                <a:latin typeface="Calibri" pitchFamily="34" charset="0"/>
              </a:rPr>
              <a:t>, maturata su molti e diversi progetti,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insegna che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Solitamente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parti interessate riescono a capire facilmente attori e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parti interessate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hanno maggiori difficoltà a capire la generalizzazione tra attori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uso eccessivo di relazioni &lt;&lt;include&gt;&gt; può rendere i modelli dei casi d’uso difficili da comprendere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parti interessate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difficilmente riescono ad afferrare il concetto di relazione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extends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457862" y="-71559"/>
            <a:ext cx="960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Quando usare le tecniche avanzate</a:t>
            </a:r>
          </a:p>
        </p:txBody>
      </p:sp>
    </p:spTree>
    <p:extLst>
      <p:ext uri="{BB962C8B-B14F-4D97-AF65-F5344CB8AC3E}">
        <p14:creationId xmlns:p14="http://schemas.microsoft.com/office/powerpoint/2010/main" val="5843075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numero sorprendentemente elevato di modellatori non capisce bene la semantica della relazione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extends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generalizzazione tra casi d’uso andrebbe evitata</a:t>
            </a:r>
            <a:r>
              <a:rPr lang="it-IT" dirty="0">
                <a:latin typeface="Calibri" pitchFamily="34" charset="0"/>
              </a:rPr>
              <a:t>, a meno che vengano utilizzati casi d’uso generalizzati astratti (e non concreti).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457862" y="-71559"/>
            <a:ext cx="960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Quando usare le tecniche avanzate</a:t>
            </a:r>
          </a:p>
        </p:txBody>
      </p:sp>
    </p:spTree>
    <p:extLst>
      <p:ext uri="{BB962C8B-B14F-4D97-AF65-F5344CB8AC3E}">
        <p14:creationId xmlns:p14="http://schemas.microsoft.com/office/powerpoint/2010/main" val="121401103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casi d’uso devono essere brevi e semplici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includere solo i dati necessari per fissare i 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Purtroppo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alcuni progetti si coglie la tendenza a diffidare delle cose brevi e semplici </a:t>
            </a:r>
            <a:r>
              <a:rPr lang="it-IT" dirty="0">
                <a:latin typeface="Calibri" pitchFamily="34" charset="0"/>
              </a:rPr>
              <a:t>e prediligere grosse quantità di documentazione.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buona regola pratica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assicurarsi che la sequenza degli eventi principale di un caso d’uso occupi una sola pagina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Bisogna iniziare semplificando il testo;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 eliminato qualunque dettaglio di progettazione</a:t>
            </a:r>
            <a:r>
              <a:rPr lang="it-IT" dirty="0">
                <a:latin typeface="Calibri" pitchFamily="34" charset="0"/>
              </a:rPr>
              <a:t>; si possono magari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scorporare sequenze di flussi alternative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00896" y="-71559"/>
            <a:ext cx="9765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Suggerimenti su come scrivere i casi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d’uso – Mantenere i casi d’uso brevi e semplici</a:t>
            </a:r>
          </a:p>
        </p:txBody>
      </p:sp>
    </p:spTree>
    <p:extLst>
      <p:ext uri="{BB962C8B-B14F-4D97-AF65-F5344CB8AC3E}">
        <p14:creationId xmlns:p14="http://schemas.microsoft.com/office/powerpoint/2010/main" val="1152518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importante ricordare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scrivono casi d’uso per stabilire cosa gli attori richiedono che il sistema faccia e non come i sistema dovrebbe farlo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Confondere il cosa con il come </a:t>
            </a:r>
            <a:r>
              <a:rPr lang="it-IT" dirty="0">
                <a:latin typeface="Calibri" pitchFamily="34" charset="0"/>
              </a:rPr>
              <a:t>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problema che emergerà più volte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seguente frammento di codice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4. Il sistema chiede al cliente di confermare l’ordine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5. Il Cliente preme il pulsante OK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caso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più una semplice dichiarazione di requisiti ma una progettazione primitiva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modo migliore per esprimere il passo 5 è il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5. Il Cliente accetta l’ordine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dettagli della progettazione vanno tenuti fuori dal caso d’uso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00896" y="-71559"/>
            <a:ext cx="9765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Suggerimenti su come scrivere i casi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d’uso – Il cosa e il come</a:t>
            </a:r>
          </a:p>
        </p:txBody>
      </p:sp>
    </p:spTree>
    <p:extLst>
      <p:ext uri="{BB962C8B-B14F-4D97-AF65-F5344CB8AC3E}">
        <p14:creationId xmlns:p14="http://schemas.microsoft.com/office/powerpoint/2010/main" val="5340759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errore comune nell’analisi dei casi d’uso è noto come scomposizione funzionale</a:t>
            </a:r>
            <a:r>
              <a:rPr lang="it-IT" dirty="0">
                <a:latin typeface="Calibri" pitchFamily="34" charset="0"/>
              </a:rPr>
              <a:t> ed è sempre sbagliato quando viene applicato alla modellazione dei casi d’uso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scomposizione funzionale</a:t>
            </a:r>
            <a:r>
              <a:rPr lang="it-IT" dirty="0">
                <a:latin typeface="Calibri" pitchFamily="34" charset="0"/>
              </a:rPr>
              <a:t>: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00896" y="-71559"/>
            <a:ext cx="9765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Suggerimenti su come scrivere i casi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d’uso – Evitare la scomposizione funzionale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E4794A-E478-4287-9236-207CDF84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3865" y="2433499"/>
            <a:ext cx="5475481" cy="40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25288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analisti non OO considererebbero la figura precedente plausibile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modello dei casi d’uso ha molti aspetti inaccettabile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modello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focalizza sulla strutturazione dei requisiti in modo artificiale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modello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descrive il sistema come un insieme di funzioni annidate</a:t>
            </a:r>
            <a:r>
              <a:rPr lang="it-IT" dirty="0">
                <a:latin typeface="Calibri" pitchFamily="34" charset="0"/>
              </a:rPr>
              <a:t>. 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sistemi OO sono insiemi di oggetti cooperanti </a:t>
            </a:r>
            <a:r>
              <a:rPr lang="it-IT" dirty="0">
                <a:latin typeface="Calibri" pitchFamily="34" charset="0"/>
              </a:rPr>
              <a:t>che inviano messaggi. Qui chiaramente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c’è un’incongruenza concettuale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Solo i livelli più bassi dei casi d’uso hanno una specifica interessante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le parti interessate è difficile capire il modello</a:t>
            </a:r>
            <a:r>
              <a:rPr lang="it-IT" dirty="0">
                <a:latin typeface="Calibri" pitchFamily="34" charset="0"/>
              </a:rPr>
              <a:t>; ci sono molti casi d’uso piuttosto astratti e molte relazioni &lt;&lt;include&gt;&gt; con livelli più bassi.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modo di procedere suggerisce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l’analista è preparato professionalmente in tecniche di programmazione procedurale più tradizionali e non conosce bene il paradigma OO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tutti gli esempi di scomposizione funzionali sono ovvi </a:t>
            </a:r>
            <a:r>
              <a:rPr lang="it-IT" dirty="0">
                <a:latin typeface="Calibri" pitchFamily="34" charset="0"/>
              </a:rPr>
              <a:t>come quello della figura precedente.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buona norma controllare una qualsiasi parte del modello dei casi d’uso che ha una profonda gerarchia </a:t>
            </a:r>
            <a:r>
              <a:rPr lang="it-IT" dirty="0">
                <a:latin typeface="Calibri" pitchFamily="34" charset="0"/>
              </a:rPr>
              <a:t>per possibili scomposizioni funzionali.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00896" y="-71559"/>
            <a:ext cx="9765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Suggerimenti su come scrivere i casi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d’uso – Evitare la scomposizione funzionale</a:t>
            </a:r>
          </a:p>
        </p:txBody>
      </p:sp>
    </p:spTree>
    <p:extLst>
      <p:ext uri="{BB962C8B-B14F-4D97-AF65-F5344CB8AC3E}">
        <p14:creationId xmlns:p14="http://schemas.microsoft.com/office/powerpoint/2010/main" val="11470153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Bisogna sottolineare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modellazione dei casi d’uso le gerarchie si formano naturalmente.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queste gerarchie naturali non sono quasi mai profonde più di uno o al massimo due livelli e l’intero modello non si basa mai su un solo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00896" y="-71559"/>
            <a:ext cx="9765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Suggerimenti su come scrivere i casi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d’uso – Evitare la scomposizione funzionale</a:t>
            </a:r>
          </a:p>
        </p:txBody>
      </p:sp>
    </p:spTree>
    <p:extLst>
      <p:ext uri="{BB962C8B-B14F-4D97-AF65-F5344CB8AC3E}">
        <p14:creationId xmlns:p14="http://schemas.microsoft.com/office/powerpoint/2010/main" val="347004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requisito</a:t>
            </a:r>
            <a:r>
              <a:rPr lang="it-IT" dirty="0">
                <a:latin typeface="Calibri" pitchFamily="34" charset="0"/>
              </a:rPr>
              <a:t> può essere definito 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specifica che dovrebbe essere implementata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Essi sono essenzialmente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un’affermazione di ciò che il sistema dovrebbe fare e non di come lo deve fare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Anche 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teoria è desiderabile separare il cosa dal come</a:t>
            </a:r>
            <a:r>
              <a:rPr lang="it-IT" dirty="0">
                <a:latin typeface="Calibri" pitchFamily="34" charset="0"/>
              </a:rPr>
              <a:t>, in pratica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qualunque insieme di requisiti ha la tendenza di mischiare i due elementi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definizione astratta di un problema </a:t>
            </a:r>
            <a:r>
              <a:rPr lang="it-IT" dirty="0">
                <a:latin typeface="Calibri" pitchFamily="34" charset="0"/>
              </a:rPr>
              <a:t>(il cosa)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essere più difficile da scrivere e comprendere della descrizione dell’implementazione</a:t>
            </a:r>
            <a:r>
              <a:rPr lang="it-IT" dirty="0">
                <a:latin typeface="Calibri" pitchFamily="34" charset="0"/>
              </a:rPr>
              <a:t> (il come).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secondo luogo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effettivamente esistere dei vincoli sull’implementazione del sistema che predeterminano, almeno in parte, il come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716364" y="-71559"/>
            <a:ext cx="734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Definire i requisiti</a:t>
            </a:r>
          </a:p>
        </p:txBody>
      </p:sp>
    </p:spTree>
    <p:extLst>
      <p:ext uri="{BB962C8B-B14F-4D97-AF65-F5344CB8AC3E}">
        <p14:creationId xmlns:p14="http://schemas.microsoft.com/office/powerpoint/2010/main" val="333519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Molte società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hanno ancora una nozione formale dei 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qualsiasi documento dei requisiti </a:t>
            </a:r>
            <a:r>
              <a:rPr lang="it-IT" dirty="0">
                <a:latin typeface="Calibri" pitchFamily="34" charset="0"/>
              </a:rPr>
              <a:t>in qualunque forma le domande fondamentali da porsi sono: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“quanto è utile?” e “aiuta a capire cosa dovrebbe fare il sistema o no?”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L’UP ha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approccio formale ai requisiti basato su un modello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dei requisiti </a:t>
            </a: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creato con strumenti di ingegneria dei requisiti speciali o testuali</a:t>
            </a:r>
            <a:r>
              <a:rPr lang="it-IT" dirty="0">
                <a:latin typeface="Calibri" pitchFamily="34" charset="0"/>
              </a:rPr>
              <a:t>, quali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RequisitePro</a:t>
            </a:r>
            <a:r>
              <a:rPr lang="it-IT" dirty="0">
                <a:latin typeface="Calibri" pitchFamily="34" charset="0"/>
              </a:rPr>
              <a:t> (</a:t>
            </a:r>
            <a:r>
              <a:rPr lang="it-IT" dirty="0">
                <a:latin typeface="Calibri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www.ibm.it</a:t>
            </a:r>
            <a:r>
              <a:rPr lang="it-IT" dirty="0">
                <a:latin typeface="Calibri" pitchFamily="34" charset="0"/>
              </a:rPr>
              <a:t>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 DOORS </a:t>
            </a:r>
            <a:r>
              <a:rPr lang="it-IT" dirty="0">
                <a:latin typeface="Calibri" pitchFamily="34" charset="0"/>
              </a:rPr>
              <a:t>(</a:t>
            </a:r>
            <a:r>
              <a:rPr lang="it-IT" dirty="0">
                <a:latin typeface="Calibri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www.telelogic.com</a:t>
            </a:r>
            <a:r>
              <a:rPr lang="it-IT" dirty="0">
                <a:latin typeface="Calibri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23941" y="-71559"/>
            <a:ext cx="7542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Definire i requisiti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modello dei requisiti</a:t>
            </a:r>
          </a:p>
        </p:txBody>
      </p:sp>
    </p:spTree>
    <p:extLst>
      <p:ext uri="{BB962C8B-B14F-4D97-AF65-F5344CB8AC3E}">
        <p14:creationId xmlns:p14="http://schemas.microsoft.com/office/powerpoint/2010/main" val="54052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non fornisce alcuna indicazione </a:t>
            </a:r>
            <a:r>
              <a:rPr lang="it-IT" dirty="0">
                <a:latin typeface="Calibri" pitchFamily="34" charset="0"/>
              </a:rPr>
              <a:t>su come scrivere 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la formulazione dei requisiti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consiglia l’uso di un formato molto semplice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23941" y="-71559"/>
            <a:ext cx="7542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Definire i requisiti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Formulazione dei requisiti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16BDCB-8D99-490D-9D17-A8F120011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8167" y="2398135"/>
            <a:ext cx="4668839" cy="272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6245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utile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separare i requisiti funzionali da quelli non funzionali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requisito funzionale </a:t>
            </a:r>
            <a:r>
              <a:rPr lang="it-IT" dirty="0">
                <a:latin typeface="Calibri" pitchFamily="34" charset="0"/>
              </a:rPr>
              <a:t>specifica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cosa farà il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 di requisiti funzionali </a:t>
            </a:r>
            <a:r>
              <a:rPr lang="it-IT" dirty="0">
                <a:latin typeface="Calibri" pitchFamily="34" charset="0"/>
              </a:rPr>
              <a:t>sono i seguenti: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sistema dovrà controllare la validità della tessera inserita.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sistema dovrà validare il codice PIN inserito dal cliente.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requisito non funzionale </a:t>
            </a:r>
            <a:r>
              <a:rPr lang="it-IT" dirty="0">
                <a:latin typeface="Calibri" pitchFamily="34" charset="0"/>
              </a:rPr>
              <a:t>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vincolo imposto dal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 di requisiti non funzionali </a:t>
            </a:r>
            <a:r>
              <a:rPr lang="it-IT" dirty="0">
                <a:latin typeface="Calibri" pitchFamily="34" charset="0"/>
              </a:rPr>
              <a:t>sono i seguenti: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sistema dovrà essere scritto in C++.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sistema dovrà comunicare con la banca utilizzando un algoritmo di cifratura a 256 bit.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requisiti non funzionali </a:t>
            </a:r>
            <a:r>
              <a:rPr lang="it-IT" dirty="0">
                <a:latin typeface="Calibri" pitchFamily="34" charset="0"/>
              </a:rPr>
              <a:t>specificano, 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limitano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il sistema debba essere implementato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23941" y="-71559"/>
            <a:ext cx="7542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Definire i requisiti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Requisiti funzionali e non funzionali</a:t>
            </a:r>
          </a:p>
        </p:txBody>
      </p:sp>
    </p:spTree>
    <p:extLst>
      <p:ext uri="{BB962C8B-B14F-4D97-AF65-F5344CB8AC3E}">
        <p14:creationId xmlns:p14="http://schemas.microsoft.com/office/powerpoint/2010/main" val="84851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organizzare i requisiti in una tassonomia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modo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possono organizzare grandi quantità di requisiti non strutturati in domini più piccoli e più gestibili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distinzione tra requisiti funzionali e non funzionali </a:t>
            </a:r>
            <a:r>
              <a:rPr lang="it-IT" dirty="0">
                <a:latin typeface="Calibri" pitchFamily="34" charset="0"/>
              </a:rPr>
              <a:t>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tassonomia molto semplice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suddividere i requisiti in ulteriori categorie, come mostrato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23941" y="-71559"/>
            <a:ext cx="7542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Definire i requisiti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Organizzare i requisiti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E736131-1178-443D-97DF-757C02E1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3941" y="3348501"/>
            <a:ext cx="2824281" cy="292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222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tipi specifici di requisiti da utilizzare dipendono dal tipo di software che si sta creando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Organizzare i requisiti per tipo </a:t>
            </a:r>
            <a:r>
              <a:rPr lang="it-IT" dirty="0">
                <a:latin typeface="Calibri" pitchFamily="34" charset="0"/>
              </a:rPr>
              <a:t>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approccio utile se si ha a che fare con molti 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teoria,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gerarchia dei tipi di requisiti può essere arbitrariamente profonda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23941" y="-71559"/>
            <a:ext cx="7542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Definire i requisiti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Organizzare i requisiti</a:t>
            </a:r>
          </a:p>
        </p:txBody>
      </p:sp>
    </p:spTree>
    <p:extLst>
      <p:ext uri="{BB962C8B-B14F-4D97-AF65-F5344CB8AC3E}">
        <p14:creationId xmlns:p14="http://schemas.microsoft.com/office/powerpoint/2010/main" val="357530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Ogni requisito può avere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insieme di attributi che fornisce informazioni aggiuntive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 attributo </a:t>
            </a:r>
            <a:r>
              <a:rPr lang="it-IT" dirty="0">
                <a:latin typeface="Calibri" pitchFamily="34" charset="0"/>
              </a:rPr>
              <a:t>ha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 descrittivo e un valore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L’insieme di attributi </a:t>
            </a:r>
            <a:r>
              <a:rPr lang="it-IT" dirty="0">
                <a:latin typeface="Calibri" pitchFamily="34" charset="0"/>
              </a:rPr>
              <a:t>che si decide di usare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dipende dalla natura e dalle esigenze del proprio progetto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Forse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l’attributo più abituale dei requisiti è la priorità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schema comune per assegnare priorità è l’insieme di criteri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MoSCoW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Esso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tabella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23941" y="-71559"/>
            <a:ext cx="7542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Definire i requisiti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Attributi dei requisiti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7C249C-1F2E-4DCF-9F24-80B1B556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3223" y="4400402"/>
            <a:ext cx="9743850" cy="163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836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viene usato il paradigma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MoSCoW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requisito ha un attributo Priorità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assumere uno dei valori M, S, C o W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L’aspetto positivo del paradigma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MoSCoW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la sua semplicità</a:t>
            </a:r>
            <a:r>
              <a:rPr lang="it-IT" dirty="0">
                <a:latin typeface="Calibri" pitchFamily="34" charset="0"/>
              </a:rPr>
              <a:t>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confonde due attributi di un requisito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l’importanza e la precedenza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RUP definisce un insieme più completo di attributi dei requisiti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scinde l’importanza (Benefici) e la precedenza (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VersioneDestinazione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Tale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insieme viene mostrato nella seguente tabella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23941" y="-71559"/>
            <a:ext cx="7542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Definire i requisiti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Attributi dei requisiti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DA782C3-6652-477D-8ED0-A83D0E82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1355" y="3894366"/>
            <a:ext cx="725352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21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fatto di usare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MoSCoW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, RUP o un altro insieme dei requisiti </a:t>
            </a:r>
            <a:r>
              <a:rPr lang="it-IT" dirty="0">
                <a:latin typeface="Calibri" pitchFamily="34" charset="0"/>
              </a:rPr>
              <a:t>dipende dal proprio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particolare progetto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si definisce un insieme di attributi </a:t>
            </a:r>
            <a:r>
              <a:rPr lang="it-IT" dirty="0">
                <a:latin typeface="Calibri" pitchFamily="34" charset="0"/>
              </a:rPr>
              <a:t>l’elemento fondamentale è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bisogna mantenerlo il più semplice possibile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23941" y="-71559"/>
            <a:ext cx="7542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Definire i requisiti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Attributi dei requisiti</a:t>
            </a:r>
          </a:p>
        </p:txBody>
      </p:sp>
    </p:spTree>
    <p:extLst>
      <p:ext uri="{BB962C8B-B14F-4D97-AF65-F5344CB8AC3E}">
        <p14:creationId xmlns:p14="http://schemas.microsoft.com/office/powerpoint/2010/main" val="297842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seguente </a:t>
            </a:r>
            <a:r>
              <a:rPr lang="it-IT" dirty="0">
                <a:latin typeface="Calibri" pitchFamily="34" charset="0"/>
              </a:rPr>
              <a:t>illustra 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maggior parte delle attività </a:t>
            </a:r>
            <a:r>
              <a:rPr lang="it-IT" dirty="0">
                <a:latin typeface="Calibri" pitchFamily="34" charset="0"/>
              </a:rPr>
              <a:t>relative al flusso di lavoro dei requisiti siano svolte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durante le fasi di Avvio ed Elaborazione</a:t>
            </a:r>
            <a:r>
              <a:rPr lang="it-IT" dirty="0">
                <a:latin typeface="Calibri" pitchFamily="34" charset="0"/>
              </a:rPr>
              <a:t>, proprio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all’inizio del ciclo di vita del progetto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Prima ancora di iniziare </a:t>
            </a:r>
            <a:r>
              <a:rPr lang="it-IT" dirty="0">
                <a:latin typeface="Calibri" pitchFamily="34" charset="0"/>
              </a:rPr>
              <a:t>le attività di analisi e progettazione </a:t>
            </a:r>
            <a:r>
              <a:rPr lang="it-IT" dirty="0" err="1">
                <a:latin typeface="Calibri" pitchFamily="34" charset="0"/>
              </a:rPr>
              <a:t>object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 err="1">
                <a:latin typeface="Calibri" pitchFamily="34" charset="0"/>
              </a:rPr>
              <a:t>oriented</a:t>
            </a:r>
            <a:r>
              <a:rPr lang="it-IT" dirty="0">
                <a:latin typeface="Calibri" pitchFamily="34" charset="0"/>
              </a:rPr>
              <a:t>,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necessario avere qualche idea su cosa si vuole ottenere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438998" y="-71559"/>
            <a:ext cx="662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Introduzione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8BD5322-509C-441C-877A-3A421A4FA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1360" y="1793195"/>
            <a:ext cx="6000792" cy="402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135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requisiti</a:t>
            </a:r>
            <a:r>
              <a:rPr lang="it-IT" dirty="0">
                <a:latin typeface="Calibri" pitchFamily="34" charset="0"/>
              </a:rPr>
              <a:t> derivano dal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contesto del sistema che si cerca di modellare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L’ingegneria dei requisiti</a:t>
            </a:r>
            <a:r>
              <a:rPr lang="it-IT" dirty="0">
                <a:latin typeface="Calibri" pitchFamily="34" charset="0"/>
              </a:rPr>
              <a:t> in genere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inizia con un documento di visione </a:t>
            </a:r>
            <a:r>
              <a:rPr lang="it-IT" dirty="0">
                <a:latin typeface="Calibri" pitchFamily="34" charset="0"/>
              </a:rPr>
              <a:t>che sottolinea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ciò che il sistema farà e quali vantaggi porterà a un insieme di parti interessate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documento di visione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prodotto dall’analista del sistema durante la fase di Avvio di UP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230719" y="-71559"/>
            <a:ext cx="7835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Individuare i requisiti</a:t>
            </a:r>
          </a:p>
        </p:txBody>
      </p:sp>
    </p:spTree>
    <p:extLst>
      <p:ext uri="{BB962C8B-B14F-4D97-AF65-F5344CB8AC3E}">
        <p14:creationId xmlns:p14="http://schemas.microsoft.com/office/powerpoint/2010/main" val="236644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Ogni volta che si lavora con qualcuno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raccogliere e fissare i requisiti di un sistema software </a:t>
            </a:r>
            <a:r>
              <a:rPr lang="it-IT" dirty="0">
                <a:latin typeface="Calibri" pitchFamily="34" charset="0"/>
              </a:rPr>
              <a:t>si cerca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ottenere un’immagine precisa, o mappa, del modello che questo ha del mondo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Noam Chomsky sostiene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questa mappa viene creata tramite tre processi</a:t>
            </a:r>
            <a:r>
              <a:rPr lang="it-IT" dirty="0">
                <a:latin typeface="Calibri" pitchFamily="34" charset="0"/>
              </a:rPr>
              <a:t>: rimozione, distorsione, generalizzazione.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Questi processi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necessari in quanto non abbiamo le capacità cognitive per fissare ogni singolo dettaglio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selezione delle informazioni più importanti viene effettuata applicando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tre filtri</a:t>
            </a:r>
            <a:r>
              <a:rPr lang="it-IT" dirty="0">
                <a:latin typeface="Calibri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Rimozione</a:t>
            </a:r>
            <a:r>
              <a:rPr lang="it-IT" dirty="0">
                <a:latin typeface="Calibri" pitchFamily="34" charset="0"/>
              </a:rPr>
              <a:t>: l’informazione viene scartata.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Distorsione</a:t>
            </a:r>
            <a:r>
              <a:rPr lang="it-IT" dirty="0">
                <a:latin typeface="Calibri" pitchFamily="34" charset="0"/>
              </a:rPr>
              <a:t>: l’informazione viene modificata tramite i meccanismi della creazione e dell’allucinazione.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Generalizzazione</a:t>
            </a:r>
            <a:r>
              <a:rPr lang="it-IT" dirty="0">
                <a:latin typeface="Calibri" pitchFamily="34" charset="0"/>
              </a:rPr>
              <a:t>: l’informazione viene incorporata in una regola, assioma o principio che riguarda i concetti di verità e falsità.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Questi filtri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danno forma al linguaggio naturale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38295" y="-71559"/>
            <a:ext cx="8027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Individuare i requisiti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Raccolta dei requisiti</a:t>
            </a:r>
          </a:p>
        </p:txBody>
      </p:sp>
    </p:spTree>
    <p:extLst>
      <p:ext uri="{BB962C8B-B14F-4D97-AF65-F5344CB8AC3E}">
        <p14:creationId xmlns:p14="http://schemas.microsoft.com/office/powerpoint/2010/main" val="1910880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Ogni volta che si lavora con qualcuno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raccogliere e fissare i requisiti di un sistema software </a:t>
            </a:r>
            <a:r>
              <a:rPr lang="it-IT" dirty="0">
                <a:latin typeface="Calibri" pitchFamily="34" charset="0"/>
              </a:rPr>
              <a:t>si cerca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ottenere un’immagine precisa, o mappa, del modello che questo ha del mondo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Rimozione: “Utilizzano il sistema per prendere in prestito i libri”.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Distorsione: “Non è possibile prendere in prestito un altro libro se non sono stati restituiti tutti i libri il cui periodo di prestito sia già scaduto”.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Generalizzazione: “Tutti devono avere una tessera per prendere i libri in prestito”.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ultimi due casi sono particolarmente interessanti</a:t>
            </a:r>
            <a:r>
              <a:rPr lang="it-IT" dirty="0">
                <a:latin typeface="Calibri" pitchFamily="34" charset="0"/>
              </a:rPr>
              <a:t> in quanto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esemplificano uno schema linguistico molto comune: il quantificatore universale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Ogni volta che si incontra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quantificatore universale ci si può trovare dinanzi a una rimozione, una distorsione o una generalizzazione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38295" y="-71559"/>
            <a:ext cx="8027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Individuare i requisiti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Raccolta dei requisiti</a:t>
            </a:r>
          </a:p>
        </p:txBody>
      </p:sp>
    </p:spTree>
    <p:extLst>
      <p:ext uri="{BB962C8B-B14F-4D97-AF65-F5344CB8AC3E}">
        <p14:creationId xmlns:p14="http://schemas.microsoft.com/office/powerpoint/2010/main" val="3113640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Intervistare le parti interessate </a:t>
            </a:r>
            <a:r>
              <a:rPr lang="it-IT" dirty="0">
                <a:latin typeface="Calibri" pitchFamily="34" charset="0"/>
              </a:rPr>
              <a:t>è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modo più diretto per raccogliere 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Dove possibile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meglio fare interviste individuali e tenere presenti i seguenti punti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si deve aver immaginato una soluzione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porre domande indipendenti dal contesto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deve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ascoltare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bisogna leggere nel pensiero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indispensabile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avere tanta pazienza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contesto dell’intervista può avere un grosso impatto </a:t>
            </a:r>
            <a:r>
              <a:rPr lang="it-IT" dirty="0">
                <a:latin typeface="Calibri" pitchFamily="34" charset="0"/>
              </a:rPr>
              <a:t>sulla qualità delle informazioni che si ottengono.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modo migliore di fissare le informazioni durante un’intervista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prendere appunti su carta</a:t>
            </a:r>
            <a:r>
              <a:rPr lang="it-IT" dirty="0">
                <a:latin typeface="Calibri" pitchFamily="34" charset="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mappe mentali </a:t>
            </a:r>
            <a:r>
              <a:rPr lang="it-IT" dirty="0">
                <a:latin typeface="Calibri" pitchFamily="34" charset="0"/>
              </a:rPr>
              <a:t>sono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metodo flessibile, non intimidante e graficamente ricco </a:t>
            </a:r>
            <a:r>
              <a:rPr lang="it-IT" dirty="0">
                <a:latin typeface="Calibri" pitchFamily="34" charset="0"/>
              </a:rPr>
              <a:t>di raccogliere informazioni.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38295" y="-71559"/>
            <a:ext cx="8027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Individuare i requisiti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Interviste</a:t>
            </a:r>
          </a:p>
        </p:txBody>
      </p:sp>
    </p:spTree>
    <p:extLst>
      <p:ext uri="{BB962C8B-B14F-4D97-AF65-F5344CB8AC3E}">
        <p14:creationId xmlns:p14="http://schemas.microsoft.com/office/powerpoint/2010/main" val="2561889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questionari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sostituiscono le interviste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questionari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essere un’integrazione utile alle interviste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38295" y="-71559"/>
            <a:ext cx="8027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Individuare i requisiti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Questionari</a:t>
            </a:r>
          </a:p>
        </p:txBody>
      </p:sp>
    </p:spTree>
    <p:extLst>
      <p:ext uri="{BB962C8B-B14F-4D97-AF65-F5344CB8AC3E}">
        <p14:creationId xmlns:p14="http://schemas.microsoft.com/office/powerpoint/2010/main" val="999639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uno dei modi più efficaci di fissare i 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workshop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dovrebbe focalizzarsi sul brainstorming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partecipanti</a:t>
            </a:r>
            <a:r>
              <a:rPr lang="it-IT" dirty="0">
                <a:latin typeface="Calibri" pitchFamily="34" charset="0"/>
              </a:rPr>
              <a:t> alla riunione dovrebbero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committenti, un ingegnere dei requisiti, le principali parti interessate e gli esperti del dominio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procedura è la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Spiegare</a:t>
            </a:r>
            <a:r>
              <a:rPr lang="it-IT" dirty="0">
                <a:latin typeface="Calibri" pitchFamily="34" charset="0"/>
              </a:rPr>
              <a:t> ai partecipanti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che si tratta di una sessione di brainstorming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Tutte le idee saranno considerate buone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idee vengono registrate, ma non dibattute</a:t>
            </a:r>
            <a:r>
              <a:rPr lang="it-IT" dirty="0">
                <a:latin typeface="Calibri" pitchFamily="34" charset="0"/>
              </a:rPr>
              <a:t>: non si discute nulla, ci si limita a scrivere tutto e a proseguire. Tutto ciò verrà analizzato successivamente.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Chiedere ai partecipanti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assegnare un nome ai requisiti fondamentali per il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scegliere poi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prendere in considerazione una seconda volta i requisiti identificati e annotare ulteriori attributi per ciascuno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38295" y="-71559"/>
            <a:ext cx="8027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Individuare i requisiti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Workshop sui requisiti</a:t>
            </a:r>
          </a:p>
        </p:txBody>
      </p:sp>
    </p:spTree>
    <p:extLst>
      <p:ext uri="{BB962C8B-B14F-4D97-AF65-F5344CB8AC3E}">
        <p14:creationId xmlns:p14="http://schemas.microsoft.com/office/powerpoint/2010/main" val="1485243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Dopo la riunione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necessario analizzare i risultati e trasformarli in 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L’ingegneria dei requisiti è un processo iterativo </a:t>
            </a:r>
            <a:r>
              <a:rPr lang="it-IT" dirty="0">
                <a:latin typeface="Calibri" pitchFamily="34" charset="0"/>
              </a:rPr>
              <a:t>in cui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i requisiti vengono diffusi mentre si definisce la propria conoscenza delle esigenze delle parti interessate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38295" y="-71559"/>
            <a:ext cx="8027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Individuare i requisiti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Workshop sui requisiti</a:t>
            </a:r>
          </a:p>
        </p:txBody>
      </p:sp>
    </p:spTree>
    <p:extLst>
      <p:ext uri="{BB962C8B-B14F-4D97-AF65-F5344CB8AC3E}">
        <p14:creationId xmlns:p14="http://schemas.microsoft.com/office/powerpoint/2010/main" val="373866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modellazione dei casi d’uso </a:t>
            </a:r>
            <a:r>
              <a:rPr lang="it-IT" dirty="0">
                <a:latin typeface="Calibri" pitchFamily="34" charset="0"/>
              </a:rPr>
              <a:t>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tecnica diversa e complementare per raccogliere e documentare i 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modellazione dei casi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prevede tipicamente i seguenti passi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Individuare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potenziale confine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Individuare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attori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Individuare i casi d’uso</a:t>
            </a:r>
            <a:r>
              <a:rPr lang="it-IT" dirty="0">
                <a:latin typeface="Calibri" pitchFamily="34" charset="0"/>
              </a:rPr>
              <a:t>; questo passo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suddivide</a:t>
            </a:r>
            <a:r>
              <a:rPr lang="it-IT" dirty="0">
                <a:latin typeface="Calibri" pitchFamily="34" charset="0"/>
              </a:rPr>
              <a:t>, a sua volta,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nei seguenti sottopassi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Specificare il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Identificare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principali sequenze degli eventi alternative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Generalmente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parte da una valutazione iniziale di dove si trova il confine del sistema </a:t>
            </a: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definire l’ambito dell’attività di modellazione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39402" y="-71559"/>
            <a:ext cx="6326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- Introduzione</a:t>
            </a:r>
          </a:p>
        </p:txBody>
      </p:sp>
    </p:spTree>
    <p:extLst>
      <p:ext uri="{BB962C8B-B14F-4D97-AF65-F5344CB8AC3E}">
        <p14:creationId xmlns:p14="http://schemas.microsoft.com/office/powerpoint/2010/main" val="2837037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composto da quattro componenti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Attori</a:t>
            </a:r>
            <a:r>
              <a:rPr lang="it-IT" dirty="0">
                <a:latin typeface="Calibri" pitchFamily="34" charset="0"/>
              </a:rPr>
              <a:t>: i ruoli assunti dalle persone e dalle cose che usano il sistema.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Casi d’uso</a:t>
            </a:r>
            <a:r>
              <a:rPr lang="it-IT" dirty="0">
                <a:latin typeface="Calibri" pitchFamily="34" charset="0"/>
              </a:rPr>
              <a:t>: quello che gli attori possono fare con il sistema.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Relazioni</a:t>
            </a:r>
            <a:r>
              <a:rPr lang="it-IT" dirty="0">
                <a:latin typeface="Calibri" pitchFamily="34" charset="0"/>
              </a:rPr>
              <a:t>: relazioni significative tra gli attori e i casi d’uso.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Confine del sistema</a:t>
            </a:r>
            <a:r>
              <a:rPr lang="it-IT" dirty="0">
                <a:latin typeface="Calibri" pitchFamily="34" charset="0"/>
              </a:rPr>
              <a:t>: un rettangolo intorno ai casi d’uso per indicare il confine del sistema oggetto del modello.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dei casi d’uso </a:t>
            </a:r>
            <a:r>
              <a:rPr lang="it-IT" dirty="0">
                <a:latin typeface="Calibri" pitchFamily="34" charset="0"/>
              </a:rPr>
              <a:t>costituisce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fonte primaria di oggetti 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39402" y="-71559"/>
            <a:ext cx="6326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- Introduzione</a:t>
            </a:r>
          </a:p>
        </p:txBody>
      </p:sp>
    </p:spTree>
    <p:extLst>
      <p:ext uri="{BB962C8B-B14F-4D97-AF65-F5344CB8AC3E}">
        <p14:creationId xmlns:p14="http://schemas.microsoft.com/office/powerpoint/2010/main" val="23852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L’attività di individuazione degli attori e dei casi d’uso in UP </a:t>
            </a:r>
            <a:r>
              <a:rPr lang="it-IT" dirty="0">
                <a:latin typeface="Calibri" pitchFamily="34" charset="0"/>
              </a:rPr>
              <a:t>può essere modellata come mostrato 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55434" y="-71559"/>
            <a:ext cx="9110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individuare attori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casi d’uso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42D4295-E6A4-47F1-A5BF-D86B5EBD4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4094" y="2156501"/>
            <a:ext cx="5248625" cy="323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881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Dal punto di vista del progettista e dell’analista </a:t>
            </a:r>
            <a:r>
              <a:rPr lang="it-IT" dirty="0" err="1">
                <a:latin typeface="Calibri" pitchFamily="34" charset="0"/>
              </a:rPr>
              <a:t>object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 err="1">
                <a:latin typeface="Calibri" pitchFamily="34" charset="0"/>
              </a:rPr>
              <a:t>oriented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lo scopo è scoprire e accordarsi su ciò che il sistema dovrebbe fare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creazione di una specifica di alto livello di ciò che il sistema dovrebbe fare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 parte dell’ingegneria dei 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ogni sistema specifico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esistere molte parti interessate </a:t>
            </a:r>
            <a:r>
              <a:rPr lang="it-IT" dirty="0">
                <a:latin typeface="Calibri" pitchFamily="34" charset="0"/>
              </a:rPr>
              <a:t>(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stakeholder</a:t>
            </a:r>
            <a:r>
              <a:rPr lang="it-IT" dirty="0">
                <a:latin typeface="Calibri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L’ingegneria dei requisiti </a:t>
            </a:r>
            <a:r>
              <a:rPr lang="it-IT" dirty="0">
                <a:latin typeface="Calibri" pitchFamily="34" charset="0"/>
              </a:rPr>
              <a:t>è la disciplina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occupa della raccolta dei requisiti che queste parti interessate hanno per il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tratta di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processo di negoziazione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</a:t>
            </a:r>
            <a:r>
              <a:rPr lang="it-IT" dirty="0">
                <a:latin typeface="Calibri" pitchFamily="34" charset="0"/>
              </a:rPr>
              <a:t>, un gruppo potrebbe avere l’esigenza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rendere il sistema accessibile a molti utenti</a:t>
            </a:r>
            <a:r>
              <a:rPr lang="it-IT" dirty="0">
                <a:latin typeface="Calibri" pitchFamily="34" charset="0"/>
              </a:rPr>
              <a:t>, il che potrebbe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generare un traffico non gestibile dalle infrastrutture </a:t>
            </a:r>
            <a:r>
              <a:rPr lang="it-IT" dirty="0">
                <a:latin typeface="Calibri" pitchFamily="34" charset="0"/>
              </a:rPr>
              <a:t>di comunicazione o dai database esistenti.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affermano che i casi d’uso previsti da UML sono l’unico strumento valido </a:t>
            </a:r>
            <a:r>
              <a:rPr lang="it-IT" dirty="0">
                <a:latin typeface="Calibri" pitchFamily="34" charset="0"/>
              </a:rPr>
              <a:t>per fissare i requisiti; tuttavia non è difficile confutare questa affermazione.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casi d’uso sono in grado di fissare esclusivamente i requisiti funzionali</a:t>
            </a:r>
            <a:r>
              <a:rPr lang="it-IT" dirty="0">
                <a:latin typeface="Calibri" pitchFamily="34" charset="0"/>
              </a:rPr>
              <a:t>, ovvero quelli che descrivono cosa debba fare il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438998" y="-71559"/>
            <a:ext cx="662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Introduzione</a:t>
            </a:r>
          </a:p>
        </p:txBody>
      </p:sp>
    </p:spTree>
    <p:extLst>
      <p:ext uri="{BB962C8B-B14F-4D97-AF65-F5344CB8AC3E}">
        <p14:creationId xmlns:p14="http://schemas.microsoft.com/office/powerpoint/2010/main" val="4012854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input di questa attività sono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di business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dei requisiti</a:t>
            </a:r>
            <a:r>
              <a:rPr lang="it-IT" dirty="0">
                <a:latin typeface="Calibri" pitchFamily="34" charset="0"/>
              </a:rPr>
              <a:t>, descritto in precedenza.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Elenco delle feature</a:t>
            </a:r>
            <a:r>
              <a:rPr lang="it-IT" dirty="0">
                <a:latin typeface="Calibri" pitchFamily="34" charset="0"/>
              </a:rPr>
              <a:t>, ovvero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insieme di potenziali requisiti</a:t>
            </a:r>
            <a:r>
              <a:rPr lang="it-IT" dirty="0">
                <a:latin typeface="Calibri" pitchFamily="34" charset="0"/>
              </a:rPr>
              <a:t>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assumere la forma di un documento di visione o simili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55434" y="-71559"/>
            <a:ext cx="9110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individuare attori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casi d’uso</a:t>
            </a:r>
          </a:p>
        </p:txBody>
      </p:sp>
    </p:spTree>
    <p:extLst>
      <p:ext uri="{BB962C8B-B14F-4D97-AF65-F5344CB8AC3E}">
        <p14:creationId xmlns:p14="http://schemas.microsoft.com/office/powerpoint/2010/main" val="2371848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costruzione di un sistema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prima cosa da fare è stabilire quali siano i suoi confini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molti progetti sono sorti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problemi proprio a causa di un confine di sistema non ben definito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UML 2 si fa riferimento al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confine del sistema come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subject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subject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definito da chi o cosa usa il sistema </a:t>
            </a:r>
            <a:r>
              <a:rPr lang="it-IT" dirty="0">
                <a:latin typeface="Calibri" pitchFamily="34" charset="0"/>
              </a:rPr>
              <a:t>e dagli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specifici benefici o funzioni che il sistema offre ai suoi attori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 err="1">
                <a:latin typeface="Calibri" pitchFamily="34" charset="0"/>
              </a:rPr>
              <a:t>subject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rappresentato da un rettangolo, etichettato con il nome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si inizia </a:t>
            </a:r>
            <a:r>
              <a:rPr lang="it-IT" dirty="0">
                <a:latin typeface="Calibri" pitchFamily="34" charset="0"/>
              </a:rPr>
              <a:t>a effettuare la modellazione dei casi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d’uso si ha un’idea piuttosto vaga di dove si trovi effettivamente il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subject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55434" y="-71559"/>
            <a:ext cx="9110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individuare attori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casi d’uso – Il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subject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64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attore</a:t>
            </a:r>
            <a:r>
              <a:rPr lang="it-IT" dirty="0">
                <a:latin typeface="Calibri" pitchFamily="34" charset="0"/>
              </a:rPr>
              <a:t> identifica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ruolo che un’entità esterna assume quando interagisce direttamente con il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attore</a:t>
            </a:r>
            <a:r>
              <a:rPr lang="it-IT" dirty="0">
                <a:latin typeface="Calibri" pitchFamily="34" charset="0"/>
              </a:rPr>
              <a:t> può rappres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entare il ruolo di un utente o di un altro sistema che in qualche modo interessa il confine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capire gli attori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importante capire il concetto di ruolo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modellazione dei casi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l’errore fondamentale è confondere un ruolo svolto da qualcosa nel contesto del sistema con la cosa stessa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possibili rappresentazioni degli attori in UML vengono riportate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55434" y="-71559"/>
            <a:ext cx="9110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individuare attori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casi d’uso – Cosa sono gli attori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2DF604-4BC4-498E-B4C1-4485D1E6A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5021" y="4456497"/>
            <a:ext cx="300039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8546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importante rendersi conto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attori devono sempre essere esterni al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Anche se gli attori veri e propri restano sempre esterni a un sistema,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spesso i sistemi mantengono una qualche rappresentazione interna di uno o più attori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Ad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una libreria online, l’attore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Cliente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esterno al sistema </a:t>
            </a:r>
            <a:r>
              <a:rPr lang="it-IT" dirty="0">
                <a:latin typeface="Calibri" pitchFamily="34" charset="0"/>
              </a:rPr>
              <a:t>ma il sistema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utilizzare una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Dettagliocliente</a:t>
            </a:r>
            <a:r>
              <a:rPr lang="it-IT" dirty="0">
                <a:latin typeface="Calibri" pitchFamily="34" charset="0"/>
              </a:rPr>
              <a:t>, che 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rappresentazione interna degli individui che interpretano il ruolo dell’attore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Cliente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individuare gli attori </a:t>
            </a:r>
            <a:r>
              <a:rPr lang="it-IT" dirty="0">
                <a:latin typeface="Calibri" pitchFamily="34" charset="0"/>
              </a:rPr>
              <a:t>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capire chi o cosa utilizzi il sistema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quali ruoli rivestano mentre interagiscono con esso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fissare i ruoli 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iniziare a prendere in considerazione persone o cose specifiche e quindi generalizzare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55434" y="-71559"/>
            <a:ext cx="9110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individuare attori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casi d’uso – Cosa sono gli attori</a:t>
            </a:r>
          </a:p>
        </p:txBody>
      </p:sp>
    </p:spTree>
    <p:extLst>
      <p:ext uri="{BB962C8B-B14F-4D97-AF65-F5344CB8AC3E}">
        <p14:creationId xmlns:p14="http://schemas.microsoft.com/office/powerpoint/2010/main" val="509557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risposte alle seguenti domande </a:t>
            </a:r>
            <a:r>
              <a:rPr lang="it-IT" dirty="0">
                <a:latin typeface="Calibri" pitchFamily="34" charset="0"/>
              </a:rPr>
              <a:t>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aiutare ad individuare gli attori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 o cosa usa il sistema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Quale ruolo rivestono </a:t>
            </a:r>
            <a:r>
              <a:rPr lang="it-IT" dirty="0">
                <a:latin typeface="Calibri" pitchFamily="34" charset="0"/>
              </a:rPr>
              <a:t>durante l’interazione con il sistema?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 installa il sistema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 o cosa avvia e ferma il sistema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 effettua la manutenzione </a:t>
            </a:r>
            <a:r>
              <a:rPr lang="it-IT" dirty="0">
                <a:latin typeface="Calibri" pitchFamily="34" charset="0"/>
              </a:rPr>
              <a:t>del sistema?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Quali altri sistemi interagiscono </a:t>
            </a:r>
            <a:r>
              <a:rPr lang="it-IT" dirty="0">
                <a:latin typeface="Calibri" pitchFamily="34" charset="0"/>
              </a:rPr>
              <a:t>con il sistema?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 ottiene informazioni </a:t>
            </a:r>
            <a:r>
              <a:rPr lang="it-IT" dirty="0">
                <a:latin typeface="Calibri" pitchFamily="34" charset="0"/>
              </a:rPr>
              <a:t>dal sistema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 chi ne fornisce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Esistono funzioni che vengono eseguite a intervalli, orari o date prestabiliti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55434" y="-71559"/>
            <a:ext cx="9110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individuare attori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casi d’uso – Cosa sono gli attori</a:t>
            </a:r>
          </a:p>
        </p:txBody>
      </p:sp>
    </p:spTree>
    <p:extLst>
      <p:ext uri="{BB962C8B-B14F-4D97-AF65-F5344CB8AC3E}">
        <p14:creationId xmlns:p14="http://schemas.microsoft.com/office/powerpoint/2010/main" val="914117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modellare correttamente gli attori </a:t>
            </a:r>
            <a:r>
              <a:rPr lang="it-IT" dirty="0">
                <a:latin typeface="Calibri" pitchFamily="34" charset="0"/>
              </a:rPr>
              <a:t>occorre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ricordare i sottoelencati punti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attori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sempre esterni al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attori interagiscono direttamente con il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attori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rappresentano i ruoli generici </a:t>
            </a:r>
            <a:r>
              <a:rPr lang="it-IT" dirty="0">
                <a:latin typeface="Calibri" pitchFamily="34" charset="0"/>
              </a:rPr>
              <a:t>che persone o cose possono rivestire nei confronti del sistema.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persona può rivestire più ruoli </a:t>
            </a:r>
            <a:r>
              <a:rPr lang="it-IT" dirty="0">
                <a:latin typeface="Calibri" pitchFamily="34" charset="0"/>
              </a:rPr>
              <a:t>nei confronti del sistema.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attore deve essere identificato da un nome breve</a:t>
            </a:r>
            <a:r>
              <a:rPr lang="it-IT" dirty="0">
                <a:latin typeface="Calibri" pitchFamily="34" charset="0"/>
              </a:rPr>
              <a:t>,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abbia senso </a:t>
            </a:r>
            <a:r>
              <a:rPr lang="it-IT" dirty="0">
                <a:latin typeface="Calibri" pitchFamily="34" charset="0"/>
              </a:rPr>
              <a:t>dal punto di vista del business.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Ogni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attore</a:t>
            </a:r>
            <a:r>
              <a:rPr lang="it-IT" dirty="0">
                <a:latin typeface="Calibri" pitchFamily="34" charset="0"/>
              </a:rPr>
              <a:t> deve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caratterizzato da una breve descrizione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L’icona di un attore </a:t>
            </a: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caratterizzata da una sottosezione che elenca i suoi attributi </a:t>
            </a:r>
            <a:r>
              <a:rPr lang="it-IT" dirty="0">
                <a:latin typeface="Calibri" pitchFamily="34" charset="0"/>
              </a:rPr>
              <a:t>e da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che elenca gli eventi a cui può rispondere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55434" y="-71559"/>
            <a:ext cx="9110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individuare attori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casi d’uso – Cosa sono gli attori</a:t>
            </a:r>
          </a:p>
        </p:txBody>
      </p:sp>
    </p:spTree>
    <p:extLst>
      <p:ext uri="{BB962C8B-B14F-4D97-AF65-F5344CB8AC3E}">
        <p14:creationId xmlns:p14="http://schemas.microsoft.com/office/powerpoint/2010/main" val="3278086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qualcosa che avviene nel sistema in un certo momento noto </a:t>
            </a:r>
            <a:r>
              <a:rPr lang="it-IT" dirty="0">
                <a:latin typeface="Calibri" pitchFamily="34" charset="0"/>
              </a:rPr>
              <a:t>e che non sembra essere provocato da alcun attore specifico 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ricorrere ad un attore speciale chiamato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Tempo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tecnica è,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esempio, indicata per modellare una procedura di backup del sistema </a:t>
            </a:r>
            <a:r>
              <a:rPr lang="it-IT" dirty="0">
                <a:latin typeface="Calibri" pitchFamily="34" charset="0"/>
              </a:rPr>
              <a:t>che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automaticamente eseguita tutte le sere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55434" y="-71559"/>
            <a:ext cx="9110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individuare attori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casi d’uso – Cosa sono gli attori – Il tempo come attore</a:t>
            </a:r>
          </a:p>
        </p:txBody>
      </p:sp>
    </p:spTree>
    <p:extLst>
      <p:ext uri="{BB962C8B-B14F-4D97-AF65-F5344CB8AC3E}">
        <p14:creationId xmlns:p14="http://schemas.microsoft.com/office/powerpoint/2010/main" val="1519575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casi d’uso sono definiti come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dirty="0">
              <a:latin typeface="Calibri" pitchFamily="34" charset="0"/>
            </a:endParaRPr>
          </a:p>
          <a:p>
            <a:pPr algn="ctr">
              <a:buNone/>
            </a:pPr>
            <a:r>
              <a:rPr lang="it-IT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 specifica di una sequenza di azioni, incluse eventuali sequenze alternative e sequenze di errore, </a:t>
            </a:r>
          </a:p>
          <a:p>
            <a:pPr algn="ctr">
              <a:buNone/>
            </a:pPr>
            <a:r>
              <a:rPr lang="it-IT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che un sistema, un sottosistema o una classe può eseguire interagendo con attori esterni</a:t>
            </a:r>
          </a:p>
          <a:p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caso d’uso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qualcosa che un attore vuole che il sistema faccia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casi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vengono sempre avviati da un attore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casi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vengono sempre descritti dal punto di vista degli attori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 si può anche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occupare di casi d’uso a livello di sottosistema o</a:t>
            </a:r>
            <a:r>
              <a:rPr lang="it-IT" dirty="0">
                <a:latin typeface="Calibri" pitchFamily="34" charset="0"/>
              </a:rPr>
              <a:t>, addirittura,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 singola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UML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caso d’uso si rappresenta come mostrato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55434" y="-71559"/>
            <a:ext cx="9110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individuare attori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casi d’uso – Cosa sono i casi d’uso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C7928EC-6C90-41D6-BF77-E876A787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2703" y="5287494"/>
            <a:ext cx="360804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5011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migliore modo per individuare i casi d’uso</a:t>
            </a:r>
            <a:r>
              <a:rPr lang="it-IT" dirty="0">
                <a:latin typeface="Calibri" pitchFamily="34" charset="0"/>
              </a:rPr>
              <a:t> è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partire dall’elenco degli attori e di ragionare su ciò che ciascun attore fa per utilizzare il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normale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identificando i casi d’uso potrebbe spuntare qualche nuovo attore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modellazione dei casi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un’operazione iterativa che viene effettuata per approssimazioni successive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ciascun caso </a:t>
            </a:r>
            <a:r>
              <a:rPr lang="it-IT" dirty="0">
                <a:latin typeface="Calibri" pitchFamily="34" charset="0"/>
              </a:rPr>
              <a:t>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inizialmente si fissa solo il nome</a:t>
            </a:r>
            <a:r>
              <a:rPr lang="it-IT" dirty="0">
                <a:latin typeface="Calibri" pitchFamily="34" charset="0"/>
              </a:rPr>
              <a:t>; 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dettagli</a:t>
            </a:r>
            <a:r>
              <a:rPr lang="it-IT" dirty="0">
                <a:latin typeface="Calibri" pitchFamily="34" charset="0"/>
              </a:rPr>
              <a:t>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completati successivamente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risposte alle seguenti domande</a:t>
            </a:r>
            <a:r>
              <a:rPr lang="it-IT" dirty="0">
                <a:latin typeface="Calibri" pitchFamily="34" charset="0"/>
              </a:rPr>
              <a:t> 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aiutare a individuare i casi d’uso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Quali funzioni si aspetta </a:t>
            </a:r>
            <a:r>
              <a:rPr lang="it-IT" dirty="0">
                <a:latin typeface="Calibri" pitchFamily="34" charset="0"/>
              </a:rPr>
              <a:t>dal sistema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 attore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sistema archivia e recupera informazioni</a:t>
            </a:r>
            <a:r>
              <a:rPr lang="it-IT" dirty="0">
                <a:latin typeface="Calibri" pitchFamily="34" charset="0"/>
              </a:rPr>
              <a:t>? Se si,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quali attori provocano questo comportamento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Che cosa accade quando il sistema cambia stato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attori che vengono notificati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eventi esterni che producono effetti sul sistema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55434" y="-71559"/>
            <a:ext cx="9110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individuare attori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casi d’uso – Cosa sono i casi d’uso – Individuare i casi d’uso</a:t>
            </a:r>
          </a:p>
        </p:txBody>
      </p:sp>
    </p:spTree>
    <p:extLst>
      <p:ext uri="{BB962C8B-B14F-4D97-AF65-F5344CB8AC3E}">
        <p14:creationId xmlns:p14="http://schemas.microsoft.com/office/powerpoint/2010/main" val="3174309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 o cosa notifica </a:t>
            </a:r>
            <a:r>
              <a:rPr lang="it-IT" dirty="0">
                <a:latin typeface="Calibri" pitchFamily="34" charset="0"/>
              </a:rPr>
              <a:t>al sistema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questi eventi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sistema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interagisce con un sistema esterno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sistema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genera un report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55434" y="-71559"/>
            <a:ext cx="9110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individuare attori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casi d’uso – Cosa sono i casi d’uso – Individuare i casi d’uso</a:t>
            </a:r>
          </a:p>
        </p:txBody>
      </p:sp>
    </p:spTree>
    <p:extLst>
      <p:ext uri="{BB962C8B-B14F-4D97-AF65-F5344CB8AC3E}">
        <p14:creationId xmlns:p14="http://schemas.microsoft.com/office/powerpoint/2010/main" val="210799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Esiste un altro insieme di requisiti non funzionali</a:t>
            </a:r>
            <a:r>
              <a:rPr lang="it-IT" dirty="0">
                <a:latin typeface="Calibri" pitchFamily="34" charset="0"/>
              </a:rPr>
              <a:t>,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descrive i vincoli che il sistema deve rispettare</a:t>
            </a:r>
            <a:r>
              <a:rPr lang="it-IT" dirty="0">
                <a:latin typeface="Calibri" pitchFamily="34" charset="0"/>
              </a:rPr>
              <a:t>; questi requisiti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possono essere espressi correttamente tramite 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nostro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utilizzeremo un approccio che comprende tecniche potenti e complementari </a:t>
            </a:r>
            <a:r>
              <a:rPr lang="it-IT" dirty="0">
                <a:latin typeface="Calibri" pitchFamily="34" charset="0"/>
              </a:rPr>
              <a:t>per fissare i requisiti di entrambe le categorie.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Molte società non considerano l’ingegneria dei requisiti una disciplina importante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Requisiti incompleti e mancanza di coinvolgimento degli utenti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due principali cause di fallimento di progetti software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438998" y="-71559"/>
            <a:ext cx="662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Introduzione</a:t>
            </a:r>
          </a:p>
        </p:txBody>
      </p:sp>
    </p:spTree>
    <p:extLst>
      <p:ext uri="{BB962C8B-B14F-4D97-AF65-F5344CB8AC3E}">
        <p14:creationId xmlns:p14="http://schemas.microsoft.com/office/powerpoint/2010/main" val="1100122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dei casi d’uso </a:t>
            </a:r>
            <a:r>
              <a:rPr lang="it-IT" dirty="0">
                <a:latin typeface="Calibri" pitchFamily="34" charset="0"/>
              </a:rPr>
              <a:t>il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subject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del modello dei casi d’uso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rappresentato da un rettangolo identificato dal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subject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attori sono collocati fuori dal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subject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casi d’uso sono collocati dentro il confine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tra un attore e un caso d’uso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rappresentata da una linea solida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diagramma dei casi d’uso in UML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08828" y="-71559"/>
            <a:ext cx="9357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individuare attori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casi d’uso – Cosa sono i casi d’uso – Il diagramma dei casi d’uso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51FCC9-4659-483D-8FBC-EA8D6F542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4251" y="3429000"/>
            <a:ext cx="539923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9726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Glossario di Progetto </a:t>
            </a:r>
            <a:r>
              <a:rPr lang="it-IT" dirty="0">
                <a:latin typeface="Calibri" pitchFamily="34" charset="0"/>
              </a:rPr>
              <a:t>è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dizionario che contiene i principali termini del dominio e le loro definizioni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Oltre a definire i principali termini, il Glossario di Progetto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deve anche risolvere i casi di sinonimia e omonimia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sinonimi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vocaboli diversi che hanno lo stesso significato</a:t>
            </a:r>
            <a:r>
              <a:rPr lang="it-IT" dirty="0">
                <a:latin typeface="Calibri" pitchFamily="34" charset="0"/>
              </a:rPr>
              <a:t>; l’analista OO del progetto dovrà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scegliere uno di questi vocaboli e usare solo quello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L’omonimia</a:t>
            </a:r>
            <a:r>
              <a:rPr lang="it-IT" dirty="0">
                <a:latin typeface="Calibri" pitchFamily="34" charset="0"/>
              </a:rPr>
              <a:t> si presenta quando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lo stesso vocabolo assume un diverso significato per diverse persone</a:t>
            </a:r>
            <a:r>
              <a:rPr lang="it-IT" dirty="0">
                <a:latin typeface="Calibri" pitchFamily="34" charset="0"/>
              </a:rPr>
              <a:t>; anche in questo caso sarà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compito dell’analista scegliere uno dei significati per il vocabolo</a:t>
            </a:r>
            <a:r>
              <a:rPr lang="it-IT" dirty="0">
                <a:latin typeface="Calibri" pitchFamily="34" charset="0"/>
              </a:rPr>
              <a:t>, magari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introducendo nuovi vocaboli per gestire gli altri significati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pratica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potrebbe richiedere che si insista con alcune parti interessate </a:t>
            </a:r>
            <a:r>
              <a:rPr lang="it-IT" dirty="0" err="1">
                <a:latin typeface="Calibri" pitchFamily="34" charset="0"/>
              </a:rPr>
              <a:t>affinchè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abituino ad utilizzare una diversa terminologia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non impone alcuno standard per il Glossario di Progetto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sufficiente un documento di solo testo</a:t>
            </a:r>
            <a:r>
              <a:rPr lang="it-IT" dirty="0">
                <a:latin typeface="Calibri" pitchFamily="34" charset="0"/>
              </a:rPr>
              <a:t>, ma nei progetti grandi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potrebbe essere richiesto che il glossario sia disponibile online</a:t>
            </a:r>
            <a:r>
              <a:rPr lang="it-IT" dirty="0">
                <a:latin typeface="Calibri" pitchFamily="34" charset="0"/>
              </a:rPr>
              <a:t>, in formato HTML  o XML,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 magari in un semplice database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08828" y="-71559"/>
            <a:ext cx="9357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individuare attori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casi d’uso – Cosa sono i casi d’uso – Glossario di progetto</a:t>
            </a:r>
          </a:p>
        </p:txBody>
      </p:sp>
    </p:spTree>
    <p:extLst>
      <p:ext uri="{BB962C8B-B14F-4D97-AF65-F5344CB8AC3E}">
        <p14:creationId xmlns:p14="http://schemas.microsoft.com/office/powerpoint/2010/main" val="2953495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</a:t>
            </a:r>
            <a:r>
              <a:rPr lang="it-IT" dirty="0">
                <a:latin typeface="Calibri" pitchFamily="34" charset="0"/>
              </a:rPr>
              <a:t> di glossario di progetto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importante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assicurarsi che gli stessi vocaboli e le stesse definizioni vengano anche utilizzati in tutto il modello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08828" y="-71559"/>
            <a:ext cx="9357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individuare attori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casi d’uso – Cosa sono i casi d’uso – Glossario di progetto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56D71A-09EB-4C8C-93F3-BA6399F38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2994" y="1686508"/>
            <a:ext cx="8090825" cy="294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0120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79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Dopo aver creato un diagramma dei casi d’uso 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iniziare a definire le specifiche di ciascun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attività di descrizione di un caso d’uso in UP vengono riportate nella seguente figura: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Tipicamente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queste attività non vengono svolte secondo una sequenza rigida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Questa attività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produce un caso d’uso corredato di maggiori dettagli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41329" y="-71559"/>
            <a:ext cx="9824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511069E-F582-423D-8E49-EA44DA9EF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1522" y="2240506"/>
            <a:ext cx="493377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7130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UML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fornisce nessuno standard per la formulazione delle specifiche del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possibile modulo per la descrizione di un caso d’uso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consigliabile che la modellazione dei casi d’uso resti il più semplice possibile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41329" y="-71559"/>
            <a:ext cx="9824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D8A9765-AA17-4A6C-B037-C10938A30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1528" y="2179582"/>
            <a:ext cx="6316242" cy="342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8686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importante</a:t>
            </a:r>
            <a:r>
              <a:rPr lang="it-IT" dirty="0">
                <a:latin typeface="Calibri" pitchFamily="34" charset="0"/>
              </a:rPr>
              <a:t>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un’azienda decida uno standard per le specifiche del caso d’uso </a:t>
            </a:r>
            <a:r>
              <a:rPr lang="it-IT" dirty="0">
                <a:latin typeface="Calibri" pitchFamily="34" charset="0"/>
              </a:rPr>
              <a:t>che possa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usato in modo consistente all’interno dei progetti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standard semplice ed efficace </a:t>
            </a:r>
            <a:r>
              <a:rPr lang="it-IT" dirty="0">
                <a:latin typeface="Calibri" pitchFamily="34" charset="0"/>
              </a:rPr>
              <a:t>per la specifica dei casi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assicurare che il progetto raggiunga i suoi obiettivi per quanto riguarda l’analisi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modulo per specificare i casi d’uso </a:t>
            </a:r>
            <a:r>
              <a:rPr lang="it-IT" dirty="0">
                <a:latin typeface="Calibri" pitchFamily="34" charset="0"/>
              </a:rPr>
              <a:t>contiene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seguenti informazioni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Identificatore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Breve descrizione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Attori coinvolti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Precondizioni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Sequenza degli eventi principale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41329" y="-71559"/>
            <a:ext cx="9824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</a:t>
            </a:r>
          </a:p>
        </p:txBody>
      </p:sp>
    </p:spTree>
    <p:extLst>
      <p:ext uri="{BB962C8B-B14F-4D97-AF65-F5344CB8AC3E}">
        <p14:creationId xmlns:p14="http://schemas.microsoft.com/office/powerpoint/2010/main" val="2952347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Postcondizioni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Sequenza degli eventi alternative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esamineremo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casi d’uso più complicati </a:t>
            </a:r>
            <a:r>
              <a:rPr lang="it-IT" dirty="0">
                <a:latin typeface="Calibri" pitchFamily="34" charset="0"/>
              </a:rPr>
              <a:t>renderemo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più dettagliato il modulo </a:t>
            </a:r>
            <a:r>
              <a:rPr lang="it-IT" dirty="0" err="1">
                <a:latin typeface="Calibri" pitchFamily="34" charset="0"/>
              </a:rPr>
              <a:t>affinchè</a:t>
            </a:r>
            <a:r>
              <a:rPr lang="it-IT" dirty="0">
                <a:latin typeface="Calibri" pitchFamily="34" charset="0"/>
              </a:rPr>
              <a:t> possa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contenere altre informazioni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41329" y="-71559"/>
            <a:ext cx="9824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</a:t>
            </a:r>
          </a:p>
        </p:txBody>
      </p:sp>
    </p:spTree>
    <p:extLst>
      <p:ext uri="{BB962C8B-B14F-4D97-AF65-F5344CB8AC3E}">
        <p14:creationId xmlns:p14="http://schemas.microsoft.com/office/powerpoint/2010/main" val="4210150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esiste nessuno standard UML </a:t>
            </a:r>
            <a:r>
              <a:rPr lang="it-IT" dirty="0">
                <a:latin typeface="Calibri" pitchFamily="34" charset="0"/>
              </a:rPr>
              <a:t>per denominare i casi d’uso.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nome di un caso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scritto in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UpperCamelCase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casi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descrivono il comportamento del sistema</a:t>
            </a:r>
            <a:r>
              <a:rPr lang="it-IT" dirty="0">
                <a:latin typeface="Calibri" pitchFamily="34" charset="0"/>
              </a:rPr>
              <a:t>, quindi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loro nome dovrebbe essere sempre un verbo e dovrebbe essere breve ma descrittivo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nome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fornisce un identificatore univoco per il caso d’uso all’interno del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Nome del caso d’uso</a:t>
            </a:r>
          </a:p>
        </p:txBody>
      </p:sp>
    </p:spTree>
    <p:extLst>
      <p:ext uri="{BB962C8B-B14F-4D97-AF65-F5344CB8AC3E}">
        <p14:creationId xmlns:p14="http://schemas.microsoft.com/office/powerpoint/2010/main" val="3606734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Sebbene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 del caso d’uso debba essere univoco </a:t>
            </a:r>
            <a:r>
              <a:rPr lang="it-IT" dirty="0">
                <a:latin typeface="Calibri" pitchFamily="34" charset="0"/>
              </a:rPr>
              <a:t>nel modello del caso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possibile che cambi nel tempo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 tal fine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può decidere di aggiungere un altro identificatore fisso</a:t>
            </a:r>
            <a:r>
              <a:rPr lang="it-IT" dirty="0">
                <a:latin typeface="Calibri" pitchFamily="34" charset="0"/>
              </a:rPr>
              <a:t>; spesso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utilizzato un numero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si usano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sequenze degli aventi alternative </a:t>
            </a: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adottare un sistema numerico gerarchico</a:t>
            </a:r>
            <a:r>
              <a:rPr lang="it-IT" dirty="0">
                <a:latin typeface="Calibri" pitchFamily="34" charset="0"/>
              </a:rPr>
              <a:t>; per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a un caso d’uso viene assegnato il numero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X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, le sequenze alternative saranno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X.1, X.2, …, </a:t>
            </a:r>
            <a:r>
              <a:rPr lang="it-IT" i="1" dirty="0" err="1">
                <a:solidFill>
                  <a:srgbClr val="C00000"/>
                </a:solidFill>
                <a:latin typeface="Calibri" pitchFamily="34" charset="0"/>
              </a:rPr>
              <a:t>X.n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Identificatore del caso d’uso</a:t>
            </a:r>
          </a:p>
        </p:txBody>
      </p:sp>
    </p:spTree>
    <p:extLst>
      <p:ext uri="{BB962C8B-B14F-4D97-AF65-F5344CB8AC3E}">
        <p14:creationId xmlns:p14="http://schemas.microsoft.com/office/powerpoint/2010/main" val="861146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Dovrebbe essere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paragrafo che riassume brevemente l’obiettivo del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punto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necessario fissare l’essenza del caso d’uso, ovvero i vantaggi che ne traggono i suoi attori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Breve descrizione</a:t>
            </a:r>
          </a:p>
        </p:txBody>
      </p:sp>
    </p:spTree>
    <p:extLst>
      <p:ext uri="{BB962C8B-B14F-4D97-AF65-F5344CB8AC3E}">
        <p14:creationId xmlns:p14="http://schemas.microsoft.com/office/powerpoint/2010/main" val="421821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meta-modello del nostro approccio </a:t>
            </a:r>
            <a:r>
              <a:rPr lang="it-IT" dirty="0">
                <a:latin typeface="Calibri" pitchFamily="34" charset="0"/>
              </a:rPr>
              <a:t>per l’ingegneria dei requisiti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icone che assomigliano a cartelline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package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package</a:t>
            </a:r>
            <a:r>
              <a:rPr lang="it-IT" dirty="0">
                <a:latin typeface="Calibri" pitchFamily="34" charset="0"/>
              </a:rPr>
              <a:t> ha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piccolo triangolo nell’angolo superiore destro</a:t>
            </a:r>
            <a:r>
              <a:rPr lang="it-IT" dirty="0">
                <a:latin typeface="Calibri" pitchFamily="34" charset="0"/>
              </a:rPr>
              <a:t>, significa che 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contiene un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22977" y="-71559"/>
            <a:ext cx="684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Meta-modello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7528F52-C0D8-4192-BAC3-799D79BDE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8582" y="1686508"/>
            <a:ext cx="5999649" cy="362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50500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due tipi di attori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Attori primari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Attori secondari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Ogni  caso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sempre avviato da un singolo attore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Lo stesso caso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essere avviato da attori diversi in momenti diversi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 attore che può dare inizio al caso d’uso è un attore primario</a:t>
            </a:r>
            <a:r>
              <a:rPr lang="it-IT" dirty="0">
                <a:latin typeface="Calibri" pitchFamily="34" charset="0"/>
              </a:rPr>
              <a:t>; tutti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altri sono attori secondari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Attori</a:t>
            </a:r>
          </a:p>
        </p:txBody>
      </p:sp>
    </p:spTree>
    <p:extLst>
      <p:ext uri="{BB962C8B-B14F-4D97-AF65-F5344CB8AC3E}">
        <p14:creationId xmlns:p14="http://schemas.microsoft.com/office/powerpoint/2010/main" val="2615301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precondizioni</a:t>
            </a:r>
            <a:r>
              <a:rPr lang="it-IT" dirty="0">
                <a:latin typeface="Calibri" pitchFamily="34" charset="0"/>
              </a:rPr>
              <a:t> e le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postcondizioni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sono vincoli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precondizioni vincolano lo stato del sistema prima che il caso d’uso </a:t>
            </a:r>
            <a:r>
              <a:rPr lang="it-IT" dirty="0">
                <a:latin typeface="Calibri" pitchFamily="34" charset="0"/>
              </a:rPr>
              <a:t>possa iniziare l’esecuzione.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postcondizioni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vincolano lo stato del sistema quando il caso d’uso ha terminato </a:t>
            </a:r>
            <a:r>
              <a:rPr lang="it-IT" dirty="0">
                <a:latin typeface="Calibri" pitchFamily="34" charset="0"/>
              </a:rPr>
              <a:t>la propria esecuzione.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precondizioni specificano cosa debba esser vero prima che il caso d’uso possa essere avviato </a:t>
            </a:r>
            <a:r>
              <a:rPr lang="it-IT" dirty="0">
                <a:latin typeface="Calibri" pitchFamily="34" charset="0"/>
              </a:rPr>
              <a:t>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postcondizioni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specificano cosa debba essere vero dopo che il caso d’uso è stato eseguito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precondizioni e le </a:t>
            </a:r>
            <a:r>
              <a:rPr lang="it-IT" dirty="0" err="1">
                <a:latin typeface="Calibri" pitchFamily="34" charset="0"/>
              </a:rPr>
              <a:t>postcondizioni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aiutare a progettare sistemi che funzionano correttamente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Queste affermazioni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anche dette condizioni booleane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il caso d’uso non ha alcuna precondizione 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postcondizione</a:t>
            </a:r>
            <a:r>
              <a:rPr lang="it-IT" dirty="0">
                <a:latin typeface="Calibri" pitchFamily="34" charset="0"/>
              </a:rPr>
              <a:t>, nella sezione appropriata della specifica dei casi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d’uso è meglio scrivere “Nessuno”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Precondizioni e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postcondizioni</a:t>
            </a:r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64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sequenza degli eventi principale </a:t>
            </a:r>
            <a:r>
              <a:rPr lang="it-IT" dirty="0">
                <a:latin typeface="Calibri" pitchFamily="34" charset="0"/>
              </a:rPr>
              <a:t>elenca 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passi che compongono un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Può essere utile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immaginare che un caso d’uso</a:t>
            </a:r>
            <a:r>
              <a:rPr lang="it-IT" dirty="0">
                <a:latin typeface="Calibri" pitchFamily="34" charset="0"/>
              </a:rPr>
              <a:t> sia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simile al delta di un fiume da cui si diramano molti canali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Ciascun caso d’uso ha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sequenza degli eventi principale che si chiama scenario principale </a:t>
            </a:r>
            <a:r>
              <a:rPr lang="it-IT" dirty="0">
                <a:latin typeface="Calibri" pitchFamily="34" charset="0"/>
              </a:rPr>
              <a:t>mentre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le sequenze degli eventi alternative sono anche dette scenari secondari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sequenza degli eventi principale </a:t>
            </a:r>
            <a:r>
              <a:rPr lang="it-IT" dirty="0">
                <a:latin typeface="Calibri" pitchFamily="34" charset="0"/>
              </a:rPr>
              <a:t>elenca i passi di un caso d’uso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costituiscono lo scenario da “mondo perfetto”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deviazioni rispetto alla sequenza degli eventi principale </a:t>
            </a:r>
            <a:r>
              <a:rPr lang="it-IT" dirty="0">
                <a:latin typeface="Calibri" pitchFamily="34" charset="0"/>
              </a:rPr>
              <a:t>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modellate in due modi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Deviazioni semplici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Deviazioni complesse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sequenza degli eventi principale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inizia sempre con l’attore primario che fa qualcosa per dare inizio al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Sequenza degli eventi principale</a:t>
            </a:r>
          </a:p>
        </p:txBody>
      </p:sp>
    </p:spTree>
    <p:extLst>
      <p:ext uri="{BB962C8B-B14F-4D97-AF65-F5344CB8AC3E}">
        <p14:creationId xmlns:p14="http://schemas.microsoft.com/office/powerpoint/2010/main" val="191749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buon modo per iniziare la sequenza degli eventi è il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Il caso d’uso inizia quando un &lt;attore&gt; &lt;funzione&gt;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L’attore potrebbe anche essere il tempo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sequenza degli eventi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costituita da un elenco di passi </a:t>
            </a:r>
            <a:r>
              <a:rPr lang="it-IT" dirty="0">
                <a:latin typeface="Calibri" pitchFamily="34" charset="0"/>
              </a:rPr>
              <a:t>che devono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concisi, dichiarativi, numerati e ordinati temporalmente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passo del caso d’uso dovrebbe avere la seguente struttura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algn="ctr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&lt;numero&gt; || &lt;qualcosa&gt; &lt;qualche azione&gt;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esprimere la sequenza degli eventi del caso d’uso in maniera testuale, ma è sconsigliabile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Sequenza degli eventi principale</a:t>
            </a:r>
          </a:p>
        </p:txBody>
      </p:sp>
    </p:spTree>
    <p:extLst>
      <p:ext uri="{BB962C8B-B14F-4D97-AF65-F5344CB8AC3E}">
        <p14:creationId xmlns:p14="http://schemas.microsoft.com/office/powerpoint/2010/main" val="8899112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illustrare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alternative</a:t>
            </a:r>
            <a:r>
              <a:rPr lang="it-IT" dirty="0">
                <a:latin typeface="Calibri" pitchFamily="34" charset="0"/>
              </a:rPr>
              <a:t> nella sequenza degli eventi di un caso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utilizzando le ramificazioni o elencando dei frammenti di comportamento nella sezione “Sequenza Alternativa” </a:t>
            </a:r>
            <a:r>
              <a:rPr lang="it-IT" dirty="0">
                <a:latin typeface="Calibri" pitchFamily="34" charset="0"/>
              </a:rPr>
              <a:t>nel caso d’uso.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Ecco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esempio di un paio di passi della sequenza degli eventi del caso d’uso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NuovoOrdine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Il caso d’uso inizia quando il cliente seleziona la funzione “ordina libro”.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Il cliente inserisce nel modulo il suo nome e il suo indirizzo.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Questi passi sono ben strutturati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Ecco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esempio di caso d’uso mal strutturato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Vengono inseriti i dati del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passo descritto con un’affermazione in forma passiva di solito è mal strutturato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Sequenza degli eventi principale</a:t>
            </a:r>
          </a:p>
        </p:txBody>
      </p:sp>
    </p:spTree>
    <p:extLst>
      <p:ext uri="{BB962C8B-B14F-4D97-AF65-F5344CB8AC3E}">
        <p14:creationId xmlns:p14="http://schemas.microsoft.com/office/powerpoint/2010/main" val="27580101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particolare passo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ha subito tre rimozioni importanti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 inserisce i dati del cliente? Chi dà inizio </a:t>
            </a:r>
            <a:r>
              <a:rPr lang="it-IT" dirty="0">
                <a:latin typeface="Calibri" pitchFamily="34" charset="0"/>
              </a:rPr>
              <a:t>al caso d’uso?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Dove vengono inseriti </a:t>
            </a:r>
            <a:r>
              <a:rPr lang="it-IT" dirty="0">
                <a:latin typeface="Calibri" pitchFamily="34" charset="0"/>
              </a:rPr>
              <a:t>i dati?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Quali sono esattamente i “dati </a:t>
            </a:r>
            <a:r>
              <a:rPr lang="it-IT" dirty="0">
                <a:latin typeface="Calibri" pitchFamily="34" charset="0"/>
              </a:rPr>
              <a:t>del cliente”?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si descrive una sequenza degli eventi di un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d’uso è molto importante riconoscere una rimozione ed evitarla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</a:t>
            </a:r>
            <a:r>
              <a:rPr lang="it-IT" dirty="0">
                <a:latin typeface="Calibri" pitchFamily="34" charset="0"/>
              </a:rPr>
              <a:t>, durante le attività di analisi,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capita di riscontrare vaghezza, imprecisione, rimozione o generalizzazione può essere utile insistere formulando alcune domande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Sequenza degli eventi principale</a:t>
            </a:r>
          </a:p>
        </p:txBody>
      </p:sp>
    </p:spTree>
    <p:extLst>
      <p:ext uri="{BB962C8B-B14F-4D97-AF65-F5344CB8AC3E}">
        <p14:creationId xmlns:p14="http://schemas.microsoft.com/office/powerpoint/2010/main" val="2137461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specifica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non indica come visualizzare le ramificazioni di una sequenza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Noi useremo 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stile che consente di mostrare le diramazioni in modo semplice</a:t>
            </a:r>
            <a:r>
              <a:rPr lang="it-IT" dirty="0">
                <a:latin typeface="Calibri" pitchFamily="34" charset="0"/>
              </a:rPr>
              <a:t>; in questo stile, per indicare una ramificazione,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utilizzata la parola chiave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Alcuni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modellatori non accettano l’uso delle ramificazioni </a:t>
            </a:r>
            <a:r>
              <a:rPr lang="it-IT" dirty="0">
                <a:latin typeface="Calibri" pitchFamily="34" charset="0"/>
              </a:rPr>
              <a:t>all’interno di un caso d’uso; questi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sostengono che ogni ramificazione dovrebbe essere espressa introducendo una nuova sequenza degli eventi alternativa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teoria questa tesi ha dei meriti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quantità non eccessiva di ramificazioni semplici è desiderabile </a:t>
            </a:r>
            <a:r>
              <a:rPr lang="it-IT" dirty="0">
                <a:latin typeface="Calibri" pitchFamily="34" charset="0"/>
              </a:rPr>
              <a:t>in quanto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riduce il numero complessivo di sequenze degli eventi alternative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Sequenza degli eventi principale – Ramificazione di una sequenza</a:t>
            </a:r>
          </a:p>
        </p:txBody>
      </p:sp>
    </p:spTree>
    <p:extLst>
      <p:ext uri="{BB962C8B-B14F-4D97-AF65-F5344CB8AC3E}">
        <p14:creationId xmlns:p14="http://schemas.microsoft.com/office/powerpoint/2010/main" val="15544713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viene riportato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esempio di sequenza degli eventi ben strutturata che contiene due rami</a:t>
            </a:r>
            <a:r>
              <a:rPr lang="it-IT" dirty="0">
                <a:latin typeface="Calibri" pitchFamily="34" charset="0"/>
              </a:rPr>
              <a:t>: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Sequenza degli eventi principale – Ramificazione di una sequenza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60DEB5B-AC7B-4C8D-B6E0-B008F7A1A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698" y="1602502"/>
            <a:ext cx="5041459" cy="50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8117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ramo inizia con la parola chiave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testo indentato </a:t>
            </a:r>
            <a:r>
              <a:rPr lang="it-IT" dirty="0">
                <a:latin typeface="Calibri" pitchFamily="34" charset="0"/>
              </a:rPr>
              <a:t>che si trova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sotto questa dichiarazione </a:t>
            </a:r>
            <a:r>
              <a:rPr lang="it-IT" dirty="0">
                <a:latin typeface="Calibri" pitchFamily="34" charset="0"/>
              </a:rPr>
              <a:t>stabilisce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cosa succederà quanto l’espressione booleana diventa vera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ramificazione può ridurre il numero di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postcondizioni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del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Sequenza degli eventi principale – Ramificazione di una sequenza</a:t>
            </a:r>
          </a:p>
        </p:txBody>
      </p:sp>
    </p:spTree>
    <p:extLst>
      <p:ext uri="{BB962C8B-B14F-4D97-AF65-F5344CB8AC3E}">
        <p14:creationId xmlns:p14="http://schemas.microsoft.com/office/powerpoint/2010/main" val="4138780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 volte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necessario che un’azione venga ripetuta in una stessa sequenza di eventi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piuttosto raro ricorrere a questo tipo di specifica </a:t>
            </a:r>
            <a:r>
              <a:rPr lang="it-IT" dirty="0">
                <a:latin typeface="Calibri" pitchFamily="34" charset="0"/>
              </a:rPr>
              <a:t>nella modellazione dei casi d’uso.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specifica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non indica come mostrare le ripetizioni all’interno di una sequenza degli eventi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modellare la ripetizione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usa la parola chiave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n. 	For (espressione di iterazione)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n.1.	Fai qualcosa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n.2.	Fai qualcos’altro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n.3.	...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L’espressione di iterazione </a:t>
            </a:r>
            <a:r>
              <a:rPr lang="it-IT" dirty="0">
                <a:latin typeface="Calibri" pitchFamily="34" charset="0"/>
              </a:rPr>
              <a:t>è una qualche espressione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 il numero di iterazioni che devono essere eseguite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Sequenza degli eventi principale – Ripetizioni in una sequenza</a:t>
            </a:r>
          </a:p>
        </p:txBody>
      </p:sp>
    </p:spTree>
    <p:extLst>
      <p:ext uri="{BB962C8B-B14F-4D97-AF65-F5344CB8AC3E}">
        <p14:creationId xmlns:p14="http://schemas.microsoft.com/office/powerpoint/2010/main" val="312412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L’icona ad ancora </a:t>
            </a:r>
            <a:r>
              <a:rPr lang="it-IT" dirty="0">
                <a:latin typeface="Calibri" pitchFamily="34" charset="0"/>
              </a:rPr>
              <a:t>indica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l’elemento che si trova di fianco al cerchio crociato contiene l’elemento che si trova all’altra estremità della linea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meta-modello mostra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Specifica dei Requisiti del Software </a:t>
            </a:r>
            <a:r>
              <a:rPr lang="it-IT" dirty="0">
                <a:latin typeface="Calibri" pitchFamily="34" charset="0"/>
              </a:rPr>
              <a:t>(SRS)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contiene un Modello dei Requisiti e un Modello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che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dei Requisiti contenga sia Requisiti funzionali sia Requisiti non funzionali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dei casi d’uso può contenere vari package, attori e relazioni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22977" y="-71559"/>
            <a:ext cx="684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Meta-modello</a:t>
            </a:r>
          </a:p>
        </p:txBody>
      </p:sp>
    </p:spTree>
    <p:extLst>
      <p:ext uri="{BB962C8B-B14F-4D97-AF65-F5344CB8AC3E}">
        <p14:creationId xmlns:p14="http://schemas.microsoft.com/office/powerpoint/2010/main" val="2955283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azioni riportate sulle righe indentate </a:t>
            </a:r>
            <a:r>
              <a:rPr lang="it-IT" dirty="0">
                <a:latin typeface="Calibri" pitchFamily="34" charset="0"/>
              </a:rPr>
              <a:t>che seguono la dichiarazione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t-IT" dirty="0">
                <a:latin typeface="Calibri" pitchFamily="34" charset="0"/>
              </a:rPr>
              <a:t> verranno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ripetute il numero di volte indicato dall’espressione di iterazione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Esempio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utilizzo della parola chiave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Sequenza degli eventi principale – Ripetizioni in una sequenza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1D5742-39E2-4168-9795-22F6948C4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2339" y="2280493"/>
            <a:ext cx="3500446" cy="4577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1510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parola chiave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serve per modellare una serie di azioni che devono essere ripetute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fintantochè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vera una certa condizione booleana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formato è il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(condizione booleana)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n.1.	Fai qualcosa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n.2.	Fai qualcos’altro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n.3.	...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n+1.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parola chiave non è molto utilizzata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Sequenza degli eventi principale – Ripetizioni in una sequenza</a:t>
            </a:r>
          </a:p>
        </p:txBody>
      </p:sp>
    </p:spTree>
    <p:extLst>
      <p:ext uri="{BB962C8B-B14F-4D97-AF65-F5344CB8AC3E}">
        <p14:creationId xmlns:p14="http://schemas.microsoft.com/office/powerpoint/2010/main" val="19554266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utilizzo della parola chiave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Sequenza degli eventi principale – Ripetizioni in una sequenza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78BF7B0-8C0B-4FD4-BC9B-8B8FDA646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8794" y="1602503"/>
            <a:ext cx="4516876" cy="4909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75365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azioni riportate sulle righe indentate </a:t>
            </a:r>
            <a:r>
              <a:rPr lang="it-IT" dirty="0">
                <a:latin typeface="Calibri" pitchFamily="34" charset="0"/>
              </a:rPr>
              <a:t>che seguono la dichiarazione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verranno ripetute fino a quando l’espressione booleana non diventa falsa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Sequenza degli eventi principale – Ripetizioni in una sequenza</a:t>
            </a:r>
          </a:p>
        </p:txBody>
      </p:sp>
    </p:spTree>
    <p:extLst>
      <p:ext uri="{BB962C8B-B14F-4D97-AF65-F5344CB8AC3E}">
        <p14:creationId xmlns:p14="http://schemas.microsoft.com/office/powerpoint/2010/main" val="40931933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sequenze alternative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percorsi alternativi che </a:t>
            </a:r>
            <a:r>
              <a:rPr lang="it-IT" dirty="0">
                <a:latin typeface="Calibri" pitchFamily="34" charset="0"/>
              </a:rPr>
              <a:t>nel caso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descrivono gli errori, le ramificazioni e le interruzioni nella sequenza degli eventi principale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specifica di un caso d’uso contiene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sequenza principale e un elenco dei nomi delle sequenze alternative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caratteristica importante delle sequenze degli eventi alternative </a:t>
            </a:r>
            <a:r>
              <a:rPr lang="it-IT" dirty="0">
                <a:latin typeface="Calibri" pitchFamily="34" charset="0"/>
              </a:rPr>
              <a:t>è che queste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spesso non ritornano alla sequenza principale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possibile documentare a parte le sequenze degli eventi alternative </a:t>
            </a:r>
            <a:r>
              <a:rPr lang="it-IT" dirty="0">
                <a:latin typeface="Calibri" pitchFamily="34" charset="0"/>
              </a:rPr>
              <a:t>oppure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aggiungerle alla fine del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Come modellare le sequenze degli eventi alternative</a:t>
            </a:r>
          </a:p>
        </p:txBody>
      </p:sp>
    </p:spTree>
    <p:extLst>
      <p:ext uri="{BB962C8B-B14F-4D97-AF65-F5344CB8AC3E}">
        <p14:creationId xmlns:p14="http://schemas.microsoft.com/office/powerpoint/2010/main" val="14336463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un caso d’uso con sequenze degli eventi alternative</a:t>
            </a:r>
            <a:r>
              <a:rPr lang="it-IT" dirty="0">
                <a:latin typeface="Calibri" pitchFamily="34" charset="0"/>
              </a:rPr>
              <a:t> è riportato nella seguente figura: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Come modellare le sequenze degli eventi alternative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59745C5-C0B5-4161-89BC-8EF745E9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0835" y="1553067"/>
            <a:ext cx="4561807" cy="517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12591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sequenza degli eventi alternativa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IndirizzoPostaElettronicaNonValido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riportata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apportati molti cambiamenti al modulo del caso d’uso per adattarlo alle sequenze alternative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Come modellare le sequenze degli eventi alternative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D220521-F34F-4A7E-86E4-4497BD1E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3711" y="1955334"/>
            <a:ext cx="4598546" cy="420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21465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struttura del modulo è la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Nome</a:t>
            </a:r>
            <a:r>
              <a:rPr lang="it-IT" dirty="0">
                <a:latin typeface="Calibri" pitchFamily="34" charset="0"/>
              </a:rPr>
              <a:t>: per le sequenze degli eventi alternative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usata la seguente convenzione di denominazione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 algn="ctr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Sequenza degli eventi alternativa: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CreaNuovoAccountCliente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IndirizzoPostaElettronicaNonValido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ID</a:t>
            </a:r>
            <a:r>
              <a:rPr lang="it-IT" dirty="0">
                <a:latin typeface="Calibri" pitchFamily="34" charset="0"/>
              </a:rPr>
              <a:t>: è stato utilizzato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sistema di numerazione gerarchico </a:t>
            </a: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correlare la sequenza degli eventi alternativa al caso d’uso principale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Attori</a:t>
            </a:r>
            <a:r>
              <a:rPr lang="it-IT" dirty="0">
                <a:latin typeface="Calibri" pitchFamily="34" charset="0"/>
              </a:rPr>
              <a:t>: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elencati gli attori utilizzati </a:t>
            </a:r>
            <a:r>
              <a:rPr lang="it-IT" dirty="0">
                <a:latin typeface="Calibri" pitchFamily="34" charset="0"/>
              </a:rPr>
              <a:t>dalla sequenza degli eventi alternativa.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Precondizioni e </a:t>
            </a:r>
            <a:r>
              <a:rPr lang="it-IT" i="1" dirty="0" err="1">
                <a:solidFill>
                  <a:srgbClr val="C00000"/>
                </a:solidFill>
                <a:latin typeface="Calibri" pitchFamily="34" charset="0"/>
              </a:rPr>
              <a:t>postcondizioni</a:t>
            </a:r>
            <a:r>
              <a:rPr lang="it-IT" dirty="0">
                <a:latin typeface="Calibri" pitchFamily="34" charset="0"/>
              </a:rPr>
              <a:t>: le sequenze degli eventi alternative possono avere il proprio insieme di precondizioni e </a:t>
            </a:r>
            <a:r>
              <a:rPr lang="it-IT" dirty="0" err="1">
                <a:latin typeface="Calibri" pitchFamily="34" charset="0"/>
              </a:rPr>
              <a:t>postcondizioni</a:t>
            </a:r>
            <a:r>
              <a:rPr lang="it-IT" dirty="0">
                <a:latin typeface="Calibri" pitchFamily="34" charset="0"/>
              </a:rPr>
              <a:t> che è diverso da quello del caso d’uso.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Sequenza degli eventi alternativa</a:t>
            </a:r>
            <a:r>
              <a:rPr lang="it-IT" dirty="0">
                <a:latin typeface="Calibri" pitchFamily="34" charset="0"/>
              </a:rPr>
              <a:t>: i passi della sequenza degli eventi alternativa.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sequenza degli eventi alternativa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dovrebbe avere a sua volta sequenza degli eventi alternative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Come modellare le sequenze degli eventi alternative</a:t>
            </a:r>
          </a:p>
        </p:txBody>
      </p:sp>
    </p:spTree>
    <p:extLst>
      <p:ext uri="{BB962C8B-B14F-4D97-AF65-F5344CB8AC3E}">
        <p14:creationId xmlns:p14="http://schemas.microsoft.com/office/powerpoint/2010/main" val="7039606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sequenze degli eventi alternative </a:t>
            </a:r>
            <a:r>
              <a:rPr lang="it-IT" dirty="0">
                <a:latin typeface="Calibri" pitchFamily="34" charset="0"/>
              </a:rPr>
              <a:t>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attivate in tre modi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 posto della sequenza degli eventi principale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Dopo un particolare passo </a:t>
            </a:r>
            <a:r>
              <a:rPr lang="it-IT" dirty="0">
                <a:latin typeface="Calibri" pitchFamily="34" charset="0"/>
              </a:rPr>
              <a:t>della sequenza degli eventi principale.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qualunque momento</a:t>
            </a:r>
            <a:r>
              <a:rPr lang="it-IT" dirty="0">
                <a:latin typeface="Calibri" pitchFamily="34" charset="0"/>
              </a:rPr>
              <a:t> nel corso della sequenza degli eventi principale.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una sequenza degli eventi alternativa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esecuzione al posto della sequenza degli eventi principale</a:t>
            </a:r>
            <a:r>
              <a:rPr lang="it-IT" dirty="0">
                <a:latin typeface="Calibri" pitchFamily="34" charset="0"/>
              </a:rPr>
              <a:t>,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attivata dall’attore principale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sostituisce integralmente il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la sequenza degli eventi alternativa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attivata dopo un particolare passo della sequenza degli eventi principale, dovrebbe iniziare nel modo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La sequenza degli eventi alternativa inizia dopo il passo X della sequenza degli eventi principale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però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tipo di ramificazione diverso da quello trattato precedentemente </a:t>
            </a:r>
            <a:r>
              <a:rPr lang="it-IT" dirty="0">
                <a:latin typeface="Calibri" pitchFamily="34" charset="0"/>
              </a:rPr>
              <a:t>perché 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deviazione primaria della sequenza degli eventi principale e potrebbe non ritornarvi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Come modellare le sequenze degli eventi alternative</a:t>
            </a:r>
          </a:p>
        </p:txBody>
      </p:sp>
    </p:spTree>
    <p:extLst>
      <p:ext uri="{BB962C8B-B14F-4D97-AF65-F5344CB8AC3E}">
        <p14:creationId xmlns:p14="http://schemas.microsoft.com/office/powerpoint/2010/main" val="19315854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una sequenza degli eventi alternativa 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attivata in qualunque momento nel corso della sequenza degli eventi principale dovrebbe iniziare nel modo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dirty="0">
              <a:latin typeface="Calibri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La sequenza degli eventi alternativa inizia in qualunque momento</a:t>
            </a:r>
          </a:p>
          <a:p>
            <a:pPr lvl="1">
              <a:buFont typeface="+mj-lt"/>
              <a:buAutoNum type="arabicPeriod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usa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questo tipo di sequenza degli eventi alternativa </a:t>
            </a: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qualcosa che potrebbe accadere in qualunque istante della sequenza degli eventi principale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 caso d’uso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CreaNuovoAccountCliente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il Cliente può decidere di annullare la creazione dell’account in qualunque momento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Come modellare le sequenze degli eventi alternative</a:t>
            </a:r>
          </a:p>
        </p:txBody>
      </p:sp>
    </p:spTree>
    <p:extLst>
      <p:ext uri="{BB962C8B-B14F-4D97-AF65-F5344CB8AC3E}">
        <p14:creationId xmlns:p14="http://schemas.microsoft.com/office/powerpoint/2010/main" val="224511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specifiche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attività previste da UP per il flusso di lavoro dei requisiti sono le seguenti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UP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dettagli di flusso di lavoro vengono modellati utilizzando risorse e attività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frecce sono relazioni che illustrano il flusso di lavoro normale tra un’attività e quella successiva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35710" y="-71559"/>
            <a:ext cx="6930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Dettagli tecnici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FF194D3-6D77-4A48-B9B3-B30CC194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4962" y="1804980"/>
            <a:ext cx="6202076" cy="324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61925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sequenza degli eventi alternativa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Annulla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riportata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si desidera che la sequenza degli eventi alternativa ritorni alla sequenza principale</a:t>
            </a:r>
            <a:r>
              <a:rPr lang="it-IT" dirty="0">
                <a:latin typeface="Calibri" pitchFamily="34" charset="0"/>
              </a:rPr>
              <a:t>, lo si può esprimere nel modo seguente: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2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N. La sequenza degli eventi alternativa ritorna al passo M della sequenza degli eventi principale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68580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esempio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sequenza degli eventi alternativa esegue il suo ultimo passo N e poi l’esecuzione della sequenza degli eventi principale continua al passo M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Come modellare le sequenze degli eventi alternative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16CEB03-40A0-4191-91E9-5A9F030E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9603" y="1564429"/>
            <a:ext cx="4035212" cy="308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24488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individuare le sequenze degli eventi alternative analizzando la sequenza degli eventi principale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Ad ogni passo della sequenza principale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cercano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Possibili alternative </a:t>
            </a:r>
            <a:r>
              <a:rPr lang="it-IT" dirty="0">
                <a:latin typeface="Calibri" pitchFamily="34" charset="0"/>
              </a:rPr>
              <a:t>alla sequenza degli eventi principale.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Errori possibili </a:t>
            </a:r>
            <a:r>
              <a:rPr lang="it-IT" dirty="0">
                <a:latin typeface="Calibri" pitchFamily="34" charset="0"/>
              </a:rPr>
              <a:t>nella sequenza degli eventi principale.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Interruzioni che potrebbero verificarsi dopo un particolare passo </a:t>
            </a:r>
            <a:r>
              <a:rPr lang="it-IT" dirty="0">
                <a:latin typeface="Calibri" pitchFamily="34" charset="0"/>
              </a:rPr>
              <a:t>della sequenza degli eventi principale.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Interruzioni che potrebbero verificarsi in qualunque punto </a:t>
            </a:r>
            <a:r>
              <a:rPr lang="it-IT" dirty="0">
                <a:latin typeface="Calibri" pitchFamily="34" charset="0"/>
              </a:rPr>
              <a:t>della sequenza degli eventi principale.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Ciascuno di questi casi può dare origine </a:t>
            </a:r>
            <a:r>
              <a:rPr lang="it-IT" dirty="0">
                <a:latin typeface="Calibri" pitchFamily="34" charset="0"/>
              </a:rPr>
              <a:t>ad una sequenza degli eventi alternativa.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principio di base della modellazione dei casi d’uso </a:t>
            </a:r>
            <a:r>
              <a:rPr lang="it-IT" dirty="0">
                <a:latin typeface="Calibri" pitchFamily="34" charset="0"/>
              </a:rPr>
              <a:t>è di fissare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sempre la quantità minima indispensabile di informazioni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Molte sequenze degli eventi alternative possono anche non essere specificate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Come individuare le sequenze degli eventi alternative</a:t>
            </a:r>
          </a:p>
        </p:txBody>
      </p:sp>
    </p:spTree>
    <p:extLst>
      <p:ext uri="{BB962C8B-B14F-4D97-AF65-F5344CB8AC3E}">
        <p14:creationId xmlns:p14="http://schemas.microsoft.com/office/powerpoint/2010/main" val="5683108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molto facile ritrovarsi sommersi di sequenze degli eventi alternative </a:t>
            </a:r>
            <a:r>
              <a:rPr lang="it-IT" dirty="0">
                <a:latin typeface="Calibri" pitchFamily="34" charset="0"/>
              </a:rPr>
              <a:t>ed è capitato più di una volta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l’attività di modellazione dei casi d’uso sia fallita proprio per questo motivo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ricordi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descrizione dei casi d’uso deve servire per capire il comportamento desiderato del sistema </a:t>
            </a:r>
            <a:r>
              <a:rPr lang="it-IT" dirty="0">
                <a:latin typeface="Calibri" pitchFamily="34" charset="0"/>
              </a:rPr>
              <a:t>e non, invece, per produrre un loro modello completo.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Inoltre, dato che UP prevede un ciclo di vita iterativo,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 caso in cui ci si accorga che qualche aspetto del sistema non è molto chiaro, si può sempre ritornare sui relativi casi d’uso per approfondirli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48904" y="-71559"/>
            <a:ext cx="10017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Attività UP: descrivere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Come individuare le sequenze degli eventi alternative</a:t>
            </a:r>
          </a:p>
        </p:txBody>
      </p:sp>
    </p:spTree>
    <p:extLst>
      <p:ext uri="{BB962C8B-B14F-4D97-AF65-F5344CB8AC3E}">
        <p14:creationId xmlns:p14="http://schemas.microsoft.com/office/powerpoint/2010/main" val="40245680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Di fatto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 si ritrova ad avere due distinti “archivi” di requisiti funzionali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molto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importante incrociare il contenuto dei due archivi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problematica è una di quelle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affrontate dalla mappatura dei 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mapping dei requisiti funzionali sui casi d’uso </a:t>
            </a:r>
            <a:r>
              <a:rPr lang="it-IT" dirty="0">
                <a:latin typeface="Calibri" pitchFamily="34" charset="0"/>
              </a:rPr>
              <a:t>è ulteriormente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complicata dal fatto che la relazione è del tipo molti-a-molti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consigliabile utilizzare uno strumento di modellazione che supporti il mapping dei </a:t>
            </a:r>
            <a:r>
              <a:rPr lang="it-IT" dirty="0">
                <a:latin typeface="Calibri" pitchFamily="34" charset="0"/>
              </a:rPr>
              <a:t>requisiti, quali </a:t>
            </a:r>
            <a:r>
              <a:rPr lang="it-IT" dirty="0" err="1">
                <a:latin typeface="Calibri" pitchFamily="34" charset="0"/>
              </a:rPr>
              <a:t>RequisitePro</a:t>
            </a:r>
            <a:r>
              <a:rPr lang="it-IT" dirty="0">
                <a:latin typeface="Calibri" pitchFamily="34" charset="0"/>
              </a:rPr>
              <a:t> e DOORS.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non si dispone di un supporto adeguato </a:t>
            </a:r>
            <a:r>
              <a:rPr lang="it-IT" dirty="0">
                <a:latin typeface="Calibri" pitchFamily="34" charset="0"/>
              </a:rPr>
              <a:t>da parte dello strumento di modellazione, allora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necessario fare questo lavoro manualmente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buona soluzione </a:t>
            </a:r>
            <a:r>
              <a:rPr lang="it-IT" dirty="0">
                <a:latin typeface="Calibri" pitchFamily="34" charset="0"/>
              </a:rPr>
              <a:t>può essere quella di creare una matrice di mapping dei requisiti.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matrici di mapping dei requisiti </a:t>
            </a:r>
            <a:r>
              <a:rPr lang="it-IT" dirty="0">
                <a:latin typeface="Calibri" pitchFamily="34" charset="0"/>
              </a:rPr>
              <a:t>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facilmente create con un qualunque strumento che gestisca fogli elettronici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439815" y="-71559"/>
            <a:ext cx="7626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Mapping dei requisiti</a:t>
            </a:r>
          </a:p>
        </p:txBody>
      </p:sp>
    </p:spTree>
    <p:extLst>
      <p:ext uri="{BB962C8B-B14F-4D97-AF65-F5344CB8AC3E}">
        <p14:creationId xmlns:p14="http://schemas.microsoft.com/office/powerpoint/2010/main" val="11475646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91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matrice di mapping dei requisiti </a:t>
            </a:r>
            <a:r>
              <a:rPr lang="it-IT" dirty="0">
                <a:latin typeface="Calibri" pitchFamily="34" charset="0"/>
              </a:rPr>
              <a:t>viene riportato nella seguente figura: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La matrice di mapping dei requisiti è 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strumento molto utile per controllare la consistenza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Se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parola nel glossario di progetto si presenta sia in un requisito sia in un caso d’uso</a:t>
            </a:r>
            <a:r>
              <a:rPr lang="it-IT" dirty="0">
                <a:latin typeface="Calibri" pitchFamily="34" charset="0"/>
              </a:rPr>
              <a:t>,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probabilità che i due siano in qualche modo correlati è molto alta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Questo crea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potenziale matrice dei mapping dei 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Inoltre consente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risparmiare molto tempo </a:t>
            </a:r>
            <a:r>
              <a:rPr lang="it-IT" dirty="0">
                <a:latin typeface="Calibri" pitchFamily="34" charset="0"/>
              </a:rPr>
              <a:t>e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aiutare gli ingegneri dei requisiti a eseguire un compito laborioso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439815" y="-71559"/>
            <a:ext cx="7626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Mapping dei requisiti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ED8E90-84C5-4084-90EF-B1F180AE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9815" y="1634218"/>
            <a:ext cx="25050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14569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casi d’uso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poco efficaci per un sistema che abbia un attore solo</a:t>
            </a:r>
            <a:r>
              <a:rPr lang="it-IT" dirty="0">
                <a:latin typeface="Calibri" pitchFamily="34" charset="0"/>
              </a:rPr>
              <a:t>, o magari anche nessuno.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casi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fissano i requisiti funzionali </a:t>
            </a:r>
            <a:r>
              <a:rPr lang="it-IT" dirty="0">
                <a:latin typeface="Calibri" pitchFamily="34" charset="0"/>
              </a:rPr>
              <a:t>e sono, quindi,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anche poco indicati per i sistemi dominati da requisiti non funzionali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casi d’uso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miglior modo di fissare i requisiti se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sistema è dominato da requisiti funzionali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sistema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fornisce diverse funzionalità </a:t>
            </a:r>
            <a:r>
              <a:rPr lang="it-IT" dirty="0">
                <a:latin typeface="Calibri" pitchFamily="34" charset="0"/>
              </a:rPr>
              <a:t>a molti tipi di utente (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esistono molti attori</a:t>
            </a:r>
            <a:r>
              <a:rPr lang="it-IT" dirty="0">
                <a:latin typeface="Calibri" pitchFamily="34" charset="0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sistema 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molte interfacce con altri sistemi </a:t>
            </a:r>
            <a:r>
              <a:rPr lang="it-IT" dirty="0">
                <a:latin typeface="Calibri" pitchFamily="34" charset="0"/>
              </a:rPr>
              <a:t>(esistono molti attori).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casi d’uso non sono molto indicati </a:t>
            </a:r>
            <a:r>
              <a:rPr lang="it-IT" dirty="0">
                <a:latin typeface="Calibri" pitchFamily="34" charset="0"/>
              </a:rPr>
              <a:t>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sistema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dominato da requisiti non funzionali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sistema 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pochi tipi di utente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sistema 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poche interfacce con altri sistemi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573600" y="-71559"/>
            <a:ext cx="9492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Quando applicare la modellazione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dei casi d’uso</a:t>
            </a:r>
          </a:p>
        </p:txBody>
      </p:sp>
    </p:spTree>
    <p:extLst>
      <p:ext uri="{BB962C8B-B14F-4D97-AF65-F5344CB8AC3E}">
        <p14:creationId xmlns:p14="http://schemas.microsoft.com/office/powerpoint/2010/main" val="23945512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 di sistemi poco adatti alla modellazione dei casi d’uso sono i sistemi embedded e i sistemi ricchi di algoritmi complessi, ma poveri di interfacce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573600" y="-71559"/>
            <a:ext cx="9492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Quando applicare la modellazione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dei casi d’uso</a:t>
            </a:r>
          </a:p>
        </p:txBody>
      </p:sp>
    </p:spTree>
    <p:extLst>
      <p:ext uri="{BB962C8B-B14F-4D97-AF65-F5344CB8AC3E}">
        <p14:creationId xmlns:p14="http://schemas.microsoft.com/office/powerpoint/2010/main" val="15029620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seguente diagramma dei casi d’uso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marR="0" lvl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Si può vedere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esista una certa somiglianza tra i due attori Cliente e Agente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marR="0" lvl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L’unica differenza tra i due attori </a:t>
            </a:r>
            <a:r>
              <a:rPr lang="it-IT" dirty="0">
                <a:latin typeface="Calibri" pitchFamily="34" charset="0"/>
              </a:rPr>
              <a:t>è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l’Agente dà anche inizio al caso d’uso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CalcolaCommissioni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marR="0" lvl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Questa sovrapposizione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sembra indicare la presenza di un comportamento comune ai due attori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essere scorporato e gestito definendo un attore più generico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2693" y="-71559"/>
            <a:ext cx="8353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Generalizzazione tra attori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6D81CB9-768B-46C3-A31D-994C96132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5431" y="1700202"/>
            <a:ext cx="325398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79953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illustra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si possa utilizzare la generalizzazione tra attori per scorporare questo comportamento comune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Cliente e Agente </a:t>
            </a:r>
            <a:r>
              <a:rPr lang="it-IT" dirty="0">
                <a:latin typeface="Calibri" pitchFamily="34" charset="0"/>
              </a:rPr>
              <a:t>vengono detti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attori concreti</a:t>
            </a:r>
            <a:r>
              <a:rPr lang="it-IT" dirty="0">
                <a:latin typeface="Calibri" pitchFamily="34" charset="0"/>
              </a:rPr>
              <a:t> perché rappresentano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ruoli che potrebbero essere coperti da persone reali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Acquirente</a:t>
            </a:r>
            <a:r>
              <a:rPr lang="it-IT" dirty="0">
                <a:latin typeface="Calibri" pitchFamily="34" charset="0"/>
              </a:rPr>
              <a:t>, invece,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attore astratto in quanto rappresenta esclusivamente un’astrazione </a:t>
            </a:r>
            <a:r>
              <a:rPr lang="it-IT" dirty="0">
                <a:latin typeface="Calibri" pitchFamily="34" charset="0"/>
              </a:rPr>
              <a:t>introdotta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fissare meglio il comportamento comune dei due attori concreti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2693" y="-71559"/>
            <a:ext cx="8353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Generalizzazione tra attori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FE7B684-ABA1-4C93-942B-299525AB7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3427" y="1843562"/>
            <a:ext cx="5625642" cy="29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96053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Cliente e Agente ereditano tutti i ruoli e le relazioni che l’attore generalizzato </a:t>
            </a:r>
            <a:r>
              <a:rPr lang="it-IT" dirty="0">
                <a:latin typeface="Calibri" pitchFamily="34" charset="0"/>
              </a:rPr>
              <a:t>(o genitore)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astratto ha nei confronti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Agente</a:t>
            </a:r>
            <a:r>
              <a:rPr lang="it-IT" dirty="0">
                <a:latin typeface="Calibri" pitchFamily="34" charset="0"/>
              </a:rPr>
              <a:t>, inoltre,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ha un’altra interazione con il caso d’uso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CalcolaCommissioni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che non è ereditata</a:t>
            </a:r>
            <a:r>
              <a:rPr lang="it-IT" dirty="0">
                <a:latin typeface="Calibri" pitchFamily="34" charset="0"/>
              </a:rPr>
              <a:t>, ma specifica dell’attore specializzato Agente.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L’uso attento di attori generalizzati può semplificare </a:t>
            </a:r>
            <a:r>
              <a:rPr lang="it-IT" dirty="0">
                <a:latin typeface="Calibri" pitchFamily="34" charset="0"/>
              </a:rPr>
              <a:t>i diagrammi dei casi d’uso.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una generalizzazione di attori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l’attore genitore non deve necessariamente essere astratto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attori specializzati ereditano i ruoli e le relazioni </a:t>
            </a:r>
            <a:r>
              <a:rPr lang="it-IT" dirty="0">
                <a:latin typeface="Calibri" pitchFamily="34" charset="0"/>
              </a:rPr>
              <a:t>dell’attore generalizzato.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possibile utilizzare un attore specializzato in qualunque punto ci si aspetti l’utilizzo di un attore generalizzato </a:t>
            </a:r>
            <a:r>
              <a:rPr lang="it-IT" dirty="0">
                <a:latin typeface="Calibri" pitchFamily="34" charset="0"/>
              </a:rPr>
              <a:t>(principio di sostituibilità).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2693" y="-71559"/>
            <a:ext cx="8353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Generalizzazione tra attori</a:t>
            </a:r>
          </a:p>
        </p:txBody>
      </p:sp>
    </p:spTree>
    <p:extLst>
      <p:ext uri="{BB962C8B-B14F-4D97-AF65-F5344CB8AC3E}">
        <p14:creationId xmlns:p14="http://schemas.microsoft.com/office/powerpoint/2010/main" val="148286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tipo di diagramma </a:t>
            </a:r>
            <a:r>
              <a:rPr lang="it-IT" dirty="0">
                <a:latin typeface="Calibri" pitchFamily="34" charset="0"/>
              </a:rPr>
              <a:t>vuole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solo illustrare il flusso di lavoro così come dovrebbe svolgersi “tipicamente”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progetto reale </a:t>
            </a:r>
            <a:r>
              <a:rPr lang="it-IT" dirty="0">
                <a:latin typeface="Calibri" pitchFamily="34" charset="0"/>
              </a:rPr>
              <a:t>può succedere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alcune attività vengano effettuate in un ordine diverso da quanto illustrato o in parallelo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nostro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attività di interesse sono le seguenti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Individuare attori e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Descrivere un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Strutturare il modello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altre attività del flusso di lavoro dei requisiti non riguardano molto gli analisti/progettisti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flusso di lavoro standard di UP si concentra sui casi d’uso</a:t>
            </a:r>
            <a:r>
              <a:rPr lang="it-IT" dirty="0">
                <a:latin typeface="Calibri" pitchFamily="34" charset="0"/>
              </a:rPr>
              <a:t>, escludendo qualunque altra tecnica di raccolta dei requisiti.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35710" y="-71559"/>
            <a:ext cx="6930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Dettagli tecnici</a:t>
            </a:r>
          </a:p>
        </p:txBody>
      </p:sp>
    </p:spTree>
    <p:extLst>
      <p:ext uri="{BB962C8B-B14F-4D97-AF65-F5344CB8AC3E}">
        <p14:creationId xmlns:p14="http://schemas.microsoft.com/office/powerpoint/2010/main" val="26090799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generalizzazione tra casi d’uso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utilizzata quando esistono uno o più casi d’uso specializzazioni di un caso d’uso più generalizzato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Andrebbe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utilizzata esclusivamente nel caso in cui semplifichi o renda più comprensibili i diagrammi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casi d’uso specializzati </a:t>
            </a:r>
            <a:r>
              <a:rPr lang="it-IT" dirty="0">
                <a:latin typeface="Calibri" pitchFamily="34" charset="0"/>
              </a:rPr>
              <a:t>(figli) rappresentano delle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varianti più specifiche del caso d’uso generalizzato </a:t>
            </a:r>
            <a:r>
              <a:rPr lang="it-IT" dirty="0">
                <a:latin typeface="Calibri" pitchFamily="34" charset="0"/>
              </a:rPr>
              <a:t>(genitore).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casi d’uso figli possono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Ereditare caratteristiche del caso d’uso genitore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Aggiungere nuove caratteristiche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Ridefinire caratteristiche ereditate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caso d’uso figlio eredita automaticamente tutte le caratteristiche del caso d’uso genitore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tutti i tipi di elemento di caso d’uso sono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ridefinibili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92844" y="-71559"/>
            <a:ext cx="8973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Generalizzazione tra casi d’uso</a:t>
            </a:r>
          </a:p>
        </p:txBody>
      </p:sp>
    </p:spTree>
    <p:extLst>
      <p:ext uri="{BB962C8B-B14F-4D97-AF65-F5344CB8AC3E}">
        <p14:creationId xmlns:p14="http://schemas.microsoft.com/office/powerpoint/2010/main" val="4535768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tabella </a:t>
            </a:r>
            <a:r>
              <a:rPr lang="it-IT" dirty="0">
                <a:latin typeface="Calibri" pitchFamily="34" charset="0"/>
              </a:rPr>
              <a:t>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riportate le restrizioni esistenti sulla ridefinizione degli elementi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1.5 i casi d’uso avevano anche attributi e operazioni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UML 2 non hanno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specifiche UML non indicano come si documenta la generalizzazione tra casi d’uso </a:t>
            </a:r>
            <a:r>
              <a:rPr lang="it-IT" dirty="0">
                <a:latin typeface="Calibri" pitchFamily="34" charset="0"/>
              </a:rPr>
              <a:t>nelle specifiche dei casi d’uso;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esistono diverse tecniche abbastanza diffuse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delle tecniche</a:t>
            </a:r>
            <a:r>
              <a:rPr lang="it-IT" dirty="0">
                <a:latin typeface="Calibri" pitchFamily="34" charset="0"/>
              </a:rPr>
              <a:t> consiste nell’utilizzo di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semplice linguaggio di marcatura che evidenzi le cinque casistiche che si possono presentare nel caso d’uso specializzato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92844" y="-71559"/>
            <a:ext cx="8973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Generalizzazione tra casi d’uso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97805EC-222A-45FF-8D5B-5AF7D9DDF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5816" y="1577747"/>
            <a:ext cx="512036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69753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l’applicazione di questo linguaggio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vanno seguite due regole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 caso d’uso figlio, dopo il numero di ciascun passo viene aggiunto il numero del passo corrispondente nel caso d’uso genitore</a:t>
            </a:r>
            <a:r>
              <a:rPr lang="it-IT" dirty="0">
                <a:latin typeface="Calibri" pitchFamily="34" charset="0"/>
              </a:rPr>
              <a:t>, se ne esiste uno.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il passo nel caso d’uso figlio ridefinisce un passo del caso d’uso genitore, è seguito da “o” (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overridden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) </a:t>
            </a:r>
            <a:r>
              <a:rPr lang="it-IT" dirty="0">
                <a:latin typeface="Calibri" pitchFamily="34" charset="0"/>
              </a:rPr>
              <a:t>e dal numero del passo nel genitore.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sintassi per le cinque operazioni nei casi d’uso figli </a:t>
            </a:r>
            <a:r>
              <a:rPr lang="it-IT" dirty="0">
                <a:latin typeface="Calibri" pitchFamily="34" charset="0"/>
              </a:rPr>
              <a:t>è riportata 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92844" y="-71559"/>
            <a:ext cx="8973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Generalizzazione tra casi d’uso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C7583A6-5FDE-44ED-AFEE-C1162767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6054" y="3846662"/>
            <a:ext cx="8239891" cy="147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7679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generalizzazione tra casi d’uso</a:t>
            </a:r>
            <a:r>
              <a:rPr lang="it-IT" dirty="0">
                <a:latin typeface="Calibri" pitchFamily="34" charset="0"/>
              </a:rPr>
              <a:t>, relativo ad un sistema di vendite,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92844" y="-71559"/>
            <a:ext cx="8973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Generalizzazione tra casi d’uso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DC2F23ED-67A2-43F5-A79A-57F77221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49" y="1686508"/>
            <a:ext cx="493141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33551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specifiche del caso d’uso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TrovaProdotto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riportate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92844" y="-71559"/>
            <a:ext cx="8973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Generalizzazione tra casi d’uso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869EB4A-16A5-4F6B-8EE0-0DC7D7C2B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2287" y="1498136"/>
            <a:ext cx="4227069" cy="499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70189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Uno dei casi d’uso figli,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TrovaLibro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,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92844" y="-71559"/>
            <a:ext cx="8973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Generalizzazione tra casi d’uso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1CDAFD1-E9B0-42E8-B836-6135BFFC3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2183" y="1551202"/>
            <a:ext cx="48196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67374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L’esempio illustra l’applicazione del linguaggio di marcatura </a:t>
            </a:r>
            <a:r>
              <a:rPr lang="it-IT" dirty="0">
                <a:latin typeface="Calibri" pitchFamily="34" charset="0"/>
              </a:rPr>
              <a:t>per indicare le caratteristiche ridefinite e quelle aggiunte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caso d’uso figlio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TrovaLibro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molto più concreto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caso d’uso generalizzato non ha una sequenza degli eventi</a:t>
            </a:r>
            <a:r>
              <a:rPr lang="it-IT" dirty="0">
                <a:latin typeface="Calibri" pitchFamily="34" charset="0"/>
              </a:rPr>
              <a:t>, oppure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 ha una incompleta</a:t>
            </a:r>
            <a:r>
              <a:rPr lang="it-IT" dirty="0">
                <a:latin typeface="Calibri" pitchFamily="34" charset="0"/>
              </a:rPr>
              <a:t>, allora si dice che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caso d’uso astratto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Dal momento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casi d’uso astratti non hanno una sequenza degli eventi completa non potranno mai essere eseguiti dal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casi d’uso astratti </a:t>
            </a:r>
            <a:r>
              <a:rPr lang="it-IT" dirty="0">
                <a:latin typeface="Calibri" pitchFamily="34" charset="0"/>
              </a:rPr>
              <a:t>potrebbero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avere anche solo una semplice descrizione testuale del comportamento tipico </a:t>
            </a:r>
            <a:r>
              <a:rPr lang="it-IT" dirty="0">
                <a:latin typeface="Calibri" pitchFamily="34" charset="0"/>
              </a:rPr>
              <a:t>che ci si aspetta che venga implementato nei casi d’uso specializzati.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casi d’uso figli è difficile visualizzare le caratteristiche ereditate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deve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mantenere manualmente la consistenza tra genitori e figli quando uno di essi cambia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modo per affrontare questo problema consiste 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limitare il caso d’uso genitore così che non abbia una sequenza degli eventi principali ma solo una breve descrizione della sua semantica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Quest’ultimo approccio semplifica la generalizzazione del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92844" y="-71559"/>
            <a:ext cx="8973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Generalizzazione tra casi d’uso</a:t>
            </a:r>
          </a:p>
        </p:txBody>
      </p:sp>
    </p:spTree>
    <p:extLst>
      <p:ext uri="{BB962C8B-B14F-4D97-AF65-F5344CB8AC3E}">
        <p14:creationId xmlns:p14="http://schemas.microsoft.com/office/powerpoint/2010/main" val="25362912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Scrivere i casi d’uso </a:t>
            </a:r>
            <a:r>
              <a:rPr lang="it-IT" dirty="0">
                <a:latin typeface="Calibri" pitchFamily="34" charset="0"/>
              </a:rPr>
              <a:t>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diventare un’attività molto ripetitiva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modello di un sistema per il Personale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Per tutte le operazioni del sistema sarà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prima necessario individuare uno specifico impiegato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fosse necessario scrivere questa sequenza di eventi ogni volta </a:t>
            </a:r>
            <a:r>
              <a:rPr lang="it-IT" dirty="0">
                <a:latin typeface="Calibri" pitchFamily="34" charset="0"/>
              </a:rPr>
              <a:t>che serve reperire le informazioni di un impiegato,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diversi casi d’uso risulterebbero ripetitivi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62148" y="-71559"/>
            <a:ext cx="800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Inclusione tra casi d’uso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636B31-9AD5-4D5A-AD92-5F5A104DC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1374" y="2250273"/>
            <a:ext cx="523025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67717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&lt;&lt;include&gt;&gt; </a:t>
            </a:r>
            <a:r>
              <a:rPr lang="it-IT" dirty="0">
                <a:latin typeface="Calibri" pitchFamily="34" charset="0"/>
              </a:rPr>
              <a:t>tra casi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consente di includere il comportamento di un caso d’uso in un punto della sequenza di eventi di un altro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caso d’uso che include </a:t>
            </a:r>
            <a:r>
              <a:rPr lang="it-IT" dirty="0">
                <a:latin typeface="Calibri" pitchFamily="34" charset="0"/>
              </a:rPr>
              <a:t>si chiama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caso d’uso base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caso d’uso che viene incluso </a:t>
            </a:r>
            <a:r>
              <a:rPr lang="it-IT" dirty="0">
                <a:latin typeface="Calibri" pitchFamily="34" charset="0"/>
              </a:rPr>
              <a:t>si chiama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caso d’uso di inclusione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Deve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indicato il punto preciso del caso d’uso base dove è richiesta l’inclusione del comportamento del caso d’uso di inclusione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sintassi di una relazione &lt;&lt;include&gt;&gt;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simile alla chiamata di funzione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semantica di una relazione &lt;&lt;include&gt;&gt; è piuttosto semplice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62148" y="-71559"/>
            <a:ext cx="800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Inclusione tra casi d’uso</a:t>
            </a:r>
          </a:p>
        </p:txBody>
      </p:sp>
    </p:spTree>
    <p:extLst>
      <p:ext uri="{BB962C8B-B14F-4D97-AF65-F5344CB8AC3E}">
        <p14:creationId xmlns:p14="http://schemas.microsoft.com/office/powerpoint/2010/main" val="14472436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un esempio della semantica della relazione &lt;&lt;include&gt;&gt;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62148" y="-71559"/>
            <a:ext cx="800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Inclusione tra casi d’uso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EF679FF-BE5E-4C08-A299-AF4EE660D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2837" y="1708210"/>
            <a:ext cx="9430992" cy="4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239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gestire in modo completo tutti i requisiti </a:t>
            </a:r>
            <a:r>
              <a:rPr lang="it-IT" dirty="0">
                <a:latin typeface="Calibri" pitchFamily="34" charset="0"/>
              </a:rPr>
              <a:t>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estende in modo semplice il flusso di lavoro dei requisiti di UP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introducendo le seguenti nuove attività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Individuare i requisiti funzionali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Individuare i requisiti non funzionali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Assegnare priorità ai 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Estrarre i casi d’uso dai 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stata inoltre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introdotta una nuova risorsa, ovvero l’ingegnere dei 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35710" y="-71559"/>
            <a:ext cx="6930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dei requisiti – Dettagli tecnici</a:t>
            </a:r>
          </a:p>
        </p:txBody>
      </p:sp>
    </p:spTree>
    <p:extLst>
      <p:ext uri="{BB962C8B-B14F-4D97-AF65-F5344CB8AC3E}">
        <p14:creationId xmlns:p14="http://schemas.microsoft.com/office/powerpoint/2010/main" val="33869368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caso d’uso base non è completo senza tutti i suoi casi d’uso di inclusione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caso d’uso di inclusione può anche non essere completo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 si riferisce spesso </a:t>
            </a:r>
            <a:r>
              <a:rPr lang="it-IT" dirty="0">
                <a:latin typeface="Calibri" pitchFamily="34" charset="0"/>
              </a:rPr>
              <a:t>a questo tipo di caso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a un frammento di comportamento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può anche dire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questa situazione il caso d’uso non è istanziabile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</a:t>
            </a:r>
            <a:r>
              <a:rPr lang="it-IT" dirty="0">
                <a:latin typeface="Calibri" pitchFamily="34" charset="0"/>
              </a:rPr>
              <a:t>, invece,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caso d’uso di inclusione è di per sé completo, allora si tratta di un normale caso d’uso ed è istanziabile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62148" y="-71559"/>
            <a:ext cx="800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Inclusione tra casi d’uso</a:t>
            </a:r>
          </a:p>
        </p:txBody>
      </p:sp>
    </p:spTree>
    <p:extLst>
      <p:ext uri="{BB962C8B-B14F-4D97-AF65-F5344CB8AC3E}">
        <p14:creationId xmlns:p14="http://schemas.microsoft.com/office/powerpoint/2010/main" val="4082702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seguente figura viene riportato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caso d’uso di inclusione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TrovaDatiImpiegato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, incompleto e quindi non istanziato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62148" y="-71559"/>
            <a:ext cx="800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Inclusione tra casi d’uso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844CD56-FE38-4973-ABC4-900B8BB5C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2864" y="1963507"/>
            <a:ext cx="5024419" cy="442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78569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3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extend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</a:t>
            </a:r>
            <a:r>
              <a:rPr lang="it-IT" dirty="0">
                <a:latin typeface="Calibri" pitchFamily="34" charset="0"/>
              </a:rPr>
              <a:t>fornisce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modo di aggiungere comportamento a un caso d’uso esistente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utilizzo della relazione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extend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caso d’uso base </a:t>
            </a:r>
            <a:r>
              <a:rPr lang="it-IT" dirty="0">
                <a:latin typeface="Calibri" pitchFamily="34" charset="0"/>
              </a:rPr>
              <a:t>mette 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disposizione un insieme di punti di estensione a ciascuno dei quali è possibile agganciare un nuovo comportamento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caso d’uso di estensione fornisce</a:t>
            </a:r>
            <a:r>
              <a:rPr lang="it-IT" dirty="0">
                <a:latin typeface="Calibri" pitchFamily="34" charset="0"/>
              </a:rPr>
              <a:t>, invece,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insieme di segmenti inseribili che possono essere agganciati ai punti di estensione del caso d’uso base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65730" y="-71559"/>
            <a:ext cx="8500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Estensione di un caso d’uso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AB79AC7-8B39-431E-BDF0-ACE8B3A97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2231" y="2250273"/>
            <a:ext cx="511687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99401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stessa relazione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extend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</a:t>
            </a: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utilizzata per specificare esattamente quali punti di estensione del caso d’uso base vengono estesi al caso d’uso di estensione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Ciò che rende interessante la relazione &lt;&lt;</a:t>
            </a:r>
            <a:r>
              <a:rPr lang="it-IT" dirty="0" err="1">
                <a:latin typeface="Calibri" pitchFamily="34" charset="0"/>
              </a:rPr>
              <a:t>extend</a:t>
            </a:r>
            <a:r>
              <a:rPr lang="it-IT" dirty="0">
                <a:latin typeface="Calibri" pitchFamily="34" charset="0"/>
              </a:rPr>
              <a:t>&gt;&gt; è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caso d’uso base non sa assolutamente niente del caso d’uso di estensione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effetti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caso d’uso base è del tutto completo anche senza le sue estensioni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molto diverso dalla relazione &lt;&lt;include&gt;&gt; in cui il caso d’uso base è incompleto senza i casi d’uso inclusi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L’altro elemento interessante è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punti di estensione non fanno propriamente parte della sequenza di eventi del caso d’uso base ma vengono inseriti tra due passi successivi della sequenza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65730" y="-71559"/>
            <a:ext cx="8500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Estensione di un caso d’uso</a:t>
            </a:r>
          </a:p>
        </p:txBody>
      </p:sp>
    </p:spTree>
    <p:extLst>
      <p:ext uri="{BB962C8B-B14F-4D97-AF65-F5344CB8AC3E}">
        <p14:creationId xmlns:p14="http://schemas.microsoft.com/office/powerpoint/2010/main" val="14395980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punti di estensione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indicati nella sequenza di eventi del caso d’uso base come mostrato nella figura sottostante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È, inoltre,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possibile indicare i punti di estensione anche sul diagramma dei casi d’uso </a:t>
            </a:r>
            <a:r>
              <a:rPr lang="it-IT" dirty="0">
                <a:latin typeface="Calibri" pitchFamily="34" charset="0"/>
              </a:rPr>
              <a:t>elencandoli in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nuova sottosezione dell’icona del caso d’uso base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565730" y="-71559"/>
            <a:ext cx="8500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Estensione di un caso d’uso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842C08C-85FD-491C-8843-141B201AA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5917" y="1873701"/>
            <a:ext cx="48863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9881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casi d’uso di estensione </a:t>
            </a:r>
            <a:r>
              <a:rPr lang="it-IT" dirty="0">
                <a:latin typeface="Calibri" pitchFamily="34" charset="0"/>
              </a:rPr>
              <a:t>solitamente sono incompleti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possono quindi essere istanziati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è soggetta alle seguenti regole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relazione &lt;&lt;</a:t>
            </a:r>
            <a:r>
              <a:rPr lang="it-IT" dirty="0" err="1">
                <a:latin typeface="Calibri" pitchFamily="34" charset="0"/>
              </a:rPr>
              <a:t>extend</a:t>
            </a:r>
            <a:r>
              <a:rPr lang="it-IT" dirty="0">
                <a:latin typeface="Calibri" pitchFamily="34" charset="0"/>
              </a:rPr>
              <a:t>&gt;&gt;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deve specificare uno o più punti di estensione del caso d’uso base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caso d’uso di estensione deve avere tanti segmenti inseribili quanti sono i punti di estensione </a:t>
            </a:r>
            <a:r>
              <a:rPr lang="it-IT" dirty="0">
                <a:latin typeface="Calibri" pitchFamily="34" charset="0"/>
              </a:rPr>
              <a:t>specificati nella relazione &lt;&lt;</a:t>
            </a:r>
            <a:r>
              <a:rPr lang="it-IT" dirty="0" err="1">
                <a:latin typeface="Calibri" pitchFamily="34" charset="0"/>
              </a:rPr>
              <a:t>extend</a:t>
            </a:r>
            <a:r>
              <a:rPr lang="it-IT" dirty="0">
                <a:latin typeface="Calibri" pitchFamily="34" charset="0"/>
              </a:rPr>
              <a:t>&gt;&gt;.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consentito avere due casi d’uso di estensione che “estendano” lo stesso punto di estensione dello stesso caso d’uso base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47658" y="-71559"/>
            <a:ext cx="8718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Estensione di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caso d’uso di estensione</a:t>
            </a:r>
          </a:p>
        </p:txBody>
      </p:sp>
    </p:spTree>
    <p:extLst>
      <p:ext uri="{BB962C8B-B14F-4D97-AF65-F5344CB8AC3E}">
        <p14:creationId xmlns:p14="http://schemas.microsoft.com/office/powerpoint/2010/main" val="38049675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51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mostra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caso d’uso di estensione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EmissioneMulta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che contiene un segmento inseribile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È previsto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caso d’uso di estensione possa avere precondizioni 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postcondizioni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Anche i casi d’uso di estensione possono avere casi d’uso di estensione o casi d’uso di inclusione</a:t>
            </a:r>
            <a:r>
              <a:rPr lang="it-IT" dirty="0">
                <a:latin typeface="Calibri" pitchFamily="34" charset="0"/>
              </a:rPr>
              <a:t>; 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tende ad evitare questo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47658" y="-71559"/>
            <a:ext cx="8718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Estensione di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caso d’uso di estensione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E24636A-CB43-4037-951A-C182026C4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5757" y="1608364"/>
            <a:ext cx="671471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14218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caso d’uso di estensione</a:t>
            </a:r>
            <a:r>
              <a:rPr lang="it-IT" dirty="0">
                <a:latin typeface="Calibri" pitchFamily="34" charset="0"/>
              </a:rPr>
              <a:t>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contenere più di un segmento inseribile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utile quando è necessario intercalare alcuni passi del caso d’uso base tra quelli del segmento inseribile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47658" y="-71559"/>
            <a:ext cx="8718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Estensione di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Segmenti inseribili multipli</a:t>
            </a:r>
          </a:p>
        </p:txBody>
      </p:sp>
    </p:spTree>
    <p:extLst>
      <p:ext uri="{BB962C8B-B14F-4D97-AF65-F5344CB8AC3E}">
        <p14:creationId xmlns:p14="http://schemas.microsoft.com/office/powerpoint/2010/main" val="15256236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esempio di utilizzo di segmenti multipli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47658" y="-71559"/>
            <a:ext cx="8718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Estensione di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Segmenti inseribili multipli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C91941-95EB-48E1-AAD2-36CFD0EA8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0589" y="1686508"/>
            <a:ext cx="551961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09710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Senza segmenti inseribili multipli sarebbe stato necessario combinare</a:t>
            </a:r>
            <a:r>
              <a:rPr lang="it-IT" dirty="0">
                <a:latin typeface="Calibri" pitchFamily="34" charset="0"/>
              </a:rPr>
              <a:t> le operazioni di emissione, stampa e incasso della multa.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si creano casi d’uso di estensione con più segmenti,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 segmento deve essere identificato con un numero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Questo perché l’ordine dei segmenti è importante</a:t>
            </a:r>
            <a:r>
              <a:rPr lang="it-IT" dirty="0">
                <a:latin typeface="Calibri" pitchFamily="34" charset="0"/>
              </a:rPr>
              <a:t>; si deve fare attenzione perciò a scrivere i segmenti nell’ordine corretto e mantenere sempre questo ordine.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47658" y="-71559"/>
            <a:ext cx="8718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Modellazione dei casi d’uso – Estensione di un caso d’uso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Segmenti inseribili multipli</a:t>
            </a:r>
          </a:p>
        </p:txBody>
      </p:sp>
    </p:spTree>
    <p:extLst>
      <p:ext uri="{BB962C8B-B14F-4D97-AF65-F5344CB8AC3E}">
        <p14:creationId xmlns:p14="http://schemas.microsoft.com/office/powerpoint/2010/main" val="4108619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9638</Words>
  <Application>Microsoft Office PowerPoint</Application>
  <PresentationFormat>Widescreen</PresentationFormat>
  <Paragraphs>1277</Paragraphs>
  <Slides>108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108</vt:i4>
      </vt:variant>
    </vt:vector>
  </HeadingPairs>
  <TitlesOfParts>
    <vt:vector size="114" baseType="lpstr">
      <vt:lpstr>Arial</vt:lpstr>
      <vt:lpstr>Calibri</vt:lpstr>
      <vt:lpstr>Calibri Light</vt:lpstr>
      <vt:lpstr>Courier New</vt:lpstr>
      <vt:lpstr>Microsoft Sans Serif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dell’attività di Ricerca</dc:title>
  <dc:creator>Domenico Ursino</dc:creator>
  <cp:lastModifiedBy>DOMENICO URSINO</cp:lastModifiedBy>
  <cp:revision>382</cp:revision>
  <dcterms:created xsi:type="dcterms:W3CDTF">2018-01-22T07:11:51Z</dcterms:created>
  <dcterms:modified xsi:type="dcterms:W3CDTF">2021-08-18T15:43:23Z</dcterms:modified>
</cp:coreProperties>
</file>